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82" r:id="rId7"/>
    <p:sldId id="261" r:id="rId8"/>
    <p:sldId id="262" r:id="rId9"/>
    <p:sldId id="263" r:id="rId10"/>
    <p:sldId id="264" r:id="rId11"/>
    <p:sldId id="266" r:id="rId12"/>
    <p:sldId id="267" r:id="rId13"/>
    <p:sldId id="269" r:id="rId14"/>
    <p:sldId id="270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AF10A-6FF4-42FE-A25B-441F805E6EB8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5A50C-4C71-4673-ABAA-703F26A47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AF10A-6FF4-42FE-A25B-441F805E6EB8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5A50C-4C71-4673-ABAA-703F26A47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AF10A-6FF4-42FE-A25B-441F805E6EB8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5A50C-4C71-4673-ABAA-703F26A47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AF10A-6FF4-42FE-A25B-441F805E6EB8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5A50C-4C71-4673-ABAA-703F26A47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AF10A-6FF4-42FE-A25B-441F805E6EB8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5A50C-4C71-4673-ABAA-703F26A47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AF10A-6FF4-42FE-A25B-441F805E6EB8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5A50C-4C71-4673-ABAA-703F26A47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AF10A-6FF4-42FE-A25B-441F805E6EB8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5A50C-4C71-4673-ABAA-703F26A47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AF10A-6FF4-42FE-A25B-441F805E6EB8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5A50C-4C71-4673-ABAA-703F26A47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AF10A-6FF4-42FE-A25B-441F805E6EB8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5A50C-4C71-4673-ABAA-703F26A47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AF10A-6FF4-42FE-A25B-441F805E6EB8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5A50C-4C71-4673-ABAA-703F26A47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AF10A-6FF4-42FE-A25B-441F805E6EB8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5A50C-4C71-4673-ABAA-703F26A47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2AF10A-6FF4-42FE-A25B-441F805E6EB8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4F5A50C-4C71-4673-ABAA-703F26A47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438400"/>
            <a:ext cx="7406640" cy="1472184"/>
          </a:xfrm>
        </p:spPr>
        <p:txBody>
          <a:bodyPr/>
          <a:lstStyle/>
          <a:p>
            <a:r>
              <a:rPr lang="en-US" b="1" dirty="0" smtClean="0"/>
              <a:t>SISTEM BILANGAN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Desimal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Biner</a:t>
            </a:r>
            <a:endParaRPr lang="en-US" b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pembagiannya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45 </a:t>
            </a:r>
            <a:r>
              <a:rPr lang="en-US" sz="2300" dirty="0" smtClean="0"/>
              <a:t>(10) </a:t>
            </a:r>
            <a:r>
              <a:rPr lang="en-US" dirty="0" smtClean="0"/>
              <a:t>= …..</a:t>
            </a:r>
            <a:r>
              <a:rPr lang="en-US" sz="2300" dirty="0" smtClean="0"/>
              <a:t>(2)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45 : 2 = 22 + </a:t>
            </a:r>
            <a:r>
              <a:rPr lang="en-US" dirty="0" err="1" smtClean="0"/>
              <a:t>sisa</a:t>
            </a:r>
            <a:r>
              <a:rPr lang="en-US" dirty="0" smtClean="0"/>
              <a:t> 1</a:t>
            </a:r>
          </a:p>
          <a:p>
            <a:pPr>
              <a:buNone/>
            </a:pPr>
            <a:r>
              <a:rPr lang="en-US" dirty="0" smtClean="0"/>
              <a:t>22 : 2 = 11 + </a:t>
            </a:r>
            <a:r>
              <a:rPr lang="en-US" dirty="0" err="1" smtClean="0"/>
              <a:t>sisa</a:t>
            </a:r>
            <a:r>
              <a:rPr lang="en-US" dirty="0" smtClean="0"/>
              <a:t> 0</a:t>
            </a:r>
          </a:p>
          <a:p>
            <a:pPr>
              <a:buNone/>
            </a:pPr>
            <a:r>
              <a:rPr lang="en-US" dirty="0" smtClean="0"/>
              <a:t>11 : 2 =   5 + </a:t>
            </a:r>
            <a:r>
              <a:rPr lang="en-US" dirty="0" err="1" smtClean="0"/>
              <a:t>sisa</a:t>
            </a:r>
            <a:r>
              <a:rPr lang="en-US" dirty="0" smtClean="0"/>
              <a:t> 1</a:t>
            </a:r>
          </a:p>
          <a:p>
            <a:pPr>
              <a:buNone/>
            </a:pPr>
            <a:r>
              <a:rPr lang="en-US" dirty="0" smtClean="0"/>
              <a:t>  5 : 2 =   2 + </a:t>
            </a:r>
            <a:r>
              <a:rPr lang="en-US" dirty="0" err="1" smtClean="0"/>
              <a:t>sisa</a:t>
            </a:r>
            <a:r>
              <a:rPr lang="en-US" dirty="0" smtClean="0"/>
              <a:t> 1</a:t>
            </a:r>
          </a:p>
          <a:p>
            <a:pPr>
              <a:buNone/>
            </a:pPr>
            <a:r>
              <a:rPr lang="en-US" dirty="0" smtClean="0"/>
              <a:t>  2 : 2 =   1 + </a:t>
            </a:r>
            <a:r>
              <a:rPr lang="en-US" dirty="0" err="1" smtClean="0"/>
              <a:t>sisa</a:t>
            </a:r>
            <a:r>
              <a:rPr lang="en-US" dirty="0" smtClean="0"/>
              <a:t> 0             </a:t>
            </a:r>
            <a:r>
              <a:rPr lang="en-US" dirty="0" err="1" smtClean="0"/>
              <a:t>Hasil</a:t>
            </a:r>
            <a:r>
              <a:rPr lang="en-US" dirty="0" smtClean="0"/>
              <a:t> = 101101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743200" y="5943600"/>
            <a:ext cx="1219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086100" y="5067300"/>
            <a:ext cx="1752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Desimal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Oktal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8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pembagiannya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385 </a:t>
            </a:r>
            <a:r>
              <a:rPr lang="en-US" sz="2100" dirty="0" smtClean="0"/>
              <a:t>10</a:t>
            </a:r>
            <a:r>
              <a:rPr lang="en-US" sz="2300" dirty="0" smtClean="0"/>
              <a:t> </a:t>
            </a:r>
            <a:r>
              <a:rPr lang="en-US" dirty="0" smtClean="0"/>
              <a:t>= ….</a:t>
            </a:r>
            <a:r>
              <a:rPr lang="en-US" sz="2100" dirty="0" smtClean="0"/>
              <a:t>8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385 : 8     = 48 + </a:t>
            </a:r>
            <a:r>
              <a:rPr lang="en-US" dirty="0" err="1" smtClean="0"/>
              <a:t>sisa</a:t>
            </a:r>
            <a:r>
              <a:rPr lang="en-US" dirty="0" smtClean="0"/>
              <a:t> 1</a:t>
            </a:r>
          </a:p>
          <a:p>
            <a:pPr>
              <a:buNone/>
            </a:pPr>
            <a:r>
              <a:rPr lang="en-US" dirty="0" smtClean="0"/>
              <a:t>48 : 8       =   6 + </a:t>
            </a:r>
            <a:r>
              <a:rPr lang="en-US" dirty="0" err="1" smtClean="0"/>
              <a:t>sisa</a:t>
            </a:r>
            <a:r>
              <a:rPr lang="en-US" dirty="0" smtClean="0"/>
              <a:t> 0</a:t>
            </a:r>
          </a:p>
          <a:p>
            <a:pPr>
              <a:buNone/>
            </a:pPr>
            <a:r>
              <a:rPr lang="en-US" dirty="0" smtClean="0"/>
              <a:t>				        </a:t>
            </a:r>
            <a:r>
              <a:rPr lang="en-US" dirty="0" err="1" smtClean="0"/>
              <a:t>Hasil</a:t>
            </a:r>
            <a:r>
              <a:rPr lang="en-US" dirty="0" smtClean="0"/>
              <a:t> 601</a:t>
            </a:r>
            <a:r>
              <a:rPr lang="en-US" sz="2100" dirty="0" smtClean="0"/>
              <a:t>8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5638800"/>
            <a:ext cx="1295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191794" y="5180806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Desimal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Hexadesimal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16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pembagiannya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1583 </a:t>
            </a:r>
            <a:r>
              <a:rPr lang="en-US" sz="2100" dirty="0" smtClean="0"/>
              <a:t>10</a:t>
            </a:r>
            <a:r>
              <a:rPr lang="en-US" dirty="0" smtClean="0"/>
              <a:t>= ……</a:t>
            </a:r>
            <a:r>
              <a:rPr lang="en-US" sz="2100" dirty="0" smtClean="0"/>
              <a:t>16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1583 : 16 = 98  + </a:t>
            </a:r>
            <a:r>
              <a:rPr lang="en-US" dirty="0" err="1" smtClean="0"/>
              <a:t>sisa</a:t>
            </a:r>
            <a:r>
              <a:rPr lang="en-US" dirty="0" smtClean="0"/>
              <a:t> 15</a:t>
            </a:r>
          </a:p>
          <a:p>
            <a:pPr>
              <a:buNone/>
            </a:pPr>
            <a:r>
              <a:rPr lang="en-US" dirty="0" smtClean="0"/>
              <a:t>	 96 : 16 =   6 + </a:t>
            </a:r>
            <a:r>
              <a:rPr lang="en-US" dirty="0" err="1" smtClean="0"/>
              <a:t>sisa</a:t>
            </a:r>
            <a:r>
              <a:rPr lang="en-US" dirty="0" smtClean="0"/>
              <a:t> 2</a:t>
            </a:r>
          </a:p>
          <a:p>
            <a:pPr>
              <a:buNone/>
            </a:pPr>
            <a:r>
              <a:rPr lang="en-US" dirty="0" smtClean="0"/>
              <a:t>					 </a:t>
            </a:r>
            <a:r>
              <a:rPr lang="en-US" dirty="0" err="1" smtClean="0"/>
              <a:t>Hasil</a:t>
            </a:r>
            <a:r>
              <a:rPr lang="en-US" dirty="0" smtClean="0"/>
              <a:t> = 62F (16)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0" y="5562600"/>
            <a:ext cx="1295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648994" y="5104606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Biner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Desimal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mengalikan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bit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position </a:t>
            </a:r>
            <a:r>
              <a:rPr lang="en-US" dirty="0" err="1" smtClean="0"/>
              <a:t>valuenya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1 0 0 1</a:t>
            </a:r>
            <a:r>
              <a:rPr lang="en-US" sz="19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1 x 2 </a:t>
            </a:r>
            <a:r>
              <a:rPr lang="en-US" baseline="30000" dirty="0" smtClean="0"/>
              <a:t>0</a:t>
            </a:r>
            <a:r>
              <a:rPr lang="en-US" dirty="0" smtClean="0"/>
              <a:t>	= 1</a:t>
            </a:r>
          </a:p>
          <a:p>
            <a:pPr>
              <a:buNone/>
            </a:pPr>
            <a:r>
              <a:rPr lang="en-US" dirty="0" smtClean="0"/>
              <a:t>					0 x 2 </a:t>
            </a:r>
            <a:r>
              <a:rPr lang="en-US" baseline="30000" dirty="0" smtClean="0"/>
              <a:t>1</a:t>
            </a:r>
            <a:r>
              <a:rPr lang="en-US" dirty="0" smtClean="0"/>
              <a:t>	= 0</a:t>
            </a:r>
          </a:p>
          <a:p>
            <a:pPr>
              <a:buNone/>
            </a:pPr>
            <a:r>
              <a:rPr lang="en-US" dirty="0" smtClean="0"/>
              <a:t>					0 x 2 </a:t>
            </a:r>
            <a:r>
              <a:rPr lang="en-US" baseline="30000" dirty="0" smtClean="0"/>
              <a:t>2</a:t>
            </a:r>
            <a:r>
              <a:rPr lang="en-US" dirty="0" smtClean="0"/>
              <a:t>	= 0</a:t>
            </a:r>
          </a:p>
          <a:p>
            <a:pPr>
              <a:buNone/>
            </a:pPr>
            <a:r>
              <a:rPr lang="en-US" dirty="0" smtClean="0"/>
              <a:t>					1 x 2 </a:t>
            </a:r>
            <a:r>
              <a:rPr lang="en-US" baseline="30000" dirty="0" smtClean="0"/>
              <a:t>3</a:t>
            </a:r>
            <a:r>
              <a:rPr lang="en-US" dirty="0" smtClean="0"/>
              <a:t>	= 8</a:t>
            </a:r>
          </a:p>
          <a:p>
            <a:pPr>
              <a:buNone/>
            </a:pPr>
            <a:r>
              <a:rPr lang="en-US" dirty="0" smtClean="0"/>
              <a:t>						            9 </a:t>
            </a:r>
            <a:r>
              <a:rPr lang="en-US" baseline="-25000" dirty="0" smtClean="0"/>
              <a:t>10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90800" y="4191000"/>
            <a:ext cx="2514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514600" y="4114800"/>
            <a:ext cx="152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86794" y="4648200"/>
            <a:ext cx="274240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943100" y="4305300"/>
            <a:ext cx="686594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981994" y="5105400"/>
            <a:ext cx="304720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409700" y="4533900"/>
            <a:ext cx="1143794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676400" y="5486400"/>
            <a:ext cx="3352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915194" y="4724400"/>
            <a:ext cx="15232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934200" y="57150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Biner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Oktal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cara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Desimal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Oktal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  </a:t>
            </a: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 : 1001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1001</a:t>
            </a:r>
            <a:r>
              <a:rPr lang="en-US" sz="16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= 9 </a:t>
            </a:r>
            <a:r>
              <a:rPr lang="en-US" sz="1600" dirty="0" smtClean="0">
                <a:sym typeface="Wingdings" pitchFamily="2" charset="2"/>
              </a:rPr>
              <a:t>10</a:t>
            </a:r>
            <a:r>
              <a:rPr lang="en-US" dirty="0" smtClean="0">
                <a:sym typeface="Wingdings" pitchFamily="2" charset="2"/>
              </a:rPr>
              <a:t> = 11</a:t>
            </a:r>
            <a:r>
              <a:rPr lang="en-US" sz="2300" dirty="0" smtClean="0">
                <a:sym typeface="Wingdings" pitchFamily="2" charset="2"/>
              </a:rPr>
              <a:t>8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mengkonversikan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digit </a:t>
            </a:r>
            <a:r>
              <a:rPr lang="en-US" dirty="0" err="1" smtClean="0"/>
              <a:t>biner</a:t>
            </a:r>
            <a:r>
              <a:rPr lang="en-US" dirty="0" smtClean="0"/>
              <a:t> yang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11010100 </a:t>
            </a:r>
            <a:r>
              <a:rPr lang="en-US" sz="2000" dirty="0" smtClean="0"/>
              <a:t>2</a:t>
            </a:r>
            <a:r>
              <a:rPr lang="en-US" dirty="0" smtClean="0"/>
              <a:t> = ………</a:t>
            </a:r>
            <a:r>
              <a:rPr lang="en-US" sz="2000" dirty="0" smtClean="0"/>
              <a:t>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11  / 010  / 100</a:t>
            </a:r>
          </a:p>
          <a:p>
            <a:pPr>
              <a:buNone/>
            </a:pPr>
            <a:r>
              <a:rPr lang="en-US" dirty="0" smtClean="0"/>
              <a:t>	 3      2        4</a:t>
            </a:r>
          </a:p>
          <a:p>
            <a:pPr>
              <a:buNone/>
            </a:pPr>
            <a:r>
              <a:rPr lang="en-US" dirty="0" smtClean="0"/>
              <a:t>			   </a:t>
            </a:r>
            <a:r>
              <a:rPr lang="en-US" dirty="0" err="1" smtClean="0"/>
              <a:t>Hasil</a:t>
            </a:r>
            <a:r>
              <a:rPr lang="en-US" dirty="0" smtClean="0"/>
              <a:t> = 324 </a:t>
            </a:r>
            <a:r>
              <a:rPr lang="en-US" sz="2000" dirty="0" smtClean="0"/>
              <a:t>8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4114800"/>
            <a:ext cx="2667000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100 = </a:t>
            </a:r>
            <a:r>
              <a:rPr lang="en-US" dirty="0" smtClean="0"/>
              <a:t>     0 </a:t>
            </a:r>
            <a:r>
              <a:rPr lang="en-US" dirty="0"/>
              <a:t>x 2 </a:t>
            </a:r>
            <a:r>
              <a:rPr lang="en-US" baseline="30000" dirty="0" smtClean="0"/>
              <a:t>0 </a:t>
            </a:r>
            <a:r>
              <a:rPr lang="en-US" dirty="0" smtClean="0"/>
              <a:t>= </a:t>
            </a:r>
            <a:r>
              <a:rPr lang="en-US" dirty="0"/>
              <a:t>0</a:t>
            </a:r>
          </a:p>
          <a:p>
            <a:r>
              <a:rPr lang="en-US" dirty="0"/>
              <a:t>   	0 x 2 </a:t>
            </a:r>
            <a:r>
              <a:rPr lang="en-US" baseline="30000" dirty="0"/>
              <a:t>1</a:t>
            </a:r>
            <a:r>
              <a:rPr lang="en-US" dirty="0"/>
              <a:t> = 0</a:t>
            </a:r>
          </a:p>
          <a:p>
            <a:r>
              <a:rPr lang="en-US" dirty="0"/>
              <a:t> 	1 x 2 </a:t>
            </a:r>
            <a:r>
              <a:rPr lang="en-US" baseline="30000" dirty="0"/>
              <a:t>2</a:t>
            </a:r>
            <a:r>
              <a:rPr lang="en-US" dirty="0"/>
              <a:t> = 4</a:t>
            </a:r>
          </a:p>
          <a:p>
            <a:r>
              <a:rPr lang="en-US" dirty="0"/>
              <a:t>		</a:t>
            </a:r>
            <a:r>
              <a:rPr lang="en-US" dirty="0" smtClean="0"/>
              <a:t>4</a:t>
            </a:r>
            <a:endParaRPr lang="en-US" dirty="0"/>
          </a:p>
          <a:p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810000" y="4648200"/>
            <a:ext cx="243840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001000" y="4953000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Biner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Hexadesimal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cara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Desimal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Hexadesimal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  </a:t>
            </a: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smtClean="0"/>
              <a:t>11010100 = …..</a:t>
            </a:r>
            <a:r>
              <a:rPr lang="en-US" sz="1700" dirty="0" smtClean="0"/>
              <a:t>10</a:t>
            </a:r>
            <a:r>
              <a:rPr lang="en-US" dirty="0" smtClean="0"/>
              <a:t> =…..</a:t>
            </a:r>
            <a:r>
              <a:rPr lang="en-US" sz="1700" dirty="0" smtClean="0"/>
              <a:t>16</a:t>
            </a:r>
            <a:endParaRPr lang="en-US" sz="17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</a:t>
            </a:r>
            <a:r>
              <a:rPr lang="en-US" dirty="0" smtClean="0"/>
              <a:t>11010100 </a:t>
            </a:r>
            <a:r>
              <a:rPr lang="en-US" sz="16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= 212 </a:t>
            </a:r>
            <a:r>
              <a:rPr lang="en-US" sz="1600" dirty="0" smtClean="0">
                <a:sym typeface="Wingdings" pitchFamily="2" charset="2"/>
              </a:rPr>
              <a:t>10</a:t>
            </a:r>
            <a:r>
              <a:rPr lang="en-US" dirty="0" smtClean="0">
                <a:sym typeface="Wingdings" pitchFamily="2" charset="2"/>
              </a:rPr>
              <a:t> = D4 </a:t>
            </a:r>
            <a:r>
              <a:rPr lang="en-US" sz="2300" dirty="0" smtClean="0">
                <a:sym typeface="Wingdings" pitchFamily="2" charset="2"/>
              </a:rPr>
              <a:t>16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mengkonversikan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digit </a:t>
            </a:r>
            <a:r>
              <a:rPr lang="en-US" dirty="0" err="1" smtClean="0"/>
              <a:t>biner</a:t>
            </a:r>
            <a:r>
              <a:rPr lang="en-US" dirty="0" smtClean="0"/>
              <a:t> yang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11010100 </a:t>
            </a:r>
            <a:r>
              <a:rPr lang="en-US" sz="2000" dirty="0" smtClean="0"/>
              <a:t>2</a:t>
            </a:r>
            <a:r>
              <a:rPr lang="en-US" dirty="0" smtClean="0"/>
              <a:t> = ………</a:t>
            </a:r>
            <a:r>
              <a:rPr lang="en-US" sz="2000" dirty="0" smtClean="0"/>
              <a:t>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1101 / 0100</a:t>
            </a:r>
          </a:p>
          <a:p>
            <a:pPr>
              <a:buNone/>
            </a:pPr>
            <a:r>
              <a:rPr lang="en-US" dirty="0" smtClean="0"/>
              <a:t>	  D         4</a:t>
            </a:r>
          </a:p>
          <a:p>
            <a:pPr>
              <a:buNone/>
            </a:pPr>
            <a:r>
              <a:rPr lang="en-US" dirty="0" smtClean="0"/>
              <a:t>			   </a:t>
            </a:r>
            <a:r>
              <a:rPr lang="en-US" dirty="0" err="1" smtClean="0"/>
              <a:t>Hasil</a:t>
            </a:r>
            <a:r>
              <a:rPr lang="en-US" dirty="0" smtClean="0"/>
              <a:t> = D4 </a:t>
            </a:r>
            <a:r>
              <a:rPr lang="en-US" sz="2000" dirty="0" smtClean="0"/>
              <a:t>16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4114800"/>
            <a:ext cx="2667000" cy="178510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1101 </a:t>
            </a:r>
            <a:r>
              <a:rPr lang="en-US" dirty="0"/>
              <a:t>= </a:t>
            </a:r>
            <a:r>
              <a:rPr lang="en-US" dirty="0" smtClean="0"/>
              <a:t>   1 </a:t>
            </a:r>
            <a:r>
              <a:rPr lang="en-US" dirty="0"/>
              <a:t>x 2 </a:t>
            </a:r>
            <a:r>
              <a:rPr lang="en-US" baseline="30000" dirty="0" smtClean="0"/>
              <a:t>0 </a:t>
            </a:r>
            <a:r>
              <a:rPr lang="en-US" dirty="0" smtClean="0"/>
              <a:t>= 0</a:t>
            </a:r>
            <a:endParaRPr lang="en-US" dirty="0"/>
          </a:p>
          <a:p>
            <a:r>
              <a:rPr lang="en-US" dirty="0"/>
              <a:t>   	</a:t>
            </a:r>
            <a:r>
              <a:rPr lang="en-US" dirty="0" smtClean="0"/>
              <a:t>0 </a:t>
            </a:r>
            <a:r>
              <a:rPr lang="en-US" dirty="0"/>
              <a:t>x 2 </a:t>
            </a:r>
            <a:r>
              <a:rPr lang="en-US" baseline="30000" dirty="0"/>
              <a:t>1</a:t>
            </a:r>
            <a:r>
              <a:rPr lang="en-US" dirty="0"/>
              <a:t> = 0</a:t>
            </a:r>
          </a:p>
          <a:p>
            <a:r>
              <a:rPr lang="en-US" dirty="0"/>
              <a:t> 	1 x 2 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 smtClean="0"/>
              <a:t>4</a:t>
            </a:r>
          </a:p>
          <a:p>
            <a:r>
              <a:rPr lang="en-US" dirty="0"/>
              <a:t>	</a:t>
            </a:r>
            <a:r>
              <a:rPr lang="en-US" dirty="0" smtClean="0"/>
              <a:t>1 x 2 </a:t>
            </a:r>
            <a:r>
              <a:rPr lang="en-US" baseline="30000" dirty="0" smtClean="0"/>
              <a:t>3</a:t>
            </a:r>
            <a:r>
              <a:rPr lang="en-US" dirty="0" smtClean="0"/>
              <a:t> = 8</a:t>
            </a:r>
            <a:endParaRPr lang="en-US" dirty="0"/>
          </a:p>
          <a:p>
            <a:r>
              <a:rPr lang="en-US" dirty="0"/>
              <a:t>	 </a:t>
            </a:r>
            <a:r>
              <a:rPr lang="en-US" dirty="0" smtClean="0"/>
              <a:t>             D </a:t>
            </a:r>
            <a:r>
              <a:rPr lang="en-US" sz="1200" dirty="0" smtClean="0"/>
              <a:t>16</a:t>
            </a:r>
            <a:endParaRPr lang="en-US" dirty="0"/>
          </a:p>
          <a:p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810000" y="4648200"/>
            <a:ext cx="243840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001000" y="5257800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Oktal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Oktal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Desimal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mengalikan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position </a:t>
            </a:r>
            <a:r>
              <a:rPr lang="en-US" dirty="0" err="1" smtClean="0"/>
              <a:t>valuenya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  1 2 </a:t>
            </a:r>
            <a:r>
              <a:rPr lang="en-US" sz="1900" dirty="0" smtClean="0"/>
              <a:t>8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2 x 8 </a:t>
            </a:r>
            <a:r>
              <a:rPr lang="en-US" baseline="30000" dirty="0" smtClean="0"/>
              <a:t>0</a:t>
            </a:r>
            <a:r>
              <a:rPr lang="en-US" dirty="0" smtClean="0"/>
              <a:t>	= 2</a:t>
            </a:r>
          </a:p>
          <a:p>
            <a:pPr>
              <a:buNone/>
            </a:pPr>
            <a:r>
              <a:rPr lang="en-US" dirty="0" smtClean="0"/>
              <a:t>					1 x 8 </a:t>
            </a:r>
            <a:r>
              <a:rPr lang="en-US" baseline="30000" dirty="0" smtClean="0"/>
              <a:t>1</a:t>
            </a:r>
            <a:r>
              <a:rPr lang="en-US" dirty="0" smtClean="0"/>
              <a:t>	= 8</a:t>
            </a:r>
          </a:p>
          <a:p>
            <a:pPr>
              <a:buNone/>
            </a:pPr>
            <a:r>
              <a:rPr lang="en-US" dirty="0" smtClean="0"/>
              <a:t>						            10 </a:t>
            </a:r>
            <a:r>
              <a:rPr lang="en-US" baseline="-25000" dirty="0" smtClean="0"/>
              <a:t>10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90800" y="4875212"/>
            <a:ext cx="2514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514600" y="4799012"/>
            <a:ext cx="152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86794" y="5332412"/>
            <a:ext cx="274240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943100" y="4989512"/>
            <a:ext cx="686594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934200" y="57150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Oktal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err="1" smtClean="0"/>
              <a:t>Oktal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Biner</a:t>
            </a:r>
            <a:endParaRPr lang="en-US" b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bebrapa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diantaranya</a:t>
            </a:r>
            <a:r>
              <a:rPr lang="en-US" dirty="0" smtClean="0">
                <a:sym typeface="Wingdings" pitchFamily="2" charset="2"/>
              </a:rPr>
              <a:t>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Oktal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Desimal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Biner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  </a:t>
            </a: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 : 1001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15</a:t>
            </a:r>
            <a:r>
              <a:rPr lang="en-US" sz="1600" dirty="0" smtClean="0">
                <a:sym typeface="Wingdings" pitchFamily="2" charset="2"/>
              </a:rPr>
              <a:t>8</a:t>
            </a:r>
            <a:r>
              <a:rPr lang="en-US" dirty="0" smtClean="0">
                <a:sym typeface="Wingdings" pitchFamily="2" charset="2"/>
              </a:rPr>
              <a:t> = 13 </a:t>
            </a:r>
            <a:r>
              <a:rPr lang="en-US" sz="1600" dirty="0" smtClean="0">
                <a:sym typeface="Wingdings" pitchFamily="2" charset="2"/>
              </a:rPr>
              <a:t>10</a:t>
            </a:r>
            <a:r>
              <a:rPr lang="en-US" dirty="0" smtClean="0">
                <a:sym typeface="Wingdings" pitchFamily="2" charset="2"/>
              </a:rPr>
              <a:t> = 1011</a:t>
            </a:r>
            <a:r>
              <a:rPr lang="en-US" sz="2300" dirty="0" smtClean="0">
                <a:sym typeface="Wingdings" pitchFamily="2" charset="2"/>
              </a:rPr>
              <a:t>2</a:t>
            </a:r>
          </a:p>
          <a:p>
            <a:pPr>
              <a:buNone/>
            </a:pPr>
            <a:endParaRPr lang="en-US" sz="33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3300" dirty="0" smtClean="0"/>
              <a:t>    -  </a:t>
            </a:r>
            <a:r>
              <a:rPr lang="en-US" sz="3300" dirty="0" err="1" smtClean="0"/>
              <a:t>Dilakukan</a:t>
            </a:r>
            <a:r>
              <a:rPr lang="en-US" sz="3300" dirty="0" smtClean="0"/>
              <a:t> </a:t>
            </a:r>
            <a:r>
              <a:rPr lang="en-US" sz="3300" dirty="0" err="1" smtClean="0"/>
              <a:t>dengan</a:t>
            </a:r>
            <a:r>
              <a:rPr lang="en-US" sz="3300" dirty="0" smtClean="0"/>
              <a:t> </a:t>
            </a:r>
            <a:r>
              <a:rPr lang="en-US" sz="3300" dirty="0" err="1" smtClean="0"/>
              <a:t>mengkonversikan</a:t>
            </a:r>
            <a:r>
              <a:rPr lang="en-US" sz="3300" dirty="0" smtClean="0"/>
              <a:t> </a:t>
            </a:r>
            <a:r>
              <a:rPr lang="en-US" sz="3300" dirty="0" err="1" smtClean="0"/>
              <a:t>masing-masing</a:t>
            </a:r>
            <a:r>
              <a:rPr lang="en-US" sz="3300" dirty="0" smtClean="0"/>
              <a:t> digit octal </a:t>
            </a:r>
            <a:r>
              <a:rPr lang="en-US" sz="3300" dirty="0" err="1" smtClean="0"/>
              <a:t>ke</a:t>
            </a:r>
            <a:r>
              <a:rPr lang="en-US" sz="3300" dirty="0" smtClean="0"/>
              <a:t> </a:t>
            </a:r>
            <a:r>
              <a:rPr lang="en-US" sz="3300" dirty="0" err="1" smtClean="0"/>
              <a:t>tiga</a:t>
            </a:r>
            <a:r>
              <a:rPr lang="en-US" sz="3300" dirty="0" smtClean="0"/>
              <a:t> digit </a:t>
            </a:r>
            <a:r>
              <a:rPr lang="en-US" sz="3300" dirty="0" err="1" smtClean="0"/>
              <a:t>biner</a:t>
            </a:r>
            <a:r>
              <a:rPr lang="en-US" sz="3300" dirty="0" smtClean="0"/>
              <a:t>.</a:t>
            </a:r>
          </a:p>
          <a:p>
            <a:pPr>
              <a:buNone/>
            </a:pPr>
            <a:endParaRPr lang="en-US" sz="3300" dirty="0" smtClean="0"/>
          </a:p>
          <a:p>
            <a:pPr>
              <a:buNone/>
            </a:pPr>
            <a:r>
              <a:rPr lang="en-US" sz="3300" dirty="0" err="1" smtClean="0"/>
              <a:t>Contoh</a:t>
            </a:r>
            <a:r>
              <a:rPr lang="en-US" sz="3300" dirty="0" smtClean="0"/>
              <a:t> :</a:t>
            </a:r>
          </a:p>
          <a:p>
            <a:pPr>
              <a:buNone/>
            </a:pPr>
            <a:r>
              <a:rPr lang="en-US" sz="3300" dirty="0" smtClean="0"/>
              <a:t>6502 </a:t>
            </a:r>
            <a:r>
              <a:rPr lang="en-US" sz="2500" dirty="0" smtClean="0"/>
              <a:t>8</a:t>
            </a:r>
            <a:r>
              <a:rPr lang="en-US" sz="3300" dirty="0" smtClean="0"/>
              <a:t>….. = …..</a:t>
            </a:r>
            <a:r>
              <a:rPr lang="en-US" sz="2500" dirty="0" smtClean="0"/>
              <a:t>2</a:t>
            </a:r>
            <a:endParaRPr lang="en-US" sz="3300" dirty="0" smtClean="0"/>
          </a:p>
          <a:p>
            <a:pPr>
              <a:buNone/>
            </a:pPr>
            <a:r>
              <a:rPr lang="en-US" sz="3300" dirty="0" smtClean="0"/>
              <a:t>		2 = 010</a:t>
            </a:r>
          </a:p>
          <a:p>
            <a:pPr>
              <a:buNone/>
            </a:pPr>
            <a:r>
              <a:rPr lang="en-US" sz="3300" dirty="0" smtClean="0"/>
              <a:t>		0 = 000</a:t>
            </a:r>
          </a:p>
          <a:p>
            <a:pPr>
              <a:buNone/>
            </a:pPr>
            <a:r>
              <a:rPr lang="en-US" sz="3300" dirty="0" smtClean="0"/>
              <a:t>		5 = 101</a:t>
            </a:r>
          </a:p>
          <a:p>
            <a:pPr>
              <a:buNone/>
            </a:pPr>
            <a:r>
              <a:rPr lang="en-US" sz="3300" dirty="0" smtClean="0"/>
              <a:t>		6 = 110</a:t>
            </a:r>
          </a:p>
          <a:p>
            <a:pPr>
              <a:buNone/>
            </a:pPr>
            <a:r>
              <a:rPr lang="en-US" sz="3300" dirty="0" smtClean="0"/>
              <a:t>			</a:t>
            </a:r>
            <a:r>
              <a:rPr lang="en-US" sz="3300" dirty="0" err="1" smtClean="0"/>
              <a:t>Hasil</a:t>
            </a:r>
            <a:r>
              <a:rPr lang="en-US" sz="3300" dirty="0" smtClean="0"/>
              <a:t> 110101000010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48400" y="4114800"/>
            <a:ext cx="2667000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2"/>
            </a:pPr>
            <a:r>
              <a:rPr lang="en-US" dirty="0" smtClean="0">
                <a:sym typeface="Wingdings" pitchFamily="2" charset="2"/>
              </a:rPr>
              <a:t>  2: 2 = 1 </a:t>
            </a:r>
            <a:r>
              <a:rPr lang="en-US" dirty="0" err="1" smtClean="0">
                <a:sym typeface="Wingdings" pitchFamily="2" charset="2"/>
              </a:rPr>
              <a:t>sisa</a:t>
            </a:r>
            <a:r>
              <a:rPr lang="en-US" dirty="0" smtClean="0">
                <a:sym typeface="Wingdings" pitchFamily="2" charset="2"/>
              </a:rPr>
              <a:t> 0</a:t>
            </a:r>
          </a:p>
          <a:p>
            <a:pPr marL="342900" indent="-342900"/>
            <a:endParaRPr lang="en-US" dirty="0">
              <a:sym typeface="Wingdings" pitchFamily="2" charset="2"/>
            </a:endParaRPr>
          </a:p>
          <a:p>
            <a:pPr marL="342900" indent="-342900"/>
            <a:r>
              <a:rPr lang="en-US" dirty="0" smtClean="0">
                <a:sym typeface="Wingdings" pitchFamily="2" charset="2"/>
              </a:rPr>
              <a:t>  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= 10</a:t>
            </a:r>
          </a:p>
          <a:p>
            <a:pPr marL="342900" indent="-342900"/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oktal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3 digit </a:t>
            </a:r>
            <a:r>
              <a:rPr lang="en-US" dirty="0" err="1" smtClean="0">
                <a:sym typeface="Wingdings" pitchFamily="2" charset="2"/>
              </a:rPr>
              <a:t>biner</a:t>
            </a:r>
            <a:r>
              <a:rPr lang="en-US" dirty="0" smtClean="0">
                <a:sym typeface="Wingdings" pitchFamily="2" charset="2"/>
              </a:rPr>
              <a:t>, ,</a:t>
            </a:r>
            <a:r>
              <a:rPr lang="en-US" dirty="0" err="1" smtClean="0">
                <a:sym typeface="Wingdings" pitchFamily="2" charset="2"/>
              </a:rPr>
              <a:t>maka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ditambahkan</a:t>
            </a:r>
            <a:r>
              <a:rPr lang="en-US" dirty="0" smtClean="0">
                <a:sym typeface="Wingdings" pitchFamily="2" charset="2"/>
              </a:rPr>
              <a:t> 0 </a:t>
            </a:r>
            <a:r>
              <a:rPr lang="en-US" dirty="0" err="1" smtClean="0">
                <a:sym typeface="Wingdings" pitchFamily="2" charset="2"/>
              </a:rPr>
              <a:t>didepan</a:t>
            </a:r>
            <a:endParaRPr lang="en-US" dirty="0" smtClean="0">
              <a:sym typeface="Wingdings" pitchFamily="2" charset="2"/>
            </a:endParaRPr>
          </a:p>
          <a:p>
            <a:pPr marL="342900" indent="-342900"/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</a:t>
            </a:r>
            <a:r>
              <a:rPr lang="en-US" dirty="0" err="1" smtClean="0">
                <a:sym typeface="Wingdings" pitchFamily="2" charset="2"/>
              </a:rPr>
              <a:t>jadi</a:t>
            </a:r>
            <a:r>
              <a:rPr lang="en-US" dirty="0" smtClean="0">
                <a:sym typeface="Wingdings" pitchFamily="2" charset="2"/>
              </a:rPr>
              <a:t>  010            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00400" y="4343400"/>
            <a:ext cx="29718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Oktal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Oktal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Hexadesimal</a:t>
            </a:r>
            <a:endParaRPr lang="en-US" b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: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- </a:t>
            </a:r>
            <a:r>
              <a:rPr lang="en-US" dirty="0" err="1" smtClean="0">
                <a:sym typeface="Wingdings" pitchFamily="2" charset="2"/>
              </a:rPr>
              <a:t>Oktal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Desimal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Hexadesiamal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/>
              <a:t>   2537 </a:t>
            </a:r>
            <a:r>
              <a:rPr lang="en-US" sz="1900" dirty="0" smtClean="0"/>
              <a:t>8</a:t>
            </a:r>
            <a:r>
              <a:rPr lang="en-US" dirty="0" smtClean="0"/>
              <a:t> = …..</a:t>
            </a:r>
            <a:r>
              <a:rPr lang="en-US" sz="1900" dirty="0" smtClean="0"/>
              <a:t>16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   </a:t>
            </a:r>
            <a:r>
              <a:rPr lang="en-US" dirty="0" smtClean="0"/>
              <a:t>2537 </a:t>
            </a:r>
            <a:r>
              <a:rPr lang="en-US" sz="1900" dirty="0" smtClean="0"/>
              <a:t>8</a:t>
            </a:r>
            <a:r>
              <a:rPr lang="en-US" dirty="0" smtClean="0"/>
              <a:t>= 1375 </a:t>
            </a:r>
            <a:r>
              <a:rPr lang="en-US" sz="1900" dirty="0" smtClean="0"/>
              <a:t>10</a:t>
            </a:r>
          </a:p>
          <a:p>
            <a:pPr>
              <a:buNone/>
            </a:pPr>
            <a:r>
              <a:rPr lang="en-US" dirty="0" smtClean="0"/>
              <a:t>      1375 </a:t>
            </a:r>
            <a:r>
              <a:rPr lang="en-US" sz="1900" dirty="0" smtClean="0"/>
              <a:t>10 </a:t>
            </a:r>
            <a:r>
              <a:rPr lang="en-US" dirty="0" smtClean="0"/>
              <a:t>= 55F </a:t>
            </a:r>
            <a:r>
              <a:rPr lang="en-US" sz="1900" dirty="0" smtClean="0"/>
              <a:t>16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- </a:t>
            </a:r>
            <a:r>
              <a:rPr lang="en-US" dirty="0" err="1" smtClean="0">
                <a:sym typeface="Wingdings" pitchFamily="2" charset="2"/>
              </a:rPr>
              <a:t>Oktal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Biner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Hexadesimal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   2537 </a:t>
            </a:r>
            <a:r>
              <a:rPr lang="en-US" sz="1900" dirty="0" smtClean="0"/>
              <a:t>8</a:t>
            </a:r>
            <a:r>
              <a:rPr lang="en-US" dirty="0" smtClean="0"/>
              <a:t> = …..</a:t>
            </a:r>
            <a:r>
              <a:rPr lang="en-US" sz="1900" dirty="0" smtClean="0"/>
              <a:t>16</a:t>
            </a:r>
          </a:p>
          <a:p>
            <a:pPr>
              <a:buNone/>
            </a:pPr>
            <a:r>
              <a:rPr lang="en-US" dirty="0" smtClean="0"/>
              <a:t>	   2537 </a:t>
            </a:r>
            <a:r>
              <a:rPr lang="en-US" sz="1900" dirty="0" smtClean="0"/>
              <a:t>8</a:t>
            </a:r>
            <a:r>
              <a:rPr lang="en-US" dirty="0" smtClean="0"/>
              <a:t>= 010101011111</a:t>
            </a:r>
            <a:r>
              <a:rPr lang="en-US" sz="1900" dirty="0" smtClean="0"/>
              <a:t>2</a:t>
            </a:r>
          </a:p>
          <a:p>
            <a:pPr>
              <a:buNone/>
            </a:pPr>
            <a:r>
              <a:rPr lang="en-US" dirty="0" smtClean="0"/>
              <a:t>       010101011111</a:t>
            </a:r>
            <a:r>
              <a:rPr lang="en-US" sz="1900" dirty="0" smtClean="0"/>
              <a:t>2 </a:t>
            </a:r>
            <a:r>
              <a:rPr lang="en-US" dirty="0" smtClean="0"/>
              <a:t>= 55F </a:t>
            </a:r>
            <a:r>
              <a:rPr lang="en-US" sz="1900" dirty="0" smtClean="0"/>
              <a:t>16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Hexadesimal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HesaDesimal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Desimal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mengalikan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position </a:t>
            </a:r>
            <a:r>
              <a:rPr lang="en-US" dirty="0" err="1" smtClean="0"/>
              <a:t>valuenya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  C 7 </a:t>
            </a:r>
            <a:r>
              <a:rPr lang="en-US" sz="1900" dirty="0" smtClean="0"/>
              <a:t>16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       7 x 16 </a:t>
            </a:r>
            <a:r>
              <a:rPr lang="en-US" baseline="30000" dirty="0" smtClean="0"/>
              <a:t>0</a:t>
            </a:r>
            <a:r>
              <a:rPr lang="en-US" dirty="0" smtClean="0"/>
              <a:t> =   7  x 16 </a:t>
            </a:r>
            <a:r>
              <a:rPr lang="en-US" baseline="30000" dirty="0" smtClean="0"/>
              <a:t>0</a:t>
            </a:r>
            <a:r>
              <a:rPr lang="en-US" dirty="0" smtClean="0"/>
              <a:t>  =   7</a:t>
            </a:r>
          </a:p>
          <a:p>
            <a:pPr>
              <a:buNone/>
            </a:pPr>
            <a:r>
              <a:rPr lang="en-US" dirty="0" smtClean="0"/>
              <a:t>			      C x 16 </a:t>
            </a:r>
            <a:r>
              <a:rPr lang="en-US" baseline="30000" dirty="0" smtClean="0"/>
              <a:t>1 </a:t>
            </a:r>
            <a:r>
              <a:rPr lang="en-US" dirty="0" smtClean="0"/>
              <a:t>= 12  x 16    = 192</a:t>
            </a:r>
          </a:p>
          <a:p>
            <a:pPr>
              <a:buNone/>
            </a:pPr>
            <a:r>
              <a:rPr lang="en-US" dirty="0" smtClean="0"/>
              <a:t>						               199</a:t>
            </a:r>
            <a:r>
              <a:rPr lang="en-US" baseline="-25000" dirty="0" smtClean="0"/>
              <a:t>10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90800" y="4875212"/>
            <a:ext cx="1371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514600" y="4799012"/>
            <a:ext cx="152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86794" y="5332412"/>
            <a:ext cx="167560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943100" y="4989512"/>
            <a:ext cx="686594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001000" y="56388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bilangan</a:t>
            </a:r>
            <a:r>
              <a:rPr lang="en-US" b="1" dirty="0" smtClean="0"/>
              <a:t> (number system)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item </a:t>
            </a:r>
            <a:r>
              <a:rPr lang="en-US" dirty="0" err="1" smtClean="0"/>
              <a:t>fisik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bilanan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system </a:t>
            </a:r>
            <a:r>
              <a:rPr lang="en-US" dirty="0" err="1" smtClean="0"/>
              <a:t>biilangan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sisitem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10 </a:t>
            </a:r>
            <a:r>
              <a:rPr lang="en-US" dirty="0" err="1" smtClean="0"/>
              <a:t>macam</a:t>
            </a:r>
            <a:r>
              <a:rPr lang="en-US" dirty="0" smtClean="0"/>
              <a:t> symbol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jari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off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on </a:t>
            </a:r>
            <a:r>
              <a:rPr lang="en-US" dirty="0" smtClean="0"/>
              <a:t>(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).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binary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Selain</a:t>
            </a:r>
            <a:r>
              <a:rPr lang="en-US" dirty="0" smtClean="0"/>
              <a:t> system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,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system </a:t>
            </a:r>
            <a:r>
              <a:rPr lang="en-US" dirty="0" err="1" smtClean="0"/>
              <a:t>bilangan</a:t>
            </a:r>
            <a:r>
              <a:rPr lang="en-US" dirty="0" smtClean="0"/>
              <a:t> octal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hexadesimal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Hexadesimal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err="1" smtClean="0"/>
              <a:t>Hexadesimal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Biner</a:t>
            </a:r>
            <a:endParaRPr lang="en-US" b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bebrapa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diantaranya</a:t>
            </a:r>
            <a:r>
              <a:rPr lang="en-US" dirty="0" smtClean="0">
                <a:sym typeface="Wingdings" pitchFamily="2" charset="2"/>
              </a:rPr>
              <a:t>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Hexadesimal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Desimal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Biner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  </a:t>
            </a: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 : 1001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C7</a:t>
            </a:r>
            <a:r>
              <a:rPr lang="en-US" sz="1600" dirty="0" smtClean="0">
                <a:sym typeface="Wingdings" pitchFamily="2" charset="2"/>
              </a:rPr>
              <a:t>16</a:t>
            </a:r>
            <a:r>
              <a:rPr lang="en-US" dirty="0" smtClean="0">
                <a:sym typeface="Wingdings" pitchFamily="2" charset="2"/>
              </a:rPr>
              <a:t> = 199 </a:t>
            </a:r>
            <a:r>
              <a:rPr lang="en-US" sz="1600" dirty="0" smtClean="0">
                <a:sym typeface="Wingdings" pitchFamily="2" charset="2"/>
              </a:rPr>
              <a:t>10</a:t>
            </a:r>
            <a:r>
              <a:rPr lang="en-US" dirty="0" smtClean="0">
                <a:sym typeface="Wingdings" pitchFamily="2" charset="2"/>
              </a:rPr>
              <a:t> = 11000111</a:t>
            </a:r>
            <a:r>
              <a:rPr lang="en-US" sz="2300" dirty="0" smtClean="0">
                <a:sym typeface="Wingdings" pitchFamily="2" charset="2"/>
              </a:rPr>
              <a:t>2</a:t>
            </a:r>
          </a:p>
          <a:p>
            <a:pPr>
              <a:buNone/>
            </a:pPr>
            <a:endParaRPr lang="en-US" sz="33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3300" dirty="0" smtClean="0"/>
              <a:t>    -  </a:t>
            </a:r>
            <a:r>
              <a:rPr lang="en-US" sz="3300" dirty="0" err="1" smtClean="0"/>
              <a:t>Dilakukan</a:t>
            </a:r>
            <a:r>
              <a:rPr lang="en-US" sz="3300" dirty="0" smtClean="0"/>
              <a:t> </a:t>
            </a:r>
            <a:r>
              <a:rPr lang="en-US" sz="3300" dirty="0" err="1" smtClean="0"/>
              <a:t>dengan</a:t>
            </a:r>
            <a:r>
              <a:rPr lang="en-US" sz="3300" dirty="0" smtClean="0"/>
              <a:t> </a:t>
            </a:r>
            <a:r>
              <a:rPr lang="en-US" sz="3300" dirty="0" err="1" smtClean="0"/>
              <a:t>mengkonversikan</a:t>
            </a:r>
            <a:r>
              <a:rPr lang="en-US" sz="3300" dirty="0" smtClean="0"/>
              <a:t> </a:t>
            </a:r>
            <a:r>
              <a:rPr lang="en-US" sz="3300" dirty="0" err="1" smtClean="0"/>
              <a:t>masing-masing</a:t>
            </a:r>
            <a:r>
              <a:rPr lang="en-US" sz="3300" dirty="0" smtClean="0"/>
              <a:t> digit octal </a:t>
            </a:r>
            <a:r>
              <a:rPr lang="en-US" sz="3300" dirty="0" err="1" smtClean="0"/>
              <a:t>ke</a:t>
            </a:r>
            <a:r>
              <a:rPr lang="en-US" sz="3300" dirty="0" smtClean="0"/>
              <a:t> </a:t>
            </a:r>
            <a:r>
              <a:rPr lang="en-US" sz="3300" dirty="0" err="1" smtClean="0"/>
              <a:t>empat</a:t>
            </a:r>
            <a:r>
              <a:rPr lang="en-US" sz="3300" dirty="0" smtClean="0"/>
              <a:t> digit </a:t>
            </a:r>
            <a:r>
              <a:rPr lang="en-US" sz="3300" dirty="0" err="1" smtClean="0"/>
              <a:t>biner</a:t>
            </a:r>
            <a:r>
              <a:rPr lang="en-US" sz="3300" dirty="0" smtClean="0"/>
              <a:t>.</a:t>
            </a:r>
          </a:p>
          <a:p>
            <a:pPr>
              <a:buNone/>
            </a:pPr>
            <a:endParaRPr lang="en-US" sz="3300" dirty="0" smtClean="0"/>
          </a:p>
          <a:p>
            <a:pPr>
              <a:buNone/>
            </a:pPr>
            <a:r>
              <a:rPr lang="en-US" sz="3300" dirty="0" err="1" smtClean="0"/>
              <a:t>Contoh</a:t>
            </a:r>
            <a:r>
              <a:rPr lang="en-US" sz="3300" dirty="0" smtClean="0"/>
              <a:t> :</a:t>
            </a:r>
          </a:p>
          <a:p>
            <a:pPr>
              <a:buNone/>
            </a:pPr>
            <a:r>
              <a:rPr lang="en-US" sz="3300" dirty="0" smtClean="0"/>
              <a:t>C7</a:t>
            </a:r>
            <a:r>
              <a:rPr lang="en-US" sz="2500" dirty="0" smtClean="0"/>
              <a:t>16</a:t>
            </a:r>
            <a:r>
              <a:rPr lang="en-US" sz="3300" dirty="0" smtClean="0"/>
              <a:t>….. = …..</a:t>
            </a:r>
            <a:r>
              <a:rPr lang="en-US" sz="2500" dirty="0" smtClean="0"/>
              <a:t>2</a:t>
            </a:r>
            <a:endParaRPr lang="en-US" sz="3300" dirty="0" smtClean="0"/>
          </a:p>
          <a:p>
            <a:pPr>
              <a:buNone/>
            </a:pPr>
            <a:r>
              <a:rPr lang="en-US" sz="3300" dirty="0" smtClean="0"/>
              <a:t>		7 = 0111</a:t>
            </a:r>
          </a:p>
          <a:p>
            <a:pPr>
              <a:buNone/>
            </a:pPr>
            <a:r>
              <a:rPr lang="en-US" sz="3300" dirty="0" smtClean="0"/>
              <a:t>		C = 1100</a:t>
            </a:r>
          </a:p>
          <a:p>
            <a:pPr>
              <a:buNone/>
            </a:pPr>
            <a:r>
              <a:rPr lang="en-US" sz="3300" dirty="0" smtClean="0"/>
              <a:t>				</a:t>
            </a:r>
          </a:p>
          <a:p>
            <a:pPr>
              <a:buNone/>
            </a:pPr>
            <a:r>
              <a:rPr lang="en-US" sz="3300" dirty="0" smtClean="0"/>
              <a:t>           </a:t>
            </a:r>
            <a:r>
              <a:rPr lang="en-US" sz="3300" dirty="0" err="1" smtClean="0"/>
              <a:t>Hasil</a:t>
            </a:r>
            <a:r>
              <a:rPr lang="en-US" sz="3300" dirty="0" smtClean="0"/>
              <a:t> 1100 0111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48400" y="4114800"/>
            <a:ext cx="2667000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7"/>
            </a:pPr>
            <a:r>
              <a:rPr lang="en-US" dirty="0" smtClean="0">
                <a:sym typeface="Wingdings" pitchFamily="2" charset="2"/>
              </a:rPr>
              <a:t>  7: 2 = 3 </a:t>
            </a:r>
            <a:r>
              <a:rPr lang="en-US" dirty="0" err="1" smtClean="0">
                <a:sym typeface="Wingdings" pitchFamily="2" charset="2"/>
              </a:rPr>
              <a:t>sisa</a:t>
            </a:r>
            <a:r>
              <a:rPr lang="en-US" dirty="0" smtClean="0">
                <a:sym typeface="Wingdings" pitchFamily="2" charset="2"/>
              </a:rPr>
              <a:t> 1</a:t>
            </a:r>
          </a:p>
          <a:p>
            <a:pPr marL="342900" indent="-342900"/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      3: 2 = 1 </a:t>
            </a:r>
            <a:r>
              <a:rPr lang="en-US" dirty="0" err="1" smtClean="0">
                <a:sym typeface="Wingdings" pitchFamily="2" charset="2"/>
              </a:rPr>
              <a:t>sisa</a:t>
            </a:r>
            <a:r>
              <a:rPr lang="en-US" dirty="0" smtClean="0">
                <a:sym typeface="Wingdings" pitchFamily="2" charset="2"/>
              </a:rPr>
              <a:t> 1</a:t>
            </a:r>
          </a:p>
          <a:p>
            <a:pPr marL="342900" indent="-342900"/>
            <a:endParaRPr lang="en-US" dirty="0">
              <a:sym typeface="Wingdings" pitchFamily="2" charset="2"/>
            </a:endParaRPr>
          </a:p>
          <a:p>
            <a:pPr marL="342900" indent="-342900"/>
            <a:r>
              <a:rPr lang="en-US" dirty="0" smtClean="0">
                <a:sym typeface="Wingdings" pitchFamily="2" charset="2"/>
              </a:rPr>
              <a:t>  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= 111</a:t>
            </a:r>
          </a:p>
          <a:p>
            <a:pPr marL="342900" indent="-342900"/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oktal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4 digit </a:t>
            </a:r>
            <a:r>
              <a:rPr lang="en-US" dirty="0" err="1" smtClean="0">
                <a:sym typeface="Wingdings" pitchFamily="2" charset="2"/>
              </a:rPr>
              <a:t>biner</a:t>
            </a:r>
            <a:r>
              <a:rPr lang="en-US" dirty="0" smtClean="0">
                <a:sym typeface="Wingdings" pitchFamily="2" charset="2"/>
              </a:rPr>
              <a:t>, ,</a:t>
            </a:r>
            <a:r>
              <a:rPr lang="en-US" dirty="0" err="1" smtClean="0">
                <a:sym typeface="Wingdings" pitchFamily="2" charset="2"/>
              </a:rPr>
              <a:t>maka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ditambahkan</a:t>
            </a:r>
            <a:r>
              <a:rPr lang="en-US" dirty="0" smtClean="0">
                <a:sym typeface="Wingdings" pitchFamily="2" charset="2"/>
              </a:rPr>
              <a:t> 0 </a:t>
            </a:r>
            <a:r>
              <a:rPr lang="en-US" dirty="0" err="1" smtClean="0">
                <a:sym typeface="Wingdings" pitchFamily="2" charset="2"/>
              </a:rPr>
              <a:t>didepan</a:t>
            </a:r>
            <a:endParaRPr lang="en-US" dirty="0" smtClean="0">
              <a:sym typeface="Wingdings" pitchFamily="2" charset="2"/>
            </a:endParaRPr>
          </a:p>
          <a:p>
            <a:pPr marL="342900" indent="-342900"/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</a:t>
            </a:r>
            <a:r>
              <a:rPr lang="en-US" dirty="0" err="1" smtClean="0">
                <a:sym typeface="Wingdings" pitchFamily="2" charset="2"/>
              </a:rPr>
              <a:t>jadi</a:t>
            </a:r>
            <a:r>
              <a:rPr lang="en-US" dirty="0" smtClean="0">
                <a:sym typeface="Wingdings" pitchFamily="2" charset="2"/>
              </a:rPr>
              <a:t>  0111            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429000" y="4343400"/>
            <a:ext cx="27432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Hexadesimal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Hexadesimal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Oktal</a:t>
            </a:r>
            <a:endParaRPr lang="en-US" b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: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- </a:t>
            </a:r>
            <a:r>
              <a:rPr lang="en-US" dirty="0" err="1" smtClean="0">
                <a:sym typeface="Wingdings" pitchFamily="2" charset="2"/>
              </a:rPr>
              <a:t>Hesadesimal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Desimal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Oktal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C7</a:t>
            </a:r>
            <a:r>
              <a:rPr lang="en-US" sz="1600" dirty="0" smtClean="0">
                <a:sym typeface="Wingdings" pitchFamily="2" charset="2"/>
              </a:rPr>
              <a:t>16</a:t>
            </a:r>
            <a:r>
              <a:rPr lang="en-US" dirty="0" smtClean="0">
                <a:sym typeface="Wingdings" pitchFamily="2" charset="2"/>
              </a:rPr>
              <a:t> = 199 </a:t>
            </a:r>
            <a:r>
              <a:rPr lang="en-US" sz="1600" dirty="0" smtClean="0">
                <a:sym typeface="Wingdings" pitchFamily="2" charset="2"/>
              </a:rPr>
              <a:t>10</a:t>
            </a:r>
            <a:r>
              <a:rPr lang="en-US" dirty="0" smtClean="0">
                <a:sym typeface="Wingdings" pitchFamily="2" charset="2"/>
              </a:rPr>
              <a:t> = 307</a:t>
            </a:r>
            <a:r>
              <a:rPr lang="en-US" sz="2300" dirty="0" smtClean="0">
                <a:sym typeface="Wingdings" pitchFamily="2" charset="2"/>
              </a:rPr>
              <a:t>8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- </a:t>
            </a:r>
            <a:r>
              <a:rPr lang="en-US" dirty="0" err="1" smtClean="0">
                <a:sym typeface="Wingdings" pitchFamily="2" charset="2"/>
              </a:rPr>
              <a:t>Hexadesimal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Biner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Oktal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   C7 </a:t>
            </a:r>
            <a:r>
              <a:rPr lang="en-US" sz="1900" dirty="0" smtClean="0"/>
              <a:t>16</a:t>
            </a:r>
            <a:r>
              <a:rPr lang="en-US" dirty="0" smtClean="0"/>
              <a:t> = …..</a:t>
            </a:r>
            <a:r>
              <a:rPr lang="en-US" sz="1900" dirty="0" smtClean="0"/>
              <a:t>16</a:t>
            </a:r>
          </a:p>
          <a:p>
            <a:pPr>
              <a:buNone/>
            </a:pPr>
            <a:r>
              <a:rPr lang="en-US" dirty="0" smtClean="0"/>
              <a:t>	   C7 </a:t>
            </a:r>
            <a:r>
              <a:rPr lang="en-US" sz="1900" dirty="0" smtClean="0"/>
              <a:t>16 </a:t>
            </a:r>
            <a:r>
              <a:rPr lang="en-US" dirty="0" smtClean="0"/>
              <a:t>= 1100111</a:t>
            </a:r>
            <a:r>
              <a:rPr lang="en-US" sz="1900" dirty="0" smtClean="0"/>
              <a:t>2</a:t>
            </a:r>
          </a:p>
          <a:p>
            <a:pPr>
              <a:buNone/>
            </a:pPr>
            <a:r>
              <a:rPr lang="en-US" dirty="0" smtClean="0"/>
              <a:t>      110011</a:t>
            </a:r>
            <a:r>
              <a:rPr lang="en-US" sz="1900" dirty="0" smtClean="0"/>
              <a:t>2 </a:t>
            </a:r>
            <a:r>
              <a:rPr lang="en-US" dirty="0" smtClean="0"/>
              <a:t>= 307 </a:t>
            </a:r>
            <a:r>
              <a:rPr lang="en-US" sz="1900" dirty="0" smtClean="0"/>
              <a:t>8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system </a:t>
            </a:r>
            <a:r>
              <a:rPr lang="en-US" dirty="0" err="1" smtClean="0"/>
              <a:t>bilangan</a:t>
            </a:r>
            <a:r>
              <a:rPr lang="en-US" dirty="0" smtClean="0"/>
              <a:t> !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Konversikan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10101111(2) = ………….(10)</a:t>
            </a:r>
          </a:p>
          <a:p>
            <a:pPr lvl="1"/>
            <a:r>
              <a:rPr lang="en-US" dirty="0" smtClean="0"/>
              <a:t>11111110(2) = ………….(8)</a:t>
            </a:r>
          </a:p>
          <a:p>
            <a:pPr lvl="1"/>
            <a:r>
              <a:rPr lang="en-US" dirty="0" smtClean="0"/>
              <a:t>10101110101 = …………(16)</a:t>
            </a:r>
          </a:p>
          <a:p>
            <a:pPr lvl="1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ACD (16) = ………(8)</a:t>
            </a:r>
          </a:p>
          <a:p>
            <a:pPr lvl="1"/>
            <a:r>
              <a:rPr lang="en-US" dirty="0" smtClean="0"/>
              <a:t>174 (8)     = ……..(2)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3200400"/>
            <a:ext cx="4126992" cy="1066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Quiz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10 </a:t>
            </a:r>
            <a:r>
              <a:rPr lang="en-US" dirty="0" err="1" smtClean="0"/>
              <a:t>macam</a:t>
            </a:r>
            <a:r>
              <a:rPr lang="en-US" dirty="0" smtClean="0"/>
              <a:t> symbol </a:t>
            </a:r>
            <a:r>
              <a:rPr lang="en-US" dirty="0" err="1" smtClean="0"/>
              <a:t>yaitu</a:t>
            </a:r>
            <a:r>
              <a:rPr lang="en-US" dirty="0" smtClean="0"/>
              <a:t> 0,1,2,3,4,5,6,7,8,dan 9. system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basis 10.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integer </a:t>
            </a:r>
            <a:r>
              <a:rPr lang="en-US" dirty="0" err="1" smtClean="0"/>
              <a:t>desimal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 algn="just">
              <a:buNone/>
            </a:pPr>
            <a:r>
              <a:rPr lang="en-US" dirty="0" smtClean="0"/>
              <a:t>	- 8598 </a:t>
            </a:r>
            <a:r>
              <a:rPr lang="en-US" sz="1800" dirty="0" smtClean="0"/>
              <a:t>10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2800" dirty="0" smtClean="0"/>
              <a:t>- 183,75 </a:t>
            </a:r>
            <a:r>
              <a:rPr lang="en-US" sz="1800" dirty="0" smtClean="0"/>
              <a:t>10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05000"/>
            <a:ext cx="3517392" cy="3505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8598</a:t>
            </a:r>
            <a:r>
              <a:rPr lang="en-US" sz="1700" dirty="0" smtClean="0"/>
              <a:t>10  </a:t>
            </a:r>
            <a:r>
              <a:rPr lang="en-US" dirty="0" err="1" smtClean="0"/>
              <a:t>diartikan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8 x 10</a:t>
            </a:r>
            <a:r>
              <a:rPr lang="en-US" baseline="30000" dirty="0" smtClean="0"/>
              <a:t>3 </a:t>
            </a:r>
            <a:r>
              <a:rPr lang="en-US" dirty="0" smtClean="0"/>
              <a:t>	= 8000</a:t>
            </a:r>
          </a:p>
          <a:p>
            <a:pPr>
              <a:buNone/>
            </a:pPr>
            <a:r>
              <a:rPr lang="en-US" dirty="0" smtClean="0"/>
              <a:t>5 x 10</a:t>
            </a:r>
            <a:r>
              <a:rPr lang="en-US" baseline="30000" dirty="0" smtClean="0"/>
              <a:t>2</a:t>
            </a:r>
            <a:r>
              <a:rPr lang="en-US" dirty="0" smtClean="0"/>
              <a:t>	=   500</a:t>
            </a:r>
          </a:p>
          <a:p>
            <a:pPr>
              <a:buNone/>
            </a:pPr>
            <a:r>
              <a:rPr lang="en-US" dirty="0" smtClean="0"/>
              <a:t>9 x 10</a:t>
            </a:r>
            <a:r>
              <a:rPr lang="en-US" baseline="30000" dirty="0" smtClean="0"/>
              <a:t>1</a:t>
            </a:r>
            <a:r>
              <a:rPr lang="en-US" dirty="0" smtClean="0"/>
              <a:t>	=      90</a:t>
            </a:r>
          </a:p>
          <a:p>
            <a:pPr>
              <a:buNone/>
            </a:pPr>
            <a:r>
              <a:rPr lang="en-US" dirty="0" smtClean="0"/>
              <a:t>8 x 10</a:t>
            </a:r>
            <a:r>
              <a:rPr lang="en-US" baseline="30000" dirty="0" smtClean="0"/>
              <a:t>0</a:t>
            </a:r>
            <a:r>
              <a:rPr lang="en-US" dirty="0" smtClean="0"/>
              <a:t>	=        8</a:t>
            </a:r>
          </a:p>
          <a:p>
            <a:pPr>
              <a:buNone/>
            </a:pPr>
            <a:r>
              <a:rPr lang="en-US" dirty="0" smtClean="0"/>
              <a:t>			     8598</a:t>
            </a:r>
            <a:r>
              <a:rPr lang="en-US" sz="1700" dirty="0" smtClean="0"/>
              <a:t>10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657600" y="4800600"/>
            <a:ext cx="1066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5257800" y="1981200"/>
            <a:ext cx="3886200" cy="3505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3200" dirty="0" smtClean="0"/>
              <a:t>183,75</a:t>
            </a:r>
            <a:r>
              <a:rPr lang="en-US" sz="1900" dirty="0" smtClean="0"/>
              <a:t>10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diartikan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lang="en-US" sz="3200" dirty="0"/>
              <a:t>1 x 10 </a:t>
            </a:r>
            <a:r>
              <a:rPr lang="en-US" sz="3200" baseline="30000" dirty="0"/>
              <a:t>2</a:t>
            </a:r>
            <a:r>
              <a:rPr lang="en-US" sz="3200" dirty="0"/>
              <a:t>	= 100</a:t>
            </a:r>
          </a:p>
          <a:p>
            <a:r>
              <a:rPr lang="en-US" sz="3200" dirty="0"/>
              <a:t>8 x 10 </a:t>
            </a:r>
            <a:r>
              <a:rPr lang="en-US" sz="3200" baseline="30000" dirty="0"/>
              <a:t>1</a:t>
            </a:r>
            <a:r>
              <a:rPr lang="en-US" sz="3200" dirty="0"/>
              <a:t>	=  </a:t>
            </a:r>
            <a:r>
              <a:rPr lang="en-US" sz="3200" dirty="0" smtClean="0"/>
              <a:t> 80</a:t>
            </a:r>
            <a:endParaRPr lang="en-US" sz="3200" dirty="0"/>
          </a:p>
          <a:p>
            <a:r>
              <a:rPr lang="en-US" sz="3200" dirty="0"/>
              <a:t>3 x 10 </a:t>
            </a:r>
            <a:r>
              <a:rPr lang="en-US" sz="3200" baseline="30000" dirty="0"/>
              <a:t>0</a:t>
            </a:r>
            <a:r>
              <a:rPr lang="en-US" sz="3200" dirty="0"/>
              <a:t>	=   </a:t>
            </a:r>
            <a:r>
              <a:rPr lang="en-US" sz="3200" dirty="0" smtClean="0"/>
              <a:t>  </a:t>
            </a:r>
            <a:r>
              <a:rPr lang="en-US" sz="3200" dirty="0"/>
              <a:t>3</a:t>
            </a:r>
          </a:p>
          <a:p>
            <a:r>
              <a:rPr lang="en-US" sz="3200" dirty="0"/>
              <a:t>7 x 10 </a:t>
            </a:r>
            <a:r>
              <a:rPr lang="en-US" sz="3200" baseline="30000" dirty="0"/>
              <a:t>–1</a:t>
            </a:r>
            <a:r>
              <a:rPr lang="en-US" sz="3200" dirty="0"/>
              <a:t>	=    </a:t>
            </a:r>
            <a:r>
              <a:rPr lang="en-US" sz="3200" dirty="0" smtClean="0"/>
              <a:t> 0,7</a:t>
            </a:r>
            <a:endParaRPr lang="en-US" sz="3200" dirty="0"/>
          </a:p>
          <a:p>
            <a:r>
              <a:rPr lang="en-US" sz="3200" dirty="0"/>
              <a:t>5 x 10 </a:t>
            </a:r>
            <a:r>
              <a:rPr lang="en-US" sz="3200" baseline="30000" dirty="0"/>
              <a:t>–2</a:t>
            </a:r>
            <a:r>
              <a:rPr lang="en-US" sz="3200" dirty="0"/>
              <a:t>	=    </a:t>
            </a:r>
            <a:r>
              <a:rPr lang="en-US" sz="3200" dirty="0" smtClean="0"/>
              <a:t> 0,05</a:t>
            </a:r>
            <a:endParaRPr lang="en-US" sz="3200" dirty="0"/>
          </a:p>
          <a:p>
            <a:r>
              <a:rPr lang="en-US" sz="3200" dirty="0"/>
              <a:t>		  </a:t>
            </a:r>
            <a:r>
              <a:rPr lang="en-US" sz="3200" dirty="0" smtClean="0"/>
              <a:t> 183,75</a:t>
            </a:r>
            <a:r>
              <a:rPr lang="en-US" sz="1900" dirty="0" smtClean="0"/>
              <a:t>10</a:t>
            </a:r>
            <a:endParaRPr lang="en-US" sz="1900" dirty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467600" y="4953000"/>
            <a:ext cx="1066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3010694" y="4153694"/>
            <a:ext cx="434181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binary </a:t>
            </a:r>
            <a:r>
              <a:rPr lang="en-US" dirty="0" err="1" smtClean="0"/>
              <a:t>menggunakan</a:t>
            </a:r>
            <a:r>
              <a:rPr lang="en-US" dirty="0" smtClean="0"/>
              <a:t> 2 </a:t>
            </a:r>
            <a:r>
              <a:rPr lang="en-US" dirty="0" err="1" smtClean="0"/>
              <a:t>macam</a:t>
            </a:r>
            <a:r>
              <a:rPr lang="en-US" dirty="0" smtClean="0"/>
              <a:t> symbol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2digit </a:t>
            </a:r>
            <a:r>
              <a:rPr lang="en-US" dirty="0" err="1" smtClean="0"/>
              <a:t>angka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0 </a:t>
            </a:r>
            <a:r>
              <a:rPr lang="en-US" dirty="0" err="1" smtClean="0"/>
              <a:t>dan</a:t>
            </a:r>
            <a:r>
              <a:rPr lang="en-US" dirty="0" smtClean="0"/>
              <a:t> 1.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0" y="3048000"/>
            <a:ext cx="3517392" cy="3505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1001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diartikan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x 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=   1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x 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=   0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x 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=   0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x 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=   8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  9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29000" y="5943600"/>
            <a:ext cx="1066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Bit			=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 digit </a:t>
            </a:r>
            <a:r>
              <a:rPr lang="en-US" dirty="0" err="1" smtClean="0"/>
              <a:t>dalam</a:t>
            </a:r>
            <a:r>
              <a:rPr lang="en-US" dirty="0" smtClean="0"/>
              <a:t> 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(basis 2)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angka</a:t>
            </a:r>
            <a:r>
              <a:rPr lang="en-US" dirty="0" smtClean="0"/>
              <a:t> 1001011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bit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Nibble		= 4 bit</a:t>
            </a:r>
          </a:p>
          <a:p>
            <a:r>
              <a:rPr lang="en-US" dirty="0" smtClean="0"/>
              <a:t>Byte		= 8 bit</a:t>
            </a:r>
          </a:p>
          <a:p>
            <a:r>
              <a:rPr lang="en-US" dirty="0" smtClean="0"/>
              <a:t>Word		= 16 bit</a:t>
            </a:r>
          </a:p>
          <a:p>
            <a:r>
              <a:rPr lang="en-US" dirty="0" smtClean="0"/>
              <a:t>Double Word = 32 bit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Oktal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828800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Oktal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8 </a:t>
            </a:r>
            <a:r>
              <a:rPr lang="en-US" dirty="0" err="1" smtClean="0"/>
              <a:t>macam</a:t>
            </a:r>
            <a:r>
              <a:rPr lang="en-US" dirty="0" smtClean="0"/>
              <a:t> symbol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8 digit </a:t>
            </a:r>
            <a:r>
              <a:rPr lang="en-US" dirty="0" err="1" smtClean="0"/>
              <a:t>angka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0 ,1,2,3,4,5,6,7.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05000" y="3124200"/>
            <a:ext cx="3517392" cy="3505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diartikan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lang="en-US" sz="3200" dirty="0"/>
              <a:t>2 x 8 </a:t>
            </a:r>
            <a:r>
              <a:rPr lang="en-US" sz="3200" baseline="30000" dirty="0"/>
              <a:t>0</a:t>
            </a:r>
            <a:r>
              <a:rPr lang="en-US" sz="3200" dirty="0"/>
              <a:t> = </a:t>
            </a:r>
            <a:r>
              <a:rPr lang="en-US" sz="3200" dirty="0" smtClean="0"/>
              <a:t> 2</a:t>
            </a:r>
          </a:p>
          <a:p>
            <a:r>
              <a:rPr lang="en-US" sz="3200" dirty="0" smtClean="0"/>
              <a:t>1 </a:t>
            </a:r>
            <a:r>
              <a:rPr lang="en-US" sz="3200" dirty="0"/>
              <a:t>x 8 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 =  8</a:t>
            </a:r>
            <a:r>
              <a:rPr lang="en-US" sz="3200" dirty="0"/>
              <a:t>	</a:t>
            </a:r>
            <a:endParaRPr lang="en-US" sz="3200" dirty="0" smtClean="0"/>
          </a:p>
          <a:p>
            <a:r>
              <a:rPr lang="en-US" sz="3200" dirty="0" smtClean="0"/>
              <a:t>	     10</a:t>
            </a:r>
            <a:endParaRPr lang="en-US" sz="3200" dirty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00400" y="51816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Hexadesimal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Hexadesimal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16 </a:t>
            </a:r>
            <a:r>
              <a:rPr lang="en-US" dirty="0" err="1" smtClean="0"/>
              <a:t>macam</a:t>
            </a:r>
            <a:r>
              <a:rPr lang="en-US" dirty="0" smtClean="0"/>
              <a:t> symbol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16 digit </a:t>
            </a:r>
            <a:r>
              <a:rPr lang="en-US" dirty="0" err="1" smtClean="0"/>
              <a:t>angka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0,1,2,3,4,5,6,7,8,9,A,B,C,D,Edan F </a:t>
            </a:r>
          </a:p>
          <a:p>
            <a:pPr algn="just">
              <a:lnSpc>
                <a:spcPct val="120000"/>
              </a:lnSpc>
            </a:pPr>
            <a:r>
              <a:rPr lang="en-US" dirty="0" err="1" smtClean="0"/>
              <a:t>Dimana</a:t>
            </a:r>
            <a:r>
              <a:rPr lang="en-US" dirty="0" smtClean="0"/>
              <a:t> A = 10, B = 11, C= 12, D = 13 , E = 14 </a:t>
            </a:r>
            <a:r>
              <a:rPr lang="en-US" dirty="0" err="1" smtClean="0"/>
              <a:t>dan</a:t>
            </a:r>
            <a:r>
              <a:rPr lang="en-US" dirty="0" smtClean="0"/>
              <a:t> F = 15</a:t>
            </a:r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C7</a:t>
            </a:r>
            <a:r>
              <a:rPr lang="en-US" baseline="-25000" dirty="0" smtClean="0"/>
              <a:t>(16)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7 x 16 </a:t>
            </a:r>
            <a:r>
              <a:rPr lang="en-US" baseline="30000" dirty="0" smtClean="0"/>
              <a:t>0</a:t>
            </a:r>
            <a:r>
              <a:rPr lang="en-US" dirty="0" smtClean="0"/>
              <a:t> =    7</a:t>
            </a:r>
          </a:p>
          <a:p>
            <a:pPr>
              <a:buNone/>
            </a:pPr>
            <a:r>
              <a:rPr lang="en-US" dirty="0" smtClean="0"/>
              <a:t>         C x 16 </a:t>
            </a:r>
            <a:r>
              <a:rPr lang="en-US" baseline="30000" dirty="0" smtClean="0"/>
              <a:t>1 </a:t>
            </a:r>
            <a:r>
              <a:rPr lang="en-US" dirty="0" smtClean="0"/>
              <a:t>=  192</a:t>
            </a:r>
          </a:p>
          <a:p>
            <a:pPr>
              <a:buNone/>
            </a:pPr>
            <a:r>
              <a:rPr lang="en-US" dirty="0" smtClean="0"/>
              <a:t>			        199</a:t>
            </a:r>
            <a:r>
              <a:rPr lang="en-US" sz="1900" dirty="0" smtClean="0"/>
              <a:t>10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962400" y="5638800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4648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Desimal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Biner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Desimal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Oktal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Desimal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Hexadesimal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Desimal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Biner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Oktal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Biner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Hexadesimal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600200"/>
            <a:ext cx="5105400" cy="4800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Konversi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Oktal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Oktal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Desimal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sz="3200" dirty="0" err="1" smtClean="0"/>
              <a:t>Oktal</a:t>
            </a:r>
            <a:r>
              <a:rPr lang="en-US" sz="3200" dirty="0" smtClean="0"/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Biner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sz="3200" dirty="0" err="1" smtClean="0"/>
              <a:t>Oktal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Hexadesimal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Konversi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Hexadesimal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3200" dirty="0"/>
              <a:t>	</a:t>
            </a:r>
            <a:r>
              <a:rPr lang="en-US" sz="3200" dirty="0" err="1" smtClean="0"/>
              <a:t>Hexadesimal</a:t>
            </a:r>
            <a:r>
              <a:rPr lang="en-US" sz="3200" dirty="0" smtClean="0"/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Desimal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sz="3200" dirty="0" err="1" smtClean="0"/>
              <a:t>Hexadesimal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Biner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sz="3200" dirty="0" err="1" smtClean="0"/>
              <a:t>Hexadesimal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Oktal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413</TotalTime>
  <Words>473</Words>
  <Application>Microsoft Office PowerPoint</Application>
  <PresentationFormat>On-screen Show (4:3)</PresentationFormat>
  <Paragraphs>269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SISTEM BILANGAN</vt:lpstr>
      <vt:lpstr>DEFINISI</vt:lpstr>
      <vt:lpstr>Bilangan Desimal</vt:lpstr>
      <vt:lpstr>Bilangan Desimal</vt:lpstr>
      <vt:lpstr>Bilangan Biner</vt:lpstr>
      <vt:lpstr>Istilah Dalam bilangan Biner</vt:lpstr>
      <vt:lpstr>Bilangan Oktal</vt:lpstr>
      <vt:lpstr>Bilangan Hexadesimal</vt:lpstr>
      <vt:lpstr>Konversi Bilangan</vt:lpstr>
      <vt:lpstr>Konversi Bilangan Desimal</vt:lpstr>
      <vt:lpstr>Konversi Bilangan Desimal</vt:lpstr>
      <vt:lpstr>Konversi Bilangan Desimal</vt:lpstr>
      <vt:lpstr>Konversi Bilangan Biner</vt:lpstr>
      <vt:lpstr>Konversi Bilangan Biner</vt:lpstr>
      <vt:lpstr>Konversi Bilangan Biner</vt:lpstr>
      <vt:lpstr>Konversi Bilangan Oktal</vt:lpstr>
      <vt:lpstr>Konversi Bilangan Oktal</vt:lpstr>
      <vt:lpstr>Konversi Bilangan Oktal</vt:lpstr>
      <vt:lpstr>Konversi Bilangan Hexadesimal</vt:lpstr>
      <vt:lpstr>Konversi Bilangan Hexadesimal</vt:lpstr>
      <vt:lpstr>Konversi Bilangan Hexadesimal</vt:lpstr>
      <vt:lpstr>Latihan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BILANGAN</dc:title>
  <dc:creator>Nizar</dc:creator>
  <cp:lastModifiedBy>Nizar</cp:lastModifiedBy>
  <cp:revision>32</cp:revision>
  <dcterms:created xsi:type="dcterms:W3CDTF">2011-09-30T02:20:42Z</dcterms:created>
  <dcterms:modified xsi:type="dcterms:W3CDTF">2011-09-30T10:05:01Z</dcterms:modified>
</cp:coreProperties>
</file>