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5"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73068C-13C4-4A3B-B116-6E57E6C1B54C}" type="datetimeFigureOut">
              <a:rPr lang="en-US" smtClean="0"/>
              <a:pPr/>
              <a:t>10/1/2011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5CF81-54D3-4CCE-A5FA-0FE1951E33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873068C-13C4-4A3B-B116-6E57E6C1B54C}" type="datetimeFigureOut">
              <a:rPr lang="en-US" smtClean="0"/>
              <a:pPr/>
              <a:t>10/1/2011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CE5CF81-54D3-4CCE-A5FA-0FE1951E33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10/1/2011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873068C-13C4-4A3B-B116-6E57E6C1B54C}" type="datetimeFigureOut">
              <a:rPr lang="en-US" smtClean="0"/>
              <a:pPr/>
              <a:t>10/1/2011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873068C-13C4-4A3B-B116-6E57E6C1B54C}" type="datetimeFigureOut">
              <a:rPr lang="en-US" smtClean="0"/>
              <a:pPr/>
              <a:t>10/1/2011</a:t>
            </a:fld>
            <a:endParaRPr lang="en-US"/>
          </a:p>
        </p:txBody>
      </p:sp>
      <p:sp>
        <p:nvSpPr>
          <p:cNvPr id="10" name="Slide Number Placeholder 9"/>
          <p:cNvSpPr>
            <a:spLocks noGrp="1"/>
          </p:cNvSpPr>
          <p:nvPr>
            <p:ph type="sldNum" sz="quarter" idx="16"/>
          </p:nvPr>
        </p:nvSpPr>
        <p:spPr/>
        <p:txBody>
          <a:bodyPr rtlCol="0"/>
          <a:lstStyle/>
          <a:p>
            <a:fld id="{6CE5CF81-54D3-4CCE-A5FA-0FE1951E33D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873068C-13C4-4A3B-B116-6E57E6C1B54C}" type="datetimeFigureOut">
              <a:rPr lang="en-US" smtClean="0"/>
              <a:pPr/>
              <a:t>10/1/2011</a:t>
            </a:fld>
            <a:endParaRPr lang="en-US"/>
          </a:p>
        </p:txBody>
      </p:sp>
      <p:sp>
        <p:nvSpPr>
          <p:cNvPr id="12" name="Slide Number Placeholder 11"/>
          <p:cNvSpPr>
            <a:spLocks noGrp="1"/>
          </p:cNvSpPr>
          <p:nvPr>
            <p:ph type="sldNum" sz="quarter" idx="16"/>
          </p:nvPr>
        </p:nvSpPr>
        <p:spPr/>
        <p:txBody>
          <a:bodyPr rtlCol="0"/>
          <a:lstStyle/>
          <a:p>
            <a:fld id="{6CE5CF81-54D3-4CCE-A5FA-0FE1951E33D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73068C-13C4-4A3B-B116-6E57E6C1B54C}" type="datetimeFigureOut">
              <a:rPr lang="en-US" smtClean="0"/>
              <a:pPr/>
              <a:t>10/1/2011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3068C-13C4-4A3B-B116-6E57E6C1B54C}" type="datetimeFigureOut">
              <a:rPr lang="en-US" smtClean="0"/>
              <a:pPr/>
              <a:t>10/1/2011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73068C-13C4-4A3B-B116-6E57E6C1B54C}" type="datetimeFigureOut">
              <a:rPr lang="en-US" smtClean="0"/>
              <a:pPr/>
              <a:t>10/1/2011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873068C-13C4-4A3B-B116-6E57E6C1B54C}" type="datetimeFigureOut">
              <a:rPr lang="en-US" smtClean="0"/>
              <a:pPr/>
              <a:t>10/1/2011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73068C-13C4-4A3B-B116-6E57E6C1B54C}" type="datetimeFigureOut">
              <a:rPr lang="en-US" smtClean="0"/>
              <a:pPr/>
              <a:t>10/1/2011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CE5CF81-54D3-4CCE-A5FA-0FE1951E33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1"/>
          <p:cNvSpPr txBox="1">
            <a:spLocks/>
          </p:cNvSpPr>
          <p:nvPr/>
        </p:nvSpPr>
        <p:spPr>
          <a:xfrm>
            <a:off x="714348" y="2000240"/>
            <a:ext cx="7772400" cy="1829761"/>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all" spc="0" normalizeH="0" baseline="0" noProof="0" dirty="0" err="1" smtClean="0">
                <a:ln>
                  <a:noFill/>
                </a:ln>
                <a:solidFill>
                  <a:schemeClr val="tx2"/>
                </a:solidFill>
                <a:effectLst/>
                <a:uLnTx/>
                <a:uFillTx/>
                <a:latin typeface="+mj-lt"/>
                <a:ea typeface="+mj-ea"/>
                <a:cs typeface="+mj-cs"/>
              </a:rPr>
              <a:t>Komputer</a:t>
            </a:r>
            <a:r>
              <a:rPr kumimoji="0" lang="en-US" sz="4400" b="0" i="0" u="none" strike="noStrike" kern="1200" cap="all" spc="0" normalizeH="0" baseline="0" noProof="0" dirty="0" smtClean="0">
                <a:ln>
                  <a:noFill/>
                </a:ln>
                <a:solidFill>
                  <a:schemeClr val="tx2"/>
                </a:solidFill>
                <a:effectLst/>
                <a:uLnTx/>
                <a:uFillTx/>
                <a:latin typeface="+mj-lt"/>
                <a:ea typeface="+mj-ea"/>
                <a:cs typeface="+mj-cs"/>
              </a:rPr>
              <a:t> </a:t>
            </a:r>
            <a:r>
              <a:rPr kumimoji="0" lang="en-US" sz="4400" b="0" i="0" u="none" strike="noStrike" kern="1200" cap="all" spc="0" normalizeH="0" baseline="0" noProof="0" dirty="0" err="1" smtClean="0">
                <a:ln>
                  <a:noFill/>
                </a:ln>
                <a:solidFill>
                  <a:schemeClr val="tx2"/>
                </a:solidFill>
                <a:effectLst/>
                <a:uLnTx/>
                <a:uFillTx/>
                <a:latin typeface="+mj-lt"/>
                <a:ea typeface="+mj-ea"/>
                <a:cs typeface="+mj-cs"/>
              </a:rPr>
              <a:t>aplikasi</a:t>
            </a:r>
            <a:r>
              <a:rPr kumimoji="0" lang="en-US" sz="4400" b="0" i="0" u="none" strike="noStrike" kern="1200" cap="all" spc="0" normalizeH="0" baseline="0" noProof="0" dirty="0" smtClean="0">
                <a:ln>
                  <a:noFill/>
                </a:ln>
                <a:solidFill>
                  <a:schemeClr val="tx2"/>
                </a:solidFill>
                <a:effectLst/>
                <a:uLnTx/>
                <a:uFillTx/>
                <a:latin typeface="+mj-lt"/>
                <a:ea typeface="+mj-ea"/>
                <a:cs typeface="+mj-cs"/>
              </a:rPr>
              <a:t> it-I</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cap="all" dirty="0" smtClean="0">
                <a:solidFill>
                  <a:schemeClr val="tx2"/>
                </a:solidFill>
                <a:latin typeface="+mj-lt"/>
                <a:ea typeface="+mj-ea"/>
                <a:cs typeface="+mj-cs"/>
              </a:rPr>
              <a:t>(html)</a:t>
            </a:r>
            <a:endParaRPr kumimoji="0" lang="en-US" sz="4400" b="0" i="0" u="none" strike="noStrike" kern="1200" cap="all" spc="0" normalizeH="0" baseline="0" noProof="0" dirty="0">
              <a:ln>
                <a:noFill/>
              </a:ln>
              <a:solidFill>
                <a:schemeClr val="tx2"/>
              </a:solidFill>
              <a:effectLst/>
              <a:uLnTx/>
              <a:uFillTx/>
              <a:latin typeface="+mj-lt"/>
              <a:ea typeface="+mj-ea"/>
              <a:cs typeface="+mj-cs"/>
            </a:endParaRPr>
          </a:p>
        </p:txBody>
      </p:sp>
      <p:sp>
        <p:nvSpPr>
          <p:cNvPr id="5" name="Subtitle 2"/>
          <p:cNvSpPr txBox="1">
            <a:spLocks/>
          </p:cNvSpPr>
          <p:nvPr/>
        </p:nvSpPr>
        <p:spPr>
          <a:xfrm>
            <a:off x="714348" y="3714752"/>
            <a:ext cx="7772400" cy="1714512"/>
          </a:xfrm>
          <a:prstGeom prst="rect">
            <a:avLst/>
          </a:prstGeom>
        </p:spPr>
        <p:txBody>
          <a:bodyPr vert="horz" anchor="ctr">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smtClean="0">
                <a:ln>
                  <a:noFill/>
                </a:ln>
                <a:solidFill>
                  <a:srgbClr val="FFFFFF"/>
                </a:solidFill>
                <a:effectLst/>
                <a:uLnTx/>
                <a:uFillTx/>
                <a:latin typeface="+mn-lt"/>
                <a:ea typeface="+mn-ea"/>
                <a:cs typeface="+mn-cs"/>
              </a:rPr>
              <a:t>PERTEMUAN </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3</a:t>
            </a:r>
            <a:endParaRPr kumimoji="0" lang="en-US" sz="26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smtClean="0">
                <a:ln>
                  <a:noFill/>
                </a:ln>
                <a:solidFill>
                  <a:srgbClr val="FFFFFF"/>
                </a:solidFill>
                <a:effectLst/>
                <a:uLnTx/>
                <a:uFillTx/>
                <a:latin typeface="+mn-lt"/>
                <a:ea typeface="+mn-ea"/>
                <a:cs typeface="+mn-cs"/>
              </a:rPr>
              <a:t>Dosen : Bella Hardiyana S. Kom</a:t>
            </a: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pic>
        <p:nvPicPr>
          <p:cNvPr id="6" name="Picture 2" descr="F:\IMAGE\LOGO\Lambang_UNIKOM.png"/>
          <p:cNvPicPr>
            <a:picLocks noChangeAspect="1" noChangeArrowheads="1"/>
          </p:cNvPicPr>
          <p:nvPr/>
        </p:nvPicPr>
        <p:blipFill>
          <a:blip r:embed="rId2"/>
          <a:srcRect/>
          <a:stretch>
            <a:fillRect/>
          </a:stretch>
        </p:blipFill>
        <p:spPr bwMode="auto">
          <a:xfrm>
            <a:off x="3714744" y="285728"/>
            <a:ext cx="1510267" cy="1500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Center</a:t>
            </a:r>
            <a:endParaRPr lang="en-US" dirty="0"/>
          </a:p>
        </p:txBody>
      </p:sp>
      <p:sp>
        <p:nvSpPr>
          <p:cNvPr id="4" name="TextBox 3"/>
          <p:cNvSpPr txBox="1"/>
          <p:nvPr/>
        </p:nvSpPr>
        <p:spPr>
          <a:xfrm>
            <a:off x="31512" y="1472252"/>
            <a:ext cx="9112487" cy="2246769"/>
          </a:xfrm>
          <a:prstGeom prst="rect">
            <a:avLst/>
          </a:prstGeom>
          <a:noFill/>
        </p:spPr>
        <p:txBody>
          <a:bodyPr wrap="square" rtlCol="0">
            <a:spAutoFit/>
          </a:bodyPr>
          <a:lstStyle/>
          <a:p>
            <a:r>
              <a:rPr lang="en-US" sz="2800" dirty="0"/>
              <a:t>Ketika kita menuliskan &lt;div align=”center”&gt; sebenarnya setara dengan kita menuliskan &lt;center&gt;. Berikut adalah struktur dasar tag center</a:t>
            </a:r>
            <a:r>
              <a:rPr lang="en-US" sz="2800" dirty="0" smtClean="0"/>
              <a:t>.</a:t>
            </a:r>
          </a:p>
          <a:p>
            <a:endParaRPr lang="en-US" sz="2800" dirty="0"/>
          </a:p>
          <a:p>
            <a:pPr algn="ctr"/>
            <a:r>
              <a:rPr lang="en-US" sz="2800" b="1" dirty="0">
                <a:effectLst>
                  <a:outerShdw blurRad="38100" dist="38100" dir="2700000" algn="tl">
                    <a:srgbClr val="000000">
                      <a:alpha val="43137"/>
                    </a:srgbClr>
                  </a:outerShdw>
                </a:effectLst>
                <a:latin typeface="Courier New" pitchFamily="49" charset="0"/>
                <a:cs typeface="Courier New" pitchFamily="49" charset="0"/>
              </a:rPr>
              <a:t>&lt;center&gt; Isi Tulisan &lt;/center&gt;</a:t>
            </a:r>
            <a:endParaRPr lang="en-US" sz="2800" dirty="0">
              <a:effectLst>
                <a:outerShdw blurRad="38100" dist="38100" dir="2700000" algn="tl">
                  <a:srgbClr val="000000">
                    <a:alpha val="43137"/>
                  </a:srgbClr>
                </a:outerShdw>
              </a:effectLst>
              <a:latin typeface="Courier New" pitchFamily="49" charset="0"/>
              <a:cs typeface="Courier New" pitchFamily="49" charset="0"/>
            </a:endParaRPr>
          </a:p>
        </p:txBody>
      </p:sp>
    </p:spTree>
    <p:extLst>
      <p:ext uri="{BB962C8B-B14F-4D97-AF65-F5344CB8AC3E}">
        <p14:creationId xmlns:p14="http://schemas.microsoft.com/office/powerpoint/2010/main" val="426240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Page Break</a:t>
            </a:r>
            <a:endParaRPr lang="en-US" dirty="0"/>
          </a:p>
        </p:txBody>
      </p:sp>
      <p:sp>
        <p:nvSpPr>
          <p:cNvPr id="4" name="TextBox 3"/>
          <p:cNvSpPr txBox="1"/>
          <p:nvPr/>
        </p:nvSpPr>
        <p:spPr>
          <a:xfrm>
            <a:off x="31512" y="1472252"/>
            <a:ext cx="9112487" cy="1384995"/>
          </a:xfrm>
          <a:prstGeom prst="rect">
            <a:avLst/>
          </a:prstGeom>
          <a:noFill/>
        </p:spPr>
        <p:txBody>
          <a:bodyPr wrap="square" rtlCol="0">
            <a:spAutoFit/>
          </a:bodyPr>
          <a:lstStyle/>
          <a:p>
            <a:r>
              <a:rPr lang="en-US" sz="2800" dirty="0" smtClean="0"/>
              <a:t>Arti </a:t>
            </a:r>
            <a:r>
              <a:rPr lang="en-US" sz="2800" dirty="0"/>
              <a:t>sebenarnya dari tag ini adalah pindah baris. Namun sering digunakan ketika kita ingin menyisipkan ENTER pada dokumen HTML. Tag page break adalah &lt;br&gt;.</a:t>
            </a:r>
          </a:p>
        </p:txBody>
      </p:sp>
    </p:spTree>
    <p:extLst>
      <p:ext uri="{BB962C8B-B14F-4D97-AF65-F5344CB8AC3E}">
        <p14:creationId xmlns:p14="http://schemas.microsoft.com/office/powerpoint/2010/main" val="2717092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a:t>
            </a:r>
            <a:endParaRPr lang="en-US" dirty="0"/>
          </a:p>
        </p:txBody>
      </p:sp>
      <p:sp>
        <p:nvSpPr>
          <p:cNvPr id="4" name="TextBox 3"/>
          <p:cNvSpPr txBox="1"/>
          <p:nvPr/>
        </p:nvSpPr>
        <p:spPr>
          <a:xfrm>
            <a:off x="0" y="1500174"/>
            <a:ext cx="9144000" cy="4401205"/>
          </a:xfrm>
          <a:prstGeom prst="rect">
            <a:avLst/>
          </a:prstGeom>
          <a:noFill/>
        </p:spPr>
        <p:txBody>
          <a:bodyPr wrap="square" rtlCol="0">
            <a:spAutoFit/>
          </a:bodyPr>
          <a:lstStyle/>
          <a:p>
            <a:r>
              <a:rPr lang="en-US" sz="2800" dirty="0"/>
              <a:t>Pada dasarnya heading adalah judul/subjudul. Berbeda dengan &lt;title&gt; yang berfungsi sebagai judul dokumen HTML, sedangkan heading adalah judul/subjudul dari isi dokumen HTML.</a:t>
            </a:r>
          </a:p>
          <a:p>
            <a:r>
              <a:rPr lang="en-US" sz="2800" dirty="0"/>
              <a:t>HTML menyediakan enam buah ukuran heading. Dimulai dari heading level 1 sampai level 6. Heading ukuran besar berada di heading level terkecil, sedangkan heading ukuran kecil berada di heading level terbesar. Dengan kata lain &lt;h1&gt; heading level 1 adalah heading ukuran terbesar, dan begitupula sebaliknya.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a:t>
            </a:r>
            <a:endParaRPr lang="en-US" dirty="0"/>
          </a:p>
        </p:txBody>
      </p:sp>
      <p:sp>
        <p:nvSpPr>
          <p:cNvPr id="1025" name="Rectangle 1"/>
          <p:cNvSpPr>
            <a:spLocks noChangeArrowheads="1"/>
          </p:cNvSpPr>
          <p:nvPr/>
        </p:nvSpPr>
        <p:spPr bwMode="auto">
          <a:xfrm>
            <a:off x="0" y="3356992"/>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a:t>Contoh : </a:t>
            </a:r>
            <a:endParaRPr lang="en-US" sz="2400" dirty="0" smtClean="0"/>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h4 align=”center”&gt; Judul &lt;/h4</a:t>
            </a:r>
            <a:r>
              <a:rPr lang="en-US" sz="2400" b="1" dirty="0" smtClean="0">
                <a:effectLst>
                  <a:outerShdw blurRad="38100" dist="38100" dir="2700000" algn="tl">
                    <a:srgbClr val="000000">
                      <a:alpha val="43137"/>
                    </a:srgbClr>
                  </a:outerShdw>
                </a:effectLst>
                <a:latin typeface="Courier New" pitchFamily="49" charset="0"/>
                <a:cs typeface="Courier New" pitchFamily="49" charset="0"/>
              </a:rPr>
              <a:t>&gt;</a:t>
            </a: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&lt;h1&gt; Judul &lt;/h1&gt;</a:t>
            </a: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&lt;h6 align=“left”&gt; Judul &lt;/h6&gt;</a:t>
            </a:r>
            <a:endParaRPr lang="en-US" sz="2400" b="1" dirty="0">
              <a:effectLst>
                <a:outerShdw blurRad="38100" dist="38100" dir="2700000" algn="tl">
                  <a:srgbClr val="000000">
                    <a:alpha val="43137"/>
                  </a:srgbClr>
                </a:outerShdw>
              </a:effectLst>
              <a:latin typeface="Courier New" pitchFamily="49" charset="0"/>
              <a:cs typeface="Courier New" pitchFamily="49"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04206917"/>
              </p:ext>
            </p:extLst>
          </p:nvPr>
        </p:nvGraphicFramePr>
        <p:xfrm>
          <a:off x="2379" y="1556792"/>
          <a:ext cx="9141621" cy="1836676"/>
        </p:xfrm>
        <a:graphic>
          <a:graphicData uri="http://schemas.openxmlformats.org/drawingml/2006/table">
            <a:tbl>
              <a:tblPr firstRow="1" firstCol="1" bandRow="1">
                <a:tableStyleId>{5C22544A-7EE6-4342-B048-85BDC9FD1C3A}</a:tableStyleId>
              </a:tblPr>
              <a:tblGrid>
                <a:gridCol w="1689301"/>
                <a:gridCol w="2448272"/>
                <a:gridCol w="5004048"/>
              </a:tblGrid>
              <a:tr h="450050">
                <a:tc>
                  <a:txBody>
                    <a:bodyPr/>
                    <a:lstStyle/>
                    <a:p>
                      <a:pPr algn="ctr">
                        <a:lnSpc>
                          <a:spcPct val="115000"/>
                        </a:lnSpc>
                        <a:spcAft>
                          <a:spcPts val="0"/>
                        </a:spcAft>
                      </a:pPr>
                      <a:r>
                        <a:rPr lang="en-US" sz="2800">
                          <a:effectLst/>
                        </a:rPr>
                        <a:t>Atribut</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Argumen</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Keterangan</a:t>
                      </a:r>
                      <a:endParaRPr lang="en-US" sz="2800">
                        <a:effectLst/>
                        <a:latin typeface="Calibri"/>
                        <a:ea typeface="Calibri"/>
                        <a:cs typeface="Times New Roman"/>
                      </a:endParaRPr>
                    </a:p>
                  </a:txBody>
                  <a:tcPr marL="68580" marR="68580" marT="0" marB="0" anchor="ctr"/>
                </a:tc>
              </a:tr>
              <a:tr h="450050">
                <a:tc rowSpan="3">
                  <a:txBody>
                    <a:bodyPr/>
                    <a:lstStyle/>
                    <a:p>
                      <a:pPr algn="ctr">
                        <a:lnSpc>
                          <a:spcPct val="115000"/>
                        </a:lnSpc>
                        <a:spcAft>
                          <a:spcPts val="0"/>
                        </a:spcAft>
                      </a:pPr>
                      <a:r>
                        <a:rPr lang="en-US" sz="2800">
                          <a:effectLst/>
                        </a:rPr>
                        <a:t>Align</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Left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berada diposisi kiri (default)</a:t>
                      </a:r>
                      <a:endParaRPr lang="en-US" sz="2800">
                        <a:effectLst/>
                        <a:latin typeface="Calibri"/>
                        <a:ea typeface="Calibri"/>
                        <a:cs typeface="Times New Roman"/>
                      </a:endParaRPr>
                    </a:p>
                  </a:txBody>
                  <a:tcPr marL="68580" marR="68580" marT="0" marB="0" anchor="ctr"/>
                </a:tc>
              </a:tr>
              <a:tr h="450050">
                <a:tc vMerge="1">
                  <a:txBody>
                    <a:bodyPr/>
                    <a:lstStyle/>
                    <a:p>
                      <a:endParaRPr lang="en-US"/>
                    </a:p>
                  </a:txBody>
                  <a:tcPr/>
                </a:tc>
                <a:tc>
                  <a:txBody>
                    <a:bodyPr/>
                    <a:lstStyle/>
                    <a:p>
                      <a:pPr>
                        <a:lnSpc>
                          <a:spcPct val="115000"/>
                        </a:lnSpc>
                        <a:spcAft>
                          <a:spcPts val="0"/>
                        </a:spcAft>
                      </a:pPr>
                      <a:r>
                        <a:rPr lang="en-US" sz="2800">
                          <a:effectLst/>
                        </a:rPr>
                        <a:t>Right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berada diposisi kanan</a:t>
                      </a:r>
                      <a:endParaRPr lang="en-US" sz="2800">
                        <a:effectLst/>
                        <a:latin typeface="Calibri"/>
                        <a:ea typeface="Calibri"/>
                        <a:cs typeface="Times New Roman"/>
                      </a:endParaRPr>
                    </a:p>
                  </a:txBody>
                  <a:tcPr marL="68580" marR="68580" marT="0" marB="0" anchor="ctr"/>
                </a:tc>
              </a:tr>
              <a:tr h="450050">
                <a:tc vMerge="1">
                  <a:txBody>
                    <a:bodyPr/>
                    <a:lstStyle/>
                    <a:p>
                      <a:endParaRPr lang="en-US"/>
                    </a:p>
                  </a:txBody>
                  <a:tcPr/>
                </a:tc>
                <a:tc>
                  <a:txBody>
                    <a:bodyPr/>
                    <a:lstStyle/>
                    <a:p>
                      <a:pPr>
                        <a:lnSpc>
                          <a:spcPct val="115000"/>
                        </a:lnSpc>
                        <a:spcAft>
                          <a:spcPts val="0"/>
                        </a:spcAft>
                      </a:pPr>
                      <a:r>
                        <a:rPr lang="en-US" sz="2800">
                          <a:effectLst/>
                        </a:rPr>
                        <a:t>Center</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dirty="0">
                          <a:effectLst/>
                        </a:rPr>
                        <a:t>berada diposisi tengah</a:t>
                      </a:r>
                      <a:endParaRPr lang="en-US" sz="2800" dirty="0">
                        <a:effectLst/>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Membuat Komentar</a:t>
            </a:r>
            <a:endParaRPr lang="en-US" dirty="0"/>
          </a:p>
        </p:txBody>
      </p:sp>
      <p:sp>
        <p:nvSpPr>
          <p:cNvPr id="17409" name="Rectangle 1"/>
          <p:cNvSpPr>
            <a:spLocks noChangeArrowheads="1"/>
          </p:cNvSpPr>
          <p:nvPr/>
        </p:nvSpPr>
        <p:spPr bwMode="auto">
          <a:xfrm>
            <a:off x="24230" y="1628800"/>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Komentar </a:t>
            </a:r>
            <a:r>
              <a:rPr lang="en-US" sz="2400" dirty="0"/>
              <a:t>adalah tulisan yang tidak akan ditampilkan di web browser. Yang fungsinya adalah sebagai keterangan dari sintax. Berikut ini adalah struktur dasar membuat komentar</a:t>
            </a:r>
            <a:r>
              <a:rPr lang="en-US" sz="2400" dirty="0" smtClean="0"/>
              <a:t>.</a:t>
            </a:r>
          </a:p>
          <a:p>
            <a:endParaRPr lang="en-US" sz="2400" dirty="0" smtClean="0"/>
          </a:p>
          <a:p>
            <a:pPr algn="ctr"/>
            <a:r>
              <a:rPr lang="en-US" sz="2400" b="1" dirty="0">
                <a:latin typeface="Courier New" pitchFamily="49" charset="0"/>
                <a:cs typeface="Courier New" pitchFamily="49" charset="0"/>
              </a:rPr>
              <a:t>&lt;!-- Isi </a:t>
            </a:r>
            <a:r>
              <a:rPr lang="en-US" sz="2400" b="1" dirty="0" smtClean="0">
                <a:latin typeface="Courier New" pitchFamily="49" charset="0"/>
                <a:cs typeface="Courier New" pitchFamily="49" charset="0"/>
              </a:rPr>
              <a:t>--&gt;</a:t>
            </a:r>
          </a:p>
          <a:p>
            <a:pPr algn="just"/>
            <a:r>
              <a:rPr lang="en-US" sz="2400" b="1" dirty="0" smtClean="0">
                <a:cs typeface="Courier New" pitchFamily="49" charset="0"/>
              </a:rPr>
              <a:t>Contoh :</a:t>
            </a:r>
          </a:p>
          <a:p>
            <a:pPr algn="just"/>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 Ini adalah komentar --&gt;</a:t>
            </a:r>
            <a:endParaRPr lang="en-US" sz="2400" b="1" dirty="0">
              <a:effectLst>
                <a:outerShdw blurRad="38100" dist="38100" dir="2700000" algn="tl">
                  <a:srgbClr val="000000">
                    <a:alpha val="43137"/>
                  </a:srgbClr>
                </a:outerShdw>
              </a:effectLst>
              <a:latin typeface="Courier New" pitchFamily="49" charset="0"/>
              <a:cs typeface="Courier New" pitchFamily="49" charset="0"/>
            </a:endParaRPr>
          </a:p>
          <a:p>
            <a:pPr algn="just"/>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 komentar --&gt;</a:t>
            </a:r>
            <a:endParaRPr lang="en-US" sz="2400" b="1" dirty="0">
              <a:effectLst>
                <a:outerShdw blurRad="38100" dist="38100" dir="2700000" algn="tl">
                  <a:srgbClr val="000000">
                    <a:alpha val="43137"/>
                  </a:srgbClr>
                </a:outerShdw>
              </a:effectLst>
            </a:endParaRPr>
          </a:p>
          <a:p>
            <a:endParaRPr lang="en-US" sz="2400" dirty="0"/>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Paragraph/Paragraf</a:t>
            </a:r>
            <a:endParaRPr lang="en-US" dirty="0"/>
          </a:p>
        </p:txBody>
      </p:sp>
      <p:sp>
        <p:nvSpPr>
          <p:cNvPr id="4" name="Rectangle 3"/>
          <p:cNvSpPr/>
          <p:nvPr/>
        </p:nvSpPr>
        <p:spPr>
          <a:xfrm>
            <a:off x="0" y="1500174"/>
            <a:ext cx="9144000" cy="3108543"/>
          </a:xfrm>
          <a:prstGeom prst="rect">
            <a:avLst/>
          </a:prstGeom>
        </p:spPr>
        <p:txBody>
          <a:bodyPr wrap="square">
            <a:spAutoFit/>
          </a:bodyPr>
          <a:lstStyle/>
          <a:p>
            <a:r>
              <a:rPr lang="en-US" sz="2800" dirty="0" smtClean="0"/>
              <a:t>Dalam </a:t>
            </a:r>
            <a:r>
              <a:rPr lang="en-US" sz="2800" dirty="0"/>
              <a:t>suatu dokumen HTML yang berisikan artikel terkadang kita harus menggunakan beberapa paragraf. Hal seperti ini memang sering kita temui ketika dokumen tersebut banyak menampilkan informasi berupa text. Berikut adalah struktur dasar membuat paragraf.</a:t>
            </a:r>
          </a:p>
          <a:p>
            <a:r>
              <a:rPr lang="en-US" sz="2800" b="1" dirty="0">
                <a:effectLst>
                  <a:outerShdw blurRad="38100" dist="38100" dir="2700000" algn="tl">
                    <a:srgbClr val="000000">
                      <a:alpha val="43137"/>
                    </a:srgbClr>
                  </a:outerShdw>
                </a:effectLst>
                <a:latin typeface="Courier New" pitchFamily="49" charset="0"/>
                <a:cs typeface="Courier New" pitchFamily="49" charset="0"/>
              </a:rPr>
              <a:t>&lt;p&gt; Isi Paragraf &lt;/p&gt;</a:t>
            </a:r>
            <a:endParaRPr lang="en-US" sz="2800" dirty="0">
              <a:effectLst>
                <a:outerShdw blurRad="38100" dist="38100" dir="2700000" algn="tl">
                  <a:srgbClr val="000000">
                    <a:alpha val="43137"/>
                  </a:srgbClr>
                </a:outerShdw>
              </a:effectLst>
              <a:latin typeface="Courier New" pitchFamily="49" charset="0"/>
              <a:cs typeface="Courier New" pitchFamily="49" charset="0"/>
            </a:endParaRPr>
          </a:p>
          <a:p>
            <a:endParaRPr lang="en-US" sz="2800" dirty="0">
              <a:latin typeface="Courier New" pitchFamily="49" charset="0"/>
              <a:cs typeface="Courier New" pitchFamily="49"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8069402"/>
              </p:ext>
            </p:extLst>
          </p:nvPr>
        </p:nvGraphicFramePr>
        <p:xfrm>
          <a:off x="0" y="4126752"/>
          <a:ext cx="9144000" cy="2295845"/>
        </p:xfrm>
        <a:graphic>
          <a:graphicData uri="http://schemas.openxmlformats.org/drawingml/2006/table">
            <a:tbl>
              <a:tblPr firstRow="1" firstCol="1" bandRow="1">
                <a:tableStyleId>{5C22544A-7EE6-4342-B048-85BDC9FD1C3A}</a:tableStyleId>
              </a:tblPr>
              <a:tblGrid>
                <a:gridCol w="1691680"/>
                <a:gridCol w="1944216"/>
                <a:gridCol w="5508104"/>
              </a:tblGrid>
              <a:tr h="422112">
                <a:tc>
                  <a:txBody>
                    <a:bodyPr/>
                    <a:lstStyle/>
                    <a:p>
                      <a:pPr algn="ctr">
                        <a:lnSpc>
                          <a:spcPct val="115000"/>
                        </a:lnSpc>
                        <a:spcAft>
                          <a:spcPts val="0"/>
                        </a:spcAft>
                      </a:pPr>
                      <a:r>
                        <a:rPr lang="en-US" sz="2800">
                          <a:effectLst/>
                        </a:rPr>
                        <a:t>Atribut</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Argumen</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Keterangan</a:t>
                      </a:r>
                      <a:endParaRPr lang="en-US" sz="2800">
                        <a:effectLst/>
                        <a:latin typeface="Calibri"/>
                        <a:ea typeface="Calibri"/>
                        <a:cs typeface="Times New Roman"/>
                      </a:endParaRPr>
                    </a:p>
                  </a:txBody>
                  <a:tcPr marL="68580" marR="68580" marT="0" marB="0" anchor="ctr"/>
                </a:tc>
              </a:tr>
              <a:tr h="422112">
                <a:tc rowSpan="4">
                  <a:txBody>
                    <a:bodyPr/>
                    <a:lstStyle/>
                    <a:p>
                      <a:pPr algn="ctr">
                        <a:lnSpc>
                          <a:spcPct val="115000"/>
                        </a:lnSpc>
                        <a:spcAft>
                          <a:spcPts val="0"/>
                        </a:spcAft>
                      </a:pPr>
                      <a:r>
                        <a:rPr lang="en-US" sz="2800">
                          <a:effectLst/>
                        </a:rPr>
                        <a:t>Align</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Left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Rata kiri (default)</a:t>
                      </a:r>
                      <a:endParaRPr lang="en-US" sz="2800">
                        <a:effectLst/>
                        <a:latin typeface="Calibri"/>
                        <a:ea typeface="Calibri"/>
                        <a:cs typeface="Times New Roman"/>
                      </a:endParaRPr>
                    </a:p>
                  </a:txBody>
                  <a:tcPr marL="68580" marR="68580" marT="0" marB="0" anchor="ctr"/>
                </a:tc>
              </a:tr>
              <a:tr h="422112">
                <a:tc vMerge="1">
                  <a:txBody>
                    <a:bodyPr/>
                    <a:lstStyle/>
                    <a:p>
                      <a:endParaRPr lang="en-US"/>
                    </a:p>
                  </a:txBody>
                  <a:tcPr/>
                </a:tc>
                <a:tc>
                  <a:txBody>
                    <a:bodyPr/>
                    <a:lstStyle/>
                    <a:p>
                      <a:pPr>
                        <a:lnSpc>
                          <a:spcPct val="115000"/>
                        </a:lnSpc>
                        <a:spcAft>
                          <a:spcPts val="0"/>
                        </a:spcAft>
                      </a:pPr>
                      <a:r>
                        <a:rPr lang="en-US" sz="2800">
                          <a:effectLst/>
                        </a:rPr>
                        <a:t>Right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Rata kanan</a:t>
                      </a:r>
                      <a:endParaRPr lang="en-US" sz="2800">
                        <a:effectLst/>
                        <a:latin typeface="Calibri"/>
                        <a:ea typeface="Calibri"/>
                        <a:cs typeface="Times New Roman"/>
                      </a:endParaRPr>
                    </a:p>
                  </a:txBody>
                  <a:tcPr marL="68580" marR="68580" marT="0" marB="0" anchor="ctr"/>
                </a:tc>
              </a:tr>
              <a:tr h="422112">
                <a:tc vMerge="1">
                  <a:txBody>
                    <a:bodyPr/>
                    <a:lstStyle/>
                    <a:p>
                      <a:endParaRPr lang="en-US"/>
                    </a:p>
                  </a:txBody>
                  <a:tcPr/>
                </a:tc>
                <a:tc>
                  <a:txBody>
                    <a:bodyPr/>
                    <a:lstStyle/>
                    <a:p>
                      <a:pPr>
                        <a:lnSpc>
                          <a:spcPct val="115000"/>
                        </a:lnSpc>
                        <a:spcAft>
                          <a:spcPts val="0"/>
                        </a:spcAft>
                      </a:pPr>
                      <a:r>
                        <a:rPr lang="en-US" sz="2800">
                          <a:effectLst/>
                        </a:rPr>
                        <a:t>Center</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Rata tengah</a:t>
                      </a:r>
                      <a:endParaRPr lang="en-US" sz="2800">
                        <a:effectLst/>
                        <a:latin typeface="Calibri"/>
                        <a:ea typeface="Calibri"/>
                        <a:cs typeface="Times New Roman"/>
                      </a:endParaRPr>
                    </a:p>
                  </a:txBody>
                  <a:tcPr marL="68580" marR="68580" marT="0" marB="0" anchor="ctr"/>
                </a:tc>
              </a:tr>
              <a:tr h="422112">
                <a:tc vMerge="1">
                  <a:txBody>
                    <a:bodyPr/>
                    <a:lstStyle/>
                    <a:p>
                      <a:endParaRPr lang="en-US"/>
                    </a:p>
                  </a:txBody>
                  <a:tcPr/>
                </a:tc>
                <a:tc>
                  <a:txBody>
                    <a:bodyPr/>
                    <a:lstStyle/>
                    <a:p>
                      <a:pPr>
                        <a:lnSpc>
                          <a:spcPct val="115000"/>
                        </a:lnSpc>
                        <a:spcAft>
                          <a:spcPts val="0"/>
                        </a:spcAft>
                      </a:pPr>
                      <a:r>
                        <a:rPr lang="en-US" sz="2800">
                          <a:effectLst/>
                        </a:rPr>
                        <a:t>Justify</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dirty="0">
                          <a:effectLst/>
                        </a:rPr>
                        <a:t>Rata kiri/kanan</a:t>
                      </a:r>
                      <a:endParaRPr lang="en-US" sz="2800" dirty="0">
                        <a:effectLst/>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00174"/>
            <a:ext cx="9144000" cy="2308324"/>
          </a:xfrm>
          <a:prstGeom prst="rect">
            <a:avLst/>
          </a:prstGeom>
        </p:spPr>
        <p:txBody>
          <a:bodyPr wrap="square">
            <a:spAutoFit/>
          </a:bodyPr>
          <a:lstStyle/>
          <a:p>
            <a:r>
              <a:rPr lang="en-US" sz="2400" b="1" dirty="0" smtClean="0"/>
              <a:t>Contoh : </a:t>
            </a: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p&gt; Paragraf Default &lt;/p&gt;</a:t>
            </a:r>
            <a:endParaRPr lang="en-US" sz="2400" dirty="0">
              <a:effectLst>
                <a:outerShdw blurRad="38100" dist="38100" dir="2700000" algn="tl">
                  <a:srgbClr val="000000">
                    <a:alpha val="43137"/>
                  </a:srgbClr>
                </a:outerShdw>
              </a:effectLst>
              <a:latin typeface="Courier New" pitchFamily="49" charset="0"/>
              <a:cs typeface="Courier New" pitchFamily="49" charset="0"/>
            </a:endParaRP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p align=”left”&gt; Paragraf Left &lt;/p&gt;</a:t>
            </a:r>
            <a:endParaRPr lang="en-US" sz="2400" dirty="0">
              <a:effectLst>
                <a:outerShdw blurRad="38100" dist="38100" dir="2700000" algn="tl">
                  <a:srgbClr val="000000">
                    <a:alpha val="43137"/>
                  </a:srgbClr>
                </a:outerShdw>
              </a:effectLst>
              <a:latin typeface="Courier New" pitchFamily="49" charset="0"/>
              <a:cs typeface="Courier New" pitchFamily="49" charset="0"/>
            </a:endParaRP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p align=”right”&gt; Paragraf Right &lt;/p&gt;</a:t>
            </a:r>
            <a:endParaRPr lang="en-US" sz="2400" dirty="0">
              <a:effectLst>
                <a:outerShdw blurRad="38100" dist="38100" dir="2700000" algn="tl">
                  <a:srgbClr val="000000">
                    <a:alpha val="43137"/>
                  </a:srgbClr>
                </a:outerShdw>
              </a:effectLst>
              <a:latin typeface="Courier New" pitchFamily="49" charset="0"/>
              <a:cs typeface="Courier New" pitchFamily="49" charset="0"/>
            </a:endParaRP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p align=”center”&gt; Paragraf Center &lt;/p&gt;</a:t>
            </a:r>
            <a:endParaRPr lang="en-US" sz="2400" dirty="0">
              <a:effectLst>
                <a:outerShdw blurRad="38100" dist="38100" dir="2700000" algn="tl">
                  <a:srgbClr val="000000">
                    <a:alpha val="43137"/>
                  </a:srgbClr>
                </a:outerShdw>
              </a:effectLst>
              <a:latin typeface="Courier New" pitchFamily="49" charset="0"/>
              <a:cs typeface="Courier New" pitchFamily="49" charset="0"/>
            </a:endParaRPr>
          </a:p>
          <a:p>
            <a:r>
              <a:rPr lang="en-US" sz="2400" b="1" dirty="0" smtClean="0">
                <a:effectLst>
                  <a:outerShdw blurRad="38100" dist="38100" dir="2700000" algn="tl">
                    <a:srgbClr val="000000">
                      <a:alpha val="43137"/>
                    </a:srgbClr>
                  </a:outerShdw>
                </a:effectLst>
                <a:latin typeface="Courier New" pitchFamily="49" charset="0"/>
                <a:cs typeface="Courier New" pitchFamily="49" charset="0"/>
              </a:rPr>
              <a:t>&lt;</a:t>
            </a:r>
            <a:r>
              <a:rPr lang="en-US" sz="2400" b="1" dirty="0">
                <a:effectLst>
                  <a:outerShdw blurRad="38100" dist="38100" dir="2700000" algn="tl">
                    <a:srgbClr val="000000">
                      <a:alpha val="43137"/>
                    </a:srgbClr>
                  </a:outerShdw>
                </a:effectLst>
                <a:latin typeface="Courier New" pitchFamily="49" charset="0"/>
                <a:cs typeface="Courier New" pitchFamily="49" charset="0"/>
              </a:rPr>
              <a:t>p align=”justify”&gt; Paragraf Justify &lt;/p&gt;</a:t>
            </a:r>
          </a:p>
        </p:txBody>
      </p:sp>
      <p:sp>
        <p:nvSpPr>
          <p:cNvPr id="5" name="Title 1"/>
          <p:cNvSpPr txBox="1">
            <a:spLocks/>
          </p:cNvSpPr>
          <p:nvPr/>
        </p:nvSpPr>
        <p:spPr>
          <a:xfrm>
            <a:off x="765048" y="3810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b="1" smtClean="0"/>
              <a:t>Paragraph/Paragraf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Blockquote/Kutipan</a:t>
            </a:r>
            <a:endParaRPr lang="en-US" dirty="0"/>
          </a:p>
        </p:txBody>
      </p:sp>
      <p:sp>
        <p:nvSpPr>
          <p:cNvPr id="4" name="TextBox 3"/>
          <p:cNvSpPr txBox="1"/>
          <p:nvPr/>
        </p:nvSpPr>
        <p:spPr>
          <a:xfrm>
            <a:off x="31512" y="1472252"/>
            <a:ext cx="9112487" cy="3108543"/>
          </a:xfrm>
          <a:prstGeom prst="rect">
            <a:avLst/>
          </a:prstGeom>
          <a:noFill/>
        </p:spPr>
        <p:txBody>
          <a:bodyPr wrap="square" rtlCol="0">
            <a:spAutoFit/>
          </a:bodyPr>
          <a:lstStyle/>
          <a:p>
            <a:r>
              <a:rPr lang="en-US" sz="2800" dirty="0" smtClean="0"/>
              <a:t>Blockquote </a:t>
            </a:r>
            <a:r>
              <a:rPr lang="en-US" sz="2800" dirty="0"/>
              <a:t>adalah identasi paragraf. Tag &lt;blockquote&gt; digunakan untuk membuat kutipan teks. Teks/tulisan yang dijadikan kutipan/blockquote, maka tulisannya akan menjorok ke dalam. Berikut struktur dasar tag ini</a:t>
            </a:r>
            <a:r>
              <a:rPr lang="en-US" sz="2800" dirty="0" smtClean="0"/>
              <a:t>.</a:t>
            </a:r>
          </a:p>
          <a:p>
            <a:endParaRPr lang="en-US" sz="2800" dirty="0"/>
          </a:p>
          <a:p>
            <a:pPr algn="ctr"/>
            <a:r>
              <a:rPr lang="en-US" sz="2800" b="1" dirty="0">
                <a:effectLst>
                  <a:outerShdw blurRad="38100" dist="38100" dir="2700000" algn="tl">
                    <a:srgbClr val="000000">
                      <a:alpha val="43137"/>
                    </a:srgbClr>
                  </a:outerShdw>
                </a:effectLst>
                <a:latin typeface="Courier New" pitchFamily="49" charset="0"/>
                <a:cs typeface="Courier New" pitchFamily="49" charset="0"/>
              </a:rPr>
              <a:t>&lt;blocquote&gt; Isi Kutipan &lt;/blockquote&gt;</a:t>
            </a:r>
            <a:endParaRPr lang="en-US" sz="2800" dirty="0">
              <a:effectLst>
                <a:outerShdw blurRad="38100" dist="38100" dir="2700000" algn="tl">
                  <a:srgbClr val="000000">
                    <a:alpha val="43137"/>
                  </a:srgbClr>
                </a:outerShdw>
              </a:effectLst>
              <a:latin typeface="Courier New" pitchFamily="49" charset="0"/>
              <a:cs typeface="Courier New" pitchFamily="49" charset="0"/>
            </a:endParaRPr>
          </a:p>
          <a:p>
            <a:endParaRPr lang="en-US" sz="2800" dirty="0"/>
          </a:p>
        </p:txBody>
      </p:sp>
    </p:spTree>
    <p:extLst>
      <p:ext uri="{BB962C8B-B14F-4D97-AF65-F5344CB8AC3E}">
        <p14:creationId xmlns:p14="http://schemas.microsoft.com/office/powerpoint/2010/main" val="116664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Preformated Text</a:t>
            </a:r>
            <a:endParaRPr lang="en-US" dirty="0"/>
          </a:p>
        </p:txBody>
      </p:sp>
      <p:sp>
        <p:nvSpPr>
          <p:cNvPr id="4" name="TextBox 3"/>
          <p:cNvSpPr txBox="1"/>
          <p:nvPr/>
        </p:nvSpPr>
        <p:spPr>
          <a:xfrm>
            <a:off x="31512" y="1472252"/>
            <a:ext cx="9112487" cy="4832092"/>
          </a:xfrm>
          <a:prstGeom prst="rect">
            <a:avLst/>
          </a:prstGeom>
          <a:noFill/>
        </p:spPr>
        <p:txBody>
          <a:bodyPr wrap="square" rtlCol="0">
            <a:spAutoFit/>
          </a:bodyPr>
          <a:lstStyle/>
          <a:p>
            <a:r>
              <a:rPr lang="en-US" sz="2800" dirty="0" smtClean="0"/>
              <a:t>Ketika </a:t>
            </a:r>
            <a:r>
              <a:rPr lang="en-US" sz="2800" dirty="0"/>
              <a:t>kita menuliskan SPACE atau ENTER pada dokumen HTML, maka tidak ada pengaruhnya. Masalahnya bagaimana jika ingin menyisipkan SPACE atau ENTER pada dokumen HTML. yang harus kita lakukan adalah menyisipkan tag &lt;pre&gt; pada dokumen HTML kita. Tag ini digunakan ketika kita ingin menampilkan teks yang sama dengan yang kita ketik. Struktur dasar tag ini adalah sebagai berikut</a:t>
            </a:r>
            <a:r>
              <a:rPr lang="en-US" sz="2800" dirty="0" smtClean="0"/>
              <a:t>.</a:t>
            </a:r>
          </a:p>
          <a:p>
            <a:endParaRPr lang="en-US" sz="2800" dirty="0"/>
          </a:p>
          <a:p>
            <a:pPr algn="ctr"/>
            <a:r>
              <a:rPr lang="en-US" sz="2800" b="1" dirty="0">
                <a:effectLst>
                  <a:outerShdw blurRad="38100" dist="38100" dir="2700000" algn="tl">
                    <a:srgbClr val="000000">
                      <a:alpha val="43137"/>
                    </a:srgbClr>
                  </a:outerShdw>
                </a:effectLst>
                <a:latin typeface="Courier New" pitchFamily="49" charset="0"/>
                <a:cs typeface="Courier New" pitchFamily="49" charset="0"/>
              </a:rPr>
              <a:t>&lt;pre&gt; Isi Tulisan &lt;/pre&gt;</a:t>
            </a:r>
            <a:endParaRPr lang="en-US" sz="2800" dirty="0">
              <a:effectLst>
                <a:outerShdw blurRad="38100" dist="38100" dir="2700000" algn="tl">
                  <a:srgbClr val="000000">
                    <a:alpha val="43137"/>
                  </a:srgbClr>
                </a:outerShdw>
              </a:effectLst>
              <a:latin typeface="Courier New" pitchFamily="49" charset="0"/>
              <a:cs typeface="Courier New" pitchFamily="49" charset="0"/>
            </a:endParaRPr>
          </a:p>
          <a:p>
            <a:endParaRPr lang="en-US" sz="2800" dirty="0"/>
          </a:p>
        </p:txBody>
      </p:sp>
    </p:spTree>
    <p:extLst>
      <p:ext uri="{BB962C8B-B14F-4D97-AF65-F5344CB8AC3E}">
        <p14:creationId xmlns:p14="http://schemas.microsoft.com/office/powerpoint/2010/main" val="1048523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Divider</a:t>
            </a:r>
            <a:endParaRPr lang="en-US" dirty="0"/>
          </a:p>
        </p:txBody>
      </p:sp>
      <p:sp>
        <p:nvSpPr>
          <p:cNvPr id="4" name="TextBox 3"/>
          <p:cNvSpPr txBox="1"/>
          <p:nvPr/>
        </p:nvSpPr>
        <p:spPr>
          <a:xfrm>
            <a:off x="31512" y="1472252"/>
            <a:ext cx="9112487" cy="4401205"/>
          </a:xfrm>
          <a:prstGeom prst="rect">
            <a:avLst/>
          </a:prstGeom>
          <a:noFill/>
        </p:spPr>
        <p:txBody>
          <a:bodyPr wrap="square" rtlCol="0">
            <a:spAutoFit/>
          </a:bodyPr>
          <a:lstStyle/>
          <a:p>
            <a:r>
              <a:rPr lang="en-US" sz="2800" dirty="0" smtClean="0"/>
              <a:t>Tag </a:t>
            </a:r>
            <a:r>
              <a:rPr lang="en-US" sz="2800" dirty="0"/>
              <a:t>&lt;div&gt; digunakan untuk membagi dokumen HTML dalam beberapa kelompok/group. Berikut adalah struktur dasar tag div.</a:t>
            </a:r>
          </a:p>
          <a:p>
            <a:pPr algn="ctr"/>
            <a:r>
              <a:rPr lang="en-US" sz="2800" b="1" dirty="0">
                <a:effectLst>
                  <a:outerShdw blurRad="38100" dist="38100" dir="2700000" algn="tl">
                    <a:srgbClr val="000000">
                      <a:alpha val="43137"/>
                    </a:srgbClr>
                  </a:outerShdw>
                </a:effectLst>
                <a:latin typeface="Courier New" pitchFamily="49" charset="0"/>
                <a:cs typeface="Courier New" pitchFamily="49" charset="0"/>
              </a:rPr>
              <a:t>&lt;div&gt; Isi Tulisan &lt;/div&gt;</a:t>
            </a:r>
            <a:endParaRPr lang="en-US" sz="2800" dirty="0">
              <a:effectLst>
                <a:outerShdw blurRad="38100" dist="38100" dir="2700000" algn="tl">
                  <a:srgbClr val="000000">
                    <a:alpha val="43137"/>
                  </a:srgbClr>
                </a:outerShdw>
              </a:effectLst>
              <a:latin typeface="Courier New" pitchFamily="49" charset="0"/>
              <a:cs typeface="Courier New" pitchFamily="49" charset="0"/>
            </a:endParaRPr>
          </a:p>
          <a:p>
            <a:endParaRPr lang="en-US" sz="2800" dirty="0" smtClean="0"/>
          </a:p>
          <a:p>
            <a:endParaRPr lang="en-US" sz="2800" dirty="0"/>
          </a:p>
          <a:p>
            <a:endParaRPr lang="en-US" sz="2800" dirty="0" smtClean="0"/>
          </a:p>
          <a:p>
            <a:endParaRPr lang="en-US" sz="2800" dirty="0"/>
          </a:p>
          <a:p>
            <a:endParaRPr lang="en-US" sz="2800" dirty="0" smtClean="0"/>
          </a:p>
          <a:p>
            <a:r>
              <a:rPr lang="en-US" sz="2800" dirty="0"/>
              <a:t>Contoh : </a:t>
            </a:r>
            <a:r>
              <a:rPr lang="en-US" sz="2800" b="1" dirty="0"/>
              <a:t>&lt;div align=”right”&gt; Isi Text &lt;/div</a:t>
            </a:r>
            <a:r>
              <a:rPr lang="en-US" sz="2800" b="1" dirty="0" smtClean="0"/>
              <a:t>&gt;</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015309257"/>
              </p:ext>
            </p:extLst>
          </p:nvPr>
        </p:nvGraphicFramePr>
        <p:xfrm>
          <a:off x="31512" y="3284984"/>
          <a:ext cx="9144000" cy="1836676"/>
        </p:xfrm>
        <a:graphic>
          <a:graphicData uri="http://schemas.openxmlformats.org/drawingml/2006/table">
            <a:tbl>
              <a:tblPr firstRow="1" firstCol="1" bandRow="1">
                <a:tableStyleId>{5C22544A-7EE6-4342-B048-85BDC9FD1C3A}</a:tableStyleId>
              </a:tblPr>
              <a:tblGrid>
                <a:gridCol w="1835696"/>
                <a:gridCol w="2160240"/>
                <a:gridCol w="5148064"/>
              </a:tblGrid>
              <a:tr h="0">
                <a:tc>
                  <a:txBody>
                    <a:bodyPr/>
                    <a:lstStyle/>
                    <a:p>
                      <a:pPr algn="ctr">
                        <a:lnSpc>
                          <a:spcPct val="115000"/>
                        </a:lnSpc>
                        <a:spcAft>
                          <a:spcPts val="0"/>
                        </a:spcAft>
                      </a:pPr>
                      <a:r>
                        <a:rPr lang="en-US" sz="2800">
                          <a:effectLst/>
                        </a:rPr>
                        <a:t>Atribut</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Argumen</a:t>
                      </a:r>
                      <a:endParaRPr lang="en-US" sz="28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800">
                          <a:effectLst/>
                        </a:rPr>
                        <a:t>Keterangan</a:t>
                      </a:r>
                      <a:endParaRPr lang="en-US" sz="2800">
                        <a:effectLst/>
                        <a:latin typeface="Calibri"/>
                        <a:ea typeface="Calibri"/>
                        <a:cs typeface="Times New Roman"/>
                      </a:endParaRPr>
                    </a:p>
                  </a:txBody>
                  <a:tcPr marL="68580" marR="68580" marT="0" marB="0" anchor="ctr"/>
                </a:tc>
              </a:tr>
              <a:tr h="0">
                <a:tc rowSpan="3">
                  <a:txBody>
                    <a:bodyPr/>
                    <a:lstStyle/>
                    <a:p>
                      <a:pPr algn="ctr">
                        <a:lnSpc>
                          <a:spcPct val="115000"/>
                        </a:lnSpc>
                        <a:spcAft>
                          <a:spcPts val="0"/>
                        </a:spcAft>
                      </a:pPr>
                      <a:r>
                        <a:rPr lang="en-US" sz="2800">
                          <a:effectLst/>
                        </a:rPr>
                        <a:t>Align</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Left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Rata kiri (default)</a:t>
                      </a:r>
                      <a:endParaRPr lang="en-US" sz="2800">
                        <a:effectLst/>
                        <a:latin typeface="Calibri"/>
                        <a:ea typeface="Calibri"/>
                        <a:cs typeface="Times New Roman"/>
                      </a:endParaRPr>
                    </a:p>
                  </a:txBody>
                  <a:tcPr marL="68580" marR="68580" marT="0" marB="0" anchor="ctr"/>
                </a:tc>
              </a:tr>
              <a:tr h="0">
                <a:tc vMerge="1">
                  <a:txBody>
                    <a:bodyPr/>
                    <a:lstStyle/>
                    <a:p>
                      <a:endParaRPr lang="en-US"/>
                    </a:p>
                  </a:txBody>
                  <a:tcPr/>
                </a:tc>
                <a:tc>
                  <a:txBody>
                    <a:bodyPr/>
                    <a:lstStyle/>
                    <a:p>
                      <a:pPr>
                        <a:lnSpc>
                          <a:spcPct val="115000"/>
                        </a:lnSpc>
                        <a:spcAft>
                          <a:spcPts val="0"/>
                        </a:spcAft>
                      </a:pPr>
                      <a:r>
                        <a:rPr lang="en-US" sz="2800">
                          <a:effectLst/>
                        </a:rPr>
                        <a:t>Right</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a:effectLst/>
                        </a:rPr>
                        <a:t>Rata kanan</a:t>
                      </a:r>
                      <a:endParaRPr lang="en-US" sz="2800">
                        <a:effectLst/>
                        <a:latin typeface="Calibri"/>
                        <a:ea typeface="Calibri"/>
                        <a:cs typeface="Times New Roman"/>
                      </a:endParaRPr>
                    </a:p>
                  </a:txBody>
                  <a:tcPr marL="68580" marR="68580" marT="0" marB="0" anchor="ctr"/>
                </a:tc>
              </a:tr>
              <a:tr h="0">
                <a:tc vMerge="1">
                  <a:txBody>
                    <a:bodyPr/>
                    <a:lstStyle/>
                    <a:p>
                      <a:endParaRPr lang="en-US"/>
                    </a:p>
                  </a:txBody>
                  <a:tcPr/>
                </a:tc>
                <a:tc>
                  <a:txBody>
                    <a:bodyPr/>
                    <a:lstStyle/>
                    <a:p>
                      <a:pPr>
                        <a:lnSpc>
                          <a:spcPct val="115000"/>
                        </a:lnSpc>
                        <a:spcAft>
                          <a:spcPts val="0"/>
                        </a:spcAft>
                      </a:pPr>
                      <a:r>
                        <a:rPr lang="en-US" sz="2800">
                          <a:effectLst/>
                        </a:rPr>
                        <a:t>Center</a:t>
                      </a:r>
                      <a:endParaRPr lang="en-US" sz="280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2800" dirty="0">
                          <a:effectLst/>
                        </a:rPr>
                        <a:t>Rata tengah</a:t>
                      </a:r>
                      <a:endParaRPr lang="en-US" sz="28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5177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423</TotalTime>
  <Words>545</Words>
  <Application>Microsoft Office PowerPoint</Application>
  <PresentationFormat>On-screen Show (4:3)</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PowerPoint Presentation</vt:lpstr>
      <vt:lpstr>Heading</vt:lpstr>
      <vt:lpstr>Heading</vt:lpstr>
      <vt:lpstr>Membuat Komentar</vt:lpstr>
      <vt:lpstr>Paragraph/Paragraf</vt:lpstr>
      <vt:lpstr>PowerPoint Presentation</vt:lpstr>
      <vt:lpstr>Blockquote/Kutipan</vt:lpstr>
      <vt:lpstr>Preformated Text</vt:lpstr>
      <vt:lpstr>Divider</vt:lpstr>
      <vt:lpstr>Center</vt:lpstr>
      <vt:lpstr>Page Break</vt:lpstr>
    </vt:vector>
  </TitlesOfParts>
  <Company>Assassin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Bella Hardiyana</dc:creator>
  <cp:lastModifiedBy>Phantom Assassin</cp:lastModifiedBy>
  <cp:revision>100</cp:revision>
  <dcterms:created xsi:type="dcterms:W3CDTF">2010-09-18T10:22:45Z</dcterms:created>
  <dcterms:modified xsi:type="dcterms:W3CDTF">2011-10-01T02:04:27Z</dcterms:modified>
</cp:coreProperties>
</file>