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85" r:id="rId7"/>
    <p:sldId id="262" r:id="rId8"/>
    <p:sldId id="264" r:id="rId9"/>
    <p:sldId id="286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8C87ED-50BF-4E9A-B6BC-D166B291E4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683663-9922-4CCC-8744-B8592EC6144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4. Pernyataan Dasar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10/3/2011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Learning C++ and Java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28882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Indonesia Computer University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Bandung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2011</a:t>
            </a:r>
            <a:endParaRPr lang="en-SG" dirty="0"/>
          </a:p>
        </p:txBody>
      </p:sp>
      <p:sp>
        <p:nvSpPr>
          <p:cNvPr id="4" name="TextBox 3"/>
          <p:cNvSpPr txBox="1"/>
          <p:nvPr/>
        </p:nvSpPr>
        <p:spPr>
          <a:xfrm>
            <a:off x="2857488" y="1142984"/>
            <a:ext cx="35004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Modul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4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Object Oriented Programming</a:t>
            </a:r>
            <a:endParaRPr lang="en-SG" sz="20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/>
              <a:t>3. If-else if, switch-case (Multiple </a:t>
            </a:r>
            <a:r>
              <a:rPr lang="en-US" sz="3200" b="1" u="sng" dirty="0" err="1" smtClean="0"/>
              <a:t>repetion</a:t>
            </a:r>
            <a:r>
              <a:rPr lang="en-US" sz="3200" b="1" u="sng" dirty="0" smtClean="0"/>
              <a:t> structure)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1431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274306" indent="-274306">
              <a:lnSpc>
                <a:spcPct val="170000"/>
              </a:lnSpc>
              <a:spcBef>
                <a:spcPts val="0"/>
              </a:spcBef>
              <a:buNone/>
              <a:defRPr/>
            </a:pPr>
            <a:r>
              <a:rPr lang="en-US" sz="2800" dirty="0" smtClean="0"/>
              <a:t>	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smtClean="0"/>
              <a:t>if yang </a:t>
            </a:r>
            <a:r>
              <a:rPr lang="en-US" sz="2800" dirty="0" err="1" smtClean="0"/>
              <a:t>terletak</a:t>
            </a:r>
            <a:r>
              <a:rPr lang="en-US" sz="2800" dirty="0" smtClean="0"/>
              <a:t> </a:t>
            </a:r>
            <a:r>
              <a:rPr lang="en-US" sz="2800" dirty="0" err="1" smtClean="0"/>
              <a:t>didalam</a:t>
            </a:r>
            <a:r>
              <a:rPr lang="en-US" sz="2800" dirty="0" smtClean="0"/>
              <a:t> if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nested if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if </a:t>
            </a:r>
            <a:r>
              <a:rPr lang="en-US" sz="2800" b="1" i="1" u="sng" dirty="0" err="1" smtClean="0"/>
              <a:t>bersarang</a:t>
            </a:r>
            <a:r>
              <a:rPr lang="en-US" sz="2800" dirty="0" smtClean="0"/>
              <a:t>: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3000" dirty="0" smtClean="0"/>
              <a:t>	</a:t>
            </a:r>
            <a:r>
              <a:rPr lang="en-US" sz="2800" dirty="0" smtClean="0"/>
              <a:t> </a:t>
            </a:r>
            <a:r>
              <a:rPr lang="en-US" sz="2500" dirty="0" smtClean="0">
                <a:latin typeface="Consolas" pitchFamily="49" charset="0"/>
              </a:rPr>
              <a:t>if (kondisi_1</a:t>
            </a:r>
            <a:r>
              <a:rPr lang="en-US" sz="2500" b="1" dirty="0" smtClean="0">
                <a:latin typeface="Consolas" pitchFamily="49" charset="0"/>
              </a:rPr>
              <a:t>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b="1" dirty="0" smtClean="0">
                <a:latin typeface="Consolas" pitchFamily="49" charset="0"/>
              </a:rPr>
              <a:t>			</a:t>
            </a:r>
            <a:r>
              <a:rPr lang="en-US" sz="2500" dirty="0" smtClean="0">
                <a:latin typeface="Consolas" pitchFamily="49" charset="0"/>
              </a:rPr>
              <a:t>pernyataan_1;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 if (kondisi_2)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pernyataan_2;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 if (kondisi_3)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pernyataan_3;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 if (</a:t>
            </a:r>
            <a:r>
              <a:rPr lang="en-US" sz="2500" dirty="0" err="1" smtClean="0">
                <a:latin typeface="Consolas" pitchFamily="49" charset="0"/>
              </a:rPr>
              <a:t>kondisi_M</a:t>
            </a:r>
            <a:r>
              <a:rPr lang="en-US" sz="2500" dirty="0" smtClean="0">
                <a:latin typeface="Consolas" pitchFamily="49" charset="0"/>
              </a:rPr>
              <a:t>)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</a:t>
            </a:r>
            <a:r>
              <a:rPr lang="en-US" sz="2500" dirty="0" err="1" smtClean="0">
                <a:latin typeface="Consolas" pitchFamily="49" charset="0"/>
              </a:rPr>
              <a:t>pernyataan_M</a:t>
            </a:r>
            <a:r>
              <a:rPr lang="en-US" sz="2500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else			 		/*</a:t>
            </a:r>
            <a:r>
              <a:rPr lang="en-US" sz="2500" dirty="0" err="1" smtClean="0">
                <a:latin typeface="Consolas" pitchFamily="49" charset="0"/>
              </a:rPr>
              <a:t>opsional</a:t>
            </a:r>
            <a:r>
              <a:rPr lang="en-US" sz="2500" dirty="0" smtClean="0">
                <a:latin typeface="Consolas" pitchFamily="49" charset="0"/>
              </a:rPr>
              <a:t>*/</a:t>
            </a:r>
          </a:p>
          <a:p>
            <a:pPr marL="274306" indent="-274306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2500" dirty="0" smtClean="0">
                <a:latin typeface="Consolas" pitchFamily="49" charset="0"/>
              </a:rPr>
              <a:t>			</a:t>
            </a:r>
            <a:r>
              <a:rPr lang="en-US" sz="2500" dirty="0" err="1" smtClean="0">
                <a:latin typeface="Consolas" pitchFamily="49" charset="0"/>
              </a:rPr>
              <a:t>pernyataan_N</a:t>
            </a:r>
            <a:r>
              <a:rPr lang="en-US" sz="2500" dirty="0" smtClean="0">
                <a:latin typeface="Consolas" pitchFamily="49" charset="0"/>
              </a:rPr>
              <a:t>; 	</a:t>
            </a:r>
            <a:r>
              <a:rPr lang="en-US" sz="2500" dirty="0" smtClean="0">
                <a:latin typeface="Consolas" pitchFamily="49" charset="0"/>
              </a:rPr>
              <a:t>/*</a:t>
            </a:r>
            <a:r>
              <a:rPr lang="en-US" sz="2500" dirty="0" err="1" smtClean="0">
                <a:latin typeface="Consolas" pitchFamily="49" charset="0"/>
              </a:rPr>
              <a:t>opsional</a:t>
            </a:r>
            <a:r>
              <a:rPr lang="en-US" sz="2500" dirty="0" smtClean="0">
                <a:latin typeface="Consolas" pitchFamily="49" charset="0"/>
              </a:rPr>
              <a:t>*/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596" y="1643050"/>
            <a:ext cx="2286000" cy="596713"/>
          </a:xfrm>
          <a:prstGeom prst="rect">
            <a:avLst/>
          </a:prstGeom>
          <a:noFill/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en-US" sz="3200" b="1" dirty="0">
                <a:latin typeface="+mj-lt"/>
                <a:sym typeface="Wingdings" pitchFamily="2" charset="2"/>
              </a:rPr>
              <a:t>a. if-else if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7158" y="2214554"/>
            <a:ext cx="8533848" cy="3200679"/>
            <a:chOff x="381000" y="4191000"/>
            <a:chExt cx="8050213" cy="2514599"/>
          </a:xfrm>
          <a:noFill/>
        </p:grpSpPr>
        <p:sp>
          <p:nvSpPr>
            <p:cNvPr id="5" name="Flowchart: Decision 4"/>
            <p:cNvSpPr/>
            <p:nvPr/>
          </p:nvSpPr>
          <p:spPr>
            <a:xfrm>
              <a:off x="381000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kondisi1</a:t>
              </a: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457830" y="5499472"/>
              <a:ext cx="1446746" cy="36756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cxnSp>
          <p:nvCxnSpPr>
            <p:cNvPr id="7" name="Elbow Connector 6"/>
            <p:cNvCxnSpPr>
              <a:stCxn id="5" idx="2"/>
              <a:endCxn id="6" idx="0"/>
            </p:cNvCxnSpPr>
            <p:nvPr/>
          </p:nvCxnSpPr>
          <p:spPr>
            <a:xfrm rot="16200000" flipH="1">
              <a:off x="982465" y="5301386"/>
              <a:ext cx="396173" cy="0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Flowchart: Terminator 7"/>
            <p:cNvSpPr/>
            <p:nvPr/>
          </p:nvSpPr>
          <p:spPr>
            <a:xfrm>
              <a:off x="838073" y="6171867"/>
              <a:ext cx="686260" cy="303733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Elbow Connector 8"/>
            <p:cNvCxnSpPr>
              <a:stCxn id="6" idx="2"/>
              <a:endCxn id="8" idx="0"/>
            </p:cNvCxnSpPr>
            <p:nvPr/>
          </p:nvCxnSpPr>
          <p:spPr>
            <a:xfrm rot="5400000">
              <a:off x="1028135" y="6019450"/>
              <a:ext cx="304834" cy="0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8" name="TextBox 11"/>
            <p:cNvSpPr txBox="1">
              <a:spLocks noChangeArrowheads="1"/>
            </p:cNvSpPr>
            <p:nvPr/>
          </p:nvSpPr>
          <p:spPr bwMode="auto">
            <a:xfrm>
              <a:off x="1295400" y="5105400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69" name="TextBox 12"/>
            <p:cNvSpPr txBox="1">
              <a:spLocks noChangeArrowheads="1"/>
            </p:cNvSpPr>
            <p:nvPr/>
          </p:nvSpPr>
          <p:spPr bwMode="auto">
            <a:xfrm>
              <a:off x="1905000" y="4379913"/>
              <a:ext cx="623888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2514007" y="5486266"/>
              <a:ext cx="1448049" cy="36866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4648316" y="5486266"/>
              <a:ext cx="1448049" cy="36866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6858153" y="5499472"/>
              <a:ext cx="1448049" cy="367561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pernyataan1</a:t>
              </a:r>
            </a:p>
          </p:txBody>
        </p:sp>
        <p:sp>
          <p:nvSpPr>
            <p:cNvPr id="15" name="Flowchart: Decision 14"/>
            <p:cNvSpPr/>
            <p:nvPr/>
          </p:nvSpPr>
          <p:spPr>
            <a:xfrm>
              <a:off x="2438479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kondisi2</a:t>
              </a:r>
            </a:p>
          </p:txBody>
        </p:sp>
        <p:sp>
          <p:nvSpPr>
            <p:cNvPr id="16" name="Flowchart: Decision 15"/>
            <p:cNvSpPr/>
            <p:nvPr/>
          </p:nvSpPr>
          <p:spPr>
            <a:xfrm>
              <a:off x="4571486" y="4419900"/>
              <a:ext cx="1600407" cy="68339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M</a:t>
              </a:r>
            </a:p>
          </p:txBody>
        </p:sp>
        <p:cxnSp>
          <p:nvCxnSpPr>
            <p:cNvPr id="17" name="Elbow Connector 16"/>
            <p:cNvCxnSpPr>
              <a:stCxn id="5" idx="3"/>
              <a:endCxn id="15" idx="1"/>
            </p:cNvCxnSpPr>
            <p:nvPr/>
          </p:nvCxnSpPr>
          <p:spPr>
            <a:xfrm>
              <a:off x="1981407" y="4762150"/>
              <a:ext cx="457073" cy="2201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stCxn id="15" idx="3"/>
              <a:endCxn id="16" idx="1"/>
            </p:cNvCxnSpPr>
            <p:nvPr/>
          </p:nvCxnSpPr>
          <p:spPr>
            <a:xfrm>
              <a:off x="4038886" y="4762150"/>
              <a:ext cx="532600" cy="2201"/>
            </a:xfrm>
            <a:prstGeom prst="bentConnector3">
              <a:avLst>
                <a:gd name="adj1" fmla="val 50000"/>
              </a:avLst>
            </a:prstGeom>
            <a:grpFill/>
            <a:ln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hape 18"/>
            <p:cNvCxnSpPr>
              <a:stCxn id="16" idx="3"/>
              <a:endCxn id="14" idx="0"/>
            </p:cNvCxnSpPr>
            <p:nvPr/>
          </p:nvCxnSpPr>
          <p:spPr>
            <a:xfrm>
              <a:off x="6171893" y="4762150"/>
              <a:ext cx="1410284" cy="737323"/>
            </a:xfrm>
            <a:prstGeom prst="bentConnector2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hape 19"/>
            <p:cNvCxnSpPr>
              <a:stCxn id="14" idx="2"/>
              <a:endCxn id="8" idx="3"/>
            </p:cNvCxnSpPr>
            <p:nvPr/>
          </p:nvCxnSpPr>
          <p:spPr>
            <a:xfrm rot="5400000">
              <a:off x="4324355" y="3067011"/>
              <a:ext cx="457800" cy="6057844"/>
            </a:xfrm>
            <a:prstGeom prst="bentConnector2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6" idx="2"/>
              <a:endCxn id="13" idx="0"/>
            </p:cNvCxnSpPr>
            <p:nvPr/>
          </p:nvCxnSpPr>
          <p:spPr>
            <a:xfrm rot="5400000">
              <a:off x="5180857" y="5295681"/>
              <a:ext cx="382968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15" idx="2"/>
              <a:endCxn id="12" idx="0"/>
            </p:cNvCxnSpPr>
            <p:nvPr/>
          </p:nvCxnSpPr>
          <p:spPr>
            <a:xfrm rot="5400000">
              <a:off x="3047199" y="5295031"/>
              <a:ext cx="382968" cy="3906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1" name="TextBox 61"/>
            <p:cNvSpPr txBox="1">
              <a:spLocks noChangeArrowheads="1"/>
            </p:cNvSpPr>
            <p:nvPr/>
          </p:nvSpPr>
          <p:spPr bwMode="auto">
            <a:xfrm>
              <a:off x="3962400" y="4343400"/>
              <a:ext cx="623888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2" name="TextBox 62"/>
            <p:cNvSpPr txBox="1">
              <a:spLocks noChangeArrowheads="1"/>
            </p:cNvSpPr>
            <p:nvPr/>
          </p:nvSpPr>
          <p:spPr bwMode="auto">
            <a:xfrm>
              <a:off x="6538913" y="4419599"/>
              <a:ext cx="623887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3" name="TextBox 63"/>
            <p:cNvSpPr txBox="1">
              <a:spLocks noChangeArrowheads="1"/>
            </p:cNvSpPr>
            <p:nvPr/>
          </p:nvSpPr>
          <p:spPr bwMode="auto">
            <a:xfrm>
              <a:off x="5562600" y="5105399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4" name="TextBox 64"/>
            <p:cNvSpPr txBox="1">
              <a:spLocks noChangeArrowheads="1"/>
            </p:cNvSpPr>
            <p:nvPr/>
          </p:nvSpPr>
          <p:spPr bwMode="auto">
            <a:xfrm>
              <a:off x="3352800" y="5105399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85" name="TextBox 65"/>
            <p:cNvSpPr txBox="1">
              <a:spLocks noChangeArrowheads="1"/>
            </p:cNvSpPr>
            <p:nvPr/>
          </p:nvSpPr>
          <p:spPr bwMode="auto">
            <a:xfrm>
              <a:off x="7620000" y="5105399"/>
              <a:ext cx="811213" cy="29016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>
              <a:off x="5106877" y="6096933"/>
              <a:ext cx="456700" cy="1303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5400000">
              <a:off x="2972569" y="6096933"/>
              <a:ext cx="456700" cy="130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 rot="5400000">
              <a:off x="1103866" y="4304148"/>
              <a:ext cx="228900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/>
            <p:nvPr/>
          </p:nvCxnSpPr>
          <p:spPr>
            <a:xfrm rot="5400000">
              <a:off x="1103866" y="6589847"/>
              <a:ext cx="228900" cy="2604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6286512" y="357166"/>
            <a:ext cx="2571768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800" dirty="0" err="1" smtClean="0"/>
              <a:t>Contoh</a:t>
            </a:r>
            <a:r>
              <a:rPr lang="en-US" sz="2800" dirty="0" smtClean="0"/>
              <a:t> program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71414"/>
            <a:ext cx="86868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public class </a:t>
            </a:r>
            <a:r>
              <a:rPr lang="en-US" sz="1800" b="1" dirty="0" err="1" smtClean="0">
                <a:latin typeface="Consolas" pitchFamily="49" charset="0"/>
              </a:rPr>
              <a:t>Contoh</a:t>
            </a:r>
            <a:r>
              <a:rPr lang="en-US" sz="1800" b="1" dirty="0" smtClean="0">
                <a:latin typeface="Consolas" pitchFamily="49" charset="0"/>
              </a:rPr>
              <a:t> {</a:t>
            </a:r>
            <a:endParaRPr lang="en-US" sz="18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public static void main(String[] </a:t>
            </a:r>
            <a:r>
              <a:rPr lang="en-US" sz="1800" b="1" dirty="0" err="1" smtClean="0">
                <a:latin typeface="Consolas" pitchFamily="49" charset="0"/>
              </a:rPr>
              <a:t>args</a:t>
            </a:r>
            <a:r>
              <a:rPr lang="en-US" sz="1800" b="1" dirty="0" smtClean="0">
                <a:latin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{</a:t>
            </a:r>
            <a:endParaRPr lang="en-US" sz="18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char 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double </a:t>
            </a:r>
            <a:r>
              <a:rPr lang="en-US" sz="1800" b="1" dirty="0" err="1" smtClean="0">
                <a:latin typeface="Consolas" pitchFamily="49" charset="0"/>
              </a:rPr>
              <a:t>nilaiUTS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nilaiUAS</a:t>
            </a:r>
            <a:r>
              <a:rPr lang="en-US" sz="1800" b="1" dirty="0" smtClean="0">
                <a:latin typeface="Consolas" pitchFamily="49" charset="0"/>
              </a:rPr>
              <a:t>, 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// </a:t>
            </a:r>
            <a:r>
              <a:rPr lang="en-US" sz="1800" b="1" dirty="0" err="1" smtClean="0">
                <a:latin typeface="Consolas" pitchFamily="49" charset="0"/>
              </a:rPr>
              <a:t>contoh</a:t>
            </a:r>
            <a:r>
              <a:rPr lang="en-US" sz="1800" b="1" dirty="0" smtClean="0">
                <a:latin typeface="Consolas" pitchFamily="49" charset="0"/>
              </a:rPr>
              <a:t> data yang </a:t>
            </a:r>
            <a:r>
              <a:rPr lang="en-US" sz="1800" b="1" dirty="0" err="1" smtClean="0">
                <a:latin typeface="Consolas" pitchFamily="49" charset="0"/>
              </a:rPr>
              <a:t>dimasukkan</a:t>
            </a:r>
            <a:endParaRPr lang="en-US" sz="18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nilaiUTS</a:t>
            </a:r>
            <a:r>
              <a:rPr lang="en-US" sz="1800" b="1" dirty="0" smtClean="0">
                <a:latin typeface="Consolas" pitchFamily="49" charset="0"/>
              </a:rPr>
              <a:t> = 75.0;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nilaiUAS</a:t>
            </a:r>
            <a:r>
              <a:rPr lang="en-US" sz="1800" b="1" dirty="0" smtClean="0">
                <a:latin typeface="Consolas" pitchFamily="49" charset="0"/>
              </a:rPr>
              <a:t> = 60.0;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smtClean="0">
                <a:latin typeface="Consolas" pitchFamily="49" charset="0"/>
              </a:rPr>
              <a:t>// </a:t>
            </a:r>
            <a:r>
              <a:rPr lang="en-US" sz="1800" b="1" dirty="0" err="1" smtClean="0">
                <a:latin typeface="Consolas" pitchFamily="49" charset="0"/>
              </a:rPr>
              <a:t>menghitung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nilai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akhir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menggunakan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rumus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di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atas</a:t>
            </a:r>
            <a:endParaRPr lang="en-US" sz="18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 = (0.4 * </a:t>
            </a:r>
            <a:r>
              <a:rPr lang="en-US" sz="1800" b="1" dirty="0" err="1" smtClean="0">
                <a:latin typeface="Consolas" pitchFamily="49" charset="0"/>
              </a:rPr>
              <a:t>nilaiUTS</a:t>
            </a:r>
            <a:r>
              <a:rPr lang="en-US" sz="1800" b="1" dirty="0" smtClean="0">
                <a:latin typeface="Consolas" pitchFamily="49" charset="0"/>
              </a:rPr>
              <a:t>) + (0.6 * </a:t>
            </a:r>
            <a:r>
              <a:rPr lang="en-US" sz="1800" b="1" dirty="0" err="1" smtClean="0">
                <a:latin typeface="Consolas" pitchFamily="49" charset="0"/>
              </a:rPr>
              <a:t>nilaiUAS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if (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 &gt;= 80)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</a:rPr>
              <a:t>= 'A';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else if (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 &gt;= 70)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</a:rPr>
              <a:t>= 'B';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smtClean="0">
                <a:latin typeface="Consolas" pitchFamily="49" charset="0"/>
              </a:rPr>
              <a:t>else </a:t>
            </a:r>
            <a:r>
              <a:rPr lang="en-US" sz="1800" b="1" dirty="0" smtClean="0">
                <a:latin typeface="Consolas" pitchFamily="49" charset="0"/>
              </a:rPr>
              <a:t>if (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 &gt;= 50)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 = 'C';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smtClean="0">
                <a:latin typeface="Consolas" pitchFamily="49" charset="0"/>
              </a:rPr>
              <a:t>else </a:t>
            </a:r>
            <a:r>
              <a:rPr lang="en-US" sz="1800" b="1" dirty="0" smtClean="0">
                <a:latin typeface="Consolas" pitchFamily="49" charset="0"/>
              </a:rPr>
              <a:t>if (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 &gt;= 30)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 = 'D';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smtClean="0">
                <a:latin typeface="Consolas" pitchFamily="49" charset="0"/>
              </a:rPr>
              <a:t>else				// </a:t>
            </a:r>
            <a:r>
              <a:rPr lang="en-US" sz="1800" b="1" dirty="0" smtClean="0">
                <a:latin typeface="Consolas" pitchFamily="49" charset="0"/>
              </a:rPr>
              <a:t>(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 &lt; 30)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	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smtClean="0">
                <a:latin typeface="Consolas" pitchFamily="49" charset="0"/>
              </a:rPr>
              <a:t>= 'E';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System.out.println</a:t>
            </a:r>
            <a:r>
              <a:rPr lang="en-US" sz="1800" b="1" dirty="0" smtClean="0">
                <a:latin typeface="Consolas" pitchFamily="49" charset="0"/>
              </a:rPr>
              <a:t>("</a:t>
            </a:r>
            <a:r>
              <a:rPr lang="en-US" sz="1800" b="1" dirty="0" err="1" smtClean="0">
                <a:latin typeface="Consolas" pitchFamily="49" charset="0"/>
              </a:rPr>
              <a:t>Nilai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Akhir</a:t>
            </a:r>
            <a:r>
              <a:rPr lang="en-US" sz="1800" b="1" dirty="0" smtClean="0">
                <a:latin typeface="Consolas" pitchFamily="49" charset="0"/>
              </a:rPr>
              <a:t>\t: " +</a:t>
            </a:r>
            <a:r>
              <a:rPr lang="en-US" sz="1800" b="1" dirty="0" err="1" smtClean="0">
                <a:latin typeface="Consolas" pitchFamily="49" charset="0"/>
              </a:rPr>
              <a:t>nilaiAkhir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	</a:t>
            </a:r>
            <a:r>
              <a:rPr lang="en-US" sz="1800" b="1" dirty="0" err="1" smtClean="0">
                <a:latin typeface="Consolas" pitchFamily="49" charset="0"/>
              </a:rPr>
              <a:t>System.out.println</a:t>
            </a:r>
            <a:r>
              <a:rPr lang="en-US" sz="1800" b="1" dirty="0" smtClean="0">
                <a:latin typeface="Consolas" pitchFamily="49" charset="0"/>
              </a:rPr>
              <a:t>("</a:t>
            </a:r>
            <a:r>
              <a:rPr lang="en-US" sz="1800" b="1" dirty="0" err="1" smtClean="0">
                <a:latin typeface="Consolas" pitchFamily="49" charset="0"/>
              </a:rPr>
              <a:t>Nilai</a:t>
            </a:r>
            <a:r>
              <a:rPr lang="en-US" sz="1800" b="1" dirty="0" smtClean="0">
                <a:latin typeface="Consolas" pitchFamily="49" charset="0"/>
              </a:rPr>
              <a:t> </a:t>
            </a:r>
            <a:r>
              <a:rPr lang="en-US" sz="1800" b="1" dirty="0" err="1" smtClean="0">
                <a:latin typeface="Consolas" pitchFamily="49" charset="0"/>
              </a:rPr>
              <a:t>Indeks</a:t>
            </a:r>
            <a:r>
              <a:rPr lang="en-US" sz="1800" b="1" dirty="0" smtClean="0">
                <a:latin typeface="Consolas" pitchFamily="49" charset="0"/>
              </a:rPr>
              <a:t>\t: " +</a:t>
            </a:r>
            <a:r>
              <a:rPr lang="en-US" sz="1800" b="1" dirty="0" err="1" smtClean="0">
                <a:latin typeface="Consolas" pitchFamily="49" charset="0"/>
              </a:rPr>
              <a:t>nilaiIndeks</a:t>
            </a:r>
            <a:r>
              <a:rPr lang="en-US" sz="1800" b="1" dirty="0" smtClean="0">
                <a:latin typeface="Consolas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   }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b. </a:t>
            </a:r>
            <a:r>
              <a:rPr lang="en-US" sz="3200" b="1" dirty="0" err="1" smtClean="0">
                <a:solidFill>
                  <a:schemeClr val="tx1"/>
                </a:solidFill>
              </a:rPr>
              <a:t>Switch_case</a:t>
            </a: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 smtClean="0"/>
              <a:t>Kaidah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 switch:</a:t>
            </a:r>
          </a:p>
          <a:p>
            <a:pPr>
              <a:lnSpc>
                <a:spcPct val="120000"/>
              </a:lnSpc>
              <a:buNone/>
            </a:pPr>
            <a:endParaRPr lang="en-US" sz="2000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1600" i="1" dirty="0" smtClean="0"/>
              <a:t>	</a:t>
            </a:r>
            <a:r>
              <a:rPr lang="en-US" sz="2000" dirty="0" smtClean="0">
                <a:latin typeface="Consolas" pitchFamily="49" charset="0"/>
              </a:rPr>
              <a:t>switch (</a:t>
            </a:r>
            <a:r>
              <a:rPr lang="en-US" sz="2000" dirty="0" err="1" smtClean="0">
                <a:latin typeface="Consolas" pitchFamily="49" charset="0"/>
              </a:rPr>
              <a:t>ungkapan</a:t>
            </a:r>
            <a:r>
              <a:rPr lang="en-US" sz="2000" dirty="0" smtClean="0">
                <a:latin typeface="Consolas" pitchFamily="49" charset="0"/>
              </a:rPr>
              <a:t>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case ungkapan_1;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pernyataan_1;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break;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case ungkapan_2;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pernyataan_2;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 break;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…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 	default:		</a:t>
            </a:r>
            <a:r>
              <a:rPr lang="en-US" sz="2000" dirty="0" smtClean="0">
                <a:latin typeface="Consolas" pitchFamily="49" charset="0"/>
              </a:rPr>
              <a:t>/*</a:t>
            </a:r>
            <a:r>
              <a:rPr lang="en-US" sz="2000" dirty="0" err="1" smtClean="0">
                <a:latin typeface="Consolas" pitchFamily="49" charset="0"/>
              </a:rPr>
              <a:t>opsional</a:t>
            </a:r>
            <a:r>
              <a:rPr lang="en-US" sz="2000" dirty="0" smtClean="0">
                <a:latin typeface="Consolas" pitchFamily="49" charset="0"/>
              </a:rPr>
              <a:t>*/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		      </a:t>
            </a:r>
            <a:r>
              <a:rPr lang="en-US" sz="2000" dirty="0" err="1" smtClean="0">
                <a:latin typeface="Consolas" pitchFamily="49" charset="0"/>
              </a:rPr>
              <a:t>pernyataan_x</a:t>
            </a:r>
            <a:r>
              <a:rPr lang="en-US" sz="2000" dirty="0" smtClean="0">
                <a:latin typeface="Consolas" pitchFamily="49" charset="0"/>
              </a:rPr>
              <a:t>;	/*</a:t>
            </a:r>
            <a:r>
              <a:rPr lang="en-US" sz="2000" dirty="0" err="1" smtClean="0">
                <a:latin typeface="Consolas" pitchFamily="49" charset="0"/>
              </a:rPr>
              <a:t>opsional</a:t>
            </a:r>
            <a:r>
              <a:rPr lang="en-US" sz="2000" dirty="0" smtClean="0">
                <a:latin typeface="Consolas" pitchFamily="49" charset="0"/>
              </a:rPr>
              <a:t>*/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Consolas" pitchFamily="49" charset="0"/>
              </a:rPr>
              <a:t>}</a:t>
            </a:r>
          </a:p>
          <a:p>
            <a:pPr>
              <a:lnSpc>
                <a:spcPct val="120000"/>
              </a:lnSpc>
            </a:pPr>
            <a:endParaRPr lang="en-US" sz="1400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247848" y="2353236"/>
            <a:ext cx="2515152" cy="313931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91436" tIns="45718" rIns="91436" bIns="45718">
            <a:spAutoFit/>
          </a:bodyPr>
          <a:lstStyle/>
          <a:p>
            <a:pPr>
              <a:defRPr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Perlu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diketahui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!</a:t>
            </a:r>
          </a:p>
          <a:p>
            <a:pPr>
              <a:defRPr/>
            </a:pP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Bagian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default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hanya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akan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dijalankan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kalau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ungkapan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pada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bagian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case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tidak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ada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cocok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dengan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</a:rPr>
              <a:t>ungkapan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>
                <a:solidFill>
                  <a:schemeClr val="bg1">
                    <a:lumMod val="50000"/>
                  </a:schemeClr>
                </a:solidFill>
              </a:rPr>
              <a:t>switch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714612" y="4572001"/>
            <a:ext cx="3457312" cy="13573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214414" y="571480"/>
            <a:ext cx="6987761" cy="5920908"/>
            <a:chOff x="1489710" y="604520"/>
            <a:chExt cx="7448550" cy="6217920"/>
          </a:xfrm>
        </p:grpSpPr>
        <p:sp>
          <p:nvSpPr>
            <p:cNvPr id="4" name="Flowchart: Decision 3"/>
            <p:cNvSpPr/>
            <p:nvPr/>
          </p:nvSpPr>
          <p:spPr>
            <a:xfrm>
              <a:off x="1580198" y="1242662"/>
              <a:ext cx="2725737" cy="137153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ungkapan1</a:t>
              </a:r>
            </a:p>
          </p:txBody>
        </p:sp>
        <p:sp>
          <p:nvSpPr>
            <p:cNvPr id="6" name="Flowchart: Decision 5"/>
            <p:cNvSpPr/>
            <p:nvPr/>
          </p:nvSpPr>
          <p:spPr>
            <a:xfrm>
              <a:off x="1580198" y="3253922"/>
              <a:ext cx="2725737" cy="137153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= ungkapan1</a:t>
              </a: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5487035" y="1517285"/>
              <a:ext cx="2452688" cy="822283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pernyataan_1;</a:t>
              </a: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break;</a:t>
              </a:r>
            </a:p>
          </p:txBody>
        </p:sp>
        <p:cxnSp>
          <p:nvCxnSpPr>
            <p:cNvPr id="14" name="Elbow Connector 13"/>
            <p:cNvCxnSpPr>
              <a:stCxn id="4" idx="3"/>
              <a:endCxn id="7" idx="1"/>
            </p:cNvCxnSpPr>
            <p:nvPr/>
          </p:nvCxnSpPr>
          <p:spPr>
            <a:xfrm>
              <a:off x="4305935" y="1928428"/>
              <a:ext cx="1181100" cy="3175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Flowchart: Process 21"/>
            <p:cNvSpPr/>
            <p:nvPr/>
          </p:nvSpPr>
          <p:spPr>
            <a:xfrm>
              <a:off x="5487035" y="3528546"/>
              <a:ext cx="2452688" cy="82387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pernyataan_1;</a:t>
              </a:r>
            </a:p>
            <a:p>
              <a:pPr algn="just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      break;</a:t>
              </a:r>
            </a:p>
          </p:txBody>
        </p:sp>
        <p:cxnSp>
          <p:nvCxnSpPr>
            <p:cNvPr id="24" name="Elbow Connector 23"/>
            <p:cNvCxnSpPr>
              <a:stCxn id="6" idx="3"/>
              <a:endCxn id="22" idx="1"/>
            </p:cNvCxnSpPr>
            <p:nvPr/>
          </p:nvCxnSpPr>
          <p:spPr>
            <a:xfrm>
              <a:off x="4305935" y="3939687"/>
              <a:ext cx="1181100" cy="4763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4" idx="2"/>
              <a:endCxn id="6" idx="0"/>
            </p:cNvCxnSpPr>
            <p:nvPr/>
          </p:nvCxnSpPr>
          <p:spPr>
            <a:xfrm rot="5400000">
              <a:off x="2623201" y="2933263"/>
              <a:ext cx="639730" cy="4763"/>
            </a:xfrm>
            <a:prstGeom prst="bentConnector3">
              <a:avLst>
                <a:gd name="adj1" fmla="val 5000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Flowchart: Process 26"/>
            <p:cNvSpPr/>
            <p:nvPr/>
          </p:nvSpPr>
          <p:spPr>
            <a:xfrm>
              <a:off x="1489710" y="5357253"/>
              <a:ext cx="2906713" cy="7318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pernyataan_x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;</a:t>
              </a:r>
            </a:p>
          </p:txBody>
        </p:sp>
        <p:cxnSp>
          <p:nvCxnSpPr>
            <p:cNvPr id="29" name="Elbow Connector 28"/>
            <p:cNvCxnSpPr>
              <a:stCxn id="6" idx="2"/>
              <a:endCxn id="27" idx="0"/>
            </p:cNvCxnSpPr>
            <p:nvPr/>
          </p:nvCxnSpPr>
          <p:spPr>
            <a:xfrm rot="5400000">
              <a:off x="2577961" y="4991351"/>
              <a:ext cx="730213" cy="4763"/>
            </a:xfrm>
            <a:prstGeom prst="bentConnector3">
              <a:avLst>
                <a:gd name="adj1" fmla="val 50000"/>
              </a:avLst>
            </a:prstGeom>
            <a:noFill/>
            <a:ln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7" idx="3"/>
              <a:endCxn id="27" idx="3"/>
            </p:cNvCxnSpPr>
            <p:nvPr/>
          </p:nvCxnSpPr>
          <p:spPr>
            <a:xfrm flipH="1">
              <a:off x="4396423" y="1928428"/>
              <a:ext cx="3543300" cy="3795518"/>
            </a:xfrm>
            <a:prstGeom prst="bentConnector3">
              <a:avLst>
                <a:gd name="adj1" fmla="val -29360"/>
              </a:avLst>
            </a:prstGeom>
            <a:no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7939723" y="3895239"/>
              <a:ext cx="998537" cy="3175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7" idx="2"/>
            </p:cNvCxnSpPr>
            <p:nvPr/>
          </p:nvCxnSpPr>
          <p:spPr>
            <a:xfrm rot="5400000">
              <a:off x="2577167" y="6454159"/>
              <a:ext cx="731800" cy="4763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4" idx="0"/>
            </p:cNvCxnSpPr>
            <p:nvPr/>
          </p:nvCxnSpPr>
          <p:spPr>
            <a:xfrm rot="5400000">
              <a:off x="2623202" y="922003"/>
              <a:ext cx="639729" cy="4763"/>
            </a:xfrm>
            <a:prstGeom prst="line">
              <a:avLst/>
            </a:prstGeom>
            <a:noFill/>
            <a:ln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8" name="TextBox 49"/>
            <p:cNvSpPr txBox="1">
              <a:spLocks noChangeArrowheads="1"/>
            </p:cNvSpPr>
            <p:nvPr/>
          </p:nvSpPr>
          <p:spPr bwMode="auto">
            <a:xfrm>
              <a:off x="4305625" y="147891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9" name="TextBox 50"/>
            <p:cNvSpPr txBox="1">
              <a:spLocks noChangeArrowheads="1"/>
            </p:cNvSpPr>
            <p:nvPr/>
          </p:nvSpPr>
          <p:spPr bwMode="auto">
            <a:xfrm>
              <a:off x="4396461" y="349059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0" name="TextBox 51"/>
            <p:cNvSpPr txBox="1">
              <a:spLocks noChangeArrowheads="1"/>
            </p:cNvSpPr>
            <p:nvPr/>
          </p:nvSpPr>
          <p:spPr bwMode="auto">
            <a:xfrm>
              <a:off x="3033922" y="2759076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51" name="TextBox 52"/>
            <p:cNvSpPr txBox="1">
              <a:spLocks noChangeArrowheads="1"/>
            </p:cNvSpPr>
            <p:nvPr/>
          </p:nvSpPr>
          <p:spPr bwMode="auto">
            <a:xfrm>
              <a:off x="3033922" y="4719320"/>
              <a:ext cx="10900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57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//</a:t>
            </a:r>
            <a:r>
              <a:rPr lang="en-US" sz="1600" b="1" dirty="0" err="1" smtClean="0">
                <a:latin typeface="Consolas" pitchFamily="49" charset="0"/>
              </a:rPr>
              <a:t>contoh</a:t>
            </a:r>
            <a:r>
              <a:rPr lang="en-US" sz="1600" b="1" dirty="0" smtClean="0">
                <a:latin typeface="Consolas" pitchFamily="49" charset="0"/>
              </a:rPr>
              <a:t> program </a:t>
            </a:r>
            <a:r>
              <a:rPr lang="en-US" sz="1600" b="1" dirty="0" err="1" smtClean="0">
                <a:latin typeface="Consolas" pitchFamily="49" charset="0"/>
              </a:rPr>
              <a:t>switch_case</a:t>
            </a: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1600" b="1" dirty="0" smtClean="0">
              <a:latin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iostream.h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#include&lt;</a:t>
            </a:r>
            <a:r>
              <a:rPr lang="en-US" sz="1600" b="1" dirty="0" err="1" smtClean="0">
                <a:latin typeface="Consolas" pitchFamily="49" charset="0"/>
              </a:rPr>
              <a:t>conio.h</a:t>
            </a:r>
            <a:r>
              <a:rPr lang="en-US" sz="1600" b="1" dirty="0" smtClean="0">
                <a:latin typeface="Consolas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void main()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int</a:t>
            </a:r>
            <a:r>
              <a:rPr lang="en-US" sz="1600" b="1" dirty="0" smtClean="0">
                <a:latin typeface="Consolas" pitchFamily="49" charset="0"/>
              </a:rPr>
              <a:t> x;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clrscr</a:t>
            </a:r>
            <a:r>
              <a:rPr lang="en-US" sz="1600" b="1" dirty="0" smtClean="0">
                <a:latin typeface="Consolas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masukkan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angka</a:t>
            </a:r>
            <a:r>
              <a:rPr lang="en-US" sz="1600" b="1" dirty="0" smtClean="0">
                <a:latin typeface="Consolas" pitchFamily="49" charset="0"/>
              </a:rPr>
              <a:t>:”;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</a:t>
            </a:r>
            <a:r>
              <a:rPr lang="en-US" sz="1600" b="1" dirty="0" err="1" smtClean="0">
                <a:latin typeface="Consolas" pitchFamily="49" charset="0"/>
              </a:rPr>
              <a:t>cin</a:t>
            </a:r>
            <a:r>
              <a:rPr lang="en-US" sz="1600" b="1" dirty="0" smtClean="0">
                <a:latin typeface="Consolas" pitchFamily="49" charset="0"/>
              </a:rPr>
              <a:t>&gt;&gt;x;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switch (x)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{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case 1: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&lt;&lt;"x </a:t>
            </a:r>
            <a:r>
              <a:rPr lang="en-US" sz="1600" b="1" dirty="0" err="1" smtClean="0">
                <a:latin typeface="Consolas" pitchFamily="49" charset="0"/>
              </a:rPr>
              <a:t>adalah</a:t>
            </a:r>
            <a:r>
              <a:rPr lang="en-US" sz="1600" b="1" dirty="0" smtClean="0">
                <a:latin typeface="Consolas" pitchFamily="49" charset="0"/>
              </a:rPr>
              <a:t> 1";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case 2: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&lt;&lt;"x </a:t>
            </a:r>
            <a:r>
              <a:rPr lang="en-US" sz="1600" b="1" dirty="0" err="1" smtClean="0">
                <a:latin typeface="Consolas" pitchFamily="49" charset="0"/>
              </a:rPr>
              <a:t>adalah</a:t>
            </a:r>
            <a:r>
              <a:rPr lang="en-US" sz="1600" b="1" dirty="0" smtClean="0">
                <a:latin typeface="Consolas" pitchFamily="49" charset="0"/>
              </a:rPr>
              <a:t> 2";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	break;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default: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	</a:t>
            </a:r>
            <a:r>
              <a:rPr lang="en-US" sz="1600" b="1" dirty="0" err="1" smtClean="0">
                <a:latin typeface="Consolas" pitchFamily="49" charset="0"/>
              </a:rPr>
              <a:t>cout</a:t>
            </a:r>
            <a:r>
              <a:rPr lang="en-US" sz="1600" b="1" dirty="0" smtClean="0">
                <a:latin typeface="Consolas" pitchFamily="49" charset="0"/>
              </a:rPr>
              <a:t>&lt;&lt;"</a:t>
            </a:r>
            <a:r>
              <a:rPr lang="en-US" sz="1600" b="1" dirty="0" err="1" smtClean="0">
                <a:latin typeface="Consolas" pitchFamily="49" charset="0"/>
              </a:rPr>
              <a:t>tidak</a:t>
            </a:r>
            <a:r>
              <a:rPr lang="en-US" sz="1600" b="1" dirty="0" smtClean="0">
                <a:latin typeface="Consolas" pitchFamily="49" charset="0"/>
              </a:rPr>
              <a:t> </a:t>
            </a:r>
            <a:r>
              <a:rPr lang="en-US" sz="1600" b="1" dirty="0" err="1" smtClean="0">
                <a:latin typeface="Consolas" pitchFamily="49" charset="0"/>
              </a:rPr>
              <a:t>terindentifikasi</a:t>
            </a:r>
            <a:r>
              <a:rPr lang="en-US" sz="1600" b="1" dirty="0" smtClean="0">
                <a:latin typeface="Consolas" pitchFamily="49" charset="0"/>
              </a:rPr>
              <a:t>";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1600" b="1" dirty="0" smtClean="0">
                <a:latin typeface="Consolas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sz="1400" b="1" dirty="0" smtClean="0">
                <a:latin typeface="Consolas" pitchFamily="49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087" y="268941"/>
            <a:ext cx="7773229" cy="1143000"/>
          </a:xfrm>
        </p:spPr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0087" y="1479176"/>
            <a:ext cx="8083826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Susun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menginput</a:t>
            </a:r>
            <a:r>
              <a:rPr lang="en-US" sz="2800" dirty="0" smtClean="0"/>
              <a:t> 3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integer (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).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“DITERIMA”,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berkategori</a:t>
            </a:r>
            <a:r>
              <a:rPr lang="en-US" sz="2800" dirty="0" smtClean="0"/>
              <a:t> “lulus” (&gt;=60). </a:t>
            </a:r>
            <a:r>
              <a:rPr lang="en-US" sz="2800" dirty="0" err="1" smtClean="0"/>
              <a:t>Selainnya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yang “</a:t>
            </a:r>
            <a:r>
              <a:rPr lang="en-US" sz="2800" dirty="0" err="1" smtClean="0"/>
              <a:t>tidak</a:t>
            </a:r>
            <a:r>
              <a:rPr lang="en-US" sz="2800" dirty="0" smtClean="0"/>
              <a:t> lulus”,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cetak</a:t>
            </a:r>
            <a:r>
              <a:rPr lang="en-US" sz="2800" dirty="0" smtClean="0"/>
              <a:t> </a:t>
            </a:r>
            <a:r>
              <a:rPr lang="en-US" sz="2800" dirty="0" err="1" smtClean="0"/>
              <a:t>perkataan</a:t>
            </a:r>
            <a:r>
              <a:rPr lang="en-US" sz="2800" dirty="0" smtClean="0"/>
              <a:t> “TIDAK DITERIMA”.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257800"/>
          </a:xfrm>
        </p:spPr>
        <p:txBody>
          <a:bodyPr>
            <a:noAutofit/>
          </a:bodyPr>
          <a:lstStyle/>
          <a:p>
            <a:pPr marL="450056" indent="-450056">
              <a:buFont typeface="+mj-lt"/>
              <a:buAutoNum type="arabicPeriod"/>
            </a:pPr>
            <a:r>
              <a:rPr lang="en-US" sz="2400" dirty="0" err="1" smtClean="0"/>
              <a:t>Susun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menginputkan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interger</a:t>
            </a:r>
            <a:r>
              <a:rPr lang="en-US" sz="2400" dirty="0" smtClean="0"/>
              <a:t> (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ujian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)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Anggap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diinput</a:t>
            </a:r>
            <a:r>
              <a:rPr lang="en-US" sz="2000" dirty="0" smtClean="0"/>
              <a:t>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(0-100), </a:t>
            </a:r>
            <a:r>
              <a:rPr lang="en-US" sz="2000" dirty="0" err="1" smtClean="0"/>
              <a:t>artinya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smtClean="0"/>
              <a:t>100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marL="450056" indent="-450056">
              <a:buFont typeface="+mj-lt"/>
              <a:buAutoNum type="arabicPeriod"/>
            </a:pPr>
            <a:endParaRPr lang="en-US" sz="2400" dirty="0" smtClean="0"/>
          </a:p>
          <a:p>
            <a:pPr marL="450056" indent="-450056">
              <a:buFont typeface="+mj-lt"/>
              <a:buAutoNum type="arabicPeriod" startAt="2"/>
            </a:pPr>
            <a:r>
              <a:rPr lang="en-US" sz="2400" dirty="0" err="1" smtClean="0"/>
              <a:t>Buatlah</a:t>
            </a:r>
            <a:r>
              <a:rPr lang="en-US" sz="2400" dirty="0" smtClean="0"/>
              <a:t> flowchart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soal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!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26435" y="3227294"/>
          <a:ext cx="7089913" cy="3146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0522"/>
                <a:gridCol w="3909391"/>
              </a:tblGrid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Cetak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huruf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Bila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nilai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berada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dalam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batas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80-100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70-79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60-69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40-59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3412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0-39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26141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Nilai</a:t>
                      </a:r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 yang </a:t>
                      </a:r>
                      <a:r>
                        <a:rPr lang="en-US" sz="2100" dirty="0" err="1" smtClean="0">
                          <a:solidFill>
                            <a:sysClr val="windowText" lastClr="000000"/>
                          </a:solidFill>
                        </a:rPr>
                        <a:t>anda</a:t>
                      </a:r>
                      <a:r>
                        <a:rPr lang="en-US" sz="21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baseline="0" dirty="0" err="1" smtClean="0">
                          <a:solidFill>
                            <a:sysClr val="windowText" lastClr="000000"/>
                          </a:solidFill>
                        </a:rPr>
                        <a:t>masukkan</a:t>
                      </a:r>
                      <a:r>
                        <a:rPr lang="en-US" sz="21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100" baseline="0" dirty="0" err="1" smtClean="0">
                          <a:solidFill>
                            <a:sysClr val="windowText" lastClr="000000"/>
                          </a:solidFill>
                        </a:rPr>
                        <a:t>salah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solidFill>
                            <a:sysClr val="windowText" lastClr="000000"/>
                          </a:solidFill>
                        </a:rPr>
                        <a:t>&gt;100</a:t>
                      </a:r>
                      <a:endParaRPr lang="en-US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79513" marR="79513" marT="40341" marB="4034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>
          <a:xfrm>
            <a:off x="721968" y="952500"/>
            <a:ext cx="7773228" cy="136151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Pernyataan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berulang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1968" y="2547938"/>
            <a:ext cx="7811880" cy="2329422"/>
          </a:xfrm>
        </p:spPr>
        <p:txBody>
          <a:bodyPr/>
          <a:lstStyle/>
          <a:p>
            <a:pPr marL="457177" indent="-457177">
              <a:spcBef>
                <a:spcPts val="575"/>
              </a:spcBef>
              <a:buFont typeface="Wingdings 2" pitchFamily="18" charset="2"/>
              <a:buAutoNum type="arabicPeriod"/>
              <a:defRPr/>
            </a:pPr>
            <a:r>
              <a:rPr lang="en-US" sz="4400" b="1" dirty="0" smtClean="0"/>
              <a:t>while</a:t>
            </a:r>
          </a:p>
          <a:p>
            <a:pPr marL="457177" indent="-457177">
              <a:spcBef>
                <a:spcPts val="575"/>
              </a:spcBef>
              <a:buFont typeface="Wingdings 2" pitchFamily="18" charset="2"/>
              <a:buAutoNum type="arabicPeriod"/>
              <a:defRPr/>
            </a:pPr>
            <a:r>
              <a:rPr lang="en-US" sz="4400" b="1" dirty="0" err="1" smtClean="0"/>
              <a:t>do_while</a:t>
            </a:r>
            <a:endParaRPr lang="en-US" sz="4400" b="1" dirty="0" smtClean="0"/>
          </a:p>
          <a:p>
            <a:pPr marL="457177" indent="-457177">
              <a:spcBef>
                <a:spcPts val="575"/>
              </a:spcBef>
              <a:buFont typeface="Wingdings 2" pitchFamily="18" charset="2"/>
              <a:buAutoNum type="arabicPeriod"/>
              <a:defRPr/>
            </a:pPr>
            <a:r>
              <a:rPr lang="en-US" sz="4400" b="1" dirty="0" smtClean="0"/>
              <a:t>for</a:t>
            </a:r>
          </a:p>
          <a:p>
            <a:pPr marL="457177" indent="-457177">
              <a:spcBef>
                <a:spcPts val="575"/>
              </a:spcBef>
              <a:buFont typeface="Wingdings 2" pitchFamily="18" charset="2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 smtClean="0"/>
              <a:t>1. While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3400" dirty="0" err="1" smtClean="0"/>
              <a:t>Pernyataan</a:t>
            </a:r>
            <a:r>
              <a:rPr lang="en-US" sz="3400" dirty="0" smtClean="0"/>
              <a:t> while </a:t>
            </a:r>
            <a:r>
              <a:rPr lang="en-US" sz="3400" dirty="0" err="1" smtClean="0"/>
              <a:t>merupakan</a:t>
            </a:r>
            <a:r>
              <a:rPr lang="en-US" sz="3400" dirty="0" smtClean="0"/>
              <a:t> </a:t>
            </a:r>
            <a:r>
              <a:rPr lang="en-US" sz="3400" dirty="0" err="1" smtClean="0"/>
              <a:t>salah</a:t>
            </a:r>
            <a:r>
              <a:rPr lang="en-US" sz="3400" dirty="0" smtClean="0"/>
              <a:t> </a:t>
            </a:r>
            <a:r>
              <a:rPr lang="en-US" sz="3400" dirty="0" err="1" smtClean="0"/>
              <a:t>satu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yang </a:t>
            </a:r>
            <a:r>
              <a:rPr lang="en-US" sz="3400" dirty="0" err="1" smtClean="0"/>
              <a:t>berguna</a:t>
            </a:r>
            <a:r>
              <a:rPr lang="en-US" sz="3400" dirty="0" smtClean="0"/>
              <a:t> </a:t>
            </a:r>
            <a:r>
              <a:rPr lang="en-US" sz="3400" dirty="0" err="1" smtClean="0"/>
              <a:t>untuk</a:t>
            </a:r>
            <a:r>
              <a:rPr lang="en-US" sz="3400" dirty="0" smtClean="0"/>
              <a:t> </a:t>
            </a:r>
            <a:r>
              <a:rPr lang="en-US" sz="3400" dirty="0" err="1" smtClean="0"/>
              <a:t>memproses</a:t>
            </a:r>
            <a:r>
              <a:rPr lang="en-US" sz="3400" dirty="0" smtClean="0"/>
              <a:t> </a:t>
            </a:r>
            <a:r>
              <a:rPr lang="en-US" sz="3400" dirty="0" err="1" smtClean="0"/>
              <a:t>suatu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dirty="0" err="1" smtClean="0"/>
              <a:t>atau</a:t>
            </a:r>
            <a:r>
              <a:rPr lang="en-US" sz="3400" dirty="0" smtClean="0"/>
              <a:t> </a:t>
            </a:r>
            <a:r>
              <a:rPr lang="en-US" sz="3400" dirty="0" err="1" smtClean="0"/>
              <a:t>beberapa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dirty="0" err="1" smtClean="0"/>
              <a:t>beberapa</a:t>
            </a:r>
            <a:r>
              <a:rPr lang="en-US" sz="3400" dirty="0" smtClean="0"/>
              <a:t> kali</a:t>
            </a:r>
          </a:p>
          <a:p>
            <a:pPr eaLnBrk="1" hangingPunct="1">
              <a:lnSpc>
                <a:spcPct val="120000"/>
              </a:lnSpc>
            </a:pPr>
            <a:r>
              <a:rPr lang="en-US" sz="3400" dirty="0" err="1" smtClean="0"/>
              <a:t>Bentuk</a:t>
            </a:r>
            <a:r>
              <a:rPr lang="en-US" sz="3400" dirty="0" smtClean="0"/>
              <a:t> </a:t>
            </a:r>
            <a:r>
              <a:rPr lang="en-US" sz="3400" dirty="0" err="1" smtClean="0"/>
              <a:t>pernyataan</a:t>
            </a:r>
            <a:r>
              <a:rPr lang="en-US" sz="3400" dirty="0" smtClean="0"/>
              <a:t> </a:t>
            </a:r>
            <a:r>
              <a:rPr lang="en-US" sz="3400" dirty="0" err="1" smtClean="0"/>
              <a:t>ini</a:t>
            </a:r>
            <a:r>
              <a:rPr lang="en-US" sz="3400" dirty="0" smtClean="0"/>
              <a:t>:</a:t>
            </a:r>
          </a:p>
          <a:p>
            <a:pPr eaLnBrk="1" hangingPunct="1">
              <a:buFont typeface="Wingdings 2" pitchFamily="18" charset="2"/>
              <a:buNone/>
            </a:pPr>
            <a:endParaRPr lang="en-US" sz="2800" dirty="0" smtClean="0"/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dirty="0" smtClean="0"/>
              <a:t>	</a:t>
            </a:r>
            <a:r>
              <a:rPr lang="en-US" sz="2800" dirty="0" smtClean="0">
                <a:latin typeface="Consolas" pitchFamily="49" charset="0"/>
              </a:rPr>
              <a:t>while (</a:t>
            </a:r>
            <a:r>
              <a:rPr lang="en-US" sz="2800" dirty="0" err="1" smtClean="0">
                <a:latin typeface="Consolas" pitchFamily="49" charset="0"/>
              </a:rPr>
              <a:t>ungkapan</a:t>
            </a:r>
            <a:r>
              <a:rPr lang="en-US" sz="2800" dirty="0" smtClean="0">
                <a:latin typeface="Consolas" pitchFamily="49" charset="0"/>
              </a:rPr>
              <a:t>)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onsolas" pitchFamily="49" charset="0"/>
              </a:rPr>
              <a:t>	{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onsolas" pitchFamily="49" charset="0"/>
              </a:rPr>
              <a:t>		pernyataan_1;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onsolas" pitchFamily="49" charset="0"/>
              </a:rPr>
              <a:t>		pernyataan_2;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onsolas" pitchFamily="49" charset="0"/>
              </a:rPr>
              <a:t>		…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onsolas" pitchFamily="49" charset="0"/>
              </a:rPr>
              <a:t>		</a:t>
            </a:r>
            <a:r>
              <a:rPr lang="en-US" sz="2800" dirty="0" err="1" smtClean="0">
                <a:latin typeface="Consolas" pitchFamily="49" charset="0"/>
              </a:rPr>
              <a:t>pernyataan_N</a:t>
            </a:r>
            <a:r>
              <a:rPr lang="en-US" sz="2800" dirty="0" smtClean="0">
                <a:latin typeface="Consolas" pitchFamily="49" charset="0"/>
              </a:rPr>
              <a:t>;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2800" dirty="0" smtClean="0">
                <a:latin typeface="Consolas" pitchFamily="49" charset="0"/>
              </a:rPr>
              <a:t>	}</a:t>
            </a:r>
          </a:p>
          <a:p>
            <a:pPr eaLnBrk="1" hangingPunct="1">
              <a:buFont typeface="Wingdings 2" pitchFamily="18" charset="2"/>
              <a:buNone/>
            </a:pPr>
            <a:endParaRPr lang="en-US" i="1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6924" y="533681"/>
            <a:ext cx="7773228" cy="65554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u="sng" dirty="0" err="1" smtClean="0"/>
              <a:t>Jenis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Pernyataan</a:t>
            </a:r>
            <a:endParaRPr lang="en-US" b="1" u="sng" dirty="0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>
          <a:xfrm>
            <a:off x="530087" y="1564622"/>
            <a:ext cx="7773229" cy="5293378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n-US" b="1" u="sng" dirty="0" err="1" smtClean="0"/>
              <a:t>Pernyataan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berkondisi</a:t>
            </a:r>
            <a:endParaRPr lang="en-US" b="1" u="sng" dirty="0" smtClean="0"/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if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single </a:t>
            </a:r>
            <a:r>
              <a:rPr lang="en-US" i="1" dirty="0" err="1" smtClean="0">
                <a:sym typeface="Wingdings" pitchFamily="2" charset="2"/>
              </a:rPr>
              <a:t>repetion</a:t>
            </a:r>
            <a:r>
              <a:rPr lang="en-US" i="1" dirty="0" smtClean="0">
                <a:sym typeface="Wingdings" pitchFamily="2" charset="2"/>
              </a:rPr>
              <a:t> structure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err="1" smtClean="0">
                <a:sym typeface="Wingdings" pitchFamily="2" charset="2"/>
              </a:rPr>
              <a:t>if_else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i="1" dirty="0" smtClean="0">
                <a:sym typeface="Wingdings" pitchFamily="2" charset="2"/>
              </a:rPr>
              <a:t>double </a:t>
            </a:r>
            <a:r>
              <a:rPr lang="en-US" i="1" dirty="0" err="1" smtClean="0">
                <a:sym typeface="Wingdings" pitchFamily="2" charset="2"/>
              </a:rPr>
              <a:t>repetion</a:t>
            </a:r>
            <a:r>
              <a:rPr lang="en-US" i="1" dirty="0" smtClean="0">
                <a:sym typeface="Wingdings" pitchFamily="2" charset="2"/>
              </a:rPr>
              <a:t> structure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ym typeface="Wingdings" pitchFamily="2" charset="2"/>
              </a:rPr>
              <a:t>nested if, Switch  </a:t>
            </a:r>
            <a:r>
              <a:rPr lang="en-US" i="1" dirty="0" smtClean="0">
                <a:sym typeface="Wingdings" pitchFamily="2" charset="2"/>
              </a:rPr>
              <a:t>multiple selection structure </a:t>
            </a:r>
          </a:p>
          <a:p>
            <a:pPr eaLnBrk="1" hangingPunct="1">
              <a:lnSpc>
                <a:spcPct val="170000"/>
              </a:lnSpc>
              <a:buFont typeface="Wingdings 2" pitchFamily="18" charset="2"/>
              <a:buNone/>
            </a:pPr>
            <a:r>
              <a:rPr lang="en-US" b="1" u="sng" dirty="0" err="1" smtClean="0"/>
              <a:t>Pernyataan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berulang</a:t>
            </a:r>
            <a:endParaRPr lang="en-US" b="1" u="sng" dirty="0" smtClean="0"/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ym typeface="Wingdings" pitchFamily="2" charset="2"/>
              </a:rPr>
              <a:t>while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err="1" smtClean="0">
                <a:sym typeface="Wingdings" pitchFamily="2" charset="2"/>
              </a:rPr>
              <a:t>do_while</a:t>
            </a:r>
            <a:endParaRPr lang="en-US" dirty="0" smtClean="0">
              <a:sym typeface="Wingdings" pitchFamily="2" charset="2"/>
            </a:endParaRP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ym typeface="Wingdings" pitchFamily="2" charset="2"/>
              </a:rPr>
              <a:t>for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5000636"/>
            <a:ext cx="7773229" cy="159964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sz="2800" dirty="0" err="1" smtClean="0"/>
              <a:t>Kapan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while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?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pedomannya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anda</a:t>
            </a:r>
            <a:r>
              <a:rPr lang="en-US" sz="2800" dirty="0" smtClean="0"/>
              <a:t> </a:t>
            </a:r>
            <a:r>
              <a:rPr lang="en-US" sz="2800" dirty="0" err="1" smtClean="0"/>
              <a:t>bermaksud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berulang</a:t>
            </a:r>
            <a:r>
              <a:rPr lang="en-US" sz="2800" dirty="0" smtClean="0"/>
              <a:t>.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177873" y="1570719"/>
            <a:ext cx="6394523" cy="3501355"/>
            <a:chOff x="2366010" y="1149880"/>
            <a:chExt cx="5863590" cy="2832050"/>
          </a:xfrm>
          <a:noFill/>
        </p:grpSpPr>
        <p:sp>
          <p:nvSpPr>
            <p:cNvPr id="4" name="Flowchart: Decision 3"/>
            <p:cNvSpPr/>
            <p:nvPr/>
          </p:nvSpPr>
          <p:spPr>
            <a:xfrm>
              <a:off x="2366010" y="1752609"/>
              <a:ext cx="2278507" cy="1208320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sz="19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endParaRPr lang="en-U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5715386" y="1828486"/>
              <a:ext cx="2514214" cy="1066586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sz="1900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sz="1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Elbow Connector 8"/>
            <p:cNvCxnSpPr>
              <a:stCxn id="4" idx="3"/>
              <a:endCxn id="5" idx="1"/>
            </p:cNvCxnSpPr>
            <p:nvPr/>
          </p:nvCxnSpPr>
          <p:spPr>
            <a:xfrm>
              <a:off x="4644517" y="2356768"/>
              <a:ext cx="1070869" cy="5727"/>
            </a:xfrm>
            <a:prstGeom prst="bentConnector3">
              <a:avLst>
                <a:gd name="adj1" fmla="val 50000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87" name="TextBox 13"/>
            <p:cNvSpPr txBox="1">
              <a:spLocks noChangeArrowheads="1"/>
            </p:cNvSpPr>
            <p:nvPr/>
          </p:nvSpPr>
          <p:spPr bwMode="auto">
            <a:xfrm>
              <a:off x="4732020" y="2414482"/>
              <a:ext cx="1051560" cy="3584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Arrow Connector 15"/>
            <p:cNvCxnSpPr>
              <a:endCxn id="4" idx="0"/>
            </p:cNvCxnSpPr>
            <p:nvPr/>
          </p:nvCxnSpPr>
          <p:spPr>
            <a:xfrm rot="5400000">
              <a:off x="3203183" y="1450505"/>
              <a:ext cx="604160" cy="291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4" idx="2"/>
            </p:cNvCxnSpPr>
            <p:nvPr/>
          </p:nvCxnSpPr>
          <p:spPr>
            <a:xfrm rot="5400000">
              <a:off x="3246133" y="3221467"/>
              <a:ext cx="518260" cy="2910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/>
            <p:nvPr/>
          </p:nvCxnSpPr>
          <p:spPr>
            <a:xfrm flipH="1" flipV="1">
              <a:off x="3505264" y="1523543"/>
              <a:ext cx="4724336" cy="697217"/>
            </a:xfrm>
            <a:prstGeom prst="bentConnector3">
              <a:avLst>
                <a:gd name="adj1" fmla="val -4839"/>
              </a:avLst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491" name="TextBox 23"/>
            <p:cNvSpPr txBox="1">
              <a:spLocks noChangeArrowheads="1"/>
            </p:cNvSpPr>
            <p:nvPr/>
          </p:nvSpPr>
          <p:spPr bwMode="auto">
            <a:xfrm>
              <a:off x="3592830" y="3019002"/>
              <a:ext cx="1051560" cy="3584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sz="19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2" name="TextBox 24"/>
            <p:cNvSpPr txBox="1">
              <a:spLocks noChangeArrowheads="1"/>
            </p:cNvSpPr>
            <p:nvPr/>
          </p:nvSpPr>
          <p:spPr bwMode="auto">
            <a:xfrm>
              <a:off x="3067050" y="3623523"/>
              <a:ext cx="1664970" cy="35840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sz="1900" dirty="0" err="1">
                  <a:latin typeface="Times New Roman" pitchFamily="18" charset="0"/>
                  <a:cs typeface="Times New Roman" pitchFamily="18" charset="0"/>
                </a:rPr>
                <a:t>Akhir</a:t>
              </a:r>
              <a:r>
                <a:rPr lang="en-US" sz="1900" dirty="0">
                  <a:latin typeface="Times New Roman" pitchFamily="18" charset="0"/>
                  <a:cs typeface="Times New Roman" pitchFamily="18" charset="0"/>
                </a:rPr>
                <a:t> while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program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err="1" smtClean="0"/>
              <a:t>S</a:t>
            </a:r>
            <a:r>
              <a:rPr lang="en-US" sz="2800" i="1" dirty="0" err="1" smtClean="0"/>
              <a:t>ebuah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gambaran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pemakaian</a:t>
            </a:r>
            <a:r>
              <a:rPr lang="en-US" sz="2800" i="1" dirty="0" smtClean="0"/>
              <a:t> while </a:t>
            </a:r>
            <a:r>
              <a:rPr lang="en-US" sz="2800" i="1" dirty="0" err="1" smtClean="0"/>
              <a:t>untuk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menampilkan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tulisan</a:t>
            </a:r>
            <a:r>
              <a:rPr lang="en-US" sz="2800" i="1" dirty="0" smtClean="0"/>
              <a:t> C++ </a:t>
            </a:r>
            <a:r>
              <a:rPr lang="en-US" sz="2800" i="1" dirty="0" err="1" smtClean="0"/>
              <a:t>sebanyak</a:t>
            </a:r>
            <a:r>
              <a:rPr lang="en-US" sz="2800" i="1" dirty="0" smtClean="0"/>
              <a:t> 10 kali.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conio.h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	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clrscr</a:t>
            </a:r>
            <a:r>
              <a:rPr lang="en-US" sz="2500" b="1" dirty="0" smtClean="0">
                <a:latin typeface="Consolas" pitchFamily="49" charset="0"/>
              </a:rPr>
              <a:t>();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=0;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while (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&lt;10)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{	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&lt;&lt;“C++”&lt;&lt;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++;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}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 smtClean="0"/>
              <a:t>2. do-while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do_while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berguna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mengulang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.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800" dirty="0" smtClean="0"/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Consolas" pitchFamily="49" charset="0"/>
              </a:rPr>
              <a:t>do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	pernyataan_1;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	pernyataan_2;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	…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</a:rPr>
              <a:t>pernyataan_N</a:t>
            </a:r>
            <a:r>
              <a:rPr lang="en-US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>
                <a:latin typeface="Consolas" pitchFamily="49" charset="0"/>
              </a:rPr>
              <a:t>		while(</a:t>
            </a:r>
            <a:r>
              <a:rPr lang="en-US" dirty="0" err="1" smtClean="0">
                <a:latin typeface="Consolas" pitchFamily="49" charset="0"/>
              </a:rPr>
              <a:t>ungkapan</a:t>
            </a:r>
            <a:r>
              <a:rPr lang="en-US" dirty="0" smtClean="0">
                <a:latin typeface="Consolas" pitchFamily="49" charset="0"/>
              </a:rPr>
              <a:t>);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00869" y="2084293"/>
            <a:ext cx="3074228" cy="4108439"/>
            <a:chOff x="5871210" y="2331720"/>
            <a:chExt cx="3154680" cy="4185978"/>
          </a:xfrm>
          <a:noFill/>
        </p:grpSpPr>
        <p:sp>
          <p:nvSpPr>
            <p:cNvPr id="4" name="Flowchart: Decision 3"/>
            <p:cNvSpPr/>
            <p:nvPr/>
          </p:nvSpPr>
          <p:spPr>
            <a:xfrm>
              <a:off x="5871210" y="4314726"/>
              <a:ext cx="2278292" cy="1208219"/>
            </a:xfrm>
            <a:prstGeom prst="flowChartDecision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ungkapan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>
            <a:xfrm>
              <a:off x="5958531" y="3193828"/>
              <a:ext cx="2190971" cy="517582"/>
            </a:xfrm>
            <a:prstGeom prst="flowChartProcess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4498" tIns="52249" rIns="104498" bIns="52249"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5" name="TextBox 6"/>
            <p:cNvSpPr txBox="1">
              <a:spLocks noChangeArrowheads="1"/>
            </p:cNvSpPr>
            <p:nvPr/>
          </p:nvSpPr>
          <p:spPr bwMode="auto">
            <a:xfrm>
              <a:off x="7098030" y="3884402"/>
              <a:ext cx="1051560" cy="3897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Arrow Connector 6"/>
            <p:cNvCxnSpPr>
              <a:endCxn id="4" idx="0"/>
            </p:cNvCxnSpPr>
            <p:nvPr/>
          </p:nvCxnSpPr>
          <p:spPr>
            <a:xfrm rot="5400000">
              <a:off x="6707904" y="4009893"/>
              <a:ext cx="604904" cy="476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4" idx="2"/>
            </p:cNvCxnSpPr>
            <p:nvPr/>
          </p:nvCxnSpPr>
          <p:spPr>
            <a:xfrm rot="5400000">
              <a:off x="6750770" y="5780150"/>
              <a:ext cx="519170" cy="4762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538" name="TextBox 10"/>
            <p:cNvSpPr txBox="1">
              <a:spLocks noChangeArrowheads="1"/>
            </p:cNvSpPr>
            <p:nvPr/>
          </p:nvSpPr>
          <p:spPr bwMode="auto">
            <a:xfrm>
              <a:off x="7098030" y="5523442"/>
              <a:ext cx="1051560" cy="3897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9" name="TextBox 11"/>
            <p:cNvSpPr txBox="1">
              <a:spLocks noChangeArrowheads="1"/>
            </p:cNvSpPr>
            <p:nvPr/>
          </p:nvSpPr>
          <p:spPr bwMode="auto">
            <a:xfrm>
              <a:off x="6572250" y="6127962"/>
              <a:ext cx="1664970" cy="3897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104498" tIns="52249" rIns="104498" bIns="52249">
              <a:spAutoFit/>
            </a:bodyPr>
            <a:lstStyle/>
            <a:p>
              <a:pPr>
                <a:defRPr/>
              </a:pPr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Akhir</a:t>
              </a:r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 while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6577715" y="2761980"/>
              <a:ext cx="863695" cy="3175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10800000">
              <a:off x="7011150" y="2674659"/>
              <a:ext cx="2014740" cy="4764"/>
            </a:xfrm>
            <a:prstGeom prst="straightConnector1">
              <a:avLst/>
            </a:prstGeom>
            <a:grpFill/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hape 12"/>
            <p:cNvCxnSpPr>
              <a:stCxn id="4" idx="3"/>
            </p:cNvCxnSpPr>
            <p:nvPr/>
          </p:nvCxnSpPr>
          <p:spPr>
            <a:xfrm flipV="1">
              <a:off x="8149502" y="2674659"/>
              <a:ext cx="876388" cy="2244971"/>
            </a:xfrm>
            <a:prstGeom prst="bentConnector2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program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iostream.h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#include&lt;</a:t>
            </a:r>
            <a:r>
              <a:rPr lang="en-US" sz="2500" b="1" dirty="0" err="1" smtClean="0">
                <a:latin typeface="Consolas" pitchFamily="49" charset="0"/>
              </a:rPr>
              <a:t>conio.h</a:t>
            </a:r>
            <a:r>
              <a:rPr lang="en-US" sz="25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int</a:t>
            </a:r>
            <a:r>
              <a:rPr lang="en-US" sz="2500" b="1" dirty="0" smtClean="0">
                <a:latin typeface="Consolas" pitchFamily="49" charset="0"/>
              </a:rPr>
              <a:t> 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clrscr</a:t>
            </a:r>
            <a:r>
              <a:rPr lang="en-US" sz="25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=0;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do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cout</a:t>
            </a:r>
            <a:r>
              <a:rPr lang="en-US" sz="2500" b="1" dirty="0" smtClean="0">
                <a:latin typeface="Consolas" pitchFamily="49" charset="0"/>
              </a:rPr>
              <a:t>&lt;&lt;"C++"&lt;&lt;</a:t>
            </a:r>
            <a:r>
              <a:rPr lang="en-US" sz="2500" b="1" dirty="0" err="1" smtClean="0">
                <a:latin typeface="Consolas" pitchFamily="49" charset="0"/>
              </a:rPr>
              <a:t>endl</a:t>
            </a:r>
            <a:r>
              <a:rPr lang="en-US" sz="2500" b="1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	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++;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}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	while (</a:t>
            </a:r>
            <a:r>
              <a:rPr lang="en-US" sz="2500" b="1" dirty="0" err="1" smtClean="0">
                <a:latin typeface="Consolas" pitchFamily="49" charset="0"/>
              </a:rPr>
              <a:t>i</a:t>
            </a:r>
            <a:r>
              <a:rPr lang="en-US" sz="2500" b="1" dirty="0" smtClean="0">
                <a:latin typeface="Consolas" pitchFamily="49" charset="0"/>
              </a:rPr>
              <a:t>&lt;10);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b="1" dirty="0" smtClean="0">
              <a:latin typeface="Consolas" pitchFamily="49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u="sng" dirty="0" smtClean="0"/>
              <a:t>3. for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b="1" dirty="0" smtClean="0"/>
              <a:t>for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mengulang</a:t>
            </a:r>
            <a:r>
              <a:rPr lang="en-US" sz="2400" dirty="0" smtClean="0"/>
              <a:t> </a:t>
            </a:r>
            <a:r>
              <a:rPr lang="en-US" sz="2400" dirty="0" err="1" smtClean="0"/>
              <a:t>pengeksekusian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sejumlah</a:t>
            </a:r>
            <a:r>
              <a:rPr lang="en-US" sz="2400" dirty="0" smtClean="0"/>
              <a:t> </a:t>
            </a:r>
            <a:r>
              <a:rPr lang="en-US" sz="2400" dirty="0" err="1" smtClean="0"/>
              <a:t>pernyataan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err="1" smtClean="0"/>
              <a:t>Bentuknya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nsolas" pitchFamily="49" charset="0"/>
              </a:rPr>
              <a:t>for(</a:t>
            </a:r>
            <a:r>
              <a:rPr lang="en-US" sz="2400" b="1" dirty="0" err="1" smtClean="0">
                <a:latin typeface="Consolas" pitchFamily="49" charset="0"/>
              </a:rPr>
              <a:t>inisialisasi</a:t>
            </a:r>
            <a:r>
              <a:rPr lang="en-US" sz="2400" b="1" dirty="0" smtClean="0">
                <a:latin typeface="Consolas" pitchFamily="49" charset="0"/>
              </a:rPr>
              <a:t>; </a:t>
            </a:r>
            <a:r>
              <a:rPr lang="en-US" sz="2400" b="1" dirty="0" err="1" smtClean="0">
                <a:latin typeface="Consolas" pitchFamily="49" charset="0"/>
              </a:rPr>
              <a:t>kondisi;counter</a:t>
            </a:r>
            <a:r>
              <a:rPr lang="en-US" sz="2400" b="1" dirty="0" smtClean="0">
                <a:latin typeface="Consolas" pitchFamily="49" charset="0"/>
              </a:rPr>
              <a:t>)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sz="2400" b="1" dirty="0" smtClean="0">
                <a:latin typeface="Consolas" pitchFamily="49" charset="0"/>
              </a:rPr>
              <a:t>		{	</a:t>
            </a:r>
            <a:r>
              <a:rPr lang="en-US" sz="2400" b="1" dirty="0" err="1" smtClean="0">
                <a:latin typeface="Consolas" pitchFamily="49" charset="0"/>
              </a:rPr>
              <a:t>pernyataan</a:t>
            </a:r>
            <a:r>
              <a:rPr lang="en-US" sz="2400" b="1" dirty="0" smtClean="0">
                <a:latin typeface="Consolas" pitchFamily="49" charset="0"/>
              </a:rPr>
              <a:t>;</a:t>
            </a:r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en-US" sz="2400" b="1" dirty="0" smtClean="0">
                <a:latin typeface="Consolas" pitchFamily="49" charset="0"/>
              </a:rPr>
              <a:t>		}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err="1" smtClean="0"/>
              <a:t>Pernyataan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diulangi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true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i="1" dirty="0" err="1" smtClean="0"/>
              <a:t>Inisialisasi</a:t>
            </a:r>
            <a:r>
              <a:rPr lang="en-US" sz="2400" dirty="0" smtClean="0"/>
              <a:t>: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 smtClean="0"/>
              <a:t>.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dipakai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counter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pencacah</a:t>
            </a:r>
            <a:r>
              <a:rPr lang="en-US" sz="2400" dirty="0" smtClean="0"/>
              <a:t>.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sekali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i="1" dirty="0" err="1" smtClean="0"/>
              <a:t>Kondisi</a:t>
            </a:r>
            <a:r>
              <a:rPr lang="en-US" sz="2400" dirty="0" smtClean="0"/>
              <a:t>: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diperiksa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true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dilanjutkan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bernilai</a:t>
            </a:r>
            <a:r>
              <a:rPr lang="en-US" sz="2400" dirty="0" smtClean="0"/>
              <a:t> false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dilewati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i="1" dirty="0" err="1" smtClean="0"/>
              <a:t>Pernyataan</a:t>
            </a:r>
            <a:r>
              <a:rPr lang="en-US" sz="2400" i="1" dirty="0" smtClean="0"/>
              <a:t>: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dieksekusi</a:t>
            </a:r>
            <a:r>
              <a:rPr lang="en-US" sz="2400" dirty="0" smtClean="0"/>
              <a:t>.</a:t>
            </a:r>
            <a:r>
              <a:rPr lang="en-US" sz="2400" i="1" dirty="0" smtClean="0"/>
              <a:t> </a:t>
            </a:r>
            <a:endParaRPr lang="en-US" sz="2400" dirty="0" smtClean="0"/>
          </a:p>
          <a:p>
            <a:pPr eaLnBrk="1" hangingPunct="1">
              <a:lnSpc>
                <a:spcPct val="120000"/>
              </a:lnSpc>
              <a:buFont typeface="Wingdings 2" pitchFamily="18" charset="2"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smtClean="0"/>
              <a:t>Contoh program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iostream.h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#include&lt;</a:t>
            </a:r>
            <a:r>
              <a:rPr lang="en-US" sz="2800" b="1" dirty="0" err="1" smtClean="0">
                <a:latin typeface="Consolas" pitchFamily="49" charset="0"/>
              </a:rPr>
              <a:t>conio.h</a:t>
            </a:r>
            <a:r>
              <a:rPr lang="en-US" sz="2800" b="1" dirty="0" smtClean="0">
                <a:latin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void main()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int</a:t>
            </a:r>
            <a:r>
              <a:rPr lang="en-US" sz="2800" b="1" dirty="0" smtClean="0">
                <a:latin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	</a:t>
            </a:r>
            <a:r>
              <a:rPr lang="en-US" sz="2800" b="1" dirty="0" err="1" smtClean="0">
                <a:latin typeface="Consolas" pitchFamily="49" charset="0"/>
              </a:rPr>
              <a:t>clrscr</a:t>
            </a:r>
            <a:r>
              <a:rPr lang="en-US" sz="2800" b="1" dirty="0" smtClean="0">
                <a:latin typeface="Consolas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	for(</a:t>
            </a:r>
            <a:r>
              <a:rPr lang="en-US" sz="2800" b="1" dirty="0" err="1" smtClean="0">
                <a:latin typeface="Consolas" pitchFamily="49" charset="0"/>
              </a:rPr>
              <a:t>i</a:t>
            </a:r>
            <a:r>
              <a:rPr lang="en-US" sz="2800" b="1" dirty="0" smtClean="0">
                <a:latin typeface="Consolas" pitchFamily="49" charset="0"/>
              </a:rPr>
              <a:t>=0;i&lt;10;i++)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	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			</a:t>
            </a:r>
            <a:r>
              <a:rPr lang="en-US" sz="2800" b="1" dirty="0" err="1" smtClean="0">
                <a:latin typeface="Consolas" pitchFamily="49" charset="0"/>
              </a:rPr>
              <a:t>cout</a:t>
            </a:r>
            <a:r>
              <a:rPr lang="en-US" sz="2800" b="1" dirty="0" smtClean="0">
                <a:latin typeface="Consolas" pitchFamily="49" charset="0"/>
              </a:rPr>
              <a:t>&lt;&lt;"C++"&lt;&lt;</a:t>
            </a:r>
            <a:r>
              <a:rPr lang="en-US" sz="2800" b="1" dirty="0" err="1" smtClean="0">
                <a:latin typeface="Consolas" pitchFamily="49" charset="0"/>
              </a:rPr>
              <a:t>endl</a:t>
            </a:r>
            <a:r>
              <a:rPr lang="en-US" sz="2800" b="1" dirty="0" smtClean="0">
                <a:latin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		}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b="1" dirty="0" smtClean="0">
                <a:latin typeface="Consolas" pitchFamily="49" charset="0"/>
              </a:rPr>
              <a:t>}</a:t>
            </a: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5102087" y="2554942"/>
            <a:ext cx="3843130" cy="7271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010" tIns="40005" rIns="80010" bIns="40005">
            <a:spAutoFit/>
          </a:bodyPr>
          <a:lstStyle/>
          <a:p>
            <a:r>
              <a:rPr lang="en-US" sz="2100" dirty="0" err="1"/>
              <a:t>Perhatikan</a:t>
            </a:r>
            <a:r>
              <a:rPr lang="en-US" sz="2100" dirty="0"/>
              <a:t> </a:t>
            </a:r>
            <a:r>
              <a:rPr lang="en-US" sz="2100" dirty="0" err="1"/>
              <a:t>cara</a:t>
            </a:r>
            <a:r>
              <a:rPr lang="en-US" sz="2100" dirty="0"/>
              <a:t> </a:t>
            </a:r>
            <a:r>
              <a:rPr lang="en-US" sz="2100" dirty="0" err="1"/>
              <a:t>penulisan</a:t>
            </a:r>
            <a:endParaRPr lang="en-US" sz="2100" dirty="0"/>
          </a:p>
          <a:p>
            <a:r>
              <a:rPr lang="en-US" sz="2100" b="1" dirty="0"/>
              <a:t>for</a:t>
            </a:r>
            <a:r>
              <a:rPr lang="en-US" sz="2100" dirty="0"/>
              <a:t>(</a:t>
            </a:r>
            <a:r>
              <a:rPr lang="en-US" sz="2100" i="1" dirty="0" err="1"/>
              <a:t>inisialisasi</a:t>
            </a:r>
            <a:r>
              <a:rPr lang="en-US" sz="2100" i="1" dirty="0"/>
              <a:t>; </a:t>
            </a:r>
            <a:r>
              <a:rPr lang="en-US" sz="2100" i="1" dirty="0" err="1"/>
              <a:t>kondisi;counter</a:t>
            </a:r>
            <a:r>
              <a:rPr lang="en-US" sz="2100" dirty="0"/>
              <a:t>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108174" y="3361765"/>
            <a:ext cx="927652" cy="537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0087" y="605118"/>
            <a:ext cx="7771848" cy="684960"/>
          </a:xfrm>
        </p:spPr>
        <p:txBody>
          <a:bodyPr/>
          <a:lstStyle/>
          <a:p>
            <a:r>
              <a:rPr lang="en-US" sz="3600" b="1" u="sng" dirty="0" smtClean="0"/>
              <a:t>Nested Loops (</a:t>
            </a:r>
            <a:r>
              <a:rPr lang="en-US" sz="3600" b="1" u="sng" dirty="0" err="1" smtClean="0"/>
              <a:t>Perulangan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bertumpuk</a:t>
            </a:r>
            <a:r>
              <a:rPr lang="en-US" sz="3600" b="1" u="sng" dirty="0" smtClean="0"/>
              <a:t>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97565" y="1448361"/>
            <a:ext cx="8282609" cy="487175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Perulangan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bertumpuk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sederhana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: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loop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loop.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perulangan</a:t>
            </a:r>
            <a:r>
              <a:rPr lang="en-US" sz="2400" dirty="0" smtClean="0"/>
              <a:t>, </a:t>
            </a:r>
            <a:r>
              <a:rPr lang="en-US" sz="2400" dirty="0" err="1" smtClean="0"/>
              <a:t>tergantung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Biasanya</a:t>
            </a:r>
            <a:r>
              <a:rPr lang="en-US" sz="2400" dirty="0" smtClean="0"/>
              <a:t>, </a:t>
            </a:r>
            <a:r>
              <a:rPr lang="en-US" sz="2400" b="1" dirty="0" smtClean="0"/>
              <a:t>nested loops </a:t>
            </a:r>
            <a:r>
              <a:rPr lang="en-US" sz="2400" b="1" dirty="0" err="1" smtClean="0"/>
              <a:t>digunakan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untuk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aplikasi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matematika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menggunakan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kolom</a:t>
            </a:r>
            <a:r>
              <a:rPr lang="en-US" sz="2400" b="1" dirty="0" smtClean="0"/>
              <a:t> </a:t>
            </a:r>
            <a:r>
              <a:rPr lang="en-US" sz="2400" dirty="0" smtClean="0">
                <a:sym typeface="Wingdings" pitchFamily="2" charset="2"/>
              </a:rPr>
              <a:t> loop </a:t>
            </a:r>
            <a:r>
              <a:rPr lang="en-US" sz="2400" dirty="0" err="1" smtClean="0">
                <a:sym typeface="Wingdings" pitchFamily="2" charset="2"/>
              </a:rPr>
              <a:t>luar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biasanya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mendefinisikan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u="sng" dirty="0" err="1" smtClean="0">
                <a:sym typeface="Wingdings" pitchFamily="2" charset="2"/>
              </a:rPr>
              <a:t>baris</a:t>
            </a:r>
            <a:r>
              <a:rPr lang="en-US" sz="2400" dirty="0" smtClean="0">
                <a:sym typeface="Wingdings" pitchFamily="2" charset="2"/>
              </a:rPr>
              <a:t>, loop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digunakan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mendefinisikan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u="sng" dirty="0" err="1" smtClean="0">
                <a:sym typeface="Wingdings" pitchFamily="2" charset="2"/>
              </a:rPr>
              <a:t>kolom</a:t>
            </a:r>
            <a:r>
              <a:rPr lang="en-US" sz="2400" u="sng" dirty="0" smtClean="0"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Contoh</a:t>
            </a:r>
            <a:r>
              <a:rPr lang="en-US" u="sng" dirty="0" smtClean="0"/>
              <a:t> program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#include&lt;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iostream.h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#include&lt;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conio.h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&gt;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void main()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clrscr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();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for(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int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baris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=1;baris&lt;=4;baris++)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	for (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int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 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kolom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=1;kolom&lt;=5;kolom++)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	{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		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cout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&lt;&lt;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kolom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&lt;&lt;"  ";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	}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	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cout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&lt;&lt;</a:t>
            </a:r>
            <a:r>
              <a:rPr lang="en-US" sz="2500" b="1" dirty="0" err="1" smtClean="0">
                <a:latin typeface="Consolas" pitchFamily="49" charset="0"/>
                <a:sym typeface="Wingdings" pitchFamily="2" charset="2"/>
              </a:rPr>
              <a:t>endl</a:t>
            </a: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;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	}</a:t>
            </a: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endParaRPr lang="en-US" sz="2500" b="1" dirty="0" smtClean="0">
              <a:latin typeface="Consolas" pitchFamily="49" charset="0"/>
              <a:sym typeface="Wingdings" pitchFamily="2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500" b="1" dirty="0" smtClean="0">
                <a:latin typeface="Consolas" pitchFamily="49" charset="0"/>
                <a:sym typeface="Wingdings" pitchFamily="2" charset="2"/>
              </a:rPr>
              <a:t>}</a:t>
            </a:r>
            <a:endParaRPr lang="en-US" sz="25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Latihan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0056" indent="-450056">
              <a:buFont typeface="Franklin Gothic Book" pitchFamily="34" charset="0"/>
              <a:buAutoNum type="arabicPeriod"/>
            </a:pPr>
            <a:r>
              <a:rPr lang="en-US" sz="2800" dirty="0" err="1" smtClean="0"/>
              <a:t>Buatlah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marL="725091" lvl="1" indent="-450056">
              <a:buNone/>
            </a:pPr>
            <a:r>
              <a:rPr lang="en-US" dirty="0" smtClean="0"/>
              <a:t>	PBO</a:t>
            </a:r>
          </a:p>
          <a:p>
            <a:pPr marL="725091" lvl="1" indent="-450056">
              <a:buNone/>
            </a:pPr>
            <a:r>
              <a:rPr lang="en-US" dirty="0" smtClean="0"/>
              <a:t>	PBO</a:t>
            </a:r>
          </a:p>
          <a:p>
            <a:pPr marL="725091" lvl="1" indent="-450056">
              <a:buNone/>
            </a:pPr>
            <a:r>
              <a:rPr lang="en-US" dirty="0" smtClean="0"/>
              <a:t>	PBO</a:t>
            </a:r>
          </a:p>
          <a:p>
            <a:pPr marL="725091" lvl="1" indent="-450056">
              <a:buNone/>
            </a:pPr>
            <a:r>
              <a:rPr lang="en-US" dirty="0" smtClean="0"/>
              <a:t>	PBO</a:t>
            </a:r>
          </a:p>
          <a:p>
            <a:pPr marL="725091" lvl="1" indent="-450056">
              <a:buNone/>
            </a:pPr>
            <a:r>
              <a:rPr lang="en-US" dirty="0" smtClean="0"/>
              <a:t>	PBO</a:t>
            </a:r>
          </a:p>
          <a:p>
            <a:pPr marL="450056" indent="-450056">
              <a:buFont typeface="+mj-lt"/>
              <a:buAutoNum type="arabicPeriod"/>
            </a:pPr>
            <a:r>
              <a:rPr lang="en-US" sz="2800" dirty="0" err="1" smtClean="0"/>
              <a:t>Buatlah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menampilkan</a:t>
            </a:r>
            <a:r>
              <a:rPr lang="en-US" sz="2800" dirty="0" smtClean="0"/>
              <a:t>:</a:t>
            </a:r>
          </a:p>
          <a:p>
            <a:pPr marL="450056" indent="-450056">
              <a:buNone/>
            </a:pPr>
            <a:r>
              <a:rPr lang="en-US" sz="2800" dirty="0" smtClean="0"/>
              <a:t>	</a:t>
            </a:r>
            <a:r>
              <a:rPr lang="en-US" sz="2800" b="1" dirty="0" smtClean="0"/>
              <a:t>=====================</a:t>
            </a:r>
          </a:p>
          <a:p>
            <a:pPr marL="450056" indent="-450056"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Pemograman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berorientasi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objek</a:t>
            </a:r>
            <a:endParaRPr lang="en-US" sz="2800" b="1" dirty="0" smtClean="0"/>
          </a:p>
          <a:p>
            <a:pPr marL="450056" indent="-450056">
              <a:buNone/>
            </a:pPr>
            <a:r>
              <a:rPr lang="en-US" sz="2800" b="1" dirty="0" smtClean="0"/>
              <a:t>	=====================</a:t>
            </a:r>
          </a:p>
          <a:p>
            <a:pPr marL="725091" lvl="1" indent="-450056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859" y="201706"/>
            <a:ext cx="7773229" cy="1143000"/>
          </a:xfrm>
        </p:spPr>
        <p:txBody>
          <a:bodyPr/>
          <a:lstStyle/>
          <a:p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3948" y="1546412"/>
            <a:ext cx="7772400" cy="4572000"/>
          </a:xfrm>
        </p:spPr>
        <p:txBody>
          <a:bodyPr/>
          <a:lstStyle/>
          <a:p>
            <a:pPr marL="450056" indent="-450056"/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  <a:p>
            <a:pPr marL="450056" indent="-450056">
              <a:buNone/>
            </a:pPr>
            <a:endParaRPr lang="en-US" dirty="0" smtClean="0"/>
          </a:p>
          <a:p>
            <a:pPr marL="450056" indent="-450056">
              <a:buNone/>
            </a:pPr>
            <a:r>
              <a:rPr lang="en-US" dirty="0" smtClean="0"/>
              <a:t>		10   9  8  7  6  5  4  3  2  1  STOP!</a:t>
            </a:r>
          </a:p>
          <a:p>
            <a:pPr marL="450056" indent="-450056">
              <a:buNone/>
            </a:pPr>
            <a:endParaRPr lang="en-US" dirty="0" smtClean="0"/>
          </a:p>
          <a:p>
            <a:pPr marL="450056" indent="-450056">
              <a:buNone/>
            </a:pPr>
            <a:r>
              <a:rPr lang="en-US" dirty="0" smtClean="0"/>
              <a:t>	</a:t>
            </a:r>
            <a:r>
              <a:rPr lang="en-US" b="1" dirty="0" smtClean="0"/>
              <a:t>GUNAKAN PERINTAH WHILE, DO_WHILE </a:t>
            </a:r>
            <a:r>
              <a:rPr lang="en-US" b="1" dirty="0" err="1" smtClean="0"/>
              <a:t>dan</a:t>
            </a:r>
            <a:r>
              <a:rPr lang="en-US" b="1" dirty="0" smtClean="0"/>
              <a:t> FOR!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6"/>
          <p:cNvSpPr>
            <a:spLocks noGrp="1"/>
          </p:cNvSpPr>
          <p:nvPr>
            <p:ph type="title"/>
          </p:nvPr>
        </p:nvSpPr>
        <p:spPr>
          <a:xfrm>
            <a:off x="721968" y="952500"/>
            <a:ext cx="7773228" cy="1361515"/>
          </a:xfrm>
        </p:spPr>
        <p:txBody>
          <a:bodyPr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Pernyataan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berkondisi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1968" y="2547938"/>
            <a:ext cx="7811880" cy="2329422"/>
          </a:xfrm>
        </p:spPr>
        <p:txBody>
          <a:bodyPr/>
          <a:lstStyle/>
          <a:p>
            <a:pPr marL="742950" indent="-742950">
              <a:spcBef>
                <a:spcPts val="575"/>
              </a:spcBef>
              <a:buFont typeface="+mj-lt"/>
              <a:buAutoNum type="arabicPeriod"/>
              <a:defRPr/>
            </a:pPr>
            <a:r>
              <a:rPr lang="en-US" sz="4400" b="1" dirty="0" smtClean="0"/>
              <a:t>If</a:t>
            </a:r>
          </a:p>
          <a:p>
            <a:pPr marL="742950" indent="-742950">
              <a:spcBef>
                <a:spcPts val="575"/>
              </a:spcBef>
              <a:buFont typeface="+mj-lt"/>
              <a:buAutoNum type="arabicPeriod"/>
              <a:defRPr/>
            </a:pPr>
            <a:r>
              <a:rPr lang="en-US" sz="4400" b="1" dirty="0" err="1" smtClean="0"/>
              <a:t>If_else</a:t>
            </a:r>
            <a:endParaRPr lang="en-US" sz="4400" b="1" dirty="0" smtClean="0"/>
          </a:p>
          <a:p>
            <a:pPr marL="742950" indent="-742950">
              <a:spcBef>
                <a:spcPts val="575"/>
              </a:spcBef>
              <a:buFont typeface="+mj-lt"/>
              <a:buAutoNum type="arabicPeriod"/>
              <a:defRPr/>
            </a:pPr>
            <a:r>
              <a:rPr lang="en-US" sz="4400" b="1" dirty="0" err="1" smtClean="0"/>
              <a:t>Nested_if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switch _case</a:t>
            </a:r>
          </a:p>
          <a:p>
            <a:pPr marL="457200" indent="-457200">
              <a:spcBef>
                <a:spcPts val="575"/>
              </a:spcBef>
              <a:buFont typeface="+mj-lt"/>
              <a:buAutoNum type="arabicPeriod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b="1" u="sng" dirty="0" smtClean="0"/>
              <a:t>1. If (Single Repetition Structure</a:t>
            </a:r>
            <a:r>
              <a:rPr lang="en-US" sz="3500" b="1" u="sng" dirty="0" smtClean="0">
                <a:sym typeface="Wingdings" pitchFamily="2" charset="2"/>
              </a:rPr>
              <a:t>)</a:t>
            </a:r>
            <a:endParaRPr lang="en-US" sz="3200" b="1" u="sng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5972188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ts val="3063"/>
              </a:lnSpc>
              <a:spcBef>
                <a:spcPct val="0"/>
              </a:spcBef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i="1" dirty="0" smtClean="0"/>
              <a:t>if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dipakai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mengambil</a:t>
            </a:r>
            <a:r>
              <a:rPr lang="en-US" sz="3000" dirty="0" smtClean="0"/>
              <a:t> </a:t>
            </a:r>
            <a:r>
              <a:rPr lang="en-US" sz="3000" dirty="0" err="1" smtClean="0"/>
              <a:t>keputusan</a:t>
            </a:r>
            <a:r>
              <a:rPr lang="en-US" sz="3000" dirty="0" smtClean="0"/>
              <a:t>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kondisi</a:t>
            </a:r>
            <a:r>
              <a:rPr lang="en-US" sz="3000" dirty="0" smtClean="0"/>
              <a:t>.</a:t>
            </a:r>
          </a:p>
          <a:p>
            <a:pPr>
              <a:lnSpc>
                <a:spcPts val="3063"/>
              </a:lnSpc>
              <a:spcBef>
                <a:spcPct val="0"/>
              </a:spcBef>
            </a:pPr>
            <a:r>
              <a:rPr lang="en-US" sz="3000" dirty="0" err="1" smtClean="0"/>
              <a:t>Pernyataan</a:t>
            </a:r>
            <a:r>
              <a:rPr lang="en-US" sz="3000" dirty="0" smtClean="0"/>
              <a:t> </a:t>
            </a:r>
            <a:r>
              <a:rPr lang="en-US" sz="3000" i="1" dirty="0" smtClean="0"/>
              <a:t>if </a:t>
            </a:r>
            <a:r>
              <a:rPr lang="en-US" sz="3000" dirty="0" smtClean="0"/>
              <a:t>yang paling </a:t>
            </a:r>
            <a:r>
              <a:rPr lang="en-US" sz="3000" dirty="0" err="1" smtClean="0"/>
              <a:t>sederhana</a:t>
            </a:r>
            <a:r>
              <a:rPr lang="en-US" sz="3000" dirty="0" smtClean="0"/>
              <a:t> </a:t>
            </a:r>
            <a:r>
              <a:rPr lang="en-US" sz="3000" dirty="0" err="1" smtClean="0"/>
              <a:t>berbentuk</a:t>
            </a:r>
            <a:r>
              <a:rPr lang="en-US" sz="3000" dirty="0" smtClean="0"/>
              <a:t>: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3000" dirty="0" smtClean="0"/>
              <a:t>	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3000" dirty="0" smtClean="0"/>
              <a:t>	</a:t>
            </a:r>
            <a:r>
              <a:rPr lang="en-US" sz="3000" b="1" dirty="0" smtClean="0">
                <a:latin typeface="Consolas" pitchFamily="49" charset="0"/>
              </a:rPr>
              <a:t> if (</a:t>
            </a:r>
            <a:r>
              <a:rPr lang="en-US" sz="3000" b="1" dirty="0" err="1" smtClean="0">
                <a:latin typeface="Consolas" pitchFamily="49" charset="0"/>
              </a:rPr>
              <a:t>kondisi</a:t>
            </a:r>
            <a:r>
              <a:rPr lang="en-US" sz="3000" b="1" dirty="0" smtClean="0">
                <a:latin typeface="Consolas" pitchFamily="49" charset="0"/>
              </a:rPr>
              <a:t>)</a:t>
            </a:r>
          </a:p>
          <a:p>
            <a:pPr>
              <a:lnSpc>
                <a:spcPts val="3063"/>
              </a:lnSpc>
              <a:spcBef>
                <a:spcPct val="0"/>
              </a:spcBef>
              <a:buNone/>
            </a:pPr>
            <a:r>
              <a:rPr lang="en-US" sz="3000" b="1" dirty="0" smtClean="0">
                <a:latin typeface="Consolas" pitchFamily="49" charset="0"/>
              </a:rPr>
              <a:t>			</a:t>
            </a:r>
            <a:r>
              <a:rPr lang="en-US" sz="3000" b="1" dirty="0" err="1" smtClean="0">
                <a:latin typeface="Consolas" pitchFamily="49" charset="0"/>
              </a:rPr>
              <a:t>pernyataan</a:t>
            </a:r>
            <a:r>
              <a:rPr lang="en-US" sz="3000" b="1" dirty="0" smtClean="0">
                <a:latin typeface="Consolas" pitchFamily="49" charset="0"/>
              </a:rPr>
              <a:t>;</a:t>
            </a:r>
          </a:p>
          <a:p>
            <a:pPr lvl="1">
              <a:lnSpc>
                <a:spcPts val="3063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500" i="1" dirty="0" err="1" smtClean="0"/>
              <a:t>Kondisi</a:t>
            </a:r>
            <a:r>
              <a:rPr lang="en-US" sz="2500" dirty="0" smtClean="0"/>
              <a:t>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menentukan</a:t>
            </a:r>
            <a:r>
              <a:rPr lang="en-US" sz="2500" dirty="0" smtClean="0"/>
              <a:t> </a:t>
            </a:r>
            <a:r>
              <a:rPr lang="en-US" sz="2500" dirty="0" err="1" smtClean="0"/>
              <a:t>pengambilan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endParaRPr lang="en-US" sz="2500" dirty="0" smtClean="0"/>
          </a:p>
          <a:p>
            <a:pPr lvl="1">
              <a:lnSpc>
                <a:spcPts val="3063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en-US" sz="2500" i="1" dirty="0" err="1" smtClean="0"/>
              <a:t>Pernyataan</a:t>
            </a:r>
            <a:r>
              <a:rPr lang="en-US" sz="2500" i="1" dirty="0" smtClean="0"/>
              <a:t> </a:t>
            </a:r>
            <a:r>
              <a:rPr lang="en-US" sz="2500" dirty="0" smtClean="0"/>
              <a:t> </a:t>
            </a:r>
            <a:r>
              <a:rPr lang="en-US" sz="2500" dirty="0" err="1" smtClean="0"/>
              <a:t>dapat</a:t>
            </a:r>
            <a:r>
              <a:rPr lang="en-US" sz="2500" dirty="0" smtClean="0"/>
              <a:t> </a:t>
            </a:r>
            <a:r>
              <a:rPr lang="en-US" sz="2500" dirty="0" err="1" smtClean="0"/>
              <a:t>berupa</a:t>
            </a:r>
            <a:r>
              <a:rPr lang="en-US" sz="2500" dirty="0" smtClean="0"/>
              <a:t> </a:t>
            </a:r>
            <a:r>
              <a:rPr lang="en-US" sz="2500" dirty="0" err="1" smtClean="0"/>
              <a:t>sebuah</a:t>
            </a:r>
            <a:r>
              <a:rPr lang="en-US" sz="2500" dirty="0" smtClean="0"/>
              <a:t> </a:t>
            </a:r>
            <a:r>
              <a:rPr lang="en-US" sz="2500" dirty="0" err="1" smtClean="0"/>
              <a:t>pernyataan</a:t>
            </a:r>
            <a:r>
              <a:rPr lang="en-US" sz="2500" dirty="0" smtClean="0"/>
              <a:t> </a:t>
            </a:r>
            <a:r>
              <a:rPr lang="en-US" sz="2500" dirty="0" err="1" smtClean="0"/>
              <a:t>ataupun</a:t>
            </a:r>
            <a:r>
              <a:rPr lang="en-US" sz="2500" dirty="0" smtClean="0"/>
              <a:t> </a:t>
            </a:r>
            <a:r>
              <a:rPr lang="en-US" sz="2500" dirty="0" err="1" smtClean="0"/>
              <a:t>pernyataan</a:t>
            </a:r>
            <a:r>
              <a:rPr lang="en-US" sz="2500" dirty="0" smtClean="0"/>
              <a:t> </a:t>
            </a:r>
            <a:r>
              <a:rPr lang="en-US" sz="2500" dirty="0" err="1" smtClean="0"/>
              <a:t>majemuk</a:t>
            </a:r>
            <a:r>
              <a:rPr lang="en-US" sz="2500" dirty="0" smtClean="0"/>
              <a:t>. </a:t>
            </a:r>
          </a:p>
          <a:p>
            <a:pPr>
              <a:lnSpc>
                <a:spcPts val="3063"/>
              </a:lnSpc>
              <a:spcBef>
                <a:spcPct val="0"/>
              </a:spcBef>
            </a:pPr>
            <a:r>
              <a:rPr lang="en-US" sz="3000" dirty="0" err="1" smtClean="0"/>
              <a:t>Bagian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dijalankan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kalau</a:t>
            </a:r>
            <a:r>
              <a:rPr lang="en-US" sz="3000" dirty="0" smtClean="0"/>
              <a:t> </a:t>
            </a:r>
            <a:r>
              <a:rPr lang="en-US" sz="3000" dirty="0" err="1" smtClean="0"/>
              <a:t>kondisi</a:t>
            </a:r>
            <a:r>
              <a:rPr lang="en-US" sz="3000" dirty="0" smtClean="0"/>
              <a:t> </a:t>
            </a:r>
            <a:r>
              <a:rPr lang="en-US" sz="3000" dirty="0" err="1" smtClean="0"/>
              <a:t>bernilai</a:t>
            </a:r>
            <a:r>
              <a:rPr lang="en-US" sz="3000" dirty="0" smtClean="0"/>
              <a:t> </a:t>
            </a:r>
            <a:r>
              <a:rPr lang="en-US" sz="3000" dirty="0" err="1" smtClean="0"/>
              <a:t>benar</a:t>
            </a:r>
            <a:r>
              <a:rPr lang="en-US" sz="3000" dirty="0" smtClean="0"/>
              <a:t>.</a:t>
            </a:r>
            <a:endParaRPr lang="en-US" sz="3000" i="1" dirty="0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354865" y="1928802"/>
            <a:ext cx="2932043" cy="3765176"/>
            <a:chOff x="6705600" y="1828800"/>
            <a:chExt cx="3371850" cy="4267200"/>
          </a:xfrm>
        </p:grpSpPr>
        <p:sp>
          <p:nvSpPr>
            <p:cNvPr id="9" name="Flowchart: Decision 8"/>
            <p:cNvSpPr/>
            <p:nvPr/>
          </p:nvSpPr>
          <p:spPr bwMode="auto">
            <a:xfrm>
              <a:off x="6705600" y="2386013"/>
              <a:ext cx="2452688" cy="1460500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if (</a:t>
              </a: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  <p:sp>
          <p:nvSpPr>
            <p:cNvPr id="10" name="Flowchart: Process 9"/>
            <p:cNvSpPr/>
            <p:nvPr/>
          </p:nvSpPr>
          <p:spPr bwMode="auto">
            <a:xfrm>
              <a:off x="6908800" y="4183063"/>
              <a:ext cx="2044700" cy="787400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Elbow Connector 14"/>
            <p:cNvCxnSpPr>
              <a:stCxn id="9" idx="2"/>
              <a:endCxn id="10" idx="0"/>
            </p:cNvCxnSpPr>
            <p:nvPr/>
          </p:nvCxnSpPr>
          <p:spPr bwMode="auto">
            <a:xfrm rot="5400000">
              <a:off x="7762875" y="4016375"/>
              <a:ext cx="33813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lowchart: Terminator 25"/>
            <p:cNvSpPr/>
            <p:nvPr/>
          </p:nvSpPr>
          <p:spPr bwMode="auto">
            <a:xfrm>
              <a:off x="7523163" y="5421313"/>
              <a:ext cx="815975" cy="447675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Elbow Connector 27"/>
            <p:cNvCxnSpPr>
              <a:stCxn id="10" idx="2"/>
              <a:endCxn id="26" idx="0"/>
            </p:cNvCxnSpPr>
            <p:nvPr/>
          </p:nvCxnSpPr>
          <p:spPr bwMode="auto">
            <a:xfrm rot="5400000">
              <a:off x="7706519" y="5195094"/>
              <a:ext cx="450850" cy="476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9" idx="3"/>
              <a:endCxn id="26" idx="3"/>
            </p:cNvCxnSpPr>
            <p:nvPr/>
          </p:nvCxnSpPr>
          <p:spPr bwMode="auto">
            <a:xfrm flipH="1">
              <a:off x="8339138" y="3117850"/>
              <a:ext cx="819150" cy="2525713"/>
            </a:xfrm>
            <a:prstGeom prst="bentConnector3">
              <a:avLst>
                <a:gd name="adj1" fmla="val -375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endCxn id="9" idx="0"/>
            </p:cNvCxnSpPr>
            <p:nvPr/>
          </p:nvCxnSpPr>
          <p:spPr bwMode="auto">
            <a:xfrm rot="5400000">
              <a:off x="7651750" y="2108200"/>
              <a:ext cx="56038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26" idx="2"/>
            </p:cNvCxnSpPr>
            <p:nvPr/>
          </p:nvCxnSpPr>
          <p:spPr bwMode="auto">
            <a:xfrm rot="5400000">
              <a:off x="7819231" y="5980907"/>
              <a:ext cx="225425" cy="4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9" name="TextBox 34"/>
            <p:cNvSpPr txBox="1">
              <a:spLocks noChangeArrowheads="1"/>
            </p:cNvSpPr>
            <p:nvPr/>
          </p:nvSpPr>
          <p:spPr bwMode="auto">
            <a:xfrm>
              <a:off x="8136082" y="3734821"/>
              <a:ext cx="1328305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30" name="TextBox 35"/>
            <p:cNvSpPr txBox="1">
              <a:spLocks noChangeArrowheads="1"/>
            </p:cNvSpPr>
            <p:nvPr/>
          </p:nvSpPr>
          <p:spPr bwMode="auto">
            <a:xfrm>
              <a:off x="9055677" y="2611565"/>
              <a:ext cx="1021773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 smtClean="0"/>
              <a:t>Penerapan</a:t>
            </a:r>
            <a:r>
              <a:rPr lang="en-US" sz="3200" b="1" u="sng" dirty="0" smtClean="0"/>
              <a:t> 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55000" lnSpcReduction="20000"/>
          </a:bodyPr>
          <a:lstStyle/>
          <a:p>
            <a:pPr marL="274306" indent="-274306">
              <a:lnSpc>
                <a:spcPct val="120000"/>
              </a:lnSpc>
              <a:buFont typeface="Wingdings 2"/>
              <a:buChar char=""/>
              <a:defRPr/>
            </a:pPr>
            <a:r>
              <a:rPr lang="en-US" sz="3600" i="1" dirty="0" err="1" smtClean="0">
                <a:solidFill>
                  <a:srgbClr val="FF0000"/>
                </a:solidFill>
              </a:rPr>
              <a:t>Penerapan</a:t>
            </a:r>
            <a:r>
              <a:rPr lang="en-US" sz="3600" i="1" dirty="0" smtClean="0">
                <a:solidFill>
                  <a:srgbClr val="FF0000"/>
                </a:solidFill>
              </a:rPr>
              <a:t> if </a:t>
            </a:r>
            <a:r>
              <a:rPr lang="en-US" sz="3600" i="1" dirty="0" err="1" smtClean="0">
                <a:solidFill>
                  <a:srgbClr val="FF0000"/>
                </a:solidFill>
              </a:rPr>
              <a:t>misalnya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untuk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menentukan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seseorang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boleh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menonton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pertunjukan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bioskop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atau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tidak</a:t>
            </a:r>
            <a:r>
              <a:rPr lang="en-US" sz="3600" i="1" dirty="0" smtClean="0">
                <a:solidFill>
                  <a:srgbClr val="FF0000"/>
                </a:solidFill>
              </a:rPr>
              <a:t>. </a:t>
            </a:r>
            <a:r>
              <a:rPr lang="en-US" sz="3600" i="1" dirty="0" err="1" smtClean="0">
                <a:solidFill>
                  <a:srgbClr val="FF0000"/>
                </a:solidFill>
              </a:rPr>
              <a:t>Kondisi</a:t>
            </a:r>
            <a:r>
              <a:rPr lang="en-US" sz="3600" i="1" dirty="0" smtClean="0">
                <a:solidFill>
                  <a:srgbClr val="FF0000"/>
                </a:solidFill>
              </a:rPr>
              <a:t> yang </a:t>
            </a:r>
            <a:r>
              <a:rPr lang="en-US" sz="3600" i="1" dirty="0" err="1" smtClean="0">
                <a:solidFill>
                  <a:srgbClr val="FF0000"/>
                </a:solidFill>
              </a:rPr>
              <a:t>dipergunakan</a:t>
            </a:r>
            <a:r>
              <a:rPr lang="en-US" sz="3600" i="1" dirty="0" smtClean="0">
                <a:solidFill>
                  <a:srgbClr val="FF0000"/>
                </a:solidFill>
              </a:rPr>
              <a:t>, </a:t>
            </a:r>
            <a:r>
              <a:rPr lang="en-US" sz="3600" i="1" dirty="0" err="1" smtClean="0">
                <a:solidFill>
                  <a:srgbClr val="FF0000"/>
                </a:solidFill>
              </a:rPr>
              <a:t>seseorang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boleh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menonton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jika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sudah</a:t>
            </a:r>
            <a:r>
              <a:rPr lang="en-US" sz="3600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</a:rPr>
              <a:t>berusia</a:t>
            </a:r>
            <a:r>
              <a:rPr lang="en-US" sz="3600" i="1" dirty="0" smtClean="0">
                <a:solidFill>
                  <a:srgbClr val="FF0000"/>
                </a:solidFill>
              </a:rPr>
              <a:t> 17 </a:t>
            </a:r>
            <a:r>
              <a:rPr lang="en-US" sz="3600" i="1" dirty="0" err="1" smtClean="0">
                <a:solidFill>
                  <a:srgbClr val="FF0000"/>
                </a:solidFill>
              </a:rPr>
              <a:t>tahun</a:t>
            </a:r>
            <a:r>
              <a:rPr lang="en-US" sz="3600" i="1" dirty="0" smtClean="0">
                <a:solidFill>
                  <a:srgbClr val="FF0000"/>
                </a:solidFill>
              </a:rPr>
              <a:t>.</a:t>
            </a:r>
          </a:p>
          <a:p>
            <a:pPr marL="274306" indent="-274306">
              <a:buFont typeface="Wingdings 2"/>
              <a:buChar char=""/>
              <a:defRPr/>
            </a:pPr>
            <a:r>
              <a:rPr lang="en-US" sz="3600" dirty="0" err="1" smtClean="0"/>
              <a:t>Penulisan</a:t>
            </a:r>
            <a:r>
              <a:rPr lang="en-US" sz="3600" dirty="0" smtClean="0"/>
              <a:t> </a:t>
            </a:r>
            <a:r>
              <a:rPr lang="en-US" sz="3600" dirty="0" err="1" smtClean="0"/>
              <a:t>programnya</a:t>
            </a:r>
            <a:r>
              <a:rPr lang="en-US" sz="3600" dirty="0" smtClean="0"/>
              <a:t> </a:t>
            </a:r>
            <a:r>
              <a:rPr lang="en-US" sz="3600" dirty="0" err="1" smtClean="0"/>
              <a:t>sbb</a:t>
            </a:r>
            <a:r>
              <a:rPr lang="en-US" sz="3600" dirty="0" smtClean="0"/>
              <a:t>:</a:t>
            </a:r>
          </a:p>
          <a:p>
            <a:pPr marL="274306" indent="-274306">
              <a:buNone/>
              <a:defRPr/>
            </a:pPr>
            <a:endParaRPr lang="en-US" sz="2400" dirty="0" smtClean="0"/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2400" dirty="0" smtClean="0"/>
              <a:t>	</a:t>
            </a:r>
            <a:r>
              <a:rPr lang="en-US" sz="3300" b="1" dirty="0" smtClean="0">
                <a:latin typeface="Consolas" pitchFamily="49" charset="0"/>
              </a:rPr>
              <a:t>#include&lt;</a:t>
            </a:r>
            <a:r>
              <a:rPr lang="en-US" sz="3300" b="1" dirty="0" err="1" smtClean="0">
                <a:latin typeface="Consolas" pitchFamily="49" charset="0"/>
              </a:rPr>
              <a:t>iostream.h</a:t>
            </a:r>
            <a:r>
              <a:rPr lang="en-US" sz="33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#include&lt;</a:t>
            </a:r>
            <a:r>
              <a:rPr lang="en-US" sz="3300" b="1" dirty="0" err="1" smtClean="0">
                <a:latin typeface="Consolas" pitchFamily="49" charset="0"/>
              </a:rPr>
              <a:t>conio.h</a:t>
            </a:r>
            <a:r>
              <a:rPr lang="en-US" sz="3300" b="1" dirty="0" smtClean="0">
                <a:latin typeface="Consolas" pitchFamily="49" charset="0"/>
              </a:rPr>
              <a:t>&gt;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void main()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{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int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clrscr</a:t>
            </a:r>
            <a:r>
              <a:rPr lang="en-US" sz="3300" b="1" dirty="0" smtClean="0">
                <a:latin typeface="Consolas" pitchFamily="49" charset="0"/>
              </a:rPr>
              <a:t>();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cout</a:t>
            </a:r>
            <a:r>
              <a:rPr lang="en-US" sz="3300" b="1" dirty="0" smtClean="0">
                <a:latin typeface="Consolas" pitchFamily="49" charset="0"/>
              </a:rPr>
              <a:t>&lt;&lt;“</a:t>
            </a:r>
            <a:r>
              <a:rPr lang="en-US" sz="3300" b="1" dirty="0" err="1" smtClean="0">
                <a:latin typeface="Consolas" pitchFamily="49" charset="0"/>
              </a:rPr>
              <a:t>Berapa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anda</a:t>
            </a:r>
            <a:r>
              <a:rPr lang="en-US" sz="3300" b="1" dirty="0" smtClean="0">
                <a:latin typeface="Consolas" pitchFamily="49" charset="0"/>
              </a:rPr>
              <a:t>”;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</a:t>
            </a:r>
            <a:r>
              <a:rPr lang="en-US" sz="3300" b="1" dirty="0" err="1" smtClean="0">
                <a:latin typeface="Consolas" pitchFamily="49" charset="0"/>
              </a:rPr>
              <a:t>cin</a:t>
            </a:r>
            <a:r>
              <a:rPr lang="en-US" sz="3300" b="1" dirty="0" smtClean="0">
                <a:latin typeface="Consolas" pitchFamily="49" charset="0"/>
              </a:rPr>
              <a:t>&gt;&gt;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if (</a:t>
            </a:r>
            <a:r>
              <a:rPr lang="en-US" sz="3300" b="1" dirty="0" err="1" smtClean="0">
                <a:latin typeface="Consolas" pitchFamily="49" charset="0"/>
              </a:rPr>
              <a:t>usia</a:t>
            </a:r>
            <a:r>
              <a:rPr lang="en-US" sz="3300" b="1" dirty="0" smtClean="0">
                <a:latin typeface="Consolas" pitchFamily="49" charset="0"/>
              </a:rPr>
              <a:t>&lt;17)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		</a:t>
            </a:r>
            <a:r>
              <a:rPr lang="en-US" sz="3300" b="1" dirty="0" err="1" smtClean="0">
                <a:latin typeface="Consolas" pitchFamily="49" charset="0"/>
              </a:rPr>
              <a:t>cout</a:t>
            </a:r>
            <a:r>
              <a:rPr lang="en-US" sz="3300" b="1" dirty="0" smtClean="0">
                <a:latin typeface="Consolas" pitchFamily="49" charset="0"/>
              </a:rPr>
              <a:t>&lt;&lt;“</a:t>
            </a:r>
            <a:r>
              <a:rPr lang="en-US" sz="3300" b="1" dirty="0" err="1" smtClean="0">
                <a:latin typeface="Consolas" pitchFamily="49" charset="0"/>
              </a:rPr>
              <a:t>Anda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tidak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diperkenankan</a:t>
            </a:r>
            <a:r>
              <a:rPr lang="en-US" sz="3300" b="1" dirty="0" smtClean="0">
                <a:latin typeface="Consolas" pitchFamily="49" charset="0"/>
              </a:rPr>
              <a:t> </a:t>
            </a:r>
            <a:r>
              <a:rPr lang="en-US" sz="3300" b="1" dirty="0" err="1" smtClean="0">
                <a:latin typeface="Consolas" pitchFamily="49" charset="0"/>
              </a:rPr>
              <a:t>menonton</a:t>
            </a:r>
            <a:r>
              <a:rPr lang="en-US" sz="3300" b="1" dirty="0" smtClean="0">
                <a:latin typeface="Consolas" pitchFamily="49" charset="0"/>
              </a:rPr>
              <a:t>”&lt;&lt;</a:t>
            </a:r>
            <a:r>
              <a:rPr lang="en-US" sz="3300" b="1" dirty="0" err="1" smtClean="0">
                <a:latin typeface="Consolas" pitchFamily="49" charset="0"/>
              </a:rPr>
              <a:t>endl</a:t>
            </a:r>
            <a:r>
              <a:rPr lang="en-US" sz="3300" b="1" dirty="0" smtClean="0">
                <a:latin typeface="Consolas" pitchFamily="49" charset="0"/>
              </a:rPr>
              <a:t>;</a:t>
            </a:r>
          </a:p>
          <a:p>
            <a:pPr marL="274306" indent="-274306">
              <a:lnSpc>
                <a:spcPct val="120000"/>
              </a:lnSpc>
              <a:buNone/>
              <a:defRPr/>
            </a:pPr>
            <a:r>
              <a:rPr lang="en-US" sz="3300" b="1" dirty="0" smtClean="0">
                <a:latin typeface="Consolas" pitchFamily="49" charset="0"/>
              </a:rPr>
              <a:t>	</a:t>
            </a:r>
            <a:r>
              <a:rPr lang="en-US" sz="3300" b="1" dirty="0" smtClean="0">
                <a:latin typeface="Consolas" pitchFamily="49" charset="0"/>
              </a:rPr>
              <a:t>}</a:t>
            </a:r>
            <a:endParaRPr lang="en-US" sz="3300" b="1" dirty="0" smtClean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java.util.Scanner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Contoh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Scanner u= new Scanner(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System.in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Masukkan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anda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u.nextInt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if(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&lt;17)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Anda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tidak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diperbolehkan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sz="1800" dirty="0" err="1" smtClean="0">
                <a:latin typeface="Consolas" pitchFamily="49" charset="0"/>
                <a:cs typeface="Consolas" pitchFamily="49" charset="0"/>
              </a:rPr>
              <a:t>menonton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");	</a:t>
            </a: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sz="1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9153" y="381000"/>
            <a:ext cx="8457924" cy="837640"/>
          </a:xfrm>
        </p:spPr>
        <p:txBody>
          <a:bodyPr/>
          <a:lstStyle/>
          <a:p>
            <a:pPr eaLnBrk="1" hangingPunct="1"/>
            <a:r>
              <a:rPr lang="en-US" sz="3600" b="1" u="sng" dirty="0" smtClean="0"/>
              <a:t>2. </a:t>
            </a:r>
            <a:r>
              <a:rPr lang="en-US" sz="3600" b="1" u="sng" dirty="0" smtClean="0">
                <a:sym typeface="Wingdings" pitchFamily="2" charset="2"/>
              </a:rPr>
              <a:t>If-else (</a:t>
            </a:r>
            <a:r>
              <a:rPr lang="en-US" sz="3600" b="1" u="sng" dirty="0" smtClean="0"/>
              <a:t>Double </a:t>
            </a:r>
            <a:r>
              <a:rPr lang="en-US" sz="3600" b="1" u="sng" dirty="0" err="1" smtClean="0"/>
              <a:t>Repetion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Sructure</a:t>
            </a:r>
            <a:r>
              <a:rPr lang="en-US" sz="3600" b="1" u="sng" dirty="0" smtClean="0">
                <a:sym typeface="Wingdings" pitchFamily="2" charset="2"/>
              </a:rPr>
              <a:t>)</a:t>
            </a:r>
            <a:endParaRPr lang="en-US" sz="3600" b="1" u="sng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305077" y="1524000"/>
            <a:ext cx="8076923" cy="4572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i="1" dirty="0" smtClean="0"/>
              <a:t>else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i="1" dirty="0" smtClean="0"/>
              <a:t>if</a:t>
            </a:r>
            <a:r>
              <a:rPr lang="en-US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	</a:t>
            </a:r>
            <a:r>
              <a:rPr lang="en-US" b="1" dirty="0" smtClean="0"/>
              <a:t> </a:t>
            </a:r>
            <a:r>
              <a:rPr lang="en-US" b="1" dirty="0" smtClean="0">
                <a:latin typeface="Consolas" pitchFamily="49" charset="0"/>
              </a:rPr>
              <a:t>if (</a:t>
            </a:r>
            <a:r>
              <a:rPr lang="en-US" b="1" dirty="0" err="1" smtClean="0">
                <a:latin typeface="Consolas" pitchFamily="49" charset="0"/>
              </a:rPr>
              <a:t>kondisi</a:t>
            </a:r>
            <a:r>
              <a:rPr lang="en-US" b="1" dirty="0" smtClean="0">
                <a:latin typeface="Consolas" pitchFamily="49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Consolas" pitchFamily="49" charset="0"/>
              </a:rPr>
              <a:t>			pernyataan_1;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Consolas" pitchFamily="49" charset="0"/>
              </a:rPr>
              <a:t>	else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latin typeface="Consolas" pitchFamily="49" charset="0"/>
              </a:rPr>
              <a:t>			pernyataan_2;</a:t>
            </a:r>
          </a:p>
          <a:p>
            <a:pPr eaLnBrk="1" hangingPunct="1"/>
            <a:endParaRPr lang="en-US" sz="2800" i="1" dirty="0" smtClean="0"/>
          </a:p>
          <a:p>
            <a:pPr eaLnBrk="1" hangingPunct="1">
              <a:buFont typeface="Wingdings 2" pitchFamily="18" charset="2"/>
              <a:buNone/>
            </a:pPr>
            <a:endParaRPr lang="en-US" sz="2800" i="1" dirty="0" smtClean="0"/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5487605" y="2218765"/>
            <a:ext cx="3584989" cy="3514444"/>
            <a:chOff x="5783263" y="2417763"/>
            <a:chExt cx="4122737" cy="3983037"/>
          </a:xfrm>
        </p:grpSpPr>
        <p:sp>
          <p:nvSpPr>
            <p:cNvPr id="4" name="Flowchart: Decision 3"/>
            <p:cNvSpPr/>
            <p:nvPr/>
          </p:nvSpPr>
          <p:spPr bwMode="auto">
            <a:xfrm>
              <a:off x="5783263" y="2794000"/>
              <a:ext cx="2062162" cy="1235075"/>
            </a:xfrm>
            <a:prstGeom prst="flowChartDecisio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 err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kondisi</a:t>
              </a: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Flowchart: Process 4"/>
            <p:cNvSpPr/>
            <p:nvPr/>
          </p:nvSpPr>
          <p:spPr bwMode="auto">
            <a:xfrm>
              <a:off x="5876925" y="4449763"/>
              <a:ext cx="1873250" cy="66516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Pernyataan_1</a:t>
              </a:r>
            </a:p>
          </p:txBody>
        </p:sp>
        <p:cxnSp>
          <p:nvCxnSpPr>
            <p:cNvPr id="6" name="Elbow Connector 5"/>
            <p:cNvCxnSpPr>
              <a:stCxn id="4" idx="2"/>
              <a:endCxn id="5" idx="0"/>
            </p:cNvCxnSpPr>
            <p:nvPr/>
          </p:nvCxnSpPr>
          <p:spPr bwMode="auto">
            <a:xfrm rot="5400000">
              <a:off x="6604000" y="4238625"/>
              <a:ext cx="420688" cy="158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lowchart: Terminator 6"/>
            <p:cNvSpPr/>
            <p:nvPr/>
          </p:nvSpPr>
          <p:spPr bwMode="auto">
            <a:xfrm>
              <a:off x="6438900" y="5829300"/>
              <a:ext cx="749300" cy="379413"/>
            </a:xfrm>
            <a:prstGeom prst="flowChartTermina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Elbow Connector 7"/>
            <p:cNvCxnSpPr>
              <a:stCxn id="5" idx="2"/>
              <a:endCxn id="7" idx="0"/>
            </p:cNvCxnSpPr>
            <p:nvPr/>
          </p:nvCxnSpPr>
          <p:spPr bwMode="auto">
            <a:xfrm rot="16200000" flipH="1">
              <a:off x="6456362" y="5472113"/>
              <a:ext cx="714375" cy="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4" idx="0"/>
            </p:cNvCxnSpPr>
            <p:nvPr/>
          </p:nvCxnSpPr>
          <p:spPr bwMode="auto">
            <a:xfrm rot="5400000">
              <a:off x="6623051" y="2606675"/>
              <a:ext cx="3810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7" idx="2"/>
            </p:cNvCxnSpPr>
            <p:nvPr/>
          </p:nvCxnSpPr>
          <p:spPr bwMode="auto">
            <a:xfrm rot="5400000">
              <a:off x="6718301" y="6303962"/>
              <a:ext cx="190500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76" name="TextBox 11"/>
            <p:cNvSpPr txBox="1">
              <a:spLocks noChangeArrowheads="1"/>
            </p:cNvSpPr>
            <p:nvPr/>
          </p:nvSpPr>
          <p:spPr bwMode="auto">
            <a:xfrm>
              <a:off x="7001345" y="3934479"/>
              <a:ext cx="1218082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benar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7" name="TextBox 12"/>
            <p:cNvSpPr txBox="1">
              <a:spLocks noChangeArrowheads="1"/>
            </p:cNvSpPr>
            <p:nvPr/>
          </p:nvSpPr>
          <p:spPr bwMode="auto">
            <a:xfrm>
              <a:off x="7844632" y="2985296"/>
              <a:ext cx="936987" cy="418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dirty="0" err="1">
                  <a:latin typeface="Times New Roman" pitchFamily="18" charset="0"/>
                  <a:cs typeface="Times New Roman" pitchFamily="18" charset="0"/>
                </a:rPr>
                <a:t>salah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8032750" y="4440238"/>
              <a:ext cx="1873250" cy="665162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Pernyataan_2</a:t>
              </a:r>
            </a:p>
          </p:txBody>
        </p:sp>
        <p:cxnSp>
          <p:nvCxnSpPr>
            <p:cNvPr id="21" name="Shape 20"/>
            <p:cNvCxnSpPr>
              <a:stCxn id="14" idx="2"/>
              <a:endCxn id="7" idx="3"/>
            </p:cNvCxnSpPr>
            <p:nvPr/>
          </p:nvCxnSpPr>
          <p:spPr>
            <a:xfrm rot="5400000">
              <a:off x="7622381" y="4671219"/>
              <a:ext cx="912813" cy="17811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30"/>
            <p:cNvCxnSpPr>
              <a:endCxn id="14" idx="0"/>
            </p:cNvCxnSpPr>
            <p:nvPr/>
          </p:nvCxnSpPr>
          <p:spPr>
            <a:xfrm>
              <a:off x="7848600" y="3429000"/>
              <a:ext cx="1120775" cy="1011238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err="1" smtClean="0"/>
              <a:t>Penerapan</a:t>
            </a:r>
            <a:r>
              <a:rPr lang="en-US" sz="3200" b="1" u="sng" dirty="0" smtClean="0"/>
              <a:t> </a:t>
            </a:r>
            <a:r>
              <a:rPr lang="en-US" sz="3200" b="1" i="1" u="sng" dirty="0" smtClean="0"/>
              <a:t>If-else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marL="273646" indent="-273646">
              <a:lnSpc>
                <a:spcPct val="120000"/>
              </a:lnSpc>
            </a:pP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programnya</a:t>
            </a:r>
            <a:r>
              <a:rPr lang="en-US" sz="2800" dirty="0" smtClean="0"/>
              <a:t> </a:t>
            </a:r>
            <a:r>
              <a:rPr lang="en-US" sz="2800" dirty="0" err="1" smtClean="0"/>
              <a:t>sbb</a:t>
            </a:r>
            <a:r>
              <a:rPr lang="en-US" sz="2800" dirty="0" smtClean="0"/>
              <a:t>: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3600" dirty="0" smtClean="0"/>
              <a:t>	</a:t>
            </a:r>
            <a:r>
              <a:rPr lang="en-US" sz="2200" b="1" dirty="0" smtClean="0">
                <a:latin typeface="Consolas" pitchFamily="49" charset="0"/>
              </a:rPr>
              <a:t>#include&lt;</a:t>
            </a:r>
            <a:r>
              <a:rPr lang="en-US" sz="2200" b="1" dirty="0" err="1" smtClean="0">
                <a:latin typeface="Consolas" pitchFamily="49" charset="0"/>
              </a:rPr>
              <a:t>iostream.h</a:t>
            </a:r>
            <a:r>
              <a:rPr lang="en-US" sz="2200" b="1" dirty="0" smtClean="0">
                <a:latin typeface="Consolas" pitchFamily="49" charset="0"/>
              </a:rPr>
              <a:t>&gt;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#include&lt;</a:t>
            </a:r>
            <a:r>
              <a:rPr lang="en-US" sz="2200" b="1" dirty="0" err="1" smtClean="0">
                <a:latin typeface="Consolas" pitchFamily="49" charset="0"/>
              </a:rPr>
              <a:t>conio.h</a:t>
            </a:r>
            <a:r>
              <a:rPr lang="en-US" sz="2200" b="1" dirty="0" smtClean="0">
                <a:latin typeface="Consolas" pitchFamily="49" charset="0"/>
              </a:rPr>
              <a:t>&gt;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void main()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{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</a:t>
            </a:r>
            <a:r>
              <a:rPr lang="en-US" sz="2200" b="1" dirty="0" err="1" smtClean="0">
                <a:latin typeface="Consolas" pitchFamily="49" charset="0"/>
              </a:rPr>
              <a:t>int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usia</a:t>
            </a:r>
            <a:r>
              <a:rPr lang="en-US" sz="2200" b="1" dirty="0" smtClean="0">
                <a:latin typeface="Consolas" pitchFamily="49" charset="0"/>
              </a:rPr>
              <a:t>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</a:t>
            </a:r>
            <a:r>
              <a:rPr lang="en-US" sz="2200" b="1" dirty="0" err="1" smtClean="0">
                <a:latin typeface="Consolas" pitchFamily="49" charset="0"/>
              </a:rPr>
              <a:t>clrscr</a:t>
            </a:r>
            <a:r>
              <a:rPr lang="en-US" sz="2200" b="1" dirty="0" smtClean="0">
                <a:latin typeface="Consolas" pitchFamily="49" charset="0"/>
              </a:rPr>
              <a:t>();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&lt;&lt;“</a:t>
            </a:r>
            <a:r>
              <a:rPr lang="en-US" sz="2200" b="1" dirty="0" err="1" smtClean="0">
                <a:latin typeface="Consolas" pitchFamily="49" charset="0"/>
              </a:rPr>
              <a:t>Berapa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usia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anda</a:t>
            </a:r>
            <a:r>
              <a:rPr lang="en-US" sz="2200" b="1" dirty="0" smtClean="0">
                <a:latin typeface="Consolas" pitchFamily="49" charset="0"/>
              </a:rPr>
              <a:t>”;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</a:t>
            </a:r>
            <a:r>
              <a:rPr lang="en-US" sz="2200" b="1" dirty="0" err="1" smtClean="0">
                <a:latin typeface="Consolas" pitchFamily="49" charset="0"/>
              </a:rPr>
              <a:t>cin</a:t>
            </a:r>
            <a:r>
              <a:rPr lang="en-US" sz="2200" b="1" dirty="0" smtClean="0">
                <a:latin typeface="Consolas" pitchFamily="49" charset="0"/>
              </a:rPr>
              <a:t>&gt;&gt;</a:t>
            </a:r>
            <a:r>
              <a:rPr lang="en-US" sz="2200" b="1" dirty="0" err="1" smtClean="0">
                <a:latin typeface="Consolas" pitchFamily="49" charset="0"/>
              </a:rPr>
              <a:t>usia</a:t>
            </a:r>
            <a:r>
              <a:rPr lang="en-US" sz="2200" b="1" dirty="0" smtClean="0">
                <a:latin typeface="Consolas" pitchFamily="49" charset="0"/>
              </a:rPr>
              <a:t>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if (</a:t>
            </a:r>
            <a:r>
              <a:rPr lang="en-US" sz="2200" b="1" dirty="0" err="1" smtClean="0">
                <a:latin typeface="Consolas" pitchFamily="49" charset="0"/>
              </a:rPr>
              <a:t>usia</a:t>
            </a:r>
            <a:r>
              <a:rPr lang="en-US" sz="2200" b="1" dirty="0" smtClean="0">
                <a:latin typeface="Consolas" pitchFamily="49" charset="0"/>
              </a:rPr>
              <a:t>&lt;17)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&lt;&lt;“</a:t>
            </a:r>
            <a:r>
              <a:rPr lang="en-US" sz="2200" b="1" dirty="0" err="1" smtClean="0">
                <a:latin typeface="Consolas" pitchFamily="49" charset="0"/>
              </a:rPr>
              <a:t>Anda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tidak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diperkenankan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menonton</a:t>
            </a:r>
            <a:r>
              <a:rPr lang="en-US" sz="2200" b="1" dirty="0" smtClean="0">
                <a:latin typeface="Consolas" pitchFamily="49" charset="0"/>
              </a:rPr>
              <a:t>”&lt;&lt;</a:t>
            </a:r>
            <a:r>
              <a:rPr lang="en-US" sz="2200" b="1" dirty="0" err="1" smtClean="0">
                <a:latin typeface="Consolas" pitchFamily="49" charset="0"/>
              </a:rPr>
              <a:t>endl</a:t>
            </a:r>
            <a:r>
              <a:rPr lang="en-US" sz="2200" b="1" dirty="0" smtClean="0">
                <a:latin typeface="Consolas" pitchFamily="49" charset="0"/>
              </a:rPr>
              <a:t>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else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		</a:t>
            </a:r>
            <a:r>
              <a:rPr lang="en-US" sz="2200" b="1" dirty="0" err="1" smtClean="0">
                <a:latin typeface="Consolas" pitchFamily="49" charset="0"/>
              </a:rPr>
              <a:t>cout</a:t>
            </a:r>
            <a:r>
              <a:rPr lang="en-US" sz="2200" b="1" dirty="0" smtClean="0">
                <a:latin typeface="Consolas" pitchFamily="49" charset="0"/>
              </a:rPr>
              <a:t>&lt;&lt;“</a:t>
            </a:r>
            <a:r>
              <a:rPr lang="en-US" sz="2200" b="1" dirty="0" err="1" smtClean="0">
                <a:latin typeface="Consolas" pitchFamily="49" charset="0"/>
              </a:rPr>
              <a:t>Selamat</a:t>
            </a:r>
            <a:r>
              <a:rPr lang="en-US" sz="2200" b="1" dirty="0" smtClean="0">
                <a:latin typeface="Consolas" pitchFamily="49" charset="0"/>
              </a:rPr>
              <a:t> </a:t>
            </a:r>
            <a:r>
              <a:rPr lang="en-US" sz="2200" b="1" dirty="0" err="1" smtClean="0">
                <a:latin typeface="Consolas" pitchFamily="49" charset="0"/>
              </a:rPr>
              <a:t>menonton</a:t>
            </a:r>
            <a:r>
              <a:rPr lang="en-US" sz="2200" b="1" dirty="0" smtClean="0">
                <a:latin typeface="Consolas" pitchFamily="49" charset="0"/>
              </a:rPr>
              <a:t>”&lt;&lt;</a:t>
            </a:r>
            <a:r>
              <a:rPr lang="en-US" sz="2200" b="1" dirty="0" err="1" smtClean="0">
                <a:latin typeface="Consolas" pitchFamily="49" charset="0"/>
              </a:rPr>
              <a:t>endl</a:t>
            </a:r>
            <a:r>
              <a:rPr lang="en-US" sz="2200" b="1" dirty="0" smtClean="0">
                <a:latin typeface="Consolas" pitchFamily="49" charset="0"/>
              </a:rPr>
              <a:t>;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spcAft>
                <a:spcPts val="525"/>
              </a:spcAft>
              <a:buNone/>
            </a:pPr>
            <a:r>
              <a:rPr lang="en-US" sz="2200" b="1" dirty="0" smtClean="0">
                <a:latin typeface="Consolas" pitchFamily="49" charset="0"/>
              </a:rPr>
              <a:t>	</a:t>
            </a:r>
            <a:r>
              <a:rPr lang="en-US" sz="2200" b="1" dirty="0" smtClean="0">
                <a:latin typeface="Consolas" pitchFamily="49" charset="0"/>
              </a:rPr>
              <a:t>}</a:t>
            </a:r>
          </a:p>
          <a:p>
            <a:pPr marL="273646" indent="-273646">
              <a:lnSpc>
                <a:spcPct val="120000"/>
              </a:lnSpc>
              <a:spcBef>
                <a:spcPct val="0"/>
              </a:spcBef>
              <a:buNone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import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java.util.Scanner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Contoh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Scanner u= new Scanner(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System.in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Masukkan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anda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u.nextInt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if(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usia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&lt;17)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Anda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tidak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diperbolehkan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menonton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");	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else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	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Silahkan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menonton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");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607</Words>
  <Application>Microsoft Office PowerPoint</Application>
  <PresentationFormat>On-screen Show (4:3)</PresentationFormat>
  <Paragraphs>373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Learning C++ and Java</vt:lpstr>
      <vt:lpstr>Jenis Pernyataan</vt:lpstr>
      <vt:lpstr>Pernyataan berkondisi</vt:lpstr>
      <vt:lpstr>1. If (Single Repetition Structure)</vt:lpstr>
      <vt:lpstr>Penerapan if</vt:lpstr>
      <vt:lpstr>Slide 6</vt:lpstr>
      <vt:lpstr>2. If-else (Double Repetion Sructure)</vt:lpstr>
      <vt:lpstr>Penerapan If-else</vt:lpstr>
      <vt:lpstr>Slide 9</vt:lpstr>
      <vt:lpstr>3. If-else if, switch-case (Multiple repetion structure)</vt:lpstr>
      <vt:lpstr>Slide 11</vt:lpstr>
      <vt:lpstr>Contoh program</vt:lpstr>
      <vt:lpstr>b. Switch_case</vt:lpstr>
      <vt:lpstr>Slide 14</vt:lpstr>
      <vt:lpstr>Slide 15</vt:lpstr>
      <vt:lpstr>Latihan</vt:lpstr>
      <vt:lpstr>Pekerjaan Rumah</vt:lpstr>
      <vt:lpstr>Pernyataan berulang</vt:lpstr>
      <vt:lpstr>1. While</vt:lpstr>
      <vt:lpstr>Slide 20</vt:lpstr>
      <vt:lpstr>Contoh program</vt:lpstr>
      <vt:lpstr>2. do-while</vt:lpstr>
      <vt:lpstr>Contoh program</vt:lpstr>
      <vt:lpstr>3. for</vt:lpstr>
      <vt:lpstr>Contoh program</vt:lpstr>
      <vt:lpstr>Nested Loops (Perulangan bertumpuk)</vt:lpstr>
      <vt:lpstr>Contoh program</vt:lpstr>
      <vt:lpstr>Latihan </vt:lpstr>
      <vt:lpstr>Pekerjaan Rumah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49</cp:revision>
  <dcterms:created xsi:type="dcterms:W3CDTF">2011-09-10T02:27:09Z</dcterms:created>
  <dcterms:modified xsi:type="dcterms:W3CDTF">2011-10-03T13:57:06Z</dcterms:modified>
</cp:coreProperties>
</file>