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9" r:id="rId13"/>
    <p:sldId id="276" r:id="rId14"/>
    <p:sldId id="266" r:id="rId15"/>
    <p:sldId id="282" r:id="rId16"/>
    <p:sldId id="283" r:id="rId17"/>
    <p:sldId id="277" r:id="rId18"/>
    <p:sldId id="284" r:id="rId19"/>
    <p:sldId id="267" r:id="rId20"/>
    <p:sldId id="268" r:id="rId21"/>
    <p:sldId id="278" r:id="rId22"/>
    <p:sldId id="280" r:id="rId23"/>
    <p:sldId id="269" r:id="rId24"/>
    <p:sldId id="281" r:id="rId25"/>
    <p:sldId id="270" r:id="rId26"/>
    <p:sldId id="271" r:id="rId27"/>
    <p:sldId id="272" r:id="rId28"/>
    <p:sldId id="273" r:id="rId29"/>
    <p:sldId id="27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D469B54-111D-4C28-A7C5-AA92E8A0C1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154749D-EB6E-406D-AB54-799444C3F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B54-111D-4C28-A7C5-AA92E8A0C1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749D-EB6E-406D-AB54-799444C3F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B54-111D-4C28-A7C5-AA92E8A0C1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749D-EB6E-406D-AB54-799444C3F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D469B54-111D-4C28-A7C5-AA92E8A0C1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749D-EB6E-406D-AB54-799444C3F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D469B54-111D-4C28-A7C5-AA92E8A0C1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154749D-EB6E-406D-AB54-799444C3F21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469B54-111D-4C28-A7C5-AA92E8A0C1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54749D-EB6E-406D-AB54-799444C3F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D469B54-111D-4C28-A7C5-AA92E8A0C1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154749D-EB6E-406D-AB54-799444C3F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B54-111D-4C28-A7C5-AA92E8A0C1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749D-EB6E-406D-AB54-799444C3F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469B54-111D-4C28-A7C5-AA92E8A0C1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54749D-EB6E-406D-AB54-799444C3F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D469B54-111D-4C28-A7C5-AA92E8A0C1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154749D-EB6E-406D-AB54-799444C3F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D469B54-111D-4C28-A7C5-AA92E8A0C1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154749D-EB6E-406D-AB54-799444C3F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D469B54-111D-4C28-A7C5-AA92E8A0C19C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154749D-EB6E-406D-AB54-799444C3F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124200"/>
            <a:ext cx="8062912" cy="1470025"/>
          </a:xfrm>
        </p:spPr>
        <p:txBody>
          <a:bodyPr/>
          <a:lstStyle/>
          <a:p>
            <a:r>
              <a:rPr lang="en-US" dirty="0" smtClean="0"/>
              <a:t>PERTEMUAN 2</a:t>
            </a:r>
            <a:br>
              <a:rPr lang="en-US" dirty="0" smtClean="0"/>
            </a:br>
            <a:r>
              <a:rPr lang="en-US" dirty="0" smtClean="0"/>
              <a:t>PENGERTIAN SISTEM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195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C.Macam-Macam</a:t>
            </a:r>
            <a:r>
              <a:rPr lang="en-US" sz="2800" b="1" dirty="0"/>
              <a:t> </a:t>
            </a: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/>
              <a:t>Ekonomi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b="1" dirty="0"/>
              <a:t>1.Sistem </a:t>
            </a:r>
            <a:r>
              <a:rPr lang="en-US" sz="2800" b="1" dirty="0" err="1"/>
              <a:t>Ekonomi</a:t>
            </a:r>
            <a:r>
              <a:rPr lang="en-US" sz="2800" b="1" dirty="0"/>
              <a:t> Liberal-</a:t>
            </a:r>
            <a:r>
              <a:rPr lang="en-US" sz="2800" b="1" dirty="0" err="1"/>
              <a:t>Kapetalis</a:t>
            </a:r>
            <a:endParaRPr lang="en-US" sz="2800" dirty="0"/>
          </a:p>
          <a:p>
            <a:pPr algn="just"/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leiberal-kapitalis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yang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kebebasan</a:t>
            </a:r>
            <a:r>
              <a:rPr lang="en-US" sz="2800" dirty="0"/>
              <a:t> yang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pelaku-pelaku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yang </a:t>
            </a:r>
            <a:r>
              <a:rPr lang="en-US" sz="2800" dirty="0" err="1"/>
              <a:t>terbaik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kepentingan</a:t>
            </a:r>
            <a:r>
              <a:rPr lang="en-US" sz="2800" dirty="0"/>
              <a:t> individual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daya-sumber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/>
              <a:t>garis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, </a:t>
            </a:r>
            <a:r>
              <a:rPr lang="en-US" sz="2800" dirty="0" err="1"/>
              <a:t>ciri-ciri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liberal </a:t>
            </a:r>
            <a:r>
              <a:rPr lang="en-US" sz="2800" dirty="0" err="1"/>
              <a:t>kapitalis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</a:p>
          <a:p>
            <a:pPr marL="468313" indent="-468313" algn="just">
              <a:buNone/>
            </a:pPr>
            <a:r>
              <a:rPr lang="en-US" sz="2800" dirty="0" smtClean="0"/>
              <a:t>a.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/>
              <a:t>pengakuan</a:t>
            </a:r>
            <a:r>
              <a:rPr lang="en-US" sz="2800" dirty="0"/>
              <a:t> yang </a:t>
            </a:r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 smtClean="0"/>
              <a:t>pribadi</a:t>
            </a:r>
            <a:endParaRPr lang="en-US" sz="28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i="1" dirty="0"/>
              <a:t/>
            </a:r>
            <a:br>
              <a:rPr lang="en-US" sz="2400" i="1" dirty="0"/>
            </a:b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55287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Autofit/>
          </a:bodyPr>
          <a:lstStyle/>
          <a:p>
            <a:pPr marL="468313" indent="-468313" algn="just">
              <a:buNone/>
            </a:pPr>
            <a:r>
              <a:rPr lang="en-US" sz="2400" dirty="0" smtClean="0"/>
              <a:t>b. </a:t>
            </a:r>
            <a:r>
              <a:rPr lang="en-US" sz="2400" dirty="0" err="1" smtClean="0"/>
              <a:t>Praktek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atus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mekanisme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pPr marL="468313" indent="-468313" algn="just">
              <a:buNone/>
            </a:pPr>
            <a:r>
              <a:rPr lang="en-US" sz="2400" dirty="0" smtClean="0"/>
              <a:t>c. </a:t>
            </a:r>
            <a:r>
              <a:rPr lang="en-US" sz="2400" dirty="0" err="1" smtClean="0"/>
              <a:t>Praktek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digerakan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motif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(profile </a:t>
            </a:r>
            <a:r>
              <a:rPr lang="en-US" sz="2400" dirty="0" err="1" smtClean="0"/>
              <a:t>motife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smtClean="0"/>
              <a:t>System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dikemukakan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Adam Smith yang </a:t>
            </a:r>
            <a:r>
              <a:rPr lang="en-US" sz="2400" dirty="0" err="1"/>
              <a:t>dimuat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bukunya</a:t>
            </a:r>
            <a:r>
              <a:rPr lang="en-US" sz="2400" dirty="0"/>
              <a:t> yang </a:t>
            </a:r>
            <a:r>
              <a:rPr lang="en-US" sz="2400" dirty="0" err="1"/>
              <a:t>berjudul</a:t>
            </a:r>
            <a:r>
              <a:rPr lang="en-US" sz="2400" dirty="0"/>
              <a:t> An Inquiry Into the Nature and Causes of the wealth of Nation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/>
              <a:t>system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marL="447675" indent="-382588" algn="just">
              <a:buNone/>
            </a:pPr>
            <a:r>
              <a:rPr lang="en-US" sz="2400" dirty="0" smtClean="0"/>
              <a:t>a.	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alat-alat</a:t>
            </a:r>
            <a:r>
              <a:rPr lang="en-US" sz="2400" dirty="0" smtClean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.</a:t>
            </a:r>
          </a:p>
          <a:p>
            <a:pPr algn="just">
              <a:buNone/>
              <a:tabLst>
                <a:tab pos="342900" algn="l"/>
              </a:tabLst>
            </a:pPr>
            <a:r>
              <a:rPr lang="en-US" sz="2400" dirty="0"/>
              <a:t>b.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di </a:t>
            </a:r>
            <a:r>
              <a:rPr lang="en-US" sz="2400" dirty="0" err="1"/>
              <a:t>semua</a:t>
            </a:r>
            <a:r>
              <a:rPr lang="en-US" sz="2400" dirty="0"/>
              <a:t> sector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swasta</a:t>
            </a:r>
            <a:endParaRPr lang="en-US" sz="2400" dirty="0"/>
          </a:p>
          <a:p>
            <a:pPr algn="just">
              <a:buNone/>
              <a:tabLst>
                <a:tab pos="342900" algn="l"/>
              </a:tabLst>
            </a:pPr>
            <a:r>
              <a:rPr lang="en-US" sz="2400" dirty="0" smtClean="0"/>
              <a:t>c.	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ikut</a:t>
            </a:r>
            <a:r>
              <a:rPr lang="en-US" sz="2400" dirty="0"/>
              <a:t> </a:t>
            </a:r>
            <a:r>
              <a:rPr lang="en-US" sz="2400" dirty="0" err="1"/>
              <a:t>campur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.</a:t>
            </a:r>
          </a:p>
          <a:p>
            <a:pPr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1644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 fontScale="77500" lnSpcReduction="20000"/>
          </a:bodyPr>
          <a:lstStyle/>
          <a:p>
            <a:pPr marL="685800" indent="-620713" algn="just">
              <a:buClr>
                <a:schemeClr val="tx1"/>
              </a:buClr>
              <a:buNone/>
            </a:pPr>
            <a:r>
              <a:rPr lang="en-US" sz="3100" dirty="0" smtClean="0"/>
              <a:t>d.	Modal </a:t>
            </a:r>
            <a:r>
              <a:rPr lang="en-US" sz="3100" dirty="0" err="1" smtClean="0"/>
              <a:t>memegang</a:t>
            </a:r>
            <a:r>
              <a:rPr lang="en-US" sz="3100" dirty="0" smtClean="0"/>
              <a:t> </a:t>
            </a:r>
            <a:r>
              <a:rPr lang="en-US" sz="3100" dirty="0" err="1" smtClean="0"/>
              <a:t>peranan</a:t>
            </a:r>
            <a:r>
              <a:rPr lang="en-US" sz="3100" dirty="0" smtClean="0"/>
              <a:t> </a:t>
            </a:r>
            <a:r>
              <a:rPr lang="en-US" sz="3100" dirty="0" err="1" smtClean="0"/>
              <a:t>penting</a:t>
            </a:r>
            <a:r>
              <a:rPr lang="en-US" sz="3100" dirty="0" smtClean="0"/>
              <a:t>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kegiatan</a:t>
            </a:r>
            <a:r>
              <a:rPr lang="en-US" sz="3100" dirty="0" smtClean="0"/>
              <a:t> </a:t>
            </a:r>
            <a:r>
              <a:rPr lang="en-US" sz="3100" dirty="0" err="1" smtClean="0"/>
              <a:t>ekonomi</a:t>
            </a:r>
            <a:r>
              <a:rPr lang="en-US" sz="3100" dirty="0" smtClean="0"/>
              <a:t>.</a:t>
            </a:r>
          </a:p>
          <a:p>
            <a:pPr marL="685800" indent="-620713" algn="just">
              <a:buClr>
                <a:schemeClr val="tx1"/>
              </a:buClr>
              <a:buNone/>
            </a:pPr>
            <a:r>
              <a:rPr lang="en-US" sz="3100" dirty="0" smtClean="0"/>
              <a:t>e.	</a:t>
            </a:r>
            <a:r>
              <a:rPr lang="en-US" sz="3100" dirty="0" err="1" smtClean="0"/>
              <a:t>Setiap</a:t>
            </a:r>
            <a:r>
              <a:rPr lang="en-US" sz="3100" dirty="0" smtClean="0"/>
              <a:t> </a:t>
            </a:r>
            <a:r>
              <a:rPr lang="en-US" sz="3100" dirty="0" err="1" smtClean="0"/>
              <a:t>orang</a:t>
            </a:r>
            <a:r>
              <a:rPr lang="en-US" sz="3100" dirty="0" smtClean="0"/>
              <a:t> </a:t>
            </a:r>
            <a:r>
              <a:rPr lang="en-US" sz="3100" dirty="0" err="1" smtClean="0"/>
              <a:t>diberi</a:t>
            </a:r>
            <a:r>
              <a:rPr lang="en-US" sz="3100" dirty="0" smtClean="0"/>
              <a:t> </a:t>
            </a:r>
            <a:r>
              <a:rPr lang="en-US" sz="3100" dirty="0" err="1" smtClean="0"/>
              <a:t>kebebasan</a:t>
            </a:r>
            <a:r>
              <a:rPr lang="en-US" sz="3100" dirty="0" smtClean="0"/>
              <a:t>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memakai</a:t>
            </a:r>
            <a:r>
              <a:rPr lang="en-US" sz="3100" dirty="0" smtClean="0"/>
              <a:t> </a:t>
            </a:r>
            <a:r>
              <a:rPr lang="en-US" sz="3100" dirty="0" err="1" smtClean="0"/>
              <a:t>barang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jasa</a:t>
            </a:r>
            <a:endParaRPr lang="en-US" sz="3100" dirty="0" smtClean="0"/>
          </a:p>
          <a:p>
            <a:pPr marL="685800" indent="-620713" algn="just">
              <a:buClr>
                <a:schemeClr val="tx1"/>
              </a:buClr>
              <a:buNone/>
            </a:pPr>
            <a:r>
              <a:rPr lang="en-US" sz="3100" dirty="0" smtClean="0"/>
              <a:t>f.	</a:t>
            </a:r>
            <a:r>
              <a:rPr lang="en-US" sz="3100" dirty="0" err="1" smtClean="0"/>
              <a:t>Semua</a:t>
            </a:r>
            <a:r>
              <a:rPr lang="en-US" sz="3100" dirty="0" smtClean="0"/>
              <a:t> </a:t>
            </a:r>
            <a:r>
              <a:rPr lang="en-US" sz="3100" dirty="0" err="1" smtClean="0"/>
              <a:t>kegiatan</a:t>
            </a:r>
            <a:r>
              <a:rPr lang="en-US" sz="3100" dirty="0" smtClean="0"/>
              <a:t> </a:t>
            </a:r>
            <a:r>
              <a:rPr lang="en-US" sz="3100" dirty="0" err="1" smtClean="0"/>
              <a:t>ekonomi</a:t>
            </a:r>
            <a:r>
              <a:rPr lang="en-US" sz="3100" dirty="0" smtClean="0"/>
              <a:t> </a:t>
            </a:r>
            <a:r>
              <a:rPr lang="en-US" sz="3100" dirty="0" err="1" smtClean="0"/>
              <a:t>didorong</a:t>
            </a:r>
            <a:r>
              <a:rPr lang="en-US" sz="3100" dirty="0" smtClean="0"/>
              <a:t> </a:t>
            </a:r>
            <a:r>
              <a:rPr lang="en-US" sz="3100" dirty="0" err="1" smtClean="0"/>
              <a:t>oleh</a:t>
            </a:r>
            <a:r>
              <a:rPr lang="en-US" sz="3100" dirty="0" smtClean="0"/>
              <a:t> </a:t>
            </a:r>
            <a:r>
              <a:rPr lang="en-US" sz="3100" dirty="0" err="1" smtClean="0"/>
              <a:t>prinsip</a:t>
            </a:r>
            <a:r>
              <a:rPr lang="en-US" sz="3100" dirty="0" smtClean="0"/>
              <a:t> </a:t>
            </a:r>
            <a:r>
              <a:rPr lang="en-US" sz="3100" dirty="0" err="1" smtClean="0"/>
              <a:t>laba</a:t>
            </a:r>
            <a:r>
              <a:rPr lang="en-US" sz="3100" dirty="0" smtClean="0"/>
              <a:t>.</a:t>
            </a:r>
          </a:p>
          <a:p>
            <a:pPr marL="685800" indent="-620713" algn="just">
              <a:buClr>
                <a:schemeClr val="tx1"/>
              </a:buClr>
              <a:buAutoNum type="alphaLcPeriod" startAt="7"/>
            </a:pPr>
            <a:r>
              <a:rPr lang="en-US" sz="3100" dirty="0" err="1" smtClean="0"/>
              <a:t>Berlakunya</a:t>
            </a:r>
            <a:r>
              <a:rPr lang="en-US" sz="3100" dirty="0" smtClean="0"/>
              <a:t> </a:t>
            </a:r>
            <a:r>
              <a:rPr lang="en-US" sz="3100" dirty="0" err="1" smtClean="0"/>
              <a:t>persaingan</a:t>
            </a:r>
            <a:r>
              <a:rPr lang="en-US" sz="3100" dirty="0" smtClean="0"/>
              <a:t> </a:t>
            </a:r>
            <a:r>
              <a:rPr lang="en-US" sz="3100" dirty="0" err="1" smtClean="0"/>
              <a:t>secara</a:t>
            </a:r>
            <a:r>
              <a:rPr lang="en-US" sz="3100" dirty="0" smtClean="0"/>
              <a:t> </a:t>
            </a:r>
            <a:r>
              <a:rPr lang="en-US" sz="3100" dirty="0" err="1" smtClean="0"/>
              <a:t>bebas</a:t>
            </a:r>
            <a:r>
              <a:rPr lang="en-US" sz="3100" dirty="0" smtClean="0"/>
              <a:t>.</a:t>
            </a:r>
          </a:p>
          <a:p>
            <a:pPr marL="685800" indent="-620713" algn="just">
              <a:buAutoNum type="alphaLcPeriod" startAt="7"/>
            </a:pPr>
            <a:endParaRPr lang="en-US" sz="3100" dirty="0" smtClean="0"/>
          </a:p>
          <a:p>
            <a:pPr algn="just"/>
            <a:r>
              <a:rPr lang="en-US" sz="3100" b="1" dirty="0" err="1" smtClean="0"/>
              <a:t>Kebaikan</a:t>
            </a:r>
            <a:r>
              <a:rPr lang="en-US" sz="3100" b="1" dirty="0" smtClean="0"/>
              <a:t> system </a:t>
            </a:r>
            <a:r>
              <a:rPr lang="en-US" sz="3100" b="1" dirty="0" err="1" smtClean="0"/>
              <a:t>ekonomi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pasar</a:t>
            </a:r>
            <a:r>
              <a:rPr lang="en-US" sz="3100" b="1" dirty="0" smtClean="0"/>
              <a:t> </a:t>
            </a:r>
            <a:r>
              <a:rPr lang="en-US" sz="3100" dirty="0" err="1" smtClean="0"/>
              <a:t>adalah</a:t>
            </a:r>
            <a:r>
              <a:rPr lang="en-US" sz="3100" dirty="0" smtClean="0"/>
              <a:t> :</a:t>
            </a:r>
          </a:p>
          <a:p>
            <a:pPr algn="just">
              <a:buNone/>
            </a:pPr>
            <a:r>
              <a:rPr lang="en-US" sz="3100" dirty="0" smtClean="0"/>
              <a:t>a.	</a:t>
            </a:r>
            <a:r>
              <a:rPr lang="en-US" sz="3100" dirty="0" err="1" smtClean="0"/>
              <a:t>Adanya</a:t>
            </a:r>
            <a:r>
              <a:rPr lang="en-US" sz="3100" dirty="0" smtClean="0"/>
              <a:t> </a:t>
            </a:r>
            <a:r>
              <a:rPr lang="en-US" sz="3100" dirty="0" err="1" smtClean="0"/>
              <a:t>persaingan</a:t>
            </a:r>
            <a:r>
              <a:rPr lang="en-US" sz="3100" dirty="0" smtClean="0"/>
              <a:t> </a:t>
            </a:r>
            <a:r>
              <a:rPr lang="en-US" sz="3100" dirty="0" err="1" smtClean="0"/>
              <a:t>mendorong</a:t>
            </a:r>
            <a:r>
              <a:rPr lang="en-US" sz="3100" dirty="0" smtClean="0"/>
              <a:t> </a:t>
            </a:r>
            <a:r>
              <a:rPr lang="en-US" sz="3100" dirty="0" err="1" smtClean="0"/>
              <a:t>manusia</a:t>
            </a:r>
            <a:r>
              <a:rPr lang="en-US" sz="3100" dirty="0" smtClean="0"/>
              <a:t> </a:t>
            </a:r>
            <a:r>
              <a:rPr lang="en-US" sz="3100" dirty="0" err="1" smtClean="0"/>
              <a:t>atau</a:t>
            </a:r>
            <a:r>
              <a:rPr lang="en-US" sz="3100" dirty="0" smtClean="0"/>
              <a:t> </a:t>
            </a:r>
            <a:r>
              <a:rPr lang="en-US" sz="3100" dirty="0" err="1" smtClean="0"/>
              <a:t>individu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terus</a:t>
            </a:r>
            <a:r>
              <a:rPr lang="en-US" sz="3100" dirty="0" smtClean="0"/>
              <a:t> </a:t>
            </a:r>
            <a:r>
              <a:rPr lang="en-US" sz="3100" dirty="0" err="1" smtClean="0"/>
              <a:t>maju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bertindak</a:t>
            </a:r>
            <a:r>
              <a:rPr lang="en-US" sz="3100" dirty="0" smtClean="0"/>
              <a:t> </a:t>
            </a:r>
            <a:r>
              <a:rPr lang="en-US" sz="3100" dirty="0" err="1" smtClean="0"/>
              <a:t>secara</a:t>
            </a:r>
            <a:r>
              <a:rPr lang="en-US" sz="3100" dirty="0" smtClean="0"/>
              <a:t> </a:t>
            </a:r>
            <a:r>
              <a:rPr lang="en-US" sz="3100" dirty="0" err="1" smtClean="0"/>
              <a:t>efektid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efisiien</a:t>
            </a:r>
            <a:r>
              <a:rPr lang="en-US" sz="3100" dirty="0" smtClean="0"/>
              <a:t>.</a:t>
            </a:r>
          </a:p>
          <a:p>
            <a:pPr algn="just">
              <a:buNone/>
            </a:pPr>
            <a:r>
              <a:rPr lang="en-US" sz="3100" dirty="0" smtClean="0"/>
              <a:t>b.	</a:t>
            </a:r>
            <a:r>
              <a:rPr lang="en-US" sz="3100" dirty="0" err="1" smtClean="0"/>
              <a:t>Tiap</a:t>
            </a:r>
            <a:r>
              <a:rPr lang="en-US" sz="3100" dirty="0" smtClean="0"/>
              <a:t>-</a:t>
            </a:r>
            <a:r>
              <a:rPr lang="en-US" sz="3100" dirty="0" err="1" smtClean="0"/>
              <a:t>tiap</a:t>
            </a:r>
            <a:r>
              <a:rPr lang="en-US" sz="3100" dirty="0" smtClean="0"/>
              <a:t> </a:t>
            </a:r>
            <a:r>
              <a:rPr lang="en-US" sz="3100" dirty="0" err="1" smtClean="0"/>
              <a:t>individu</a:t>
            </a:r>
            <a:r>
              <a:rPr lang="en-US" sz="3100" dirty="0" smtClean="0"/>
              <a:t> </a:t>
            </a:r>
            <a:r>
              <a:rPr lang="en-US" sz="3100" dirty="0" err="1" smtClean="0"/>
              <a:t>bebas</a:t>
            </a:r>
            <a:r>
              <a:rPr lang="en-US" sz="3100" dirty="0" smtClean="0"/>
              <a:t> </a:t>
            </a:r>
            <a:r>
              <a:rPr lang="en-US" sz="3100" dirty="0" err="1" smtClean="0"/>
              <a:t>memilih</a:t>
            </a:r>
            <a:r>
              <a:rPr lang="en-US" sz="3100" dirty="0" smtClean="0"/>
              <a:t> </a:t>
            </a:r>
            <a:r>
              <a:rPr lang="en-US" sz="3100" dirty="0" err="1" smtClean="0"/>
              <a:t>pekerjaan</a:t>
            </a:r>
            <a:r>
              <a:rPr lang="en-US" sz="3100" dirty="0" smtClean="0"/>
              <a:t> yang </a:t>
            </a:r>
            <a:r>
              <a:rPr lang="en-US" sz="3100" dirty="0" err="1" smtClean="0"/>
              <a:t>disukai</a:t>
            </a:r>
            <a:r>
              <a:rPr lang="en-US" sz="3100" dirty="0" smtClean="0"/>
              <a:t> </a:t>
            </a:r>
            <a:r>
              <a:rPr lang="en-US" sz="3100" dirty="0" err="1" smtClean="0"/>
              <a:t>sesuai</a:t>
            </a:r>
            <a:r>
              <a:rPr lang="en-US" sz="3100" dirty="0" smtClean="0"/>
              <a:t> </a:t>
            </a:r>
            <a:r>
              <a:rPr lang="en-US" sz="3100" dirty="0" err="1" smtClean="0"/>
              <a:t>dengan</a:t>
            </a:r>
            <a:r>
              <a:rPr lang="en-US" sz="3100" dirty="0" smtClean="0"/>
              <a:t> </a:t>
            </a:r>
            <a:r>
              <a:rPr lang="en-US" sz="3100" dirty="0" err="1" smtClean="0"/>
              <a:t>minat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bakatnya</a:t>
            </a:r>
            <a:r>
              <a:rPr lang="en-US" sz="3100" dirty="0" smtClean="0"/>
              <a:t>.</a:t>
            </a:r>
          </a:p>
          <a:p>
            <a:pPr algn="just">
              <a:buNone/>
            </a:pPr>
            <a:r>
              <a:rPr lang="en-US" sz="3100" dirty="0" smtClean="0"/>
              <a:t>c. 	</a:t>
            </a:r>
            <a:r>
              <a:rPr lang="en-US" sz="3100" dirty="0" err="1" smtClean="0"/>
              <a:t>Produksi</a:t>
            </a:r>
            <a:r>
              <a:rPr lang="en-US" sz="3100" dirty="0" smtClean="0"/>
              <a:t> </a:t>
            </a:r>
            <a:r>
              <a:rPr lang="en-US" sz="3100" dirty="0" err="1" smtClean="0"/>
              <a:t>didasarkan</a:t>
            </a:r>
            <a:r>
              <a:rPr lang="en-US" sz="3100" dirty="0" smtClean="0"/>
              <a:t> </a:t>
            </a:r>
            <a:r>
              <a:rPr lang="en-US" sz="3100" dirty="0" err="1" smtClean="0"/>
              <a:t>atas</a:t>
            </a:r>
            <a:r>
              <a:rPr lang="en-US" sz="3100" dirty="0" smtClean="0"/>
              <a:t> </a:t>
            </a:r>
            <a:r>
              <a:rPr lang="en-US" sz="3100" dirty="0" err="1" smtClean="0"/>
              <a:t>kebutuhan</a:t>
            </a:r>
            <a:r>
              <a:rPr lang="en-US" sz="3100" dirty="0" smtClean="0"/>
              <a:t> </a:t>
            </a:r>
            <a:r>
              <a:rPr lang="en-US" sz="3100" dirty="0" err="1" smtClean="0"/>
              <a:t>masyarakat</a:t>
            </a:r>
            <a:r>
              <a:rPr lang="en-US" sz="3100" dirty="0" smtClean="0"/>
              <a:t>.</a:t>
            </a:r>
          </a:p>
          <a:p>
            <a:pPr algn="just">
              <a:buNone/>
            </a:pPr>
            <a:r>
              <a:rPr lang="en-US" sz="3100" dirty="0" smtClean="0"/>
              <a:t>d. </a:t>
            </a:r>
            <a:r>
              <a:rPr lang="en-US" sz="3100" dirty="0" err="1" smtClean="0"/>
              <a:t>Kebebasan</a:t>
            </a:r>
            <a:r>
              <a:rPr lang="en-US" sz="3100" dirty="0" smtClean="0"/>
              <a:t> </a:t>
            </a:r>
            <a:r>
              <a:rPr lang="en-US" sz="3100" dirty="0" err="1" smtClean="0"/>
              <a:t>memilih</a:t>
            </a:r>
            <a:r>
              <a:rPr lang="en-US" sz="3100" dirty="0" smtClean="0"/>
              <a:t> </a:t>
            </a:r>
            <a:r>
              <a:rPr lang="en-US" sz="3100" dirty="0" err="1" smtClean="0"/>
              <a:t>alat-alat</a:t>
            </a:r>
            <a:r>
              <a:rPr lang="en-US" sz="3100" dirty="0" smtClean="0"/>
              <a:t> </a:t>
            </a:r>
            <a:r>
              <a:rPr lang="en-US" sz="3100" dirty="0" err="1" smtClean="0"/>
              <a:t>produksi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modal.</a:t>
            </a:r>
          </a:p>
          <a:p>
            <a:pPr marL="685800" indent="-620713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just"/>
            <a:r>
              <a:rPr lang="en-US" b="1" dirty="0" err="1" smtClean="0"/>
              <a:t>Keburukan</a:t>
            </a:r>
            <a:r>
              <a:rPr lang="en-US" b="1" dirty="0" smtClean="0"/>
              <a:t> </a:t>
            </a:r>
            <a:r>
              <a:rPr lang="en-US" b="1" dirty="0"/>
              <a:t>system </a:t>
            </a:r>
            <a:r>
              <a:rPr lang="en-US" b="1" dirty="0" err="1"/>
              <a:t>ekonomi</a:t>
            </a:r>
            <a:r>
              <a:rPr lang="en-US" b="1" dirty="0"/>
              <a:t> </a:t>
            </a:r>
            <a:r>
              <a:rPr lang="en-US" b="1" dirty="0" err="1"/>
              <a:t>pasar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 algn="just">
              <a:buNone/>
            </a:pPr>
            <a:r>
              <a:rPr lang="en-US" dirty="0" err="1" smtClean="0"/>
              <a:t>a.Persaingan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penindasan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monopoli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 err="1" smtClean="0"/>
              <a:t>b.Karena</a:t>
            </a:r>
            <a:r>
              <a:rPr lang="en-US" dirty="0" smtClean="0"/>
              <a:t> </a:t>
            </a:r>
            <a:r>
              <a:rPr lang="en-US" dirty="0"/>
              <a:t>motif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,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mementingkan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pemerataan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 err="1" smtClean="0"/>
              <a:t>c.Sulit</a:t>
            </a:r>
            <a:r>
              <a:rPr lang="en-US" dirty="0" smtClean="0"/>
              <a:t> </a:t>
            </a:r>
            <a:r>
              <a:rPr lang="en-US" dirty="0" err="1"/>
              <a:t>menghindarkan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turunnya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d.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imbasan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89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/>
              <a:t>2.Sistem </a:t>
            </a:r>
            <a:r>
              <a:rPr lang="en-US" b="1" dirty="0" err="1"/>
              <a:t>Ekonomi</a:t>
            </a:r>
            <a:r>
              <a:rPr lang="en-US" b="1" dirty="0"/>
              <a:t> </a:t>
            </a:r>
            <a:r>
              <a:rPr lang="en-US" b="1" dirty="0" err="1"/>
              <a:t>Sosialis-Komunistik</a:t>
            </a:r>
            <a:endParaRPr lang="en-US" dirty="0"/>
          </a:p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sosialis-komunistis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kebalikannya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menganut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sosialis-komunis</a:t>
            </a:r>
            <a:r>
              <a:rPr lang="en-US" dirty="0"/>
              <a:t>,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kebersamaan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memajukan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menonjol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kebersamaan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(</a:t>
            </a:r>
            <a:r>
              <a:rPr lang="en-US" dirty="0" err="1"/>
              <a:t>negara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didistribusikan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433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Sosialis</a:t>
            </a:r>
            <a:endParaRPr lang="en-US" dirty="0" smtClean="0"/>
          </a:p>
          <a:p>
            <a:pPr algn="just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(</a:t>
            </a:r>
            <a:r>
              <a:rPr lang="en-US" dirty="0" err="1" smtClean="0"/>
              <a:t>kolektivisme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r>
              <a:rPr lang="en-US" dirty="0" smtClean="0"/>
              <a:t> </a:t>
            </a:r>
            <a:r>
              <a:rPr lang="en-US" dirty="0" err="1" smtClean="0"/>
              <a:t>fiksi</a:t>
            </a:r>
            <a:r>
              <a:rPr lang="en-US" dirty="0" smtClean="0"/>
              <a:t> </a:t>
            </a:r>
            <a:r>
              <a:rPr lang="en-US" dirty="0" err="1" smtClean="0"/>
              <a:t>belaka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(</a:t>
            </a:r>
            <a:r>
              <a:rPr lang="en-US" dirty="0" err="1" smtClean="0"/>
              <a:t>individu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sosialis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Peran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r>
              <a:rPr lang="en-US" b="1" dirty="0" smtClean="0"/>
              <a:t> </a:t>
            </a:r>
            <a:r>
              <a:rPr lang="en-US" b="1" dirty="0" err="1" smtClean="0"/>
              <a:t>sangat</a:t>
            </a:r>
            <a:r>
              <a:rPr lang="en-US" b="1" dirty="0" smtClean="0"/>
              <a:t> </a:t>
            </a:r>
            <a:r>
              <a:rPr lang="en-US" b="1" dirty="0" err="1" smtClean="0"/>
              <a:t>kuat</a:t>
            </a:r>
            <a:endParaRPr lang="en-US" b="1" dirty="0" smtClean="0"/>
          </a:p>
          <a:p>
            <a:pPr algn="just"/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. </a:t>
            </a:r>
            <a:r>
              <a:rPr lang="en-US" dirty="0" err="1" smtClean="0"/>
              <a:t>Alat</a:t>
            </a:r>
            <a:r>
              <a:rPr lang="en-US" dirty="0" smtClean="0"/>
              <a:t>-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(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dikuasai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) </a:t>
            </a:r>
            <a:r>
              <a:rPr lang="en-US" sz="2400" dirty="0" err="1" smtClean="0"/>
              <a:t>melahirkan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kolektivisme</a:t>
            </a:r>
            <a:r>
              <a:rPr lang="en-US" sz="2400" dirty="0" smtClean="0"/>
              <a:t> (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sosialis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smtClean="0"/>
              <a:t>la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(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dikuasai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) </a:t>
            </a:r>
            <a:r>
              <a:rPr lang="en-US" sz="2400" dirty="0" err="1" smtClean="0"/>
              <a:t>melahirkan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individualisme</a:t>
            </a:r>
            <a:r>
              <a:rPr lang="en-US" sz="2400" dirty="0" smtClean="0"/>
              <a:t> (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kapitalis</a:t>
            </a:r>
            <a:r>
              <a:rPr lang="en-US" sz="2400" dirty="0" smtClean="0"/>
              <a:t>).</a:t>
            </a:r>
          </a:p>
          <a:p>
            <a:pPr algn="just"/>
            <a:endParaRPr lang="en-US" sz="2400" b="1" dirty="0" smtClean="0"/>
          </a:p>
          <a:p>
            <a:pPr algn="just">
              <a:buNone/>
            </a:pPr>
            <a:r>
              <a:rPr lang="en-US" sz="2400" b="1" dirty="0" err="1" smtClean="0"/>
              <a:t>Kelemahan-kelemahan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Sosialis</a:t>
            </a:r>
            <a:endParaRPr lang="en-US" sz="2400" b="1" dirty="0" smtClean="0"/>
          </a:p>
          <a:p>
            <a:pPr algn="just"/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pertentangan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umumTidak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,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revolusi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(</a:t>
            </a:r>
            <a:r>
              <a:rPr lang="en-US" sz="2400" dirty="0" err="1" smtClean="0"/>
              <a:t>abad</a:t>
            </a:r>
            <a:r>
              <a:rPr lang="en-US" sz="2400" dirty="0" smtClean="0"/>
              <a:t> </a:t>
            </a:r>
            <a:r>
              <a:rPr lang="en-US" sz="2400" dirty="0" err="1" smtClean="0"/>
              <a:t>pertengahan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revolusi</a:t>
            </a:r>
            <a:r>
              <a:rPr lang="en-US" sz="2400" dirty="0" smtClean="0"/>
              <a:t> </a:t>
            </a:r>
            <a:r>
              <a:rPr lang="en-US" sz="2400" dirty="0" err="1" smtClean="0"/>
              <a:t>Bolsevik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1917). Di India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kasta</a:t>
            </a:r>
            <a:r>
              <a:rPr lang="en-US" sz="2400" dirty="0" smtClean="0"/>
              <a:t>,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revolusi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tehambat</a:t>
            </a:r>
            <a:r>
              <a:rPr lang="en-US" dirty="0"/>
              <a:t>,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,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 smtClean="0"/>
              <a:t>.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insentive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mundur</a:t>
            </a:r>
            <a:r>
              <a:rPr lang="en-US" dirty="0" smtClean="0"/>
              <a:t>.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algn="just">
              <a:buFont typeface="Courier New" pitchFamily="49" charset="0"/>
              <a:buChar char="o"/>
            </a:pPr>
            <a:r>
              <a:rPr lang="en-US" dirty="0" smtClean="0"/>
              <a:t>Karl </a:t>
            </a:r>
            <a:r>
              <a:rPr lang="en-US" dirty="0"/>
              <a:t>Marx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mengkritik</a:t>
            </a:r>
            <a:r>
              <a:rPr lang="en-US" dirty="0"/>
              <a:t> </a:t>
            </a:r>
            <a:r>
              <a:rPr lang="en-US" dirty="0" err="1"/>
              <a:t>keburukan</a:t>
            </a:r>
            <a:r>
              <a:rPr lang="en-US" dirty="0"/>
              <a:t> </a:t>
            </a:r>
            <a:r>
              <a:rPr lang="en-US" dirty="0" err="1"/>
              <a:t>kapitalisme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menjelaskann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yang </a:t>
            </a:r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sosialisme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372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191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Sosialis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Sosialisme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persiapan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komunisme</a:t>
            </a:r>
            <a:r>
              <a:rPr lang="en-US" sz="2800" dirty="0" smtClean="0"/>
              <a:t>.  </a:t>
            </a:r>
            <a:r>
              <a:rPr lang="en-US" sz="2800" dirty="0" err="1" smtClean="0"/>
              <a:t>Komunisme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(The Six Major Historical Stages): primitive communism </a:t>
            </a:r>
            <a:r>
              <a:rPr lang="en-US" sz="2800" dirty="0" err="1" smtClean="0"/>
              <a:t>slaery</a:t>
            </a:r>
            <a:r>
              <a:rPr lang="en-US" sz="2800" dirty="0" smtClean="0"/>
              <a:t> feudalism, capitalism, </a:t>
            </a:r>
            <a:r>
              <a:rPr lang="en-US" sz="2800" dirty="0" err="1" smtClean="0"/>
              <a:t>sosialism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full communism</a:t>
            </a:r>
            <a:br>
              <a:rPr lang="en-US" sz="2800" dirty="0" smtClean="0"/>
            </a:b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3.Sistem </a:t>
            </a:r>
            <a:r>
              <a:rPr lang="en-US" sz="2400" b="1" dirty="0" err="1"/>
              <a:t>Ekonomi</a:t>
            </a:r>
            <a:r>
              <a:rPr lang="en-US" sz="2400" b="1" dirty="0"/>
              <a:t> </a:t>
            </a:r>
            <a:r>
              <a:rPr lang="en-US" sz="2400" b="1" dirty="0" err="1"/>
              <a:t>Campuran</a:t>
            </a:r>
            <a:r>
              <a:rPr lang="en-US" sz="2400" b="1" dirty="0"/>
              <a:t> (</a:t>
            </a:r>
            <a:r>
              <a:rPr lang="en-US" sz="2400" b="1" u="sng" dirty="0"/>
              <a:t>mixed</a:t>
            </a:r>
            <a:r>
              <a:rPr lang="en-US" sz="2400" b="1" dirty="0"/>
              <a:t> </a:t>
            </a:r>
            <a:r>
              <a:rPr lang="en-US" sz="2400" b="1" dirty="0" err="1"/>
              <a:t>ekonomi</a:t>
            </a:r>
            <a:r>
              <a:rPr lang="en-US" sz="2400" b="1" dirty="0"/>
              <a:t>)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Di </a:t>
            </a:r>
            <a:r>
              <a:rPr lang="en-US" sz="2400" dirty="0" err="1"/>
              <a:t>samping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ekstrim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yang lain yang </a:t>
            </a:r>
            <a:r>
              <a:rPr lang="en-US" sz="2400" dirty="0" err="1"/>
              <a:t>merupakan</a:t>
            </a:r>
            <a:r>
              <a:rPr lang="en-US" sz="2400" dirty="0"/>
              <a:t> “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campuran</a:t>
            </a:r>
            <a:r>
              <a:rPr lang="en-US" sz="2400" dirty="0"/>
              <a:t> :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fariasi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donasinya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fariasi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istilahnya</a:t>
            </a:r>
            <a:r>
              <a:rPr lang="en-US" sz="2400" dirty="0"/>
              <a:t>.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campuran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diterapkan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oleh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negara-negara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berkembang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atau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negara-negara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dunia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tiga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di </a:t>
            </a:r>
            <a:r>
              <a:rPr lang="en-US" sz="2400" dirty="0" err="1"/>
              <a:t>antaranya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meramu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campuran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arti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kapitalisnya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(</a:t>
            </a:r>
            <a:r>
              <a:rPr lang="en-US" sz="2400" dirty="0" err="1"/>
              <a:t>contoh</a:t>
            </a:r>
            <a:r>
              <a:rPr lang="en-US" sz="2400" dirty="0"/>
              <a:t> Filipina)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sosialismenya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(</a:t>
            </a:r>
            <a:r>
              <a:rPr lang="en-US" sz="2400" dirty="0" err="1"/>
              <a:t>contoh</a:t>
            </a:r>
            <a:r>
              <a:rPr lang="en-US" sz="2400" dirty="0"/>
              <a:t> India).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pula yang </a:t>
            </a:r>
            <a:r>
              <a:rPr lang="en-US" sz="2400" dirty="0" err="1"/>
              <a:t>goyah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meramu</a:t>
            </a:r>
            <a:r>
              <a:rPr lang="en-US" sz="2400" dirty="0"/>
              <a:t> </a:t>
            </a:r>
            <a:r>
              <a:rPr lang="en-US" sz="2400" dirty="0" err="1"/>
              <a:t>campuran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kadang-kadang</a:t>
            </a:r>
            <a:r>
              <a:rPr lang="en-US" sz="2400" dirty="0"/>
              <a:t> </a:t>
            </a:r>
            <a:r>
              <a:rPr lang="en-US" sz="2400" dirty="0" err="1"/>
              <a:t>condong</a:t>
            </a:r>
            <a:r>
              <a:rPr lang="en-US" sz="2400" dirty="0"/>
              <a:t> </a:t>
            </a:r>
            <a:r>
              <a:rPr lang="en-US" sz="2400" dirty="0" err="1"/>
              <a:t>kapitalistik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69465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dirty="0" err="1" smtClean="0"/>
              <a:t>Pengertian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Chester A. Bernard,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kesatuan</a:t>
            </a:r>
            <a:r>
              <a:rPr lang="en-US" sz="2800" dirty="0"/>
              <a:t> </a:t>
            </a:r>
            <a:r>
              <a:rPr lang="en-US" sz="2800" u="sng" dirty="0"/>
              <a:t>yang</a:t>
            </a:r>
            <a:r>
              <a:rPr lang="en-US" sz="2800" dirty="0"/>
              <a:t> </a:t>
            </a:r>
            <a:r>
              <a:rPr lang="en-US" sz="2800" dirty="0" err="1"/>
              <a:t>terpadu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holistik</a:t>
            </a:r>
            <a:r>
              <a:rPr lang="en-US" sz="2800" dirty="0"/>
              <a:t>, yang di </a:t>
            </a:r>
            <a:r>
              <a:rPr lang="en-US" sz="2800" dirty="0" err="1"/>
              <a:t>dalamnya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bagian-bagian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ciri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batas</a:t>
            </a:r>
            <a:r>
              <a:rPr lang="en-US" sz="2800" dirty="0"/>
              <a:t> </a:t>
            </a:r>
            <a:r>
              <a:rPr lang="en-US" sz="2800" dirty="0" err="1"/>
              <a:t>tersendiri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“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” yang </a:t>
            </a:r>
            <a:r>
              <a:rPr lang="en-US" sz="2800" dirty="0" err="1"/>
              <a:t>menjalin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subjek</a:t>
            </a:r>
            <a:r>
              <a:rPr lang="en-US" sz="2800" dirty="0"/>
              <a:t> (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)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kelembagaan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tatanan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1445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kerakyatan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terkendali</a:t>
            </a:r>
            <a:r>
              <a:rPr lang="en-US" dirty="0" smtClean="0"/>
              <a:t>, </a:t>
            </a:r>
            <a:r>
              <a:rPr lang="en-US" dirty="0" err="1" smtClean="0"/>
              <a:t>agaknya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paling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di Indonesia,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akhir-akhir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Indonesia </a:t>
            </a:r>
            <a:r>
              <a:rPr lang="en-US" dirty="0" err="1" smtClean="0">
                <a:solidFill>
                  <a:srgbClr val="FF0000"/>
                </a:solidFill>
              </a:rPr>
              <a:t>semakin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condong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ekonomi</a:t>
            </a:r>
            <a:r>
              <a:rPr lang="en-US" dirty="0" smtClean="0">
                <a:solidFill>
                  <a:srgbClr val="FF0000"/>
                </a:solidFill>
              </a:rPr>
              <a:t> liberal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derasnya</a:t>
            </a:r>
            <a:r>
              <a:rPr lang="en-US" dirty="0" smtClean="0"/>
              <a:t> modal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BUMN </a:t>
            </a:r>
            <a:r>
              <a:rPr lang="en-US" dirty="0" err="1" smtClean="0"/>
              <a:t>dan</a:t>
            </a:r>
            <a:r>
              <a:rPr lang="en-US" dirty="0" smtClean="0"/>
              <a:t> BUMD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diprivatisasi</a:t>
            </a:r>
            <a:r>
              <a:rPr lang="en-US" dirty="0" smtClean="0"/>
              <a:t>.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dipacu</a:t>
            </a:r>
            <a:r>
              <a:rPr lang="en-US" dirty="0" smtClean="0"/>
              <a:t> </a:t>
            </a:r>
            <a:r>
              <a:rPr lang="en-US" dirty="0" err="1" smtClean="0"/>
              <a:t>derasnya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bubarnya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komunis</a:t>
            </a:r>
            <a:r>
              <a:rPr lang="en-US" dirty="0" smtClean="0"/>
              <a:t> di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yang </a:t>
            </a:r>
            <a:r>
              <a:rPr lang="en-US" dirty="0" err="1" smtClean="0"/>
              <a:t>bersistem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sosialisme-komunistik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7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/>
              <a:t>4. SISTEM EKONOMI </a:t>
            </a:r>
            <a:r>
              <a:rPr lang="en-US" sz="2400" dirty="0" smtClean="0"/>
              <a:t>PANCASILA</a:t>
            </a:r>
          </a:p>
          <a:p>
            <a:pPr algn="just"/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Pancasila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ciri</a:t>
            </a:r>
            <a:r>
              <a:rPr lang="en-US" sz="2400" dirty="0"/>
              <a:t> yang </a:t>
            </a:r>
            <a:r>
              <a:rPr lang="en-US" sz="2400" dirty="0" err="1"/>
              <a:t>menonjol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:</a:t>
            </a:r>
          </a:p>
          <a:p>
            <a:pPr marL="578358" indent="-514350" algn="just">
              <a:buAutoNum type="arabicPeriod"/>
            </a:pPr>
            <a:r>
              <a:rPr lang="en-US" sz="2400" dirty="0" smtClean="0"/>
              <a:t>Yang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hajat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orang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/ </a:t>
            </a:r>
            <a:r>
              <a:rPr lang="en-US" sz="2400" dirty="0" err="1"/>
              <a:t>pemerintah</a:t>
            </a:r>
            <a:r>
              <a:rPr lang="en-US" sz="2400" dirty="0"/>
              <a:t>.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hajad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orang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air,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bakar</a:t>
            </a:r>
            <a:r>
              <a:rPr lang="en-US" sz="2400" dirty="0"/>
              <a:t> </a:t>
            </a:r>
            <a:r>
              <a:rPr lang="en-US" sz="2400" dirty="0" err="1"/>
              <a:t>minyak</a:t>
            </a:r>
            <a:r>
              <a:rPr lang="en-US" sz="2400" dirty="0"/>
              <a:t> / BBM, </a:t>
            </a:r>
            <a:r>
              <a:rPr lang="en-US" sz="2400" dirty="0" err="1"/>
              <a:t>pertambangan</a:t>
            </a:r>
            <a:r>
              <a:rPr lang="en-US" sz="2400" dirty="0"/>
              <a:t> /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bumi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lain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.</a:t>
            </a:r>
            <a:endParaRPr lang="en-US" sz="2400" dirty="0"/>
          </a:p>
          <a:p>
            <a:pPr marL="578358" indent="-514350" algn="just">
              <a:buAutoNum type="arabicPeriod"/>
            </a:pPr>
            <a:r>
              <a:rPr lang="en-US" sz="2400" dirty="0" err="1" smtClean="0"/>
              <a:t>Peran</a:t>
            </a:r>
            <a:r>
              <a:rPr lang="en-US" sz="2400" dirty="0" smtClean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dominan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begitu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peranan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swasta</a:t>
            </a:r>
            <a:r>
              <a:rPr lang="en-US" sz="2400" dirty="0"/>
              <a:t> yang </a:t>
            </a:r>
            <a:r>
              <a:rPr lang="en-US" sz="2400" dirty="0" err="1"/>
              <a:t>posisinya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mendominasi</a:t>
            </a:r>
            <a:r>
              <a:rPr lang="en-US" sz="2400" dirty="0"/>
              <a:t>.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liberal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komando</a:t>
            </a:r>
            <a:r>
              <a:rPr lang="en-US" sz="2400" dirty="0"/>
              <a:t>.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swasta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beriringan</a:t>
            </a:r>
            <a:r>
              <a:rPr lang="en-US" sz="2400" dirty="0"/>
              <a:t>, </a:t>
            </a:r>
            <a:r>
              <a:rPr lang="en-US" sz="2400" dirty="0" err="1"/>
              <a:t>berdampingan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damai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480398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3</a:t>
            </a:r>
            <a:r>
              <a:rPr lang="en-US" sz="3100" dirty="0" smtClean="0"/>
              <a:t>. </a:t>
            </a:r>
            <a:r>
              <a:rPr lang="en-US" sz="3100" dirty="0" err="1" smtClean="0"/>
              <a:t>Masyarakat</a:t>
            </a:r>
            <a:r>
              <a:rPr lang="en-US" sz="3100" dirty="0" smtClean="0"/>
              <a:t> </a:t>
            </a:r>
            <a:r>
              <a:rPr lang="en-US" sz="3100" dirty="0" err="1" smtClean="0"/>
              <a:t>adalah</a:t>
            </a:r>
            <a:r>
              <a:rPr lang="en-US" sz="3100" dirty="0" smtClean="0"/>
              <a:t> </a:t>
            </a:r>
            <a:r>
              <a:rPr lang="en-US" sz="3100" dirty="0" err="1" smtClean="0"/>
              <a:t>bagian</a:t>
            </a:r>
            <a:r>
              <a:rPr lang="en-US" sz="3100" dirty="0" smtClean="0"/>
              <a:t> yang </a:t>
            </a:r>
            <a:r>
              <a:rPr lang="en-US" sz="3100" dirty="0" err="1" smtClean="0"/>
              <a:t>penting</a:t>
            </a:r>
            <a:r>
              <a:rPr lang="en-US" sz="3100" dirty="0" smtClean="0"/>
              <a:t> </a:t>
            </a:r>
            <a:r>
              <a:rPr lang="en-US" sz="3100" dirty="0" err="1" smtClean="0"/>
              <a:t>di</a:t>
            </a:r>
            <a:r>
              <a:rPr lang="en-US" sz="3100" dirty="0" smtClean="0"/>
              <a:t> </a:t>
            </a:r>
            <a:r>
              <a:rPr lang="en-US" sz="3100" dirty="0" err="1" smtClean="0"/>
              <a:t>mana</a:t>
            </a:r>
            <a:r>
              <a:rPr lang="en-US" sz="3100" dirty="0" smtClean="0"/>
              <a:t> </a:t>
            </a:r>
            <a:r>
              <a:rPr lang="en-US" sz="3100" dirty="0" err="1" smtClean="0"/>
              <a:t>kegiatan</a:t>
            </a:r>
            <a:r>
              <a:rPr lang="en-US" sz="3100" dirty="0" smtClean="0"/>
              <a:t> </a:t>
            </a:r>
            <a:r>
              <a:rPr lang="en-US" sz="3100" dirty="0" err="1" smtClean="0"/>
              <a:t>produksi</a:t>
            </a:r>
            <a:r>
              <a:rPr lang="en-US" sz="3100" dirty="0" smtClean="0"/>
              <a:t> </a:t>
            </a:r>
            <a:r>
              <a:rPr lang="en-US" sz="3100" dirty="0" err="1" smtClean="0"/>
              <a:t>dilakukan</a:t>
            </a:r>
            <a:r>
              <a:rPr lang="en-US" sz="3100" dirty="0" smtClean="0"/>
              <a:t> </a:t>
            </a:r>
            <a:r>
              <a:rPr lang="en-US" sz="3100" dirty="0" err="1" smtClean="0"/>
              <a:t>oleh</a:t>
            </a:r>
            <a:r>
              <a:rPr lang="en-US" sz="3100" dirty="0" smtClean="0"/>
              <a:t> </a:t>
            </a:r>
            <a:r>
              <a:rPr lang="en-US" sz="3100" dirty="0" err="1" smtClean="0"/>
              <a:t>semua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semua</a:t>
            </a:r>
            <a:r>
              <a:rPr lang="en-US" sz="3100" dirty="0" smtClean="0"/>
              <a:t> </a:t>
            </a:r>
            <a:r>
              <a:rPr lang="en-US" sz="3100" dirty="0" err="1" smtClean="0"/>
              <a:t>serta</a:t>
            </a:r>
            <a:r>
              <a:rPr lang="en-US" sz="3100" dirty="0" smtClean="0"/>
              <a:t> </a:t>
            </a:r>
            <a:r>
              <a:rPr lang="en-US" sz="3100" dirty="0" err="1" smtClean="0"/>
              <a:t>dipimpin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diawasi</a:t>
            </a:r>
            <a:r>
              <a:rPr lang="en-US" sz="3100" dirty="0" smtClean="0"/>
              <a:t> </a:t>
            </a:r>
            <a:r>
              <a:rPr lang="en-US" sz="3100" dirty="0" err="1" smtClean="0"/>
              <a:t>oleh</a:t>
            </a:r>
            <a:r>
              <a:rPr lang="en-US" sz="3100" dirty="0" smtClean="0"/>
              <a:t> </a:t>
            </a:r>
            <a:r>
              <a:rPr lang="en-US" sz="3100" dirty="0" err="1" smtClean="0"/>
              <a:t>anggota</a:t>
            </a:r>
            <a:r>
              <a:rPr lang="en-US" sz="3100" dirty="0" smtClean="0"/>
              <a:t> </a:t>
            </a:r>
            <a:r>
              <a:rPr lang="en-US" sz="3100" dirty="0" err="1" smtClean="0"/>
              <a:t>masyarakat</a:t>
            </a:r>
            <a:r>
              <a:rPr lang="en-US" sz="3100" dirty="0" smtClean="0"/>
              <a:t>.</a:t>
            </a:r>
          </a:p>
          <a:p>
            <a:pPr algn="just">
              <a:buNone/>
            </a:pPr>
            <a:r>
              <a:rPr lang="en-US" sz="3100" dirty="0" smtClean="0"/>
              <a:t>4.	Modal </a:t>
            </a:r>
            <a:r>
              <a:rPr lang="en-US" sz="3100" dirty="0" err="1" smtClean="0"/>
              <a:t>atau</a:t>
            </a:r>
            <a:r>
              <a:rPr lang="en-US" sz="3100" dirty="0" smtClean="0"/>
              <a:t> pun </a:t>
            </a:r>
            <a:r>
              <a:rPr lang="en-US" sz="3100" dirty="0" err="1" smtClean="0"/>
              <a:t>buruh</a:t>
            </a:r>
            <a:r>
              <a:rPr lang="en-US" sz="3100" dirty="0" smtClean="0"/>
              <a:t> </a:t>
            </a:r>
            <a:r>
              <a:rPr lang="en-US" sz="3100" dirty="0" err="1" smtClean="0"/>
              <a:t>tidak</a:t>
            </a:r>
            <a:r>
              <a:rPr lang="en-US" sz="3100" dirty="0" smtClean="0"/>
              <a:t> </a:t>
            </a:r>
            <a:r>
              <a:rPr lang="en-US" sz="3100" dirty="0" err="1" smtClean="0"/>
              <a:t>mendominasi</a:t>
            </a:r>
            <a:r>
              <a:rPr lang="en-US" sz="3100" dirty="0" smtClean="0"/>
              <a:t> </a:t>
            </a:r>
            <a:r>
              <a:rPr lang="en-US" sz="3100" dirty="0" err="1" smtClean="0"/>
              <a:t>perekonomian</a:t>
            </a:r>
            <a:r>
              <a:rPr lang="en-US" sz="3100" dirty="0" smtClean="0"/>
              <a:t> </a:t>
            </a:r>
            <a:r>
              <a:rPr lang="en-US" sz="3100" dirty="0" err="1" smtClean="0"/>
              <a:t>karena</a:t>
            </a:r>
            <a:r>
              <a:rPr lang="en-US" sz="3100" dirty="0" smtClean="0"/>
              <a:t> </a:t>
            </a:r>
            <a:r>
              <a:rPr lang="en-US" sz="3100" dirty="0" err="1" smtClean="0"/>
              <a:t>didasari</a:t>
            </a:r>
            <a:r>
              <a:rPr lang="en-US" sz="3100" dirty="0" smtClean="0"/>
              <a:t> </a:t>
            </a:r>
            <a:r>
              <a:rPr lang="en-US" sz="3100" dirty="0" err="1" smtClean="0"/>
              <a:t>atas</a:t>
            </a:r>
            <a:r>
              <a:rPr lang="en-US" sz="3100" dirty="0" smtClean="0"/>
              <a:t> </a:t>
            </a:r>
            <a:r>
              <a:rPr lang="en-US" sz="3100" dirty="0" err="1" smtClean="0"/>
              <a:t>asas</a:t>
            </a:r>
            <a:r>
              <a:rPr lang="en-US" sz="3100" dirty="0" smtClean="0"/>
              <a:t> </a:t>
            </a:r>
            <a:r>
              <a:rPr lang="en-US" sz="3100" dirty="0" err="1" smtClean="0"/>
              <a:t>kekeluargaan</a:t>
            </a:r>
            <a:r>
              <a:rPr lang="en-US" sz="3100" dirty="0" smtClean="0"/>
              <a:t> </a:t>
            </a:r>
            <a:r>
              <a:rPr lang="en-US" sz="3100" dirty="0" err="1" smtClean="0"/>
              <a:t>antar</a:t>
            </a:r>
            <a:r>
              <a:rPr lang="en-US" sz="3100" dirty="0" smtClean="0"/>
              <a:t> </a:t>
            </a:r>
            <a:r>
              <a:rPr lang="en-US" sz="3100" dirty="0" err="1" smtClean="0"/>
              <a:t>sesama</a:t>
            </a:r>
            <a:r>
              <a:rPr lang="en-US" sz="3100" dirty="0" smtClean="0"/>
              <a:t> </a:t>
            </a:r>
            <a:r>
              <a:rPr lang="en-US" sz="3100" dirty="0" err="1" smtClean="0"/>
              <a:t>manusia</a:t>
            </a:r>
            <a:r>
              <a:rPr lang="en-US" sz="3100" dirty="0" smtClean="0"/>
              <a:t>.</a:t>
            </a:r>
          </a:p>
          <a:p>
            <a:pPr algn="just">
              <a:buNone/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b="1" dirty="0" err="1" smtClean="0"/>
              <a:t>Tambahan</a:t>
            </a:r>
            <a:r>
              <a:rPr lang="en-US" sz="3100" b="1" dirty="0" smtClean="0"/>
              <a:t> :</a:t>
            </a:r>
          </a:p>
          <a:p>
            <a:pPr algn="just"/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sistem</a:t>
            </a:r>
            <a:r>
              <a:rPr lang="en-US" sz="3100" dirty="0" smtClean="0"/>
              <a:t> </a:t>
            </a:r>
            <a:r>
              <a:rPr lang="en-US" sz="3100" dirty="0" err="1" smtClean="0"/>
              <a:t>ekonomi</a:t>
            </a:r>
            <a:r>
              <a:rPr lang="en-US" sz="3100" dirty="0" smtClean="0"/>
              <a:t> </a:t>
            </a:r>
            <a:r>
              <a:rPr lang="en-US" sz="3100" dirty="0" err="1" smtClean="0"/>
              <a:t>pancasila</a:t>
            </a:r>
            <a:r>
              <a:rPr lang="en-US" sz="3100" dirty="0" smtClean="0"/>
              <a:t> </a:t>
            </a:r>
            <a:r>
              <a:rPr lang="en-US" sz="3100" dirty="0" err="1" smtClean="0"/>
              <a:t>perekonomian</a:t>
            </a:r>
            <a:r>
              <a:rPr lang="en-US" sz="3100" dirty="0" smtClean="0"/>
              <a:t> liberal </a:t>
            </a:r>
            <a:r>
              <a:rPr lang="en-US" sz="3100" dirty="0" err="1" smtClean="0"/>
              <a:t>maupun</a:t>
            </a:r>
            <a:r>
              <a:rPr lang="en-US" sz="3100" dirty="0" smtClean="0"/>
              <a:t> </a:t>
            </a:r>
            <a:r>
              <a:rPr lang="en-US" sz="3100" dirty="0" err="1" smtClean="0"/>
              <a:t>komando</a:t>
            </a:r>
            <a:r>
              <a:rPr lang="en-US" sz="3100" dirty="0" smtClean="0"/>
              <a:t> </a:t>
            </a:r>
            <a:r>
              <a:rPr lang="en-US" sz="3100" dirty="0" err="1" smtClean="0"/>
              <a:t>harus</a:t>
            </a:r>
            <a:r>
              <a:rPr lang="en-US" sz="3100" dirty="0" smtClean="0"/>
              <a:t> </a:t>
            </a:r>
            <a:r>
              <a:rPr lang="en-US" sz="3100" dirty="0" err="1" smtClean="0"/>
              <a:t>dijauhkan</a:t>
            </a:r>
            <a:r>
              <a:rPr lang="en-US" sz="3100" dirty="0" smtClean="0"/>
              <a:t> </a:t>
            </a:r>
            <a:r>
              <a:rPr lang="en-US" sz="3100" dirty="0" err="1" smtClean="0"/>
              <a:t>karena</a:t>
            </a:r>
            <a:r>
              <a:rPr lang="en-US" sz="3100" dirty="0" smtClean="0"/>
              <a:t> </a:t>
            </a:r>
            <a:r>
              <a:rPr lang="en-US" sz="3100" dirty="0" err="1" smtClean="0"/>
              <a:t>terbukti</a:t>
            </a:r>
            <a:r>
              <a:rPr lang="en-US" sz="3100" dirty="0" smtClean="0"/>
              <a:t> </a:t>
            </a:r>
            <a:r>
              <a:rPr lang="en-US" sz="3100" dirty="0" err="1" smtClean="0"/>
              <a:t>hanya</a:t>
            </a:r>
            <a:r>
              <a:rPr lang="en-US" sz="3100" dirty="0" smtClean="0"/>
              <a:t> </a:t>
            </a:r>
            <a:r>
              <a:rPr lang="en-US" sz="3100" dirty="0" err="1" smtClean="0"/>
              <a:t>menyengsarakan</a:t>
            </a:r>
            <a:r>
              <a:rPr lang="en-US" sz="3100" dirty="0" smtClean="0"/>
              <a:t> </a:t>
            </a:r>
            <a:r>
              <a:rPr lang="en-US" sz="3100" dirty="0" err="1" smtClean="0"/>
              <a:t>kaum</a:t>
            </a:r>
            <a:r>
              <a:rPr lang="en-US" sz="3100" dirty="0" smtClean="0"/>
              <a:t> yang </a:t>
            </a:r>
            <a:r>
              <a:rPr lang="en-US" sz="3100" dirty="0" err="1" smtClean="0"/>
              <a:t>lemah</a:t>
            </a:r>
            <a:r>
              <a:rPr lang="en-US" sz="3100" dirty="0" smtClean="0"/>
              <a:t> </a:t>
            </a:r>
            <a:r>
              <a:rPr lang="en-US" sz="3100" dirty="0" err="1" smtClean="0"/>
              <a:t>serta</a:t>
            </a:r>
            <a:r>
              <a:rPr lang="en-US" sz="3100" dirty="0" smtClean="0"/>
              <a:t> </a:t>
            </a:r>
            <a:r>
              <a:rPr lang="en-US" sz="3100" dirty="0" err="1" smtClean="0"/>
              <a:t>mematikan</a:t>
            </a:r>
            <a:r>
              <a:rPr lang="en-US" sz="3100" dirty="0" smtClean="0"/>
              <a:t> </a:t>
            </a:r>
            <a:r>
              <a:rPr lang="en-US" sz="3100" dirty="0" err="1" smtClean="0"/>
              <a:t>kreatifitas</a:t>
            </a:r>
            <a:r>
              <a:rPr lang="en-US" sz="3100" dirty="0" smtClean="0"/>
              <a:t> yang </a:t>
            </a:r>
            <a:r>
              <a:rPr lang="en-US" sz="3100" dirty="0" err="1" smtClean="0"/>
              <a:t>potensial</a:t>
            </a:r>
            <a:r>
              <a:rPr lang="en-US" sz="3100" dirty="0" smtClean="0"/>
              <a:t>. </a:t>
            </a:r>
            <a:r>
              <a:rPr lang="en-US" sz="3100" dirty="0" err="1" smtClean="0"/>
              <a:t>Persaingan</a:t>
            </a:r>
            <a:r>
              <a:rPr lang="en-US" sz="3100" dirty="0" smtClean="0"/>
              <a:t> </a:t>
            </a:r>
            <a:r>
              <a:rPr lang="en-US" sz="3100" dirty="0" err="1" smtClean="0"/>
              <a:t>usaha</a:t>
            </a:r>
            <a:r>
              <a:rPr lang="en-US" sz="3100" dirty="0" smtClean="0"/>
              <a:t> pun </a:t>
            </a:r>
            <a:r>
              <a:rPr lang="en-US" sz="3100" dirty="0" err="1" smtClean="0"/>
              <a:t>harus</a:t>
            </a:r>
            <a:r>
              <a:rPr lang="en-US" sz="3100" dirty="0" smtClean="0"/>
              <a:t> </a:t>
            </a:r>
            <a:r>
              <a:rPr lang="en-US" sz="3100" dirty="0" err="1" smtClean="0"/>
              <a:t>selalu</a:t>
            </a:r>
            <a:r>
              <a:rPr lang="en-US" sz="3100" dirty="0" smtClean="0"/>
              <a:t> </a:t>
            </a:r>
            <a:r>
              <a:rPr lang="en-US" sz="3100" dirty="0" err="1" smtClean="0"/>
              <a:t>terus-menerus</a:t>
            </a:r>
            <a:r>
              <a:rPr lang="en-US" sz="3100" dirty="0" smtClean="0"/>
              <a:t> </a:t>
            </a:r>
            <a:r>
              <a:rPr lang="en-US" sz="3100" dirty="0" err="1" smtClean="0"/>
              <a:t>diawasi</a:t>
            </a:r>
            <a:r>
              <a:rPr lang="en-US" sz="3100" dirty="0" smtClean="0"/>
              <a:t> </a:t>
            </a:r>
            <a:r>
              <a:rPr lang="en-US" sz="3100" dirty="0" err="1" smtClean="0"/>
              <a:t>pemerintah</a:t>
            </a:r>
            <a:r>
              <a:rPr lang="en-US" sz="3100" dirty="0" smtClean="0"/>
              <a:t> agar </a:t>
            </a:r>
            <a:r>
              <a:rPr lang="en-US" sz="3100" dirty="0" err="1" smtClean="0"/>
              <a:t>tidak</a:t>
            </a:r>
            <a:r>
              <a:rPr lang="en-US" sz="3100" dirty="0" smtClean="0"/>
              <a:t> </a:t>
            </a:r>
            <a:r>
              <a:rPr lang="en-US" sz="3100" dirty="0" err="1" smtClean="0"/>
              <a:t>merugikan</a:t>
            </a:r>
            <a:r>
              <a:rPr lang="en-US" sz="3100" dirty="0" smtClean="0"/>
              <a:t> </a:t>
            </a:r>
            <a:r>
              <a:rPr lang="en-US" sz="3100" dirty="0" err="1" smtClean="0"/>
              <a:t>pihak-pihak</a:t>
            </a:r>
            <a:r>
              <a:rPr lang="en-US" sz="3100" dirty="0" smtClean="0"/>
              <a:t> yang </a:t>
            </a:r>
            <a:r>
              <a:rPr lang="en-US" sz="3100" dirty="0" err="1" smtClean="0"/>
              <a:t>berkaitan</a:t>
            </a:r>
            <a:r>
              <a:rPr lang="en-US" sz="3100" dirty="0" smtClean="0"/>
              <a:t>.</a:t>
            </a:r>
          </a:p>
          <a:p>
            <a:pPr algn="just"/>
            <a:endParaRPr lang="en-US" sz="3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PERKEMBANGAN SISTEM EKONOMI INDONESIA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b="1" dirty="0" err="1"/>
              <a:t>A.Perkembangan</a:t>
            </a:r>
            <a:r>
              <a:rPr lang="en-US" sz="2400" b="1" dirty="0"/>
              <a:t> </a:t>
            </a:r>
            <a:r>
              <a:rPr lang="en-US" sz="2400" b="1" dirty="0" err="1"/>
              <a:t>Pemikiran</a:t>
            </a:r>
            <a:r>
              <a:rPr lang="en-US" sz="2400" b="1" dirty="0"/>
              <a:t>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Ekonomi</a:t>
            </a:r>
            <a:r>
              <a:rPr lang="en-US" sz="2400" b="1" dirty="0"/>
              <a:t> Indonesia</a:t>
            </a:r>
            <a:endParaRPr lang="en-US" sz="2400" dirty="0"/>
          </a:p>
          <a:p>
            <a:pPr algn="just"/>
            <a:r>
              <a:rPr lang="en-US" sz="2400" dirty="0" err="1"/>
              <a:t>Seperti</a:t>
            </a:r>
            <a:r>
              <a:rPr lang="en-US" sz="2400" dirty="0"/>
              <a:t>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ketahui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yang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kecuali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falsafah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yang </a:t>
            </a:r>
            <a:r>
              <a:rPr lang="en-US" sz="2400" dirty="0" err="1"/>
              <a:t>dijunjung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yang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kriteria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lembaga-lembaga</a:t>
            </a:r>
            <a:r>
              <a:rPr lang="en-US" sz="2400" dirty="0"/>
              <a:t>, </a:t>
            </a:r>
            <a:r>
              <a:rPr lang="en-US" sz="2400" dirty="0" err="1"/>
              <a:t>khususnya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perwujudan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realisasi</a:t>
            </a:r>
            <a:r>
              <a:rPr lang="en-US" sz="2400" dirty="0"/>
              <a:t> </a:t>
            </a:r>
            <a:r>
              <a:rPr lang="en-US" sz="2400" dirty="0" err="1"/>
              <a:t>falsafah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Pergulatan</a:t>
            </a:r>
            <a:r>
              <a:rPr lang="en-US" sz="2400" dirty="0" smtClean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sistim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sebaiknya</a:t>
            </a:r>
            <a:r>
              <a:rPr lang="en-US" sz="2400" dirty="0"/>
              <a:t> di </a:t>
            </a:r>
            <a:r>
              <a:rPr lang="en-US" sz="2400" dirty="0" err="1"/>
              <a:t>diterapkan</a:t>
            </a:r>
            <a:r>
              <a:rPr lang="en-US" sz="2400" dirty="0"/>
              <a:t> Indonesia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Indonesia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kemerdekaannya</a:t>
            </a:r>
            <a:r>
              <a:rPr lang="en-US" sz="2400" dirty="0"/>
              <a:t>.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pergulatan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,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tecermin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sistim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pancasila</a:t>
            </a:r>
            <a:r>
              <a:rPr lang="en-US" sz="2400" dirty="0"/>
              <a:t> SEP.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8550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3200" dirty="0" err="1" smtClean="0"/>
              <a:t>Menurut</a:t>
            </a:r>
            <a:r>
              <a:rPr lang="en-US" sz="3200" dirty="0" smtClean="0"/>
              <a:t> Sri-Edi </a:t>
            </a:r>
            <a:r>
              <a:rPr lang="en-US" sz="3200" dirty="0" err="1" smtClean="0"/>
              <a:t>Suwasono</a:t>
            </a:r>
            <a:r>
              <a:rPr lang="en-US" sz="3200" dirty="0" smtClean="0"/>
              <a:t> (1985), </a:t>
            </a:r>
            <a:r>
              <a:rPr lang="en-US" sz="3200" dirty="0" err="1" smtClean="0"/>
              <a:t>pergulatan</a:t>
            </a:r>
            <a:r>
              <a:rPr lang="en-US" sz="3200" dirty="0" smtClean="0"/>
              <a:t> </a:t>
            </a:r>
            <a:r>
              <a:rPr lang="en-US" sz="3200" dirty="0" err="1" smtClean="0"/>
              <a:t>pemikiran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ESP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hakikatnya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dinamika</a:t>
            </a:r>
            <a:r>
              <a:rPr lang="en-US" sz="3200" dirty="0" smtClean="0"/>
              <a:t> </a:t>
            </a:r>
            <a:r>
              <a:rPr lang="en-US" sz="3200" dirty="0" err="1" smtClean="0"/>
              <a:t>penafsiran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pasal-pasal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UUD 1945.</a:t>
            </a:r>
          </a:p>
          <a:p>
            <a:pPr marL="0" indent="0" algn="just">
              <a:buNone/>
            </a:pPr>
            <a:r>
              <a:rPr lang="en-US" sz="3200" b="1" dirty="0" smtClean="0"/>
              <a:t>1.Pasal </a:t>
            </a:r>
            <a:r>
              <a:rPr lang="en-US" sz="3200" b="1" dirty="0" err="1" smtClean="0"/>
              <a:t>Ekonomi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UUD 1945</a:t>
            </a:r>
            <a:endParaRPr lang="en-US" sz="3200" dirty="0" smtClean="0"/>
          </a:p>
          <a:p>
            <a:pPr algn="just"/>
            <a:r>
              <a:rPr lang="en-US" sz="3200" dirty="0" err="1" smtClean="0"/>
              <a:t>Pasal</a:t>
            </a:r>
            <a:r>
              <a:rPr lang="en-US" sz="3200" dirty="0" smtClean="0"/>
              <a:t> 33 UUD 1945, yang </a:t>
            </a:r>
            <a:r>
              <a:rPr lang="en-US" sz="3200" dirty="0" err="1" smtClean="0"/>
              <a:t>dimaksud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cabang-cabang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menguasai</a:t>
            </a:r>
            <a:r>
              <a:rPr lang="en-US" sz="3200" dirty="0" smtClean="0"/>
              <a:t> </a:t>
            </a:r>
            <a:r>
              <a:rPr lang="en-US" sz="3200" dirty="0" err="1" smtClean="0"/>
              <a:t>hajat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barang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jasa</a:t>
            </a:r>
            <a:r>
              <a:rPr lang="en-US" sz="3200" dirty="0" smtClean="0"/>
              <a:t> yang vital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kehidupan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tersedia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terbatas</a:t>
            </a:r>
            <a:r>
              <a:rPr lang="en-US" sz="3200" dirty="0" smtClean="0"/>
              <a:t>. </a:t>
            </a:r>
            <a:r>
              <a:rPr lang="en-US" sz="3200" dirty="0" err="1" smtClean="0"/>
              <a:t>Tinjauan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vital </a:t>
            </a:r>
            <a:r>
              <a:rPr lang="en-US" sz="3200" dirty="0" err="1" smtClean="0"/>
              <a:t>tidaknya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barang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</a:t>
            </a:r>
            <a:r>
              <a:rPr lang="en-US" sz="3200" dirty="0" err="1" smtClean="0"/>
              <a:t>terus</a:t>
            </a:r>
            <a:r>
              <a:rPr lang="en-US" sz="3200" dirty="0" smtClean="0"/>
              <a:t> </a:t>
            </a:r>
            <a:r>
              <a:rPr lang="en-US" sz="3200" dirty="0" err="1" smtClean="0"/>
              <a:t>mengalami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dinamika</a:t>
            </a:r>
            <a:r>
              <a:rPr lang="en-US" sz="3200" dirty="0" smtClean="0"/>
              <a:t> </a:t>
            </a:r>
            <a:r>
              <a:rPr lang="en-US" sz="3200" dirty="0" err="1" smtClean="0"/>
              <a:t>pertumbuhan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, </a:t>
            </a:r>
            <a:r>
              <a:rPr lang="en-US" sz="3200" dirty="0" err="1" smtClean="0"/>
              <a:t>peningkatan</a:t>
            </a:r>
            <a:r>
              <a:rPr lang="en-US" sz="3200" dirty="0" smtClean="0"/>
              <a:t> </a:t>
            </a:r>
            <a:r>
              <a:rPr lang="en-US" sz="3200" dirty="0" err="1" smtClean="0"/>
              <a:t>taraf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peningkatan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penafsiran</a:t>
            </a:r>
            <a:r>
              <a:rPr lang="en-US" dirty="0"/>
              <a:t> </a:t>
            </a:r>
            <a:r>
              <a:rPr lang="en-US" dirty="0" err="1"/>
              <a:t>pasal-pasal</a:t>
            </a:r>
            <a:r>
              <a:rPr lang="en-US" dirty="0"/>
              <a:t> di </a:t>
            </a:r>
            <a:r>
              <a:rPr lang="en-US" dirty="0" err="1"/>
              <a:t>ataslah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mendominasi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SEP.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ESP,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faunding</a:t>
            </a:r>
            <a:r>
              <a:rPr lang="en-US" dirty="0"/>
              <a:t> father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tokoh-tokoh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mewarnai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diantaranya</a:t>
            </a:r>
            <a:r>
              <a:rPr lang="en-US" dirty="0"/>
              <a:t> 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77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a.Pemikiran</a:t>
            </a:r>
            <a:r>
              <a:rPr lang="en-US" b="1" dirty="0"/>
              <a:t> Mohammad </a:t>
            </a:r>
            <a:r>
              <a:rPr lang="en-US" b="1" dirty="0" err="1"/>
              <a:t>Hatta</a:t>
            </a:r>
            <a:r>
              <a:rPr lang="en-US" b="1" dirty="0"/>
              <a:t> (Bung </a:t>
            </a:r>
            <a:r>
              <a:rPr lang="en-US" b="1" dirty="0" err="1"/>
              <a:t>Hatta</a:t>
            </a:r>
            <a:r>
              <a:rPr lang="en-US" b="1" dirty="0"/>
              <a:t>)</a:t>
            </a:r>
            <a:endParaRPr lang="en-US" dirty="0"/>
          </a:p>
          <a:p>
            <a:pPr algn="just"/>
            <a:r>
              <a:rPr lang="en-US" dirty="0"/>
              <a:t>Bung </a:t>
            </a:r>
            <a:r>
              <a:rPr lang="en-US" dirty="0" err="1"/>
              <a:t>Hatta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Proklamator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perumus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33 UUD 1945. bung </a:t>
            </a:r>
            <a:r>
              <a:rPr lang="en-US" dirty="0" err="1"/>
              <a:t>Hatta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33 </a:t>
            </a:r>
            <a:r>
              <a:rPr lang="en-US" dirty="0" err="1"/>
              <a:t>didasari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pahit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yang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berabad-abad</a:t>
            </a:r>
            <a:r>
              <a:rPr lang="en-US" dirty="0"/>
              <a:t> </a:t>
            </a:r>
            <a:r>
              <a:rPr lang="en-US" dirty="0" err="1"/>
              <a:t>dijajah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menganut</a:t>
            </a:r>
            <a:r>
              <a:rPr lang="en-US" dirty="0"/>
              <a:t> </a:t>
            </a:r>
            <a:r>
              <a:rPr lang="en-US" dirty="0" err="1"/>
              <a:t>sitem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liberal-</a:t>
            </a:r>
            <a:r>
              <a:rPr lang="en-US" dirty="0" err="1"/>
              <a:t>kapitalistik</a:t>
            </a:r>
            <a:r>
              <a:rPr lang="en-US" dirty="0"/>
              <a:t>.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di Indonesia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kesengsaraan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kemelaratan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Bung </a:t>
            </a:r>
            <a:r>
              <a:rPr lang="en-US" dirty="0" err="1"/>
              <a:t>Hatta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di Indonesia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berasakan</a:t>
            </a:r>
            <a:r>
              <a:rPr lang="en-US" dirty="0"/>
              <a:t> </a:t>
            </a:r>
            <a:r>
              <a:rPr lang="en-US" dirty="0" err="1"/>
              <a:t>kekeluargaan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55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err="1"/>
              <a:t>b.Pemikiran</a:t>
            </a:r>
            <a:r>
              <a:rPr lang="en-US" sz="2400" b="1" dirty="0"/>
              <a:t> </a:t>
            </a:r>
            <a:r>
              <a:rPr lang="en-US" sz="2400" b="1" dirty="0" err="1"/>
              <a:t>Wipolo</a:t>
            </a:r>
            <a:endParaRPr lang="en-US" sz="2400" dirty="0"/>
          </a:p>
          <a:p>
            <a:pPr algn="just"/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Wipolo</a:t>
            </a:r>
            <a:r>
              <a:rPr lang="en-US" sz="2400" dirty="0"/>
              <a:t> </a:t>
            </a:r>
            <a:r>
              <a:rPr lang="en-US" sz="2400" dirty="0" err="1"/>
              <a:t>disampaikan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perdebatan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Wijoyo</a:t>
            </a:r>
            <a:r>
              <a:rPr lang="en-US" sz="2400" dirty="0"/>
              <a:t> </a:t>
            </a:r>
            <a:r>
              <a:rPr lang="en-US" sz="2400" dirty="0" err="1"/>
              <a:t>Nitisastro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38 UUDS (</a:t>
            </a:r>
            <a:r>
              <a:rPr lang="en-US" sz="2400" dirty="0" err="1"/>
              <a:t>pasal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identik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33 UUD 1945), 23 </a:t>
            </a:r>
            <a:r>
              <a:rPr lang="en-US" sz="2400" dirty="0" err="1"/>
              <a:t>september</a:t>
            </a:r>
            <a:r>
              <a:rPr lang="en-US" sz="2400" dirty="0"/>
              <a:t> 1955.menurut </a:t>
            </a:r>
            <a:r>
              <a:rPr lang="en-US" sz="2400" dirty="0" err="1"/>
              <a:t>Wilopo</a:t>
            </a:r>
            <a:r>
              <a:rPr lang="en-US" sz="2400" dirty="0"/>
              <a:t>, </a:t>
            </a:r>
            <a:r>
              <a:rPr lang="en-US" sz="2400" dirty="0" err="1"/>
              <a:t>pasal</a:t>
            </a:r>
            <a:r>
              <a:rPr lang="en-US" sz="2400" dirty="0"/>
              <a:t> 33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arti</a:t>
            </a:r>
            <a:r>
              <a:rPr lang="en-US" sz="2400" dirty="0"/>
              <a:t> SEP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menolak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liberal,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SEP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menolak</a:t>
            </a:r>
            <a:r>
              <a:rPr lang="en-US" sz="2400" dirty="0"/>
              <a:t> </a:t>
            </a:r>
            <a:r>
              <a:rPr lang="en-US" sz="2400" u="sng" dirty="0"/>
              <a:t>sector</a:t>
            </a:r>
            <a:r>
              <a:rPr lang="en-US" sz="2400" dirty="0"/>
              <a:t> </a:t>
            </a:r>
            <a:r>
              <a:rPr lang="en-US" sz="2400" dirty="0" err="1"/>
              <a:t>swasta</a:t>
            </a:r>
            <a:r>
              <a:rPr lang="en-US" sz="2400" dirty="0"/>
              <a:t>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penggerak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smtClean="0"/>
              <a:t>liberal-</a:t>
            </a:r>
            <a:r>
              <a:rPr lang="en-US" sz="2400" dirty="0" err="1" smtClean="0"/>
              <a:t>kapitalistik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b="1" dirty="0" err="1" smtClean="0"/>
              <a:t>c.Pemikiran</a:t>
            </a:r>
            <a:r>
              <a:rPr lang="en-US" sz="2400" b="1" dirty="0" smtClean="0"/>
              <a:t> </a:t>
            </a:r>
            <a:r>
              <a:rPr lang="en-US" sz="2400" b="1" dirty="0" err="1"/>
              <a:t>Wijoyo</a:t>
            </a:r>
            <a:r>
              <a:rPr lang="en-US" sz="2400" b="1" dirty="0"/>
              <a:t> </a:t>
            </a:r>
            <a:r>
              <a:rPr lang="en-US" sz="2400" b="1" dirty="0" err="1"/>
              <a:t>Nitisastro</a:t>
            </a:r>
            <a:endParaRPr lang="en-US" sz="2400" dirty="0"/>
          </a:p>
          <a:p>
            <a:pPr algn="just"/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Wijoyo</a:t>
            </a:r>
            <a:r>
              <a:rPr lang="en-US" sz="2400" dirty="0"/>
              <a:t> </a:t>
            </a:r>
            <a:r>
              <a:rPr lang="en-US" sz="2400" dirty="0" err="1"/>
              <a:t>Nitisastro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tanggapan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Wilopo</a:t>
            </a:r>
            <a:r>
              <a:rPr lang="en-US" sz="2400" dirty="0"/>
              <a:t>.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Wijoyo</a:t>
            </a:r>
            <a:r>
              <a:rPr lang="en-US" sz="2400" dirty="0"/>
              <a:t> </a:t>
            </a:r>
            <a:r>
              <a:rPr lang="en-US" sz="2400" dirty="0" err="1"/>
              <a:t>Nitisastro</a:t>
            </a:r>
            <a:r>
              <a:rPr lang="en-US" sz="2400" dirty="0"/>
              <a:t>, </a:t>
            </a:r>
            <a:r>
              <a:rPr lang="en-US" sz="2400" dirty="0" err="1"/>
              <a:t>pasal</a:t>
            </a:r>
            <a:r>
              <a:rPr lang="en-US" sz="2400" dirty="0"/>
              <a:t> 33 UUD 1945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ditafsirkan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penolakan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sector </a:t>
            </a:r>
            <a:r>
              <a:rPr lang="en-US" sz="2400" dirty="0" err="1"/>
              <a:t>swasta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89583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3800" b="1" dirty="0" err="1"/>
              <a:t>d.Pemikiran</a:t>
            </a:r>
            <a:r>
              <a:rPr lang="en-US" sz="3800" b="1" dirty="0"/>
              <a:t> </a:t>
            </a:r>
            <a:r>
              <a:rPr lang="en-US" sz="3800" b="1" dirty="0" err="1"/>
              <a:t>Mubyarto</a:t>
            </a:r>
            <a:endParaRPr lang="en-US" sz="3800" dirty="0"/>
          </a:p>
          <a:p>
            <a:pPr algn="just"/>
            <a:r>
              <a:rPr lang="en-US" sz="3800" dirty="0" err="1"/>
              <a:t>Menurut</a:t>
            </a:r>
            <a:r>
              <a:rPr lang="en-US" sz="3800" dirty="0"/>
              <a:t> </a:t>
            </a:r>
            <a:r>
              <a:rPr lang="en-US" sz="3800" dirty="0" err="1"/>
              <a:t>Mubyarto</a:t>
            </a:r>
            <a:r>
              <a:rPr lang="en-US" sz="3800" dirty="0"/>
              <a:t>, SEP </a:t>
            </a:r>
            <a:r>
              <a:rPr lang="en-US" sz="3800" dirty="0" err="1"/>
              <a:t>adalah</a:t>
            </a:r>
            <a:r>
              <a:rPr lang="en-US" sz="3800" dirty="0"/>
              <a:t> </a:t>
            </a:r>
            <a:r>
              <a:rPr lang="en-US" sz="3800" dirty="0" err="1"/>
              <a:t>sistem</a:t>
            </a:r>
            <a:r>
              <a:rPr lang="en-US" sz="3800" dirty="0"/>
              <a:t> </a:t>
            </a:r>
            <a:r>
              <a:rPr lang="en-US" sz="3800" dirty="0" err="1"/>
              <a:t>ekonomi</a:t>
            </a:r>
            <a:r>
              <a:rPr lang="en-US" sz="3800" dirty="0"/>
              <a:t> yang </a:t>
            </a:r>
            <a:r>
              <a:rPr lang="en-US" sz="3800" dirty="0" err="1"/>
              <a:t>bukan</a:t>
            </a:r>
            <a:r>
              <a:rPr lang="en-US" sz="3800" dirty="0"/>
              <a:t> </a:t>
            </a:r>
            <a:r>
              <a:rPr lang="en-US" sz="3800" dirty="0" err="1"/>
              <a:t>kapitalis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juga</a:t>
            </a:r>
            <a:r>
              <a:rPr lang="en-US" sz="3800" dirty="0"/>
              <a:t> </a:t>
            </a:r>
            <a:r>
              <a:rPr lang="en-US" sz="3800" dirty="0" err="1"/>
              <a:t>sosialis</a:t>
            </a:r>
            <a:r>
              <a:rPr lang="en-US" sz="3800" dirty="0"/>
              <a:t>. Salah </a:t>
            </a:r>
            <a:r>
              <a:rPr lang="en-US" sz="3800" dirty="0" err="1"/>
              <a:t>satu</a:t>
            </a:r>
            <a:r>
              <a:rPr lang="en-US" sz="3800" dirty="0"/>
              <a:t> </a:t>
            </a:r>
            <a:r>
              <a:rPr lang="en-US" sz="3800" dirty="0" err="1"/>
              <a:t>perbedaan</a:t>
            </a:r>
            <a:r>
              <a:rPr lang="en-US" sz="3800" dirty="0"/>
              <a:t> SEP </a:t>
            </a:r>
            <a:r>
              <a:rPr lang="en-US" sz="3800" dirty="0" err="1"/>
              <a:t>dengan</a:t>
            </a:r>
            <a:r>
              <a:rPr lang="en-US" sz="3800" dirty="0"/>
              <a:t> </a:t>
            </a:r>
            <a:r>
              <a:rPr lang="en-US" sz="3800" dirty="0" err="1"/>
              <a:t>kapitalis</a:t>
            </a:r>
            <a:r>
              <a:rPr lang="en-US" sz="3800" dirty="0"/>
              <a:t> </a:t>
            </a:r>
            <a:r>
              <a:rPr lang="en-US" sz="3800" dirty="0" err="1"/>
              <a:t>atau</a:t>
            </a:r>
            <a:r>
              <a:rPr lang="en-US" sz="3800" dirty="0"/>
              <a:t> </a:t>
            </a:r>
            <a:r>
              <a:rPr lang="en-US" sz="3800" dirty="0" err="1"/>
              <a:t>sosialis</a:t>
            </a:r>
            <a:r>
              <a:rPr lang="en-US" sz="3800" dirty="0"/>
              <a:t> </a:t>
            </a:r>
            <a:r>
              <a:rPr lang="en-US" sz="3800" dirty="0" err="1"/>
              <a:t>adalah</a:t>
            </a:r>
            <a:r>
              <a:rPr lang="en-US" sz="3800" dirty="0"/>
              <a:t> </a:t>
            </a:r>
            <a:r>
              <a:rPr lang="en-US" sz="3800" dirty="0" err="1"/>
              <a:t>pandangan</a:t>
            </a:r>
            <a:r>
              <a:rPr lang="en-US" sz="3800" dirty="0"/>
              <a:t> </a:t>
            </a:r>
            <a:r>
              <a:rPr lang="en-US" sz="3800" dirty="0" err="1"/>
              <a:t>tentang</a:t>
            </a:r>
            <a:r>
              <a:rPr lang="en-US" sz="3800" dirty="0"/>
              <a:t> </a:t>
            </a:r>
            <a:r>
              <a:rPr lang="en-US" sz="3800" dirty="0" err="1"/>
              <a:t>manusia</a:t>
            </a:r>
            <a:r>
              <a:rPr lang="en-US" sz="3800" dirty="0"/>
              <a:t>. </a:t>
            </a:r>
            <a:r>
              <a:rPr lang="en-US" sz="3800" dirty="0" err="1"/>
              <a:t>Dalam</a:t>
            </a:r>
            <a:r>
              <a:rPr lang="en-US" sz="3800" dirty="0"/>
              <a:t> </a:t>
            </a:r>
            <a:r>
              <a:rPr lang="en-US" sz="3800" dirty="0" err="1"/>
              <a:t>sistem</a:t>
            </a:r>
            <a:r>
              <a:rPr lang="en-US" sz="3800" dirty="0"/>
              <a:t> </a:t>
            </a:r>
            <a:r>
              <a:rPr lang="en-US" sz="3800" dirty="0" err="1"/>
              <a:t>kapitalis</a:t>
            </a:r>
            <a:r>
              <a:rPr lang="en-US" sz="3800" dirty="0"/>
              <a:t> </a:t>
            </a:r>
            <a:r>
              <a:rPr lang="en-US" sz="3800" dirty="0" err="1"/>
              <a:t>atau</a:t>
            </a:r>
            <a:r>
              <a:rPr lang="en-US" sz="3800" dirty="0"/>
              <a:t> </a:t>
            </a:r>
            <a:r>
              <a:rPr lang="en-US" sz="3800" dirty="0" err="1"/>
              <a:t>sosialis</a:t>
            </a:r>
            <a:r>
              <a:rPr lang="en-US" sz="3800" dirty="0"/>
              <a:t>, </a:t>
            </a:r>
            <a:r>
              <a:rPr lang="en-US" sz="3800" dirty="0" err="1"/>
              <a:t>manusia</a:t>
            </a:r>
            <a:r>
              <a:rPr lang="en-US" sz="3800" dirty="0"/>
              <a:t> </a:t>
            </a:r>
            <a:r>
              <a:rPr lang="en-US" sz="3800" dirty="0" err="1"/>
              <a:t>dipandang</a:t>
            </a:r>
            <a:r>
              <a:rPr lang="en-US" sz="3800" dirty="0"/>
              <a:t> </a:t>
            </a:r>
            <a:r>
              <a:rPr lang="en-US" sz="3800" dirty="0" err="1"/>
              <a:t>sebagai</a:t>
            </a:r>
            <a:r>
              <a:rPr lang="en-US" sz="3800" dirty="0"/>
              <a:t> </a:t>
            </a:r>
            <a:r>
              <a:rPr lang="en-US" sz="3800" dirty="0" err="1"/>
              <a:t>mahluk</a:t>
            </a:r>
            <a:r>
              <a:rPr lang="en-US" sz="3800" dirty="0"/>
              <a:t> </a:t>
            </a:r>
            <a:r>
              <a:rPr lang="en-US" sz="3800" dirty="0" err="1"/>
              <a:t>rasional</a:t>
            </a:r>
            <a:r>
              <a:rPr lang="en-US" sz="3800" dirty="0"/>
              <a:t> yang </a:t>
            </a:r>
            <a:r>
              <a:rPr lang="en-US" sz="3800" dirty="0" err="1"/>
              <a:t>memiliki</a:t>
            </a:r>
            <a:r>
              <a:rPr lang="en-US" sz="3800" dirty="0"/>
              <a:t> </a:t>
            </a:r>
            <a:r>
              <a:rPr lang="en-US" sz="3800" dirty="0" err="1"/>
              <a:t>kecenderungan</a:t>
            </a:r>
            <a:r>
              <a:rPr lang="en-US" sz="3800" dirty="0"/>
              <a:t> </a:t>
            </a:r>
            <a:r>
              <a:rPr lang="en-US" sz="3800" dirty="0" err="1"/>
              <a:t>untuk</a:t>
            </a:r>
            <a:r>
              <a:rPr lang="en-US" sz="3800" dirty="0"/>
              <a:t> </a:t>
            </a:r>
            <a:r>
              <a:rPr lang="en-US" sz="3800" dirty="0" err="1"/>
              <a:t>memenuhi</a:t>
            </a:r>
            <a:r>
              <a:rPr lang="en-US" sz="3800" dirty="0"/>
              <a:t> </a:t>
            </a:r>
            <a:r>
              <a:rPr lang="en-US" sz="3800" dirty="0" err="1"/>
              <a:t>kebutuhan</a:t>
            </a:r>
            <a:r>
              <a:rPr lang="en-US" sz="3800" dirty="0"/>
              <a:t> </a:t>
            </a:r>
            <a:r>
              <a:rPr lang="en-US" sz="3800" dirty="0" err="1"/>
              <a:t>akan</a:t>
            </a:r>
            <a:r>
              <a:rPr lang="en-US" sz="3800" dirty="0"/>
              <a:t> </a:t>
            </a:r>
            <a:r>
              <a:rPr lang="en-US" sz="3800" dirty="0" err="1"/>
              <a:t>materi</a:t>
            </a:r>
            <a:r>
              <a:rPr lang="en-US" sz="3800" dirty="0"/>
              <a:t> </a:t>
            </a:r>
            <a:r>
              <a:rPr lang="en-US" sz="3800" dirty="0" err="1" smtClean="0"/>
              <a:t>saja</a:t>
            </a:r>
            <a:r>
              <a:rPr lang="en-US" sz="3800" dirty="0" smtClean="0"/>
              <a:t>.</a:t>
            </a:r>
          </a:p>
          <a:p>
            <a:pPr marL="0" indent="0" algn="just">
              <a:buNone/>
            </a:pPr>
            <a:r>
              <a:rPr lang="en-US" sz="3800" b="1" dirty="0" err="1" smtClean="0"/>
              <a:t>e.Pemikiran</a:t>
            </a:r>
            <a:r>
              <a:rPr lang="en-US" sz="3800" b="1" dirty="0" smtClean="0"/>
              <a:t> </a:t>
            </a:r>
            <a:r>
              <a:rPr lang="en-US" sz="3800" b="1" dirty="0"/>
              <a:t>Emil </a:t>
            </a:r>
            <a:r>
              <a:rPr lang="en-US" sz="3800" b="1" dirty="0" err="1"/>
              <a:t>Salim</a:t>
            </a:r>
            <a:endParaRPr lang="en-US" sz="3800" dirty="0"/>
          </a:p>
          <a:p>
            <a:pPr algn="just"/>
            <a:r>
              <a:rPr lang="en-US" sz="3800" dirty="0" err="1"/>
              <a:t>Konsep</a:t>
            </a:r>
            <a:r>
              <a:rPr lang="en-US" sz="3800" dirty="0"/>
              <a:t> Emil </a:t>
            </a:r>
            <a:r>
              <a:rPr lang="en-US" sz="3800" dirty="0" err="1"/>
              <a:t>Salim</a:t>
            </a:r>
            <a:r>
              <a:rPr lang="en-US" sz="3800" dirty="0"/>
              <a:t> </a:t>
            </a:r>
            <a:r>
              <a:rPr lang="en-US" sz="3800" dirty="0" err="1"/>
              <a:t>tentang</a:t>
            </a:r>
            <a:r>
              <a:rPr lang="en-US" sz="3800" dirty="0"/>
              <a:t> SEP </a:t>
            </a:r>
            <a:r>
              <a:rPr lang="en-US" sz="3800" dirty="0" err="1"/>
              <a:t>sangat</a:t>
            </a:r>
            <a:r>
              <a:rPr lang="en-US" sz="3800" dirty="0"/>
              <a:t> </a:t>
            </a:r>
            <a:r>
              <a:rPr lang="en-US" sz="3800" dirty="0" err="1"/>
              <a:t>sederhana</a:t>
            </a:r>
            <a:r>
              <a:rPr lang="en-US" sz="3800" dirty="0"/>
              <a:t>, </a:t>
            </a:r>
            <a:r>
              <a:rPr lang="en-US" sz="3800" dirty="0" err="1"/>
              <a:t>yaitu</a:t>
            </a:r>
            <a:r>
              <a:rPr lang="en-US" sz="3800" dirty="0"/>
              <a:t> </a:t>
            </a:r>
            <a:r>
              <a:rPr lang="en-US" sz="3800" dirty="0" err="1"/>
              <a:t>sistem</a:t>
            </a:r>
            <a:r>
              <a:rPr lang="en-US" sz="3800" dirty="0"/>
              <a:t> </a:t>
            </a:r>
            <a:r>
              <a:rPr lang="en-US" sz="3800" dirty="0" err="1"/>
              <a:t>ekonomi</a:t>
            </a:r>
            <a:r>
              <a:rPr lang="en-US" sz="3800" dirty="0"/>
              <a:t> </a:t>
            </a:r>
            <a:r>
              <a:rPr lang="en-US" sz="3800" dirty="0" err="1"/>
              <a:t>pasar</a:t>
            </a:r>
            <a:r>
              <a:rPr lang="en-US" sz="3800" dirty="0"/>
              <a:t> </a:t>
            </a:r>
            <a:r>
              <a:rPr lang="en-US" sz="3800" dirty="0" err="1"/>
              <a:t>dengan</a:t>
            </a:r>
            <a:r>
              <a:rPr lang="en-US" sz="3800" dirty="0"/>
              <a:t> </a:t>
            </a:r>
            <a:r>
              <a:rPr lang="en-US" sz="3800" dirty="0" err="1"/>
              <a:t>perencanaan</a:t>
            </a:r>
            <a:r>
              <a:rPr lang="en-US" sz="3800" dirty="0"/>
              <a:t>. </a:t>
            </a:r>
            <a:r>
              <a:rPr lang="en-US" sz="3800" dirty="0" err="1"/>
              <a:t>Menurut</a:t>
            </a:r>
            <a:r>
              <a:rPr lang="en-US" sz="3800" dirty="0"/>
              <a:t> Emil </a:t>
            </a:r>
            <a:r>
              <a:rPr lang="en-US" sz="3800" dirty="0" err="1"/>
              <a:t>Salim</a:t>
            </a:r>
            <a:r>
              <a:rPr lang="en-US" sz="3800" dirty="0"/>
              <a:t>, di </a:t>
            </a:r>
            <a:r>
              <a:rPr lang="en-US" sz="3800" dirty="0" err="1"/>
              <a:t>dalam</a:t>
            </a:r>
            <a:r>
              <a:rPr lang="en-US" sz="3800" dirty="0"/>
              <a:t> </a:t>
            </a:r>
            <a:r>
              <a:rPr lang="en-US" sz="3800" dirty="0" err="1"/>
              <a:t>sistem</a:t>
            </a:r>
            <a:r>
              <a:rPr lang="en-US" sz="3800" dirty="0"/>
              <a:t> </a:t>
            </a:r>
            <a:r>
              <a:rPr lang="en-US" sz="3800" dirty="0" err="1"/>
              <a:t>tersebutlah</a:t>
            </a:r>
            <a:r>
              <a:rPr lang="en-US" sz="3800" dirty="0"/>
              <a:t> </a:t>
            </a:r>
            <a:r>
              <a:rPr lang="en-US" sz="3800" dirty="0" err="1"/>
              <a:t>tercapai</a:t>
            </a:r>
            <a:r>
              <a:rPr lang="en-US" sz="3800" dirty="0"/>
              <a:t> </a:t>
            </a:r>
            <a:r>
              <a:rPr lang="en-US" sz="3800" dirty="0" err="1"/>
              <a:t>keseimbangan</a:t>
            </a:r>
            <a:r>
              <a:rPr lang="en-US" sz="3800" dirty="0"/>
              <a:t> </a:t>
            </a:r>
            <a:r>
              <a:rPr lang="en-US" sz="3800" dirty="0" err="1"/>
              <a:t>antara</a:t>
            </a:r>
            <a:r>
              <a:rPr lang="en-US" sz="3800" dirty="0"/>
              <a:t> </a:t>
            </a:r>
            <a:r>
              <a:rPr lang="en-US" sz="3800" dirty="0" err="1"/>
              <a:t>sistem</a:t>
            </a:r>
            <a:r>
              <a:rPr lang="en-US" sz="3800" dirty="0"/>
              <a:t> </a:t>
            </a:r>
            <a:r>
              <a:rPr lang="en-US" sz="3800" dirty="0" err="1"/>
              <a:t>komando</a:t>
            </a:r>
            <a:r>
              <a:rPr lang="en-US" sz="3800" dirty="0"/>
              <a:t> </a:t>
            </a:r>
            <a:r>
              <a:rPr lang="en-US" sz="3800" dirty="0" err="1"/>
              <a:t>dengan</a:t>
            </a:r>
            <a:r>
              <a:rPr lang="en-US" sz="3800" dirty="0"/>
              <a:t> </a:t>
            </a:r>
            <a:r>
              <a:rPr lang="en-US" sz="3800" dirty="0" err="1"/>
              <a:t>sistem</a:t>
            </a:r>
            <a:r>
              <a:rPr lang="en-US" sz="3800" dirty="0"/>
              <a:t> </a:t>
            </a:r>
            <a:r>
              <a:rPr lang="en-US" sz="3800" dirty="0" err="1"/>
              <a:t>pasar</a:t>
            </a:r>
            <a:r>
              <a:rPr lang="en-US" sz="3800" dirty="0"/>
              <a:t>. “</a:t>
            </a:r>
            <a:r>
              <a:rPr lang="en-US" sz="3800" dirty="0" err="1"/>
              <a:t>lazimnya</a:t>
            </a:r>
            <a:r>
              <a:rPr lang="en-US" sz="3800" dirty="0"/>
              <a:t> </a:t>
            </a:r>
            <a:r>
              <a:rPr lang="en-US" sz="3800" dirty="0" err="1"/>
              <a:t>suatu</a:t>
            </a:r>
            <a:r>
              <a:rPr lang="en-US" sz="3800" dirty="0"/>
              <a:t> </a:t>
            </a:r>
            <a:r>
              <a:rPr lang="en-US" sz="3800" dirty="0" err="1"/>
              <a:t>sistem</a:t>
            </a:r>
            <a:r>
              <a:rPr lang="en-US" sz="3800" dirty="0"/>
              <a:t> </a:t>
            </a:r>
            <a:r>
              <a:rPr lang="en-US" sz="3800" dirty="0" err="1"/>
              <a:t>ekonomi</a:t>
            </a:r>
            <a:r>
              <a:rPr lang="en-US" sz="3800" dirty="0"/>
              <a:t> </a:t>
            </a:r>
            <a:r>
              <a:rPr lang="en-US" sz="3800" dirty="0" err="1"/>
              <a:t>bergantung</a:t>
            </a:r>
            <a:r>
              <a:rPr lang="en-US" sz="3800" dirty="0"/>
              <a:t> </a:t>
            </a:r>
            <a:r>
              <a:rPr lang="en-US" sz="3800" dirty="0" err="1"/>
              <a:t>erat</a:t>
            </a:r>
            <a:r>
              <a:rPr lang="en-US" sz="3800" dirty="0"/>
              <a:t> </a:t>
            </a:r>
            <a:r>
              <a:rPr lang="en-US" sz="3800" dirty="0" err="1"/>
              <a:t>dengan</a:t>
            </a:r>
            <a:r>
              <a:rPr lang="en-US" sz="3800" dirty="0"/>
              <a:t> </a:t>
            </a:r>
            <a:r>
              <a:rPr lang="en-US" sz="3800" dirty="0" err="1"/>
              <a:t>paham-ideologi</a:t>
            </a:r>
            <a:r>
              <a:rPr lang="en-US" sz="3800" dirty="0"/>
              <a:t> yang </a:t>
            </a:r>
            <a:r>
              <a:rPr lang="en-US" sz="3800" dirty="0" err="1"/>
              <a:t>dianut</a:t>
            </a:r>
            <a:r>
              <a:rPr lang="en-US" sz="3800" dirty="0"/>
              <a:t> </a:t>
            </a:r>
            <a:r>
              <a:rPr lang="en-US" sz="3800" dirty="0" err="1"/>
              <a:t>suatu</a:t>
            </a:r>
            <a:r>
              <a:rPr lang="en-US" sz="3800" dirty="0"/>
              <a:t> Negara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923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Sumitro</a:t>
            </a:r>
            <a:r>
              <a:rPr lang="en-US" sz="2400" dirty="0" smtClean="0"/>
              <a:t> </a:t>
            </a:r>
            <a:r>
              <a:rPr lang="en-US" sz="2400" dirty="0" err="1" smtClean="0"/>
              <a:t>Djojohadikusumo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pidatonya</a:t>
            </a:r>
            <a:r>
              <a:rPr lang="en-US" sz="2400" dirty="0" smtClean="0"/>
              <a:t> di </a:t>
            </a:r>
            <a:r>
              <a:rPr lang="en-US" sz="2400" dirty="0" err="1" smtClean="0"/>
              <a:t>hadapan</a:t>
            </a:r>
            <a:r>
              <a:rPr lang="en-US" sz="2400" dirty="0" smtClean="0"/>
              <a:t> School of Advanced International Studies di </a:t>
            </a:r>
            <a:r>
              <a:rPr lang="en-US" sz="2400" dirty="0" err="1" smtClean="0"/>
              <a:t>Wasington</a:t>
            </a:r>
            <a:r>
              <a:rPr lang="en-US" sz="2400" dirty="0" smtClean="0"/>
              <a:t>, AS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22 </a:t>
            </a:r>
            <a:r>
              <a:rPr lang="en-US" sz="2400" dirty="0" err="1" smtClean="0"/>
              <a:t>Februari</a:t>
            </a:r>
            <a:r>
              <a:rPr lang="en-US" sz="2400" dirty="0" smtClean="0"/>
              <a:t> 1949, </a:t>
            </a:r>
            <a:r>
              <a:rPr lang="en-US" sz="2400" dirty="0" err="1" smtClean="0"/>
              <a:t>menegaskan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dicita-citakan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campuran</a:t>
            </a:r>
            <a:r>
              <a:rPr lang="en-US" sz="2400" dirty="0" smtClean="0"/>
              <a:t>. </a:t>
            </a:r>
            <a:r>
              <a:rPr lang="en-US" sz="2400" dirty="0" err="1" smtClean="0"/>
              <a:t>Lapangan-lapangan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dinasionalisasi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,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yang lain-lain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swasta</a:t>
            </a:r>
            <a:r>
              <a:rPr lang="en-US" sz="2400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55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err="1"/>
              <a:t>Subjek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pembentuk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orang-orang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,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kemasyarakatan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makhluk-makhluk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,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kumpulan</a:t>
            </a:r>
            <a:r>
              <a:rPr lang="en-US" sz="2800" dirty="0"/>
              <a:t> </a:t>
            </a:r>
            <a:r>
              <a:rPr lang="en-US" sz="2800" dirty="0" err="1"/>
              <a:t>fakta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kombinasi</a:t>
            </a:r>
            <a:r>
              <a:rPr lang="en-US" sz="2800" dirty="0"/>
              <a:t> </a:t>
            </a:r>
            <a:r>
              <a:rPr lang="en-US" sz="2800" u="sng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subjek-subjek</a:t>
            </a:r>
            <a:r>
              <a:rPr lang="en-US" sz="2800" dirty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kelembagaan</a:t>
            </a:r>
            <a:r>
              <a:rPr lang="en-US" sz="2800" dirty="0"/>
              <a:t> </a:t>
            </a:r>
            <a:r>
              <a:rPr lang="en-US" sz="2800" dirty="0" err="1"/>
              <a:t>dimaksud</a:t>
            </a:r>
            <a:r>
              <a:rPr lang="en-US" sz="2800" dirty="0"/>
              <a:t>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lembaga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wadah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subjek</a:t>
            </a:r>
            <a:r>
              <a:rPr lang="en-US" sz="2800" dirty="0"/>
              <a:t> (</a:t>
            </a:r>
            <a:r>
              <a:rPr lang="en-US" sz="2800" dirty="0" err="1"/>
              <a:t>objek</a:t>
            </a:r>
            <a:r>
              <a:rPr lang="en-US" sz="2800" dirty="0"/>
              <a:t>)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berhubungan</a:t>
            </a:r>
            <a:r>
              <a:rPr lang="en-US" sz="2800" dirty="0"/>
              <a:t>, </a:t>
            </a:r>
            <a:r>
              <a:rPr lang="en-US" sz="2800" u="sng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mekanisme</a:t>
            </a:r>
            <a:r>
              <a:rPr lang="en-US" sz="2800" dirty="0"/>
              <a:t> yang </a:t>
            </a:r>
            <a:r>
              <a:rPr lang="en-US" sz="2800" dirty="0" err="1"/>
              <a:t>menjalin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subjek</a:t>
            </a:r>
            <a:r>
              <a:rPr lang="en-US" sz="2800" dirty="0"/>
              <a:t> (</a:t>
            </a:r>
            <a:r>
              <a:rPr lang="en-US" sz="2800" dirty="0" err="1"/>
              <a:t>objek</a:t>
            </a:r>
            <a:r>
              <a:rPr lang="en-US" sz="2800" dirty="0"/>
              <a:t>) </a:t>
            </a:r>
            <a:r>
              <a:rPr lang="en-US" sz="2800" dirty="0" err="1"/>
              <a:t>tadi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kaidah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u="sng" dirty="0" err="1"/>
              <a:t>norma</a:t>
            </a:r>
            <a:r>
              <a:rPr lang="en-US" sz="2800" dirty="0"/>
              <a:t> yang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subjek</a:t>
            </a:r>
            <a:r>
              <a:rPr lang="en-US" sz="2800" dirty="0"/>
              <a:t> (</a:t>
            </a:r>
            <a:r>
              <a:rPr lang="en-US" sz="2800" dirty="0" err="1"/>
              <a:t>objek</a:t>
            </a:r>
            <a:r>
              <a:rPr lang="en-US" sz="2800" dirty="0"/>
              <a:t>) </a:t>
            </a:r>
            <a:r>
              <a:rPr lang="en-US" sz="2800" dirty="0" err="1"/>
              <a:t>tersebut</a:t>
            </a:r>
            <a:r>
              <a:rPr lang="en-US" sz="2800" dirty="0"/>
              <a:t> agar </a:t>
            </a:r>
            <a:r>
              <a:rPr lang="en-US" sz="2800" dirty="0" err="1"/>
              <a:t>serasi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8317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TUGAS KELOMPOK-WORKSHOP</a:t>
            </a:r>
            <a:br>
              <a:rPr lang="en-US" dirty="0" smtClean="0"/>
            </a:br>
            <a:r>
              <a:rPr lang="en-US" dirty="0" smtClean="0"/>
              <a:t>MINGGU DEPAN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DISKUSIKAN 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en-US" dirty="0" err="1" smtClean="0"/>
              <a:t>Simpulkan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Masing2 </a:t>
            </a:r>
            <a:r>
              <a:rPr lang="en-US" dirty="0" err="1" smtClean="0"/>
              <a:t>Kelompok</a:t>
            </a:r>
            <a:r>
              <a:rPr lang="en-US" dirty="0" smtClean="0"/>
              <a:t> Dan </a:t>
            </a:r>
            <a:r>
              <a:rPr lang="en-US" dirty="0" err="1" smtClean="0"/>
              <a:t>Didiskusikan</a:t>
            </a:r>
            <a:r>
              <a:rPr lang="en-US" dirty="0" smtClean="0"/>
              <a:t> 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en-US" dirty="0" smtClean="0"/>
              <a:t>Dari </a:t>
            </a:r>
            <a:r>
              <a:rPr lang="en-US" dirty="0" err="1" smtClean="0"/>
              <a:t>Ke</a:t>
            </a:r>
            <a:r>
              <a:rPr lang="en-US" dirty="0" smtClean="0"/>
              <a:t> 5 </a:t>
            </a:r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mewarnai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perbedaannya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kesamaannya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?</a:t>
            </a:r>
          </a:p>
          <a:p>
            <a:pPr marL="578358" indent="-514350" algn="just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Kaidah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norma</a:t>
            </a:r>
            <a:r>
              <a:rPr lang="en-US" sz="2400" dirty="0"/>
              <a:t> 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yang </a:t>
            </a:r>
            <a:r>
              <a:rPr lang="en-US" sz="2400" dirty="0" err="1"/>
              <a:t>tertulis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tertulis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yang </a:t>
            </a:r>
            <a:r>
              <a:rPr lang="en-US" sz="2400" dirty="0" err="1"/>
              <a:t>menjalin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dirty="0" err="1" smtClean="0"/>
              <a:t>Contohnya</a:t>
            </a:r>
            <a:r>
              <a:rPr lang="en-US" sz="2400" b="1" dirty="0" smtClean="0"/>
              <a:t>;</a:t>
            </a:r>
            <a:r>
              <a:rPr lang="en-US" sz="2400" dirty="0" smtClean="0"/>
              <a:t> </a:t>
            </a:r>
            <a:r>
              <a:rPr lang="en-US" sz="2400" dirty="0" err="1"/>
              <a:t>aturan-aturan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kekerabatan</a:t>
            </a:r>
            <a:r>
              <a:rPr lang="en-US" sz="2400" dirty="0"/>
              <a:t>.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toritis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</a:t>
            </a:r>
            <a:r>
              <a:rPr lang="en-US" sz="2400" dirty="0" err="1"/>
              <a:t>lembaga-lembaga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yang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cita-cita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pedoman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, </a:t>
            </a:r>
            <a:r>
              <a:rPr lang="en-US" sz="2400" dirty="0" err="1"/>
              <a:t>atauran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kaidah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kegiatan-kegiatan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kebutuhannya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65466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yang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dengn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(</a:t>
            </a:r>
            <a:r>
              <a:rPr lang="en-US" sz="2800" dirty="0" err="1"/>
              <a:t>bisnis</a:t>
            </a:r>
            <a:r>
              <a:rPr lang="en-US" sz="2800" dirty="0"/>
              <a:t>),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pasar</a:t>
            </a:r>
            <a:r>
              <a:rPr lang="en-US" sz="2800" dirty="0"/>
              <a:t>,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jual-beli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pembayaran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uang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lembaga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produk-produk</a:t>
            </a:r>
            <a:r>
              <a:rPr lang="en-US" sz="2800" dirty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, </a:t>
            </a:r>
            <a:r>
              <a:rPr lang="en-US" sz="2800" dirty="0" err="1"/>
              <a:t>seperti</a:t>
            </a:r>
            <a:r>
              <a:rPr lang="en-US" sz="2800" dirty="0"/>
              <a:t> Tap MPR, </a:t>
            </a:r>
            <a:r>
              <a:rPr lang="en-US" sz="2800" dirty="0" err="1"/>
              <a:t>Undang-Undang</a:t>
            </a:r>
            <a:r>
              <a:rPr lang="en-US" sz="2800" dirty="0"/>
              <a:t>,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, </a:t>
            </a:r>
            <a:r>
              <a:rPr lang="en-US" sz="2800" dirty="0" err="1"/>
              <a:t>Peraturan</a:t>
            </a:r>
            <a:r>
              <a:rPr lang="en-US" sz="2800" dirty="0"/>
              <a:t> Daerah, ARD/ART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lain-lain.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9676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B.Sistem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endParaRPr lang="en-US" dirty="0"/>
          </a:p>
          <a:p>
            <a:pPr algn="just"/>
            <a:r>
              <a:rPr lang="en-US" dirty="0" err="1"/>
              <a:t>Persoalan-persoalan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hakekatnya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/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 smtClean="0"/>
              <a:t>pemenuhi</a:t>
            </a:r>
            <a:r>
              <a:rPr lang="en-US" dirty="0" smtClean="0"/>
              <a:t>/</a:t>
            </a:r>
            <a:r>
              <a:rPr lang="en-US" dirty="0" err="1" smtClean="0"/>
              <a:t>pemuas</a:t>
            </a:r>
            <a:r>
              <a:rPr lang="en-US" dirty="0" smtClean="0"/>
              <a:t> </a:t>
            </a:r>
            <a:r>
              <a:rPr lang="en-US" dirty="0" err="1"/>
              <a:t>kebutuhan</a:t>
            </a:r>
            <a:r>
              <a:rPr lang="en-US" dirty="0"/>
              <a:t>,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modal,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(skill)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51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 smtClean="0"/>
              <a:t>persoalan-persoalan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/>
              <a:t>Dumairy</a:t>
            </a:r>
            <a:r>
              <a:rPr lang="en-US" b="1" dirty="0"/>
              <a:t> (1966</a:t>
            </a:r>
            <a:r>
              <a:rPr lang="en-US" dirty="0"/>
              <a:t>), </a:t>
            </a:r>
            <a:r>
              <a:rPr lang="en-US" dirty="0" err="1">
                <a:solidFill>
                  <a:srgbClr val="FF0000"/>
                </a:solidFill>
              </a:rPr>
              <a:t>Sistem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ekonomi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seperangkat</a:t>
            </a:r>
            <a:r>
              <a:rPr lang="en-US" dirty="0"/>
              <a:t> </a:t>
            </a:r>
            <a:r>
              <a:rPr lang="en-US" dirty="0" err="1"/>
              <a:t>kelembagaan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,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dikatakannya</a:t>
            </a:r>
            <a:r>
              <a:rPr lang="en-US" dirty="0"/>
              <a:t> </a:t>
            </a:r>
            <a:r>
              <a:rPr lang="en-US" u="sng" dirty="0"/>
              <a:t>pula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falsafah</a:t>
            </a:r>
            <a:r>
              <a:rPr lang="en-US" dirty="0"/>
              <a:t>, </a:t>
            </a:r>
            <a:r>
              <a:rPr lang="en-US" dirty="0" err="1"/>
              <a:t>padangan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tempatnya</a:t>
            </a:r>
            <a:r>
              <a:rPr lang="en-US" dirty="0"/>
              <a:t> </a:t>
            </a:r>
            <a:r>
              <a:rPr lang="en-US" dirty="0" err="1"/>
              <a:t>berpijak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43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supra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Sistem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ekonomi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negara-negara</a:t>
            </a:r>
            <a:r>
              <a:rPr lang="en-US" dirty="0"/>
              <a:t> yang </a:t>
            </a:r>
            <a:r>
              <a:rPr lang="en-US" dirty="0" err="1"/>
              <a:t>berideologi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leiberalisme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rezim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demokratis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menganut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kapitalisme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berlandaskan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1017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Di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kenegaraannya</a:t>
            </a:r>
            <a:r>
              <a:rPr lang="en-US" dirty="0"/>
              <a:t> </a:t>
            </a:r>
            <a:r>
              <a:rPr lang="en-US" dirty="0" err="1"/>
              <a:t>cendrung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etatis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yang </a:t>
            </a:r>
            <a:r>
              <a:rPr lang="en-US" dirty="0" err="1"/>
              <a:t>sentralistis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smtClean="0"/>
              <a:t>lain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pemilikan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Keluwesan</a:t>
            </a:r>
            <a:r>
              <a:rPr lang="en-US" dirty="0" smtClean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berkompentisi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imbalan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 smtClean="0"/>
              <a:t>kerjanya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Kadar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,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65799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162</TotalTime>
  <Words>1822</Words>
  <Application>Microsoft Office PowerPoint</Application>
  <PresentationFormat>On-screen Show (4:3)</PresentationFormat>
  <Paragraphs>115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Verve</vt:lpstr>
      <vt:lpstr>PERTEMUAN 2 PENGERTIAN SISTEM </vt:lpstr>
      <vt:lpstr>Pengertian Sistem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TUGAS KELOMPOK-WORKSHOP MINGGU DEPAN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Isniar</dc:creator>
  <cp:lastModifiedBy>Isniar</cp:lastModifiedBy>
  <cp:revision>19</cp:revision>
  <dcterms:created xsi:type="dcterms:W3CDTF">2011-09-26T05:38:40Z</dcterms:created>
  <dcterms:modified xsi:type="dcterms:W3CDTF">2011-10-03T17:31:42Z</dcterms:modified>
</cp:coreProperties>
</file>