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5" r:id="rId12"/>
    <p:sldId id="279" r:id="rId13"/>
    <p:sldId id="276" r:id="rId14"/>
    <p:sldId id="266" r:id="rId15"/>
    <p:sldId id="282" r:id="rId16"/>
    <p:sldId id="283" r:id="rId17"/>
    <p:sldId id="277" r:id="rId18"/>
    <p:sldId id="284" r:id="rId19"/>
    <p:sldId id="267" r:id="rId20"/>
    <p:sldId id="268" r:id="rId21"/>
    <p:sldId id="278" r:id="rId22"/>
    <p:sldId id="280" r:id="rId23"/>
    <p:sldId id="269" r:id="rId24"/>
    <p:sldId id="281" r:id="rId25"/>
    <p:sldId id="270" r:id="rId26"/>
    <p:sldId id="271" r:id="rId27"/>
    <p:sldId id="272" r:id="rId28"/>
    <p:sldId id="273" r:id="rId29"/>
    <p:sldId id="274" r:id="rId30"/>
    <p:sldId id="285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-123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BD469B54-111D-4C28-A7C5-AA92E8A0C19C}" type="datetimeFigureOut">
              <a:rPr lang="en-US" smtClean="0"/>
              <a:pPr/>
              <a:t>10/3/2011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F154749D-EB6E-406D-AB54-799444C3F2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69B54-111D-4C28-A7C5-AA92E8A0C19C}" type="datetimeFigureOut">
              <a:rPr lang="en-US" smtClean="0"/>
              <a:pPr/>
              <a:t>10/3/2011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4749D-EB6E-406D-AB54-799444C3F2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69B54-111D-4C28-A7C5-AA92E8A0C19C}" type="datetimeFigureOut">
              <a:rPr lang="en-US" smtClean="0"/>
              <a:pPr/>
              <a:t>10/3/2011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4749D-EB6E-406D-AB54-799444C3F2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BD469B54-111D-4C28-A7C5-AA92E8A0C19C}" type="datetimeFigureOut">
              <a:rPr lang="en-US" smtClean="0"/>
              <a:pPr/>
              <a:t>10/3/2011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4749D-EB6E-406D-AB54-799444C3F2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BD469B54-111D-4C28-A7C5-AA92E8A0C19C}" type="datetimeFigureOut">
              <a:rPr lang="en-US" smtClean="0"/>
              <a:pPr/>
              <a:t>10/3/2011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F154749D-EB6E-406D-AB54-799444C3F21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D469B54-111D-4C28-A7C5-AA92E8A0C19C}" type="datetimeFigureOut">
              <a:rPr lang="en-US" smtClean="0"/>
              <a:pPr/>
              <a:t>10/3/2011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F154749D-EB6E-406D-AB54-799444C3F2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BD469B54-111D-4C28-A7C5-AA92E8A0C19C}" type="datetimeFigureOut">
              <a:rPr lang="en-US" smtClean="0"/>
              <a:pPr/>
              <a:t>10/3/2011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F154749D-EB6E-406D-AB54-799444C3F2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69B54-111D-4C28-A7C5-AA92E8A0C19C}" type="datetimeFigureOut">
              <a:rPr lang="en-US" smtClean="0"/>
              <a:pPr/>
              <a:t>10/3/2011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4749D-EB6E-406D-AB54-799444C3F2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D469B54-111D-4C28-A7C5-AA92E8A0C19C}" type="datetimeFigureOut">
              <a:rPr lang="en-US" smtClean="0"/>
              <a:pPr/>
              <a:t>10/3/2011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F154749D-EB6E-406D-AB54-799444C3F2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BD469B54-111D-4C28-A7C5-AA92E8A0C19C}" type="datetimeFigureOut">
              <a:rPr lang="en-US" smtClean="0"/>
              <a:pPr/>
              <a:t>10/3/2011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F154749D-EB6E-406D-AB54-799444C3F2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BD469B54-111D-4C28-A7C5-AA92E8A0C19C}" type="datetimeFigureOut">
              <a:rPr lang="en-US" smtClean="0"/>
              <a:pPr/>
              <a:t>10/3/2011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F154749D-EB6E-406D-AB54-799444C3F2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BD469B54-111D-4C28-A7C5-AA92E8A0C19C}" type="datetimeFigureOut">
              <a:rPr lang="en-US" smtClean="0"/>
              <a:pPr/>
              <a:t>10/3/2011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F154749D-EB6E-406D-AB54-799444C3F21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3124200"/>
            <a:ext cx="8062912" cy="1470025"/>
          </a:xfrm>
        </p:spPr>
        <p:txBody>
          <a:bodyPr/>
          <a:lstStyle/>
          <a:p>
            <a:r>
              <a:rPr lang="en-US" dirty="0" smtClean="0"/>
              <a:t>PERTEMUAN 2</a:t>
            </a:r>
            <a:br>
              <a:rPr lang="en-US" dirty="0" smtClean="0"/>
            </a:br>
            <a:r>
              <a:rPr lang="en-US" dirty="0" smtClean="0"/>
              <a:t>PENGERTIAN SISTEM 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491956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5532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800" b="1" dirty="0" err="1"/>
              <a:t>C.Macam-Macam</a:t>
            </a:r>
            <a:r>
              <a:rPr lang="en-US" sz="2800" b="1" dirty="0"/>
              <a:t> </a:t>
            </a:r>
            <a:r>
              <a:rPr lang="en-US" sz="2800" b="1" dirty="0" err="1"/>
              <a:t>Sistem</a:t>
            </a:r>
            <a:r>
              <a:rPr lang="en-US" sz="2800" b="1" dirty="0"/>
              <a:t> </a:t>
            </a:r>
            <a:r>
              <a:rPr lang="en-US" sz="2800" b="1" dirty="0" err="1"/>
              <a:t>Ekonomi</a:t>
            </a:r>
            <a:endParaRPr lang="en-US" sz="2800" dirty="0"/>
          </a:p>
          <a:p>
            <a:pPr marL="0" indent="0" algn="just">
              <a:buNone/>
            </a:pPr>
            <a:r>
              <a:rPr lang="en-US" sz="2800" b="1" dirty="0"/>
              <a:t>1.Sistem </a:t>
            </a:r>
            <a:r>
              <a:rPr lang="en-US" sz="2800" b="1" dirty="0" err="1"/>
              <a:t>Ekonomi</a:t>
            </a:r>
            <a:r>
              <a:rPr lang="en-US" sz="2800" b="1" dirty="0"/>
              <a:t> Liberal-</a:t>
            </a:r>
            <a:r>
              <a:rPr lang="en-US" sz="2800" b="1" dirty="0" err="1"/>
              <a:t>Kapetalis</a:t>
            </a:r>
            <a:endParaRPr lang="en-US" sz="2800" dirty="0"/>
          </a:p>
          <a:p>
            <a:pPr algn="just"/>
            <a:r>
              <a:rPr lang="en-US" sz="2800" dirty="0" err="1"/>
              <a:t>Sistem</a:t>
            </a:r>
            <a:r>
              <a:rPr lang="en-US" sz="2800" dirty="0"/>
              <a:t> </a:t>
            </a:r>
            <a:r>
              <a:rPr lang="en-US" sz="2800" dirty="0" err="1"/>
              <a:t>ekonomi</a:t>
            </a:r>
            <a:r>
              <a:rPr lang="en-US" sz="2800" dirty="0"/>
              <a:t> </a:t>
            </a:r>
            <a:r>
              <a:rPr lang="en-US" sz="2800" dirty="0" err="1"/>
              <a:t>leiberal-kapitalis</a:t>
            </a:r>
            <a:r>
              <a:rPr lang="en-US" sz="2800" dirty="0"/>
              <a:t> </a:t>
            </a:r>
            <a:r>
              <a:rPr lang="en-US" sz="2800" dirty="0" err="1"/>
              <a:t>adalah</a:t>
            </a:r>
            <a:r>
              <a:rPr lang="en-US" sz="2800" dirty="0"/>
              <a:t> </a:t>
            </a:r>
            <a:r>
              <a:rPr lang="en-US" sz="2800" dirty="0" err="1"/>
              <a:t>suatu</a:t>
            </a:r>
            <a:r>
              <a:rPr lang="en-US" sz="2800" dirty="0"/>
              <a:t> </a:t>
            </a:r>
            <a:r>
              <a:rPr lang="en-US" sz="2800" dirty="0" err="1"/>
              <a:t>sistem</a:t>
            </a:r>
            <a:r>
              <a:rPr lang="en-US" sz="2800" dirty="0"/>
              <a:t> yang </a:t>
            </a:r>
            <a:r>
              <a:rPr lang="en-US" sz="2800" dirty="0" err="1"/>
              <a:t>memberikan</a:t>
            </a:r>
            <a:r>
              <a:rPr lang="en-US" sz="2800" dirty="0"/>
              <a:t> </a:t>
            </a:r>
            <a:r>
              <a:rPr lang="en-US" sz="2800" dirty="0" err="1"/>
              <a:t>kebebasan</a:t>
            </a:r>
            <a:r>
              <a:rPr lang="en-US" sz="2800" dirty="0"/>
              <a:t> yang </a:t>
            </a:r>
            <a:r>
              <a:rPr lang="en-US" sz="2800" dirty="0" err="1"/>
              <a:t>besar</a:t>
            </a:r>
            <a:r>
              <a:rPr lang="en-US" sz="2800" dirty="0"/>
              <a:t> </a:t>
            </a:r>
            <a:r>
              <a:rPr lang="en-US" sz="2800" dirty="0" err="1"/>
              <a:t>bagi</a:t>
            </a:r>
            <a:r>
              <a:rPr lang="en-US" sz="2800" dirty="0"/>
              <a:t> </a:t>
            </a:r>
            <a:r>
              <a:rPr lang="en-US" sz="2800" dirty="0" err="1"/>
              <a:t>pelaku-pelaku</a:t>
            </a:r>
            <a:r>
              <a:rPr lang="en-US" sz="2800" dirty="0"/>
              <a:t> </a:t>
            </a:r>
            <a:r>
              <a:rPr lang="en-US" sz="2800" dirty="0" err="1"/>
              <a:t>ekonomi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melakukan</a:t>
            </a:r>
            <a:r>
              <a:rPr lang="en-US" sz="2800" dirty="0"/>
              <a:t> </a:t>
            </a:r>
            <a:r>
              <a:rPr lang="en-US" sz="2800" dirty="0" err="1"/>
              <a:t>kegiatan</a:t>
            </a:r>
            <a:r>
              <a:rPr lang="en-US" sz="2800" dirty="0"/>
              <a:t> yang </a:t>
            </a:r>
            <a:r>
              <a:rPr lang="en-US" sz="2800" dirty="0" err="1"/>
              <a:t>terbaik</a:t>
            </a:r>
            <a:r>
              <a:rPr lang="en-US" sz="2800" dirty="0"/>
              <a:t> </a:t>
            </a:r>
            <a:r>
              <a:rPr lang="en-US" sz="2800" dirty="0" err="1"/>
              <a:t>bagi</a:t>
            </a:r>
            <a:r>
              <a:rPr lang="en-US" sz="2800" dirty="0"/>
              <a:t> </a:t>
            </a:r>
            <a:r>
              <a:rPr lang="en-US" sz="2800" dirty="0" err="1"/>
              <a:t>kepentingan</a:t>
            </a:r>
            <a:r>
              <a:rPr lang="en-US" sz="2800" dirty="0"/>
              <a:t> individual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sumber</a:t>
            </a:r>
            <a:r>
              <a:rPr lang="en-US" sz="2800" dirty="0"/>
              <a:t> </a:t>
            </a:r>
            <a:r>
              <a:rPr lang="en-US" sz="2800" dirty="0" err="1"/>
              <a:t>daya-sumber</a:t>
            </a:r>
            <a:r>
              <a:rPr lang="en-US" sz="2800" dirty="0"/>
              <a:t> </a:t>
            </a:r>
            <a:r>
              <a:rPr lang="en-US" sz="2800" dirty="0" err="1"/>
              <a:t>daya</a:t>
            </a:r>
            <a:r>
              <a:rPr lang="en-US" sz="2800" dirty="0"/>
              <a:t> </a:t>
            </a:r>
            <a:r>
              <a:rPr lang="en-US" sz="2800" dirty="0" err="1"/>
              <a:t>ekonomi</a:t>
            </a:r>
            <a:r>
              <a:rPr lang="en-US" sz="2800" dirty="0"/>
              <a:t>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faktor</a:t>
            </a:r>
            <a:r>
              <a:rPr lang="en-US" sz="2800" dirty="0"/>
              <a:t> </a:t>
            </a:r>
            <a:r>
              <a:rPr lang="en-US" sz="2800" dirty="0" err="1"/>
              <a:t>produksi</a:t>
            </a:r>
            <a:r>
              <a:rPr lang="en-US" sz="2800" dirty="0"/>
              <a:t>. </a:t>
            </a:r>
            <a:endParaRPr lang="en-US" sz="2800" dirty="0" smtClean="0"/>
          </a:p>
          <a:p>
            <a:pPr algn="just"/>
            <a:r>
              <a:rPr lang="en-US" sz="2800" dirty="0" err="1" smtClean="0"/>
              <a:t>Secara</a:t>
            </a:r>
            <a:r>
              <a:rPr lang="en-US" sz="2800" dirty="0" smtClean="0"/>
              <a:t> </a:t>
            </a:r>
            <a:r>
              <a:rPr lang="en-US" sz="2800" dirty="0" err="1"/>
              <a:t>garis</a:t>
            </a:r>
            <a:r>
              <a:rPr lang="en-US" sz="2800" dirty="0"/>
              <a:t> </a:t>
            </a:r>
            <a:r>
              <a:rPr lang="en-US" sz="2800" dirty="0" err="1"/>
              <a:t>besar</a:t>
            </a:r>
            <a:r>
              <a:rPr lang="en-US" sz="2800" dirty="0"/>
              <a:t>, </a:t>
            </a:r>
            <a:r>
              <a:rPr lang="en-US" sz="2800" dirty="0" err="1"/>
              <a:t>ciri-ciri</a:t>
            </a:r>
            <a:r>
              <a:rPr lang="en-US" sz="2800" dirty="0"/>
              <a:t> </a:t>
            </a:r>
            <a:r>
              <a:rPr lang="en-US" sz="2800" dirty="0" err="1"/>
              <a:t>ekonomi</a:t>
            </a:r>
            <a:r>
              <a:rPr lang="en-US" sz="2800" dirty="0"/>
              <a:t> liberal </a:t>
            </a:r>
            <a:r>
              <a:rPr lang="en-US" sz="2800" dirty="0" err="1"/>
              <a:t>kapitalis</a:t>
            </a:r>
            <a:r>
              <a:rPr lang="en-US" sz="2800" dirty="0"/>
              <a:t> </a:t>
            </a:r>
            <a:r>
              <a:rPr lang="en-US" sz="2800" dirty="0" err="1"/>
              <a:t>adalah</a:t>
            </a:r>
            <a:r>
              <a:rPr lang="en-US" sz="2800" dirty="0"/>
              <a:t> </a:t>
            </a:r>
            <a:r>
              <a:rPr lang="en-US" sz="2800" dirty="0" err="1"/>
              <a:t>sebagai</a:t>
            </a:r>
            <a:r>
              <a:rPr lang="en-US" sz="2800" dirty="0"/>
              <a:t> </a:t>
            </a:r>
            <a:r>
              <a:rPr lang="en-US" sz="2800" dirty="0" err="1"/>
              <a:t>berikut</a:t>
            </a:r>
            <a:r>
              <a:rPr lang="en-US" sz="2800" dirty="0"/>
              <a:t> </a:t>
            </a:r>
            <a:r>
              <a:rPr lang="en-US" sz="2800" dirty="0" smtClean="0"/>
              <a:t>:</a:t>
            </a:r>
          </a:p>
          <a:p>
            <a:pPr marL="468313" indent="-468313" algn="just">
              <a:buNone/>
            </a:pPr>
            <a:r>
              <a:rPr lang="en-US" sz="2800" dirty="0" smtClean="0"/>
              <a:t>a. </a:t>
            </a:r>
            <a:r>
              <a:rPr lang="en-US" sz="2800" dirty="0" err="1" smtClean="0"/>
              <a:t>Adanya</a:t>
            </a:r>
            <a:r>
              <a:rPr lang="en-US" sz="2800" dirty="0" smtClean="0"/>
              <a:t> </a:t>
            </a:r>
            <a:r>
              <a:rPr lang="en-US" sz="2800" dirty="0" err="1"/>
              <a:t>pengakuan</a:t>
            </a:r>
            <a:r>
              <a:rPr lang="en-US" sz="2800" dirty="0"/>
              <a:t> yang </a:t>
            </a:r>
            <a:r>
              <a:rPr lang="en-US" sz="2800" dirty="0" err="1"/>
              <a:t>luas</a:t>
            </a:r>
            <a:r>
              <a:rPr lang="en-US" sz="2800" dirty="0"/>
              <a:t> </a:t>
            </a:r>
            <a:r>
              <a:rPr lang="en-US" sz="2800" dirty="0" err="1"/>
              <a:t>terhadap</a:t>
            </a:r>
            <a:r>
              <a:rPr lang="en-US" sz="2800" dirty="0"/>
              <a:t> </a:t>
            </a:r>
            <a:r>
              <a:rPr lang="en-US" sz="2800" dirty="0" err="1"/>
              <a:t>hak</a:t>
            </a:r>
            <a:r>
              <a:rPr lang="en-US" sz="2800" dirty="0"/>
              <a:t> </a:t>
            </a:r>
            <a:r>
              <a:rPr lang="en-US" sz="2800" dirty="0" err="1" smtClean="0"/>
              <a:t>pribadi</a:t>
            </a:r>
            <a:endParaRPr lang="en-US" sz="2800" dirty="0" smtClean="0"/>
          </a:p>
          <a:p>
            <a:pPr marL="0" indent="0" algn="just">
              <a:buNone/>
            </a:pPr>
            <a:endParaRPr lang="en-US" sz="2400" dirty="0"/>
          </a:p>
          <a:p>
            <a:pPr marL="0" indent="0" algn="just">
              <a:buNone/>
            </a:pPr>
            <a:r>
              <a:rPr lang="en-US" sz="2400" i="1" dirty="0"/>
              <a:t/>
            </a:r>
            <a:br>
              <a:rPr lang="en-US" sz="2400" i="1" dirty="0"/>
            </a:br>
            <a:endParaRPr lang="en-US" sz="2400" dirty="0"/>
          </a:p>
        </p:txBody>
      </p:sp>
    </p:spTree>
    <p:extLst>
      <p:ext uri="{BB962C8B-B14F-4D97-AF65-F5344CB8AC3E}">
        <p14:creationId xmlns="" xmlns:p14="http://schemas.microsoft.com/office/powerpoint/2010/main" val="1552870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921408"/>
          </a:xfrm>
        </p:spPr>
        <p:txBody>
          <a:bodyPr>
            <a:noAutofit/>
          </a:bodyPr>
          <a:lstStyle/>
          <a:p>
            <a:pPr marL="468313" indent="-468313" algn="just">
              <a:buNone/>
            </a:pPr>
            <a:r>
              <a:rPr lang="en-US" sz="2400" dirty="0" smtClean="0"/>
              <a:t>b. </a:t>
            </a:r>
            <a:r>
              <a:rPr lang="en-US" sz="2400" dirty="0" err="1" smtClean="0"/>
              <a:t>Praktek</a:t>
            </a:r>
            <a:r>
              <a:rPr lang="en-US" sz="2400" dirty="0" smtClean="0"/>
              <a:t> </a:t>
            </a:r>
            <a:r>
              <a:rPr lang="en-US" sz="2400" dirty="0" err="1" smtClean="0"/>
              <a:t>perekonomian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atus</a:t>
            </a:r>
            <a:r>
              <a:rPr lang="en-US" sz="2400" dirty="0" smtClean="0"/>
              <a:t> </a:t>
            </a:r>
            <a:r>
              <a:rPr lang="en-US" sz="2400" dirty="0" err="1" smtClean="0"/>
              <a:t>menurut</a:t>
            </a:r>
            <a:r>
              <a:rPr lang="en-US" sz="2400" dirty="0" smtClean="0"/>
              <a:t> </a:t>
            </a:r>
            <a:r>
              <a:rPr lang="en-US" sz="2400" dirty="0" err="1" smtClean="0"/>
              <a:t>mekanisme</a:t>
            </a:r>
            <a:r>
              <a:rPr lang="en-US" sz="2400" dirty="0" smtClean="0"/>
              <a:t> </a:t>
            </a:r>
            <a:r>
              <a:rPr lang="en-US" sz="2400" dirty="0" err="1" smtClean="0"/>
              <a:t>pasar</a:t>
            </a:r>
            <a:endParaRPr lang="en-US" sz="2400" dirty="0" smtClean="0"/>
          </a:p>
          <a:p>
            <a:pPr marL="468313" indent="-468313" algn="just">
              <a:buNone/>
            </a:pPr>
            <a:r>
              <a:rPr lang="en-US" sz="2400" dirty="0" smtClean="0"/>
              <a:t>c. </a:t>
            </a:r>
            <a:r>
              <a:rPr lang="en-US" sz="2400" dirty="0" err="1" smtClean="0"/>
              <a:t>Praktek</a:t>
            </a:r>
            <a:r>
              <a:rPr lang="en-US" sz="2400" dirty="0" smtClean="0"/>
              <a:t> </a:t>
            </a:r>
            <a:r>
              <a:rPr lang="en-US" sz="2400" dirty="0" err="1" smtClean="0"/>
              <a:t>perekonomian</a:t>
            </a:r>
            <a:r>
              <a:rPr lang="en-US" sz="2400" dirty="0" smtClean="0"/>
              <a:t> </a:t>
            </a:r>
            <a:r>
              <a:rPr lang="en-US" sz="2400" dirty="0" err="1" smtClean="0"/>
              <a:t>digerakan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motif </a:t>
            </a:r>
            <a:r>
              <a:rPr lang="en-US" sz="2400" dirty="0" err="1" smtClean="0"/>
              <a:t>keuntungan</a:t>
            </a:r>
            <a:r>
              <a:rPr lang="en-US" sz="2400" dirty="0" smtClean="0"/>
              <a:t> (profile </a:t>
            </a:r>
            <a:r>
              <a:rPr lang="en-US" sz="2400" dirty="0" err="1" smtClean="0"/>
              <a:t>motife</a:t>
            </a:r>
            <a:r>
              <a:rPr lang="en-US" sz="2400" dirty="0" smtClean="0"/>
              <a:t>)</a:t>
            </a:r>
          </a:p>
          <a:p>
            <a:pPr algn="just"/>
            <a:r>
              <a:rPr lang="en-US" sz="2400" dirty="0" smtClean="0"/>
              <a:t>System </a:t>
            </a:r>
            <a:r>
              <a:rPr lang="en-US" sz="2400" dirty="0" err="1"/>
              <a:t>ekonomi</a:t>
            </a:r>
            <a:r>
              <a:rPr lang="en-US" sz="2400" dirty="0"/>
              <a:t> </a:t>
            </a:r>
            <a:r>
              <a:rPr lang="en-US" sz="2400" dirty="0" err="1"/>
              <a:t>pasar</a:t>
            </a:r>
            <a:r>
              <a:rPr lang="en-US" sz="2400" dirty="0"/>
              <a:t> </a:t>
            </a:r>
            <a:r>
              <a:rPr lang="en-US" sz="2400" dirty="0" err="1"/>
              <a:t>dikemukakan</a:t>
            </a:r>
            <a:r>
              <a:rPr lang="en-US" sz="2400" dirty="0"/>
              <a:t> </a:t>
            </a:r>
            <a:r>
              <a:rPr lang="en-US" sz="2400" dirty="0" err="1"/>
              <a:t>oleh</a:t>
            </a:r>
            <a:r>
              <a:rPr lang="en-US" sz="2400" dirty="0"/>
              <a:t> Adam Smith yang </a:t>
            </a:r>
            <a:r>
              <a:rPr lang="en-US" sz="2400" dirty="0" err="1"/>
              <a:t>dimuat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bukunya</a:t>
            </a:r>
            <a:r>
              <a:rPr lang="en-US" sz="2400" dirty="0"/>
              <a:t> yang </a:t>
            </a:r>
            <a:r>
              <a:rPr lang="en-US" sz="2400" dirty="0" err="1"/>
              <a:t>berjudul</a:t>
            </a:r>
            <a:r>
              <a:rPr lang="en-US" sz="2400" dirty="0"/>
              <a:t> An Inquiry Into the Nature and Causes of the wealth of Nation</a:t>
            </a:r>
            <a:r>
              <a:rPr lang="en-US" sz="2400" dirty="0" smtClean="0"/>
              <a:t>.</a:t>
            </a:r>
          </a:p>
          <a:p>
            <a:pPr algn="just"/>
            <a:r>
              <a:rPr lang="en-US" sz="2400" dirty="0" err="1" smtClean="0"/>
              <a:t>Ciri</a:t>
            </a:r>
            <a:r>
              <a:rPr lang="en-US" sz="2400" dirty="0" smtClean="0"/>
              <a:t> </a:t>
            </a:r>
            <a:r>
              <a:rPr lang="en-US" sz="2400" dirty="0"/>
              <a:t>system </a:t>
            </a:r>
            <a:r>
              <a:rPr lang="en-US" sz="2400" dirty="0" err="1"/>
              <a:t>ekonomi</a:t>
            </a:r>
            <a:r>
              <a:rPr lang="en-US" sz="2400" dirty="0"/>
              <a:t> </a:t>
            </a:r>
            <a:r>
              <a:rPr lang="en-US" sz="2400" dirty="0" err="1"/>
              <a:t>pasar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r>
              <a:rPr lang="en-US" sz="2400" dirty="0"/>
              <a:t> :</a:t>
            </a:r>
          </a:p>
          <a:p>
            <a:pPr marL="447675" indent="-382588" algn="just">
              <a:buNone/>
            </a:pPr>
            <a:r>
              <a:rPr lang="en-US" sz="2400" dirty="0" smtClean="0"/>
              <a:t>a.	</a:t>
            </a:r>
            <a:r>
              <a:rPr lang="en-US" sz="2400" dirty="0" err="1" smtClean="0"/>
              <a:t>Setiap</a:t>
            </a:r>
            <a:r>
              <a:rPr lang="en-US" sz="2400" dirty="0" smtClean="0"/>
              <a:t> </a:t>
            </a:r>
            <a:r>
              <a:rPr lang="en-US" sz="2400" dirty="0" err="1"/>
              <a:t>individu</a:t>
            </a:r>
            <a:r>
              <a:rPr lang="en-US" sz="2400" dirty="0"/>
              <a:t> </a:t>
            </a:r>
            <a:r>
              <a:rPr lang="en-US" sz="2400" dirty="0" err="1"/>
              <a:t>bebas</a:t>
            </a:r>
            <a:r>
              <a:rPr lang="en-US" sz="2400" dirty="0"/>
              <a:t> </a:t>
            </a:r>
            <a:r>
              <a:rPr lang="en-US" sz="2400" dirty="0" err="1"/>
              <a:t>memiliki</a:t>
            </a:r>
            <a:r>
              <a:rPr lang="en-US" sz="2400" dirty="0"/>
              <a:t> </a:t>
            </a:r>
            <a:r>
              <a:rPr lang="en-US" sz="2400" dirty="0" err="1"/>
              <a:t>barang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 smtClean="0"/>
              <a:t>alat-alat</a:t>
            </a:r>
            <a:r>
              <a:rPr lang="en-US" sz="2400" dirty="0" smtClean="0"/>
              <a:t> </a:t>
            </a:r>
            <a:r>
              <a:rPr lang="en-US" sz="2400" dirty="0" err="1"/>
              <a:t>produksi</a:t>
            </a:r>
            <a:r>
              <a:rPr lang="en-US" sz="2400" dirty="0"/>
              <a:t>.</a:t>
            </a:r>
          </a:p>
          <a:p>
            <a:pPr algn="just">
              <a:buNone/>
              <a:tabLst>
                <a:tab pos="342900" algn="l"/>
              </a:tabLst>
            </a:pPr>
            <a:r>
              <a:rPr lang="en-US" sz="2400" dirty="0"/>
              <a:t>b. </a:t>
            </a:r>
            <a:r>
              <a:rPr lang="en-US" sz="2400" dirty="0" err="1"/>
              <a:t>Kegiatan</a:t>
            </a:r>
            <a:r>
              <a:rPr lang="en-US" sz="2400" dirty="0"/>
              <a:t> </a:t>
            </a:r>
            <a:r>
              <a:rPr lang="en-US" sz="2400" dirty="0" err="1"/>
              <a:t>ekonomi</a:t>
            </a:r>
            <a:r>
              <a:rPr lang="en-US" sz="2400" dirty="0"/>
              <a:t> di </a:t>
            </a:r>
            <a:r>
              <a:rPr lang="en-US" sz="2400" dirty="0" err="1"/>
              <a:t>semua</a:t>
            </a:r>
            <a:r>
              <a:rPr lang="en-US" sz="2400" dirty="0"/>
              <a:t> sector </a:t>
            </a:r>
            <a:r>
              <a:rPr lang="en-US" sz="2400" dirty="0" err="1"/>
              <a:t>dilakukan</a:t>
            </a:r>
            <a:r>
              <a:rPr lang="en-US" sz="2400" dirty="0"/>
              <a:t> </a:t>
            </a:r>
            <a:r>
              <a:rPr lang="en-US" sz="2400" dirty="0" err="1"/>
              <a:t>oleh</a:t>
            </a:r>
            <a:r>
              <a:rPr lang="en-US" sz="2400" dirty="0"/>
              <a:t> </a:t>
            </a:r>
            <a:r>
              <a:rPr lang="en-US" sz="2400" dirty="0" err="1"/>
              <a:t>pihak</a:t>
            </a:r>
            <a:r>
              <a:rPr lang="en-US" sz="2400" dirty="0"/>
              <a:t> </a:t>
            </a:r>
            <a:r>
              <a:rPr lang="en-US" sz="2400" dirty="0" err="1"/>
              <a:t>swasta</a:t>
            </a:r>
            <a:endParaRPr lang="en-US" sz="2400" dirty="0"/>
          </a:p>
          <a:p>
            <a:pPr algn="just">
              <a:buNone/>
              <a:tabLst>
                <a:tab pos="342900" algn="l"/>
              </a:tabLst>
            </a:pPr>
            <a:r>
              <a:rPr lang="en-US" sz="2400" dirty="0" smtClean="0"/>
              <a:t>c.	</a:t>
            </a:r>
            <a:r>
              <a:rPr lang="en-US" sz="2400" dirty="0" err="1" smtClean="0"/>
              <a:t>Pemerintah</a:t>
            </a:r>
            <a:r>
              <a:rPr lang="en-US" sz="2400" dirty="0" smtClean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ikut</a:t>
            </a:r>
            <a:r>
              <a:rPr lang="en-US" sz="2400" dirty="0"/>
              <a:t> </a:t>
            </a:r>
            <a:r>
              <a:rPr lang="en-US" sz="2400" dirty="0" err="1"/>
              <a:t>campur</a:t>
            </a:r>
            <a:r>
              <a:rPr lang="en-US" sz="2400" dirty="0"/>
              <a:t> </a:t>
            </a:r>
            <a:r>
              <a:rPr lang="en-US" sz="2400" dirty="0" err="1"/>
              <a:t>tangan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kegiatan</a:t>
            </a:r>
            <a:r>
              <a:rPr lang="en-US" sz="2400" dirty="0"/>
              <a:t> </a:t>
            </a:r>
            <a:r>
              <a:rPr lang="en-US" sz="2400" dirty="0" err="1"/>
              <a:t>ekonomi</a:t>
            </a:r>
            <a:r>
              <a:rPr lang="en-US" sz="2400" dirty="0"/>
              <a:t>.</a:t>
            </a:r>
          </a:p>
          <a:p>
            <a:pPr algn="just">
              <a:buNone/>
            </a:pP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</p:txBody>
      </p:sp>
    </p:spTree>
    <p:extLst>
      <p:ext uri="{BB962C8B-B14F-4D97-AF65-F5344CB8AC3E}">
        <p14:creationId xmlns="" xmlns:p14="http://schemas.microsoft.com/office/powerpoint/2010/main" val="1164431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845208"/>
          </a:xfrm>
        </p:spPr>
        <p:txBody>
          <a:bodyPr>
            <a:normAutofit fontScale="77500" lnSpcReduction="20000"/>
          </a:bodyPr>
          <a:lstStyle/>
          <a:p>
            <a:pPr marL="685800" indent="-620713" algn="just">
              <a:buClr>
                <a:schemeClr val="tx1"/>
              </a:buClr>
              <a:buNone/>
            </a:pPr>
            <a:r>
              <a:rPr lang="en-US" sz="3100" dirty="0" smtClean="0"/>
              <a:t>d.	Modal </a:t>
            </a:r>
            <a:r>
              <a:rPr lang="en-US" sz="3100" dirty="0" err="1" smtClean="0"/>
              <a:t>memegang</a:t>
            </a:r>
            <a:r>
              <a:rPr lang="en-US" sz="3100" dirty="0" smtClean="0"/>
              <a:t> </a:t>
            </a:r>
            <a:r>
              <a:rPr lang="en-US" sz="3100" dirty="0" err="1" smtClean="0"/>
              <a:t>peranan</a:t>
            </a:r>
            <a:r>
              <a:rPr lang="en-US" sz="3100" dirty="0" smtClean="0"/>
              <a:t> </a:t>
            </a:r>
            <a:r>
              <a:rPr lang="en-US" sz="3100" dirty="0" err="1" smtClean="0"/>
              <a:t>penting</a:t>
            </a:r>
            <a:r>
              <a:rPr lang="en-US" sz="3100" dirty="0" smtClean="0"/>
              <a:t> </a:t>
            </a:r>
            <a:r>
              <a:rPr lang="en-US" sz="3100" dirty="0" err="1" smtClean="0"/>
              <a:t>dalam</a:t>
            </a:r>
            <a:r>
              <a:rPr lang="en-US" sz="3100" dirty="0" smtClean="0"/>
              <a:t> </a:t>
            </a:r>
            <a:r>
              <a:rPr lang="en-US" sz="3100" dirty="0" err="1" smtClean="0"/>
              <a:t>kegiatan</a:t>
            </a:r>
            <a:r>
              <a:rPr lang="en-US" sz="3100" dirty="0" smtClean="0"/>
              <a:t> </a:t>
            </a:r>
            <a:r>
              <a:rPr lang="en-US" sz="3100" dirty="0" err="1" smtClean="0"/>
              <a:t>ekonomi</a:t>
            </a:r>
            <a:r>
              <a:rPr lang="en-US" sz="3100" dirty="0" smtClean="0"/>
              <a:t>.</a:t>
            </a:r>
          </a:p>
          <a:p>
            <a:pPr marL="685800" indent="-620713" algn="just">
              <a:buClr>
                <a:schemeClr val="tx1"/>
              </a:buClr>
              <a:buNone/>
            </a:pPr>
            <a:r>
              <a:rPr lang="en-US" sz="3100" dirty="0" smtClean="0"/>
              <a:t>e.	</a:t>
            </a:r>
            <a:r>
              <a:rPr lang="en-US" sz="3100" dirty="0" err="1" smtClean="0"/>
              <a:t>Setiap</a:t>
            </a:r>
            <a:r>
              <a:rPr lang="en-US" sz="3100" dirty="0" smtClean="0"/>
              <a:t> </a:t>
            </a:r>
            <a:r>
              <a:rPr lang="en-US" sz="3100" dirty="0" err="1" smtClean="0"/>
              <a:t>orang</a:t>
            </a:r>
            <a:r>
              <a:rPr lang="en-US" sz="3100" dirty="0" smtClean="0"/>
              <a:t> </a:t>
            </a:r>
            <a:r>
              <a:rPr lang="en-US" sz="3100" dirty="0" err="1" smtClean="0"/>
              <a:t>diberi</a:t>
            </a:r>
            <a:r>
              <a:rPr lang="en-US" sz="3100" dirty="0" smtClean="0"/>
              <a:t> </a:t>
            </a:r>
            <a:r>
              <a:rPr lang="en-US" sz="3100" dirty="0" err="1" smtClean="0"/>
              <a:t>kebebasan</a:t>
            </a:r>
            <a:r>
              <a:rPr lang="en-US" sz="3100" dirty="0" smtClean="0"/>
              <a:t> </a:t>
            </a:r>
            <a:r>
              <a:rPr lang="en-US" sz="3100" dirty="0" err="1" smtClean="0"/>
              <a:t>dalam</a:t>
            </a:r>
            <a:r>
              <a:rPr lang="en-US" sz="3100" dirty="0" smtClean="0"/>
              <a:t> </a:t>
            </a:r>
            <a:r>
              <a:rPr lang="en-US" sz="3100" dirty="0" err="1" smtClean="0"/>
              <a:t>memakai</a:t>
            </a:r>
            <a:r>
              <a:rPr lang="en-US" sz="3100" dirty="0" smtClean="0"/>
              <a:t> </a:t>
            </a:r>
            <a:r>
              <a:rPr lang="en-US" sz="3100" dirty="0" err="1" smtClean="0"/>
              <a:t>barang</a:t>
            </a:r>
            <a:r>
              <a:rPr lang="en-US" sz="3100" dirty="0" smtClean="0"/>
              <a:t> </a:t>
            </a:r>
            <a:r>
              <a:rPr lang="en-US" sz="3100" dirty="0" err="1" smtClean="0"/>
              <a:t>dan</a:t>
            </a:r>
            <a:r>
              <a:rPr lang="en-US" sz="3100" dirty="0" smtClean="0"/>
              <a:t> </a:t>
            </a:r>
            <a:r>
              <a:rPr lang="en-US" sz="3100" dirty="0" err="1" smtClean="0"/>
              <a:t>jasa</a:t>
            </a:r>
            <a:endParaRPr lang="en-US" sz="3100" dirty="0" smtClean="0"/>
          </a:p>
          <a:p>
            <a:pPr marL="685800" indent="-620713" algn="just">
              <a:buClr>
                <a:schemeClr val="tx1"/>
              </a:buClr>
              <a:buNone/>
            </a:pPr>
            <a:r>
              <a:rPr lang="en-US" sz="3100" dirty="0" smtClean="0"/>
              <a:t>f.	</a:t>
            </a:r>
            <a:r>
              <a:rPr lang="en-US" sz="3100" dirty="0" err="1" smtClean="0"/>
              <a:t>Semua</a:t>
            </a:r>
            <a:r>
              <a:rPr lang="en-US" sz="3100" dirty="0" smtClean="0"/>
              <a:t> </a:t>
            </a:r>
            <a:r>
              <a:rPr lang="en-US" sz="3100" dirty="0" err="1" smtClean="0"/>
              <a:t>kegiatan</a:t>
            </a:r>
            <a:r>
              <a:rPr lang="en-US" sz="3100" dirty="0" smtClean="0"/>
              <a:t> </a:t>
            </a:r>
            <a:r>
              <a:rPr lang="en-US" sz="3100" dirty="0" err="1" smtClean="0"/>
              <a:t>ekonomi</a:t>
            </a:r>
            <a:r>
              <a:rPr lang="en-US" sz="3100" dirty="0" smtClean="0"/>
              <a:t> </a:t>
            </a:r>
            <a:r>
              <a:rPr lang="en-US" sz="3100" dirty="0" err="1" smtClean="0"/>
              <a:t>didorong</a:t>
            </a:r>
            <a:r>
              <a:rPr lang="en-US" sz="3100" dirty="0" smtClean="0"/>
              <a:t> </a:t>
            </a:r>
            <a:r>
              <a:rPr lang="en-US" sz="3100" dirty="0" err="1" smtClean="0"/>
              <a:t>oleh</a:t>
            </a:r>
            <a:r>
              <a:rPr lang="en-US" sz="3100" dirty="0" smtClean="0"/>
              <a:t> </a:t>
            </a:r>
            <a:r>
              <a:rPr lang="en-US" sz="3100" dirty="0" err="1" smtClean="0"/>
              <a:t>prinsip</a:t>
            </a:r>
            <a:r>
              <a:rPr lang="en-US" sz="3100" dirty="0" smtClean="0"/>
              <a:t> </a:t>
            </a:r>
            <a:r>
              <a:rPr lang="en-US" sz="3100" dirty="0" err="1" smtClean="0"/>
              <a:t>laba</a:t>
            </a:r>
            <a:r>
              <a:rPr lang="en-US" sz="3100" dirty="0" smtClean="0"/>
              <a:t>.</a:t>
            </a:r>
          </a:p>
          <a:p>
            <a:pPr marL="685800" indent="-620713" algn="just">
              <a:buClr>
                <a:schemeClr val="tx1"/>
              </a:buClr>
              <a:buAutoNum type="alphaLcPeriod" startAt="7"/>
            </a:pPr>
            <a:r>
              <a:rPr lang="en-US" sz="3100" dirty="0" err="1" smtClean="0"/>
              <a:t>Berlakunya</a:t>
            </a:r>
            <a:r>
              <a:rPr lang="en-US" sz="3100" dirty="0" smtClean="0"/>
              <a:t> </a:t>
            </a:r>
            <a:r>
              <a:rPr lang="en-US" sz="3100" dirty="0" err="1" smtClean="0"/>
              <a:t>persaingan</a:t>
            </a:r>
            <a:r>
              <a:rPr lang="en-US" sz="3100" dirty="0" smtClean="0"/>
              <a:t> </a:t>
            </a:r>
            <a:r>
              <a:rPr lang="en-US" sz="3100" dirty="0" err="1" smtClean="0"/>
              <a:t>secara</a:t>
            </a:r>
            <a:r>
              <a:rPr lang="en-US" sz="3100" dirty="0" smtClean="0"/>
              <a:t> </a:t>
            </a:r>
            <a:r>
              <a:rPr lang="en-US" sz="3100" dirty="0" err="1" smtClean="0"/>
              <a:t>bebas</a:t>
            </a:r>
            <a:r>
              <a:rPr lang="en-US" sz="3100" dirty="0" smtClean="0"/>
              <a:t>.</a:t>
            </a:r>
          </a:p>
          <a:p>
            <a:pPr marL="685800" indent="-620713" algn="just">
              <a:buAutoNum type="alphaLcPeriod" startAt="7"/>
            </a:pPr>
            <a:endParaRPr lang="en-US" sz="3100" dirty="0" smtClean="0"/>
          </a:p>
          <a:p>
            <a:pPr algn="just"/>
            <a:r>
              <a:rPr lang="en-US" sz="3100" b="1" dirty="0" err="1" smtClean="0"/>
              <a:t>Kebaikan</a:t>
            </a:r>
            <a:r>
              <a:rPr lang="en-US" sz="3100" b="1" dirty="0" smtClean="0"/>
              <a:t> system </a:t>
            </a:r>
            <a:r>
              <a:rPr lang="en-US" sz="3100" b="1" dirty="0" err="1" smtClean="0"/>
              <a:t>ekonomi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pasar</a:t>
            </a:r>
            <a:r>
              <a:rPr lang="en-US" sz="3100" b="1" dirty="0" smtClean="0"/>
              <a:t> </a:t>
            </a:r>
            <a:r>
              <a:rPr lang="en-US" sz="3100" dirty="0" err="1" smtClean="0"/>
              <a:t>adalah</a:t>
            </a:r>
            <a:r>
              <a:rPr lang="en-US" sz="3100" dirty="0" smtClean="0"/>
              <a:t> :</a:t>
            </a:r>
          </a:p>
          <a:p>
            <a:pPr algn="just">
              <a:buNone/>
            </a:pPr>
            <a:r>
              <a:rPr lang="en-US" sz="3100" dirty="0" smtClean="0"/>
              <a:t>a.	</a:t>
            </a:r>
            <a:r>
              <a:rPr lang="en-US" sz="3100" dirty="0" err="1" smtClean="0"/>
              <a:t>Adanya</a:t>
            </a:r>
            <a:r>
              <a:rPr lang="en-US" sz="3100" dirty="0" smtClean="0"/>
              <a:t> </a:t>
            </a:r>
            <a:r>
              <a:rPr lang="en-US" sz="3100" dirty="0" err="1" smtClean="0"/>
              <a:t>persaingan</a:t>
            </a:r>
            <a:r>
              <a:rPr lang="en-US" sz="3100" dirty="0" smtClean="0"/>
              <a:t> </a:t>
            </a:r>
            <a:r>
              <a:rPr lang="en-US" sz="3100" dirty="0" err="1" smtClean="0"/>
              <a:t>mendorong</a:t>
            </a:r>
            <a:r>
              <a:rPr lang="en-US" sz="3100" dirty="0" smtClean="0"/>
              <a:t> </a:t>
            </a:r>
            <a:r>
              <a:rPr lang="en-US" sz="3100" dirty="0" err="1" smtClean="0"/>
              <a:t>manusia</a:t>
            </a:r>
            <a:r>
              <a:rPr lang="en-US" sz="3100" dirty="0" smtClean="0"/>
              <a:t> </a:t>
            </a:r>
            <a:r>
              <a:rPr lang="en-US" sz="3100" dirty="0" err="1" smtClean="0"/>
              <a:t>atau</a:t>
            </a:r>
            <a:r>
              <a:rPr lang="en-US" sz="3100" dirty="0" smtClean="0"/>
              <a:t> </a:t>
            </a:r>
            <a:r>
              <a:rPr lang="en-US" sz="3100" dirty="0" err="1" smtClean="0"/>
              <a:t>individu</a:t>
            </a:r>
            <a:r>
              <a:rPr lang="en-US" sz="3100" dirty="0" smtClean="0"/>
              <a:t> </a:t>
            </a:r>
            <a:r>
              <a:rPr lang="en-US" sz="3100" dirty="0" err="1" smtClean="0"/>
              <a:t>untuk</a:t>
            </a:r>
            <a:r>
              <a:rPr lang="en-US" sz="3100" dirty="0" smtClean="0"/>
              <a:t> </a:t>
            </a:r>
            <a:r>
              <a:rPr lang="en-US" sz="3100" dirty="0" err="1" smtClean="0"/>
              <a:t>terus</a:t>
            </a:r>
            <a:r>
              <a:rPr lang="en-US" sz="3100" dirty="0" smtClean="0"/>
              <a:t> </a:t>
            </a:r>
            <a:r>
              <a:rPr lang="en-US" sz="3100" dirty="0" err="1" smtClean="0"/>
              <a:t>maju</a:t>
            </a:r>
            <a:r>
              <a:rPr lang="en-US" sz="3100" dirty="0" smtClean="0"/>
              <a:t> </a:t>
            </a:r>
            <a:r>
              <a:rPr lang="en-US" sz="3100" dirty="0" err="1" smtClean="0"/>
              <a:t>dan</a:t>
            </a:r>
            <a:r>
              <a:rPr lang="en-US" sz="3100" dirty="0" smtClean="0"/>
              <a:t> </a:t>
            </a:r>
            <a:r>
              <a:rPr lang="en-US" sz="3100" dirty="0" err="1" smtClean="0"/>
              <a:t>bertindak</a:t>
            </a:r>
            <a:r>
              <a:rPr lang="en-US" sz="3100" dirty="0" smtClean="0"/>
              <a:t> </a:t>
            </a:r>
            <a:r>
              <a:rPr lang="en-US" sz="3100" dirty="0" err="1" smtClean="0"/>
              <a:t>secara</a:t>
            </a:r>
            <a:r>
              <a:rPr lang="en-US" sz="3100" dirty="0" smtClean="0"/>
              <a:t> </a:t>
            </a:r>
            <a:r>
              <a:rPr lang="en-US" sz="3100" dirty="0" err="1" smtClean="0"/>
              <a:t>efektid</a:t>
            </a:r>
            <a:r>
              <a:rPr lang="en-US" sz="3100" dirty="0" smtClean="0"/>
              <a:t> </a:t>
            </a:r>
            <a:r>
              <a:rPr lang="en-US" sz="3100" dirty="0" err="1" smtClean="0"/>
              <a:t>dan</a:t>
            </a:r>
            <a:r>
              <a:rPr lang="en-US" sz="3100" dirty="0" smtClean="0"/>
              <a:t> </a:t>
            </a:r>
            <a:r>
              <a:rPr lang="en-US" sz="3100" dirty="0" err="1" smtClean="0"/>
              <a:t>efisiien</a:t>
            </a:r>
            <a:r>
              <a:rPr lang="en-US" sz="3100" dirty="0" smtClean="0"/>
              <a:t>.</a:t>
            </a:r>
          </a:p>
          <a:p>
            <a:pPr algn="just">
              <a:buNone/>
            </a:pPr>
            <a:r>
              <a:rPr lang="en-US" sz="3100" dirty="0" smtClean="0"/>
              <a:t>b.	</a:t>
            </a:r>
            <a:r>
              <a:rPr lang="en-US" sz="3100" dirty="0" err="1" smtClean="0"/>
              <a:t>Tiap</a:t>
            </a:r>
            <a:r>
              <a:rPr lang="en-US" sz="3100" dirty="0" smtClean="0"/>
              <a:t>-</a:t>
            </a:r>
            <a:r>
              <a:rPr lang="en-US" sz="3100" dirty="0" err="1" smtClean="0"/>
              <a:t>tiap</a:t>
            </a:r>
            <a:r>
              <a:rPr lang="en-US" sz="3100" dirty="0" smtClean="0"/>
              <a:t> </a:t>
            </a:r>
            <a:r>
              <a:rPr lang="en-US" sz="3100" dirty="0" err="1" smtClean="0"/>
              <a:t>individu</a:t>
            </a:r>
            <a:r>
              <a:rPr lang="en-US" sz="3100" dirty="0" smtClean="0"/>
              <a:t> </a:t>
            </a:r>
            <a:r>
              <a:rPr lang="en-US" sz="3100" dirty="0" err="1" smtClean="0"/>
              <a:t>bebas</a:t>
            </a:r>
            <a:r>
              <a:rPr lang="en-US" sz="3100" dirty="0" smtClean="0"/>
              <a:t> </a:t>
            </a:r>
            <a:r>
              <a:rPr lang="en-US" sz="3100" dirty="0" err="1" smtClean="0"/>
              <a:t>memilih</a:t>
            </a:r>
            <a:r>
              <a:rPr lang="en-US" sz="3100" dirty="0" smtClean="0"/>
              <a:t> </a:t>
            </a:r>
            <a:r>
              <a:rPr lang="en-US" sz="3100" dirty="0" err="1" smtClean="0"/>
              <a:t>pekerjaan</a:t>
            </a:r>
            <a:r>
              <a:rPr lang="en-US" sz="3100" dirty="0" smtClean="0"/>
              <a:t> yang </a:t>
            </a:r>
            <a:r>
              <a:rPr lang="en-US" sz="3100" dirty="0" err="1" smtClean="0"/>
              <a:t>disukai</a:t>
            </a:r>
            <a:r>
              <a:rPr lang="en-US" sz="3100" dirty="0" smtClean="0"/>
              <a:t> </a:t>
            </a:r>
            <a:r>
              <a:rPr lang="en-US" sz="3100" dirty="0" err="1" smtClean="0"/>
              <a:t>sesuai</a:t>
            </a:r>
            <a:r>
              <a:rPr lang="en-US" sz="3100" dirty="0" smtClean="0"/>
              <a:t> </a:t>
            </a:r>
            <a:r>
              <a:rPr lang="en-US" sz="3100" dirty="0" err="1" smtClean="0"/>
              <a:t>dengan</a:t>
            </a:r>
            <a:r>
              <a:rPr lang="en-US" sz="3100" dirty="0" smtClean="0"/>
              <a:t> </a:t>
            </a:r>
            <a:r>
              <a:rPr lang="en-US" sz="3100" dirty="0" err="1" smtClean="0"/>
              <a:t>minat</a:t>
            </a:r>
            <a:r>
              <a:rPr lang="en-US" sz="3100" dirty="0" smtClean="0"/>
              <a:t> </a:t>
            </a:r>
            <a:r>
              <a:rPr lang="en-US" sz="3100" dirty="0" err="1" smtClean="0"/>
              <a:t>dan</a:t>
            </a:r>
            <a:r>
              <a:rPr lang="en-US" sz="3100" dirty="0" smtClean="0"/>
              <a:t> </a:t>
            </a:r>
            <a:r>
              <a:rPr lang="en-US" sz="3100" dirty="0" err="1" smtClean="0"/>
              <a:t>bakatnya</a:t>
            </a:r>
            <a:r>
              <a:rPr lang="en-US" sz="3100" dirty="0" smtClean="0"/>
              <a:t>.</a:t>
            </a:r>
          </a:p>
          <a:p>
            <a:pPr algn="just">
              <a:buNone/>
            </a:pPr>
            <a:r>
              <a:rPr lang="en-US" sz="3100" dirty="0" smtClean="0"/>
              <a:t>c. 	</a:t>
            </a:r>
            <a:r>
              <a:rPr lang="en-US" sz="3100" dirty="0" err="1" smtClean="0"/>
              <a:t>Produksi</a:t>
            </a:r>
            <a:r>
              <a:rPr lang="en-US" sz="3100" dirty="0" smtClean="0"/>
              <a:t> </a:t>
            </a:r>
            <a:r>
              <a:rPr lang="en-US" sz="3100" dirty="0" err="1" smtClean="0"/>
              <a:t>didasarkan</a:t>
            </a:r>
            <a:r>
              <a:rPr lang="en-US" sz="3100" dirty="0" smtClean="0"/>
              <a:t> </a:t>
            </a:r>
            <a:r>
              <a:rPr lang="en-US" sz="3100" dirty="0" err="1" smtClean="0"/>
              <a:t>atas</a:t>
            </a:r>
            <a:r>
              <a:rPr lang="en-US" sz="3100" dirty="0" smtClean="0"/>
              <a:t> </a:t>
            </a:r>
            <a:r>
              <a:rPr lang="en-US" sz="3100" dirty="0" err="1" smtClean="0"/>
              <a:t>kebutuhan</a:t>
            </a:r>
            <a:r>
              <a:rPr lang="en-US" sz="3100" dirty="0" smtClean="0"/>
              <a:t> </a:t>
            </a:r>
            <a:r>
              <a:rPr lang="en-US" sz="3100" dirty="0" err="1" smtClean="0"/>
              <a:t>masyarakat</a:t>
            </a:r>
            <a:r>
              <a:rPr lang="en-US" sz="3100" dirty="0" smtClean="0"/>
              <a:t>.</a:t>
            </a:r>
          </a:p>
          <a:p>
            <a:pPr algn="just">
              <a:buNone/>
            </a:pPr>
            <a:r>
              <a:rPr lang="en-US" sz="3100" dirty="0" smtClean="0"/>
              <a:t>d. </a:t>
            </a:r>
            <a:r>
              <a:rPr lang="en-US" sz="3100" dirty="0" err="1" smtClean="0"/>
              <a:t>Kebebasan</a:t>
            </a:r>
            <a:r>
              <a:rPr lang="en-US" sz="3100" dirty="0" smtClean="0"/>
              <a:t> </a:t>
            </a:r>
            <a:r>
              <a:rPr lang="en-US" sz="3100" dirty="0" err="1" smtClean="0"/>
              <a:t>memilih</a:t>
            </a:r>
            <a:r>
              <a:rPr lang="en-US" sz="3100" dirty="0" smtClean="0"/>
              <a:t> </a:t>
            </a:r>
            <a:r>
              <a:rPr lang="en-US" sz="3100" dirty="0" err="1" smtClean="0"/>
              <a:t>alat-alat</a:t>
            </a:r>
            <a:r>
              <a:rPr lang="en-US" sz="3100" dirty="0" smtClean="0"/>
              <a:t> </a:t>
            </a:r>
            <a:r>
              <a:rPr lang="en-US" sz="3100" dirty="0" err="1" smtClean="0"/>
              <a:t>produksi</a:t>
            </a:r>
            <a:r>
              <a:rPr lang="en-US" sz="3100" dirty="0" smtClean="0"/>
              <a:t> </a:t>
            </a:r>
            <a:r>
              <a:rPr lang="en-US" sz="3100" dirty="0" err="1" smtClean="0"/>
              <a:t>dan</a:t>
            </a:r>
            <a:r>
              <a:rPr lang="en-US" sz="3100" dirty="0" smtClean="0"/>
              <a:t> modal.</a:t>
            </a:r>
          </a:p>
          <a:p>
            <a:pPr marL="685800" indent="-620713"/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845208"/>
          </a:xfrm>
        </p:spPr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pPr algn="just"/>
            <a:r>
              <a:rPr lang="en-US" b="1" dirty="0" err="1" smtClean="0"/>
              <a:t>Keburukan</a:t>
            </a:r>
            <a:r>
              <a:rPr lang="en-US" b="1" dirty="0" smtClean="0"/>
              <a:t> </a:t>
            </a:r>
            <a:r>
              <a:rPr lang="en-US" b="1" dirty="0"/>
              <a:t>system </a:t>
            </a:r>
            <a:r>
              <a:rPr lang="en-US" b="1" dirty="0" err="1"/>
              <a:t>ekonomi</a:t>
            </a:r>
            <a:r>
              <a:rPr lang="en-US" b="1" dirty="0"/>
              <a:t> </a:t>
            </a:r>
            <a:r>
              <a:rPr lang="en-US" b="1" dirty="0" err="1"/>
              <a:t>pasar</a:t>
            </a:r>
            <a:r>
              <a:rPr lang="en-US" b="1" dirty="0"/>
              <a:t> </a:t>
            </a:r>
            <a:r>
              <a:rPr lang="en-US" dirty="0" err="1"/>
              <a:t>adalah</a:t>
            </a:r>
            <a:r>
              <a:rPr lang="en-US" dirty="0"/>
              <a:t> :</a:t>
            </a:r>
          </a:p>
          <a:p>
            <a:pPr algn="just">
              <a:buNone/>
            </a:pPr>
            <a:r>
              <a:rPr lang="en-US" dirty="0" err="1" smtClean="0"/>
              <a:t>a.Persaingan</a:t>
            </a:r>
            <a:r>
              <a:rPr lang="en-US" dirty="0" smtClean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menyebabkan</a:t>
            </a:r>
            <a:r>
              <a:rPr lang="en-US" dirty="0"/>
              <a:t> </a:t>
            </a:r>
            <a:r>
              <a:rPr lang="en-US" dirty="0" err="1"/>
              <a:t>terjadinya</a:t>
            </a:r>
            <a:r>
              <a:rPr lang="en-US" dirty="0"/>
              <a:t> </a:t>
            </a:r>
            <a:r>
              <a:rPr lang="en-US" dirty="0" err="1"/>
              <a:t>penindasan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monopoli</a:t>
            </a:r>
            <a:r>
              <a:rPr lang="en-US" dirty="0"/>
              <a:t>.</a:t>
            </a:r>
          </a:p>
          <a:p>
            <a:pPr algn="just">
              <a:buNone/>
            </a:pPr>
            <a:r>
              <a:rPr lang="en-US" dirty="0" err="1" smtClean="0"/>
              <a:t>b.Karena</a:t>
            </a:r>
            <a:r>
              <a:rPr lang="en-US" dirty="0" smtClean="0"/>
              <a:t> </a:t>
            </a:r>
            <a:r>
              <a:rPr lang="en-US" dirty="0"/>
              <a:t>motif </a:t>
            </a:r>
            <a:r>
              <a:rPr lang="en-US" dirty="0" err="1"/>
              <a:t>memperoleh</a:t>
            </a:r>
            <a:r>
              <a:rPr lang="en-US" dirty="0"/>
              <a:t> </a:t>
            </a:r>
            <a:r>
              <a:rPr lang="en-US" dirty="0" err="1"/>
              <a:t>laba</a:t>
            </a:r>
            <a:r>
              <a:rPr lang="en-US" dirty="0"/>
              <a:t>, </a:t>
            </a:r>
            <a:r>
              <a:rPr lang="en-US" dirty="0" err="1"/>
              <a:t>tiap-tiap</a:t>
            </a:r>
            <a:r>
              <a:rPr lang="en-US" dirty="0"/>
              <a:t> </a:t>
            </a:r>
            <a:r>
              <a:rPr lang="en-US" dirty="0" err="1"/>
              <a:t>individu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mementingkan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pemerataan</a:t>
            </a:r>
            <a:r>
              <a:rPr lang="en-US" dirty="0"/>
              <a:t> </a:t>
            </a:r>
            <a:r>
              <a:rPr lang="en-US" dirty="0" err="1"/>
              <a:t>pendapatan</a:t>
            </a:r>
            <a:r>
              <a:rPr lang="en-US" dirty="0"/>
              <a:t> </a:t>
            </a:r>
            <a:r>
              <a:rPr lang="en-US" dirty="0" err="1"/>
              <a:t>sulit</a:t>
            </a:r>
            <a:r>
              <a:rPr lang="en-US" dirty="0"/>
              <a:t> </a:t>
            </a:r>
            <a:r>
              <a:rPr lang="en-US" dirty="0" err="1"/>
              <a:t>dicapai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merata</a:t>
            </a:r>
            <a:r>
              <a:rPr lang="en-US" dirty="0"/>
              <a:t>.</a:t>
            </a:r>
          </a:p>
          <a:p>
            <a:pPr algn="just">
              <a:buNone/>
            </a:pPr>
            <a:r>
              <a:rPr lang="en-US" dirty="0" err="1" smtClean="0"/>
              <a:t>c.Sulit</a:t>
            </a:r>
            <a:r>
              <a:rPr lang="en-US" dirty="0" smtClean="0"/>
              <a:t> </a:t>
            </a:r>
            <a:r>
              <a:rPr lang="en-US" dirty="0" err="1"/>
              <a:t>menghindarkan</a:t>
            </a:r>
            <a:r>
              <a:rPr lang="en-US" dirty="0"/>
              <a:t> </a:t>
            </a:r>
            <a:r>
              <a:rPr lang="en-US" dirty="0" err="1"/>
              <a:t>naik</a:t>
            </a:r>
            <a:r>
              <a:rPr lang="en-US" dirty="0"/>
              <a:t> </a:t>
            </a:r>
            <a:r>
              <a:rPr lang="en-US" dirty="0" err="1"/>
              <a:t>turunnya</a:t>
            </a:r>
            <a:r>
              <a:rPr lang="en-US" dirty="0"/>
              <a:t> </a:t>
            </a:r>
            <a:r>
              <a:rPr lang="en-US" dirty="0" err="1"/>
              <a:t>kehidupan</a:t>
            </a:r>
            <a:r>
              <a:rPr lang="en-US" dirty="0"/>
              <a:t> </a:t>
            </a:r>
            <a:r>
              <a:rPr lang="en-US" dirty="0" err="1"/>
              <a:t>ekonomi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krisis</a:t>
            </a:r>
            <a:r>
              <a:rPr lang="en-US" dirty="0"/>
              <a:t> </a:t>
            </a:r>
            <a:r>
              <a:rPr lang="en-US" dirty="0" err="1"/>
              <a:t>ekonomi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mungkin</a:t>
            </a:r>
            <a:r>
              <a:rPr lang="en-US" dirty="0"/>
              <a:t> </a:t>
            </a:r>
            <a:r>
              <a:rPr lang="en-US" dirty="0" err="1"/>
              <a:t>sering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.</a:t>
            </a:r>
          </a:p>
          <a:p>
            <a:pPr algn="just">
              <a:buNone/>
            </a:pPr>
            <a:r>
              <a:rPr lang="en-US" dirty="0"/>
              <a:t>d. </a:t>
            </a:r>
            <a:r>
              <a:rPr lang="en-US" dirty="0" err="1"/>
              <a:t>Timbulnya</a:t>
            </a:r>
            <a:r>
              <a:rPr lang="en-US" dirty="0"/>
              <a:t> </a:t>
            </a:r>
            <a:r>
              <a:rPr lang="en-US" dirty="0" err="1"/>
              <a:t>dampak</a:t>
            </a:r>
            <a:r>
              <a:rPr lang="en-US" dirty="0"/>
              <a:t> </a:t>
            </a:r>
            <a:r>
              <a:rPr lang="en-US" dirty="0" err="1"/>
              <a:t>imbasan</a:t>
            </a:r>
            <a:r>
              <a:rPr lang="en-US" dirty="0"/>
              <a:t>.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388914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en-US" b="1" dirty="0"/>
              <a:t>2.Sistem </a:t>
            </a:r>
            <a:r>
              <a:rPr lang="en-US" b="1" dirty="0" err="1"/>
              <a:t>Ekonomi</a:t>
            </a:r>
            <a:r>
              <a:rPr lang="en-US" b="1" dirty="0"/>
              <a:t> </a:t>
            </a:r>
            <a:r>
              <a:rPr lang="en-US" b="1" dirty="0" err="1"/>
              <a:t>Sosialis-Komunistik</a:t>
            </a:r>
            <a:endParaRPr lang="en-US" dirty="0"/>
          </a:p>
          <a:p>
            <a:pPr algn="just"/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ekonomi</a:t>
            </a:r>
            <a:r>
              <a:rPr lang="en-US" dirty="0"/>
              <a:t> </a:t>
            </a:r>
            <a:r>
              <a:rPr lang="en-US" dirty="0" err="1"/>
              <a:t>sosialis-komunistis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kebalikannya</a:t>
            </a:r>
            <a:r>
              <a:rPr lang="en-US" dirty="0"/>
              <a:t>, </a:t>
            </a:r>
            <a:r>
              <a:rPr lang="en-US" dirty="0" err="1"/>
              <a:t>dimana</a:t>
            </a:r>
            <a:r>
              <a:rPr lang="en-US" dirty="0"/>
              <a:t> </a:t>
            </a:r>
            <a:r>
              <a:rPr lang="en-US" dirty="0" err="1"/>
              <a:t>sumber</a:t>
            </a:r>
            <a:r>
              <a:rPr lang="en-US" dirty="0"/>
              <a:t> </a:t>
            </a:r>
            <a:r>
              <a:rPr lang="en-US" dirty="0" err="1"/>
              <a:t>daya</a:t>
            </a:r>
            <a:r>
              <a:rPr lang="en-US" dirty="0"/>
              <a:t> </a:t>
            </a:r>
            <a:r>
              <a:rPr lang="en-US" dirty="0" err="1"/>
              <a:t>ekonomi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/>
              <a:t>produksi</a:t>
            </a:r>
            <a:r>
              <a:rPr lang="en-US" dirty="0"/>
              <a:t> </a:t>
            </a:r>
            <a:r>
              <a:rPr lang="en-US" dirty="0" err="1"/>
              <a:t>dikuasai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milik</a:t>
            </a:r>
            <a:r>
              <a:rPr lang="en-US" dirty="0"/>
              <a:t> </a:t>
            </a:r>
            <a:r>
              <a:rPr lang="en-US" dirty="0" err="1"/>
              <a:t>negara</a:t>
            </a:r>
            <a:r>
              <a:rPr lang="en-US" dirty="0"/>
              <a:t>.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negara</a:t>
            </a:r>
            <a:r>
              <a:rPr lang="en-US" dirty="0"/>
              <a:t> yang </a:t>
            </a:r>
            <a:r>
              <a:rPr lang="en-US" dirty="0" err="1"/>
              <a:t>menganut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ekonomi</a:t>
            </a:r>
            <a:r>
              <a:rPr lang="en-US" dirty="0"/>
              <a:t> </a:t>
            </a:r>
            <a:r>
              <a:rPr lang="en-US" dirty="0" err="1"/>
              <a:t>sosialis-komunis</a:t>
            </a:r>
            <a:r>
              <a:rPr lang="en-US" dirty="0"/>
              <a:t>, </a:t>
            </a:r>
            <a:r>
              <a:rPr lang="en-US" dirty="0" err="1"/>
              <a:t>menekankan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kebersamaan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menjalankan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memajukan</a:t>
            </a:r>
            <a:r>
              <a:rPr lang="en-US" dirty="0"/>
              <a:t> </a:t>
            </a:r>
            <a:r>
              <a:rPr lang="en-US" dirty="0" err="1"/>
              <a:t>perekonomian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yang </a:t>
            </a:r>
            <a:r>
              <a:rPr lang="en-US" dirty="0" err="1"/>
              <a:t>menonjol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kebersamaan</a:t>
            </a:r>
            <a:r>
              <a:rPr lang="en-US" dirty="0"/>
              <a:t>, </a:t>
            </a:r>
            <a:r>
              <a:rPr lang="en-US" dirty="0" err="1"/>
              <a:t>dimana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alat</a:t>
            </a:r>
            <a:r>
              <a:rPr lang="en-US" dirty="0"/>
              <a:t> </a:t>
            </a:r>
            <a:r>
              <a:rPr lang="en-US" dirty="0" err="1"/>
              <a:t>produksi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milik</a:t>
            </a:r>
            <a:r>
              <a:rPr lang="en-US" dirty="0"/>
              <a:t> </a:t>
            </a:r>
            <a:r>
              <a:rPr lang="en-US" dirty="0" err="1"/>
              <a:t>bersama</a:t>
            </a:r>
            <a:r>
              <a:rPr lang="en-US" dirty="0"/>
              <a:t> (</a:t>
            </a:r>
            <a:r>
              <a:rPr lang="en-US" dirty="0" err="1"/>
              <a:t>negara</a:t>
            </a:r>
            <a:r>
              <a:rPr lang="en-US" dirty="0"/>
              <a:t>)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didistribusikan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kepentingan</a:t>
            </a:r>
            <a:r>
              <a:rPr lang="en-US" dirty="0"/>
              <a:t> </a:t>
            </a:r>
            <a:r>
              <a:rPr lang="en-US" dirty="0" err="1"/>
              <a:t>bersama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kebutuhan</a:t>
            </a:r>
            <a:r>
              <a:rPr lang="en-US" dirty="0"/>
              <a:t> </a:t>
            </a:r>
            <a:r>
              <a:rPr lang="en-US" dirty="0" err="1"/>
              <a:t>masing-masing</a:t>
            </a:r>
            <a:r>
              <a:rPr lang="en-US" dirty="0"/>
              <a:t>.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304333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845208"/>
          </a:xfrm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en-US" dirty="0" err="1" smtClean="0"/>
              <a:t>Ciri-ciri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</a:t>
            </a:r>
            <a:r>
              <a:rPr lang="en-US" dirty="0" err="1" smtClean="0"/>
              <a:t>Sosialis</a:t>
            </a:r>
            <a:endParaRPr lang="en-US" dirty="0" smtClean="0"/>
          </a:p>
          <a:p>
            <a:pPr algn="just"/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mengutamakan</a:t>
            </a:r>
            <a:r>
              <a:rPr lang="en-US" dirty="0" smtClean="0"/>
              <a:t> </a:t>
            </a:r>
            <a:r>
              <a:rPr lang="en-US" dirty="0" err="1" smtClean="0"/>
              <a:t>kebersamaan</a:t>
            </a:r>
            <a:r>
              <a:rPr lang="en-US" dirty="0" smtClean="0"/>
              <a:t> (</a:t>
            </a:r>
            <a:r>
              <a:rPr lang="en-US" dirty="0" err="1" smtClean="0"/>
              <a:t>kolektivisme</a:t>
            </a:r>
            <a:r>
              <a:rPr lang="en-US" dirty="0" smtClean="0"/>
              <a:t>).</a:t>
            </a:r>
          </a:p>
          <a:p>
            <a:pPr algn="just"/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dianggap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satu-satunya</a:t>
            </a:r>
            <a:r>
              <a:rPr lang="en-US" dirty="0" smtClean="0"/>
              <a:t> </a:t>
            </a:r>
            <a:r>
              <a:rPr lang="en-US" dirty="0" err="1" smtClean="0"/>
              <a:t>kenyataan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, </a:t>
            </a:r>
            <a:r>
              <a:rPr lang="en-US" dirty="0" err="1" smtClean="0"/>
              <a:t>sedang</a:t>
            </a:r>
            <a:r>
              <a:rPr lang="en-US" dirty="0" smtClean="0"/>
              <a:t> </a:t>
            </a:r>
            <a:r>
              <a:rPr lang="en-US" dirty="0" err="1" smtClean="0"/>
              <a:t>individu-individu</a:t>
            </a:r>
            <a:r>
              <a:rPr lang="en-US" dirty="0" smtClean="0"/>
              <a:t> </a:t>
            </a:r>
            <a:r>
              <a:rPr lang="en-US" dirty="0" err="1" smtClean="0"/>
              <a:t>fiksi</a:t>
            </a:r>
            <a:r>
              <a:rPr lang="en-US" dirty="0" smtClean="0"/>
              <a:t> </a:t>
            </a:r>
            <a:r>
              <a:rPr lang="en-US" dirty="0" err="1" smtClean="0"/>
              <a:t>belaka</a:t>
            </a:r>
            <a:r>
              <a:rPr lang="en-US" dirty="0" smtClean="0"/>
              <a:t>.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pengakuan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hak-hak</a:t>
            </a:r>
            <a:r>
              <a:rPr lang="en-US" dirty="0" smtClean="0"/>
              <a:t> </a:t>
            </a:r>
            <a:r>
              <a:rPr lang="en-US" dirty="0" err="1" smtClean="0"/>
              <a:t>pribadi</a:t>
            </a:r>
            <a:r>
              <a:rPr lang="en-US" dirty="0" smtClean="0"/>
              <a:t> (</a:t>
            </a:r>
            <a:r>
              <a:rPr lang="en-US" dirty="0" err="1" smtClean="0"/>
              <a:t>individu</a:t>
            </a:r>
            <a:r>
              <a:rPr lang="en-US" dirty="0" smtClean="0"/>
              <a:t>)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sosialis</a:t>
            </a:r>
            <a:r>
              <a:rPr lang="en-US" dirty="0" smtClean="0"/>
              <a:t>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err="1" smtClean="0"/>
              <a:t>Peran</a:t>
            </a:r>
            <a:r>
              <a:rPr lang="en-US" b="1" dirty="0" smtClean="0"/>
              <a:t> </a:t>
            </a:r>
            <a:r>
              <a:rPr lang="en-US" b="1" dirty="0" err="1" smtClean="0"/>
              <a:t>pemerintah</a:t>
            </a:r>
            <a:r>
              <a:rPr lang="en-US" b="1" dirty="0" smtClean="0"/>
              <a:t> </a:t>
            </a:r>
            <a:r>
              <a:rPr lang="en-US" b="1" dirty="0" err="1" smtClean="0"/>
              <a:t>sangat</a:t>
            </a:r>
            <a:r>
              <a:rPr lang="en-US" b="1" dirty="0" smtClean="0"/>
              <a:t> </a:t>
            </a:r>
            <a:r>
              <a:rPr lang="en-US" b="1" dirty="0" err="1" smtClean="0"/>
              <a:t>kuat</a:t>
            </a:r>
            <a:endParaRPr lang="en-US" b="1" dirty="0" smtClean="0"/>
          </a:p>
          <a:p>
            <a:pPr algn="just"/>
            <a:r>
              <a:rPr lang="en-US" dirty="0" err="1" smtClean="0"/>
              <a:t>Pemerintah</a:t>
            </a:r>
            <a:r>
              <a:rPr lang="en-US" dirty="0" smtClean="0"/>
              <a:t> </a:t>
            </a:r>
            <a:r>
              <a:rPr lang="en-US" dirty="0" err="1" smtClean="0"/>
              <a:t>bertindak</a:t>
            </a:r>
            <a:r>
              <a:rPr lang="en-US" dirty="0" smtClean="0"/>
              <a:t> </a:t>
            </a:r>
            <a:r>
              <a:rPr lang="en-US" dirty="0" err="1" smtClean="0"/>
              <a:t>aktif</a:t>
            </a:r>
            <a:r>
              <a:rPr lang="en-US" dirty="0" smtClean="0"/>
              <a:t> </a:t>
            </a:r>
            <a:r>
              <a:rPr lang="en-US" dirty="0" err="1" smtClean="0"/>
              <a:t>mulai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perencanaan</a:t>
            </a:r>
            <a:r>
              <a:rPr lang="en-US" dirty="0" smtClean="0"/>
              <a:t>, </a:t>
            </a:r>
            <a:r>
              <a:rPr lang="en-US" dirty="0" err="1" smtClean="0"/>
              <a:t>pelaksanaan</a:t>
            </a:r>
            <a:r>
              <a:rPr lang="en-US" dirty="0" smtClean="0"/>
              <a:t> </a:t>
            </a:r>
            <a:r>
              <a:rPr lang="en-US" dirty="0" err="1" smtClean="0"/>
              <a:t>hingga</a:t>
            </a:r>
            <a:r>
              <a:rPr lang="en-US" dirty="0" smtClean="0"/>
              <a:t> </a:t>
            </a:r>
            <a:r>
              <a:rPr lang="en-US" dirty="0" err="1" smtClean="0"/>
              <a:t>tahap</a:t>
            </a:r>
            <a:r>
              <a:rPr lang="en-US" dirty="0" smtClean="0"/>
              <a:t> </a:t>
            </a:r>
            <a:r>
              <a:rPr lang="en-US" dirty="0" err="1" smtClean="0"/>
              <a:t>pengawasan</a:t>
            </a:r>
            <a:r>
              <a:rPr lang="en-US" dirty="0" smtClean="0"/>
              <a:t>. </a:t>
            </a:r>
            <a:r>
              <a:rPr lang="en-US" dirty="0" err="1" smtClean="0"/>
              <a:t>Alat</a:t>
            </a:r>
            <a:r>
              <a:rPr lang="en-US" dirty="0" smtClean="0"/>
              <a:t>-</a:t>
            </a:r>
            <a:r>
              <a:rPr lang="en-US" dirty="0" err="1" smtClean="0"/>
              <a:t>alat</a:t>
            </a:r>
            <a:r>
              <a:rPr lang="en-US" dirty="0" smtClean="0"/>
              <a:t> </a:t>
            </a:r>
            <a:r>
              <a:rPr lang="en-US" dirty="0" err="1" smtClean="0"/>
              <a:t>produksi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kebijaksanaan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</a:t>
            </a:r>
            <a:r>
              <a:rPr lang="en-US" dirty="0" err="1" smtClean="0"/>
              <a:t>semuanya</a:t>
            </a:r>
            <a:r>
              <a:rPr lang="en-US" dirty="0" smtClean="0"/>
              <a:t> </a:t>
            </a:r>
            <a:r>
              <a:rPr lang="en-US" dirty="0" err="1" smtClean="0"/>
              <a:t>diatur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692808"/>
          </a:xfrm>
        </p:spPr>
        <p:txBody>
          <a:bodyPr>
            <a:noAutofit/>
          </a:bodyPr>
          <a:lstStyle/>
          <a:p>
            <a:pPr algn="just"/>
            <a:r>
              <a:rPr lang="en-US" sz="2400" dirty="0" err="1" smtClean="0"/>
              <a:t>Sifat</a:t>
            </a:r>
            <a:r>
              <a:rPr lang="en-US" sz="2400" dirty="0" smtClean="0"/>
              <a:t> </a:t>
            </a:r>
            <a:r>
              <a:rPr lang="en-US" sz="2400" dirty="0" err="1" smtClean="0"/>
              <a:t>manusia</a:t>
            </a:r>
            <a:r>
              <a:rPr lang="en-US" sz="2400" dirty="0" smtClean="0"/>
              <a:t> </a:t>
            </a:r>
            <a:r>
              <a:rPr lang="en-US" sz="2400" dirty="0" err="1" smtClean="0"/>
              <a:t>ditentukan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pola</a:t>
            </a:r>
            <a:r>
              <a:rPr lang="en-US" sz="2400" dirty="0" smtClean="0"/>
              <a:t> </a:t>
            </a:r>
            <a:r>
              <a:rPr lang="en-US" sz="2400" dirty="0" err="1" smtClean="0"/>
              <a:t>produksi</a:t>
            </a:r>
            <a:r>
              <a:rPr lang="en-US" sz="2400" dirty="0" smtClean="0"/>
              <a:t> </a:t>
            </a:r>
          </a:p>
          <a:p>
            <a:pPr algn="just"/>
            <a:r>
              <a:rPr lang="en-US" sz="2400" dirty="0" err="1" smtClean="0"/>
              <a:t>Pola</a:t>
            </a:r>
            <a:r>
              <a:rPr lang="en-US" sz="2400" dirty="0" smtClean="0"/>
              <a:t> </a:t>
            </a:r>
            <a:r>
              <a:rPr lang="en-US" sz="2400" dirty="0" err="1" smtClean="0"/>
              <a:t>produksi</a:t>
            </a:r>
            <a:r>
              <a:rPr lang="en-US" sz="2400" dirty="0" smtClean="0"/>
              <a:t> (</a:t>
            </a:r>
            <a:r>
              <a:rPr lang="en-US" sz="2400" dirty="0" err="1" smtClean="0"/>
              <a:t>aset</a:t>
            </a:r>
            <a:r>
              <a:rPr lang="en-US" sz="2400" dirty="0" smtClean="0"/>
              <a:t> </a:t>
            </a:r>
            <a:r>
              <a:rPr lang="en-US" sz="2400" dirty="0" err="1" smtClean="0"/>
              <a:t>dikuasai</a:t>
            </a:r>
            <a:r>
              <a:rPr lang="en-US" sz="2400" dirty="0" smtClean="0"/>
              <a:t> </a:t>
            </a:r>
            <a:r>
              <a:rPr lang="en-US" sz="2400" dirty="0" err="1" smtClean="0"/>
              <a:t>masyarakat</a:t>
            </a:r>
            <a:r>
              <a:rPr lang="en-US" sz="2400" dirty="0" smtClean="0"/>
              <a:t>) </a:t>
            </a:r>
            <a:r>
              <a:rPr lang="en-US" sz="2400" dirty="0" err="1" smtClean="0"/>
              <a:t>melahirkan</a:t>
            </a:r>
            <a:r>
              <a:rPr lang="en-US" sz="2400" dirty="0" smtClean="0"/>
              <a:t> </a:t>
            </a:r>
            <a:r>
              <a:rPr lang="en-US" sz="2400" dirty="0" err="1" smtClean="0"/>
              <a:t>kesadaran</a:t>
            </a:r>
            <a:r>
              <a:rPr lang="en-US" sz="2400" dirty="0" smtClean="0"/>
              <a:t> </a:t>
            </a:r>
            <a:r>
              <a:rPr lang="en-US" sz="2400" dirty="0" err="1" smtClean="0"/>
              <a:t>kolektivisme</a:t>
            </a:r>
            <a:r>
              <a:rPr lang="en-US" sz="2400" dirty="0" smtClean="0"/>
              <a:t> (</a:t>
            </a:r>
            <a:r>
              <a:rPr lang="en-US" sz="2400" dirty="0" err="1" smtClean="0"/>
              <a:t>masyarakat</a:t>
            </a:r>
            <a:r>
              <a:rPr lang="en-US" sz="2400" dirty="0" smtClean="0"/>
              <a:t> </a:t>
            </a:r>
            <a:r>
              <a:rPr lang="en-US" sz="2400" dirty="0" err="1" smtClean="0"/>
              <a:t>sosialis</a:t>
            </a:r>
            <a:r>
              <a:rPr lang="en-US" sz="2400" dirty="0" smtClean="0"/>
              <a:t>)</a:t>
            </a:r>
          </a:p>
          <a:p>
            <a:pPr algn="just"/>
            <a:r>
              <a:rPr lang="en-US" sz="2400" dirty="0" smtClean="0"/>
              <a:t>la </a:t>
            </a:r>
            <a:r>
              <a:rPr lang="en-US" sz="2400" dirty="0" err="1" smtClean="0"/>
              <a:t>produksi</a:t>
            </a:r>
            <a:r>
              <a:rPr lang="en-US" sz="2400" dirty="0" smtClean="0"/>
              <a:t> (</a:t>
            </a:r>
            <a:r>
              <a:rPr lang="en-US" sz="2400" dirty="0" err="1" smtClean="0"/>
              <a:t>aset</a:t>
            </a:r>
            <a:r>
              <a:rPr lang="en-US" sz="2400" dirty="0" smtClean="0"/>
              <a:t> </a:t>
            </a:r>
            <a:r>
              <a:rPr lang="en-US" sz="2400" dirty="0" err="1" smtClean="0"/>
              <a:t>dikuasai</a:t>
            </a:r>
            <a:r>
              <a:rPr lang="en-US" sz="2400" dirty="0" smtClean="0"/>
              <a:t> </a:t>
            </a:r>
            <a:r>
              <a:rPr lang="en-US" sz="2400" dirty="0" err="1" smtClean="0"/>
              <a:t>individu</a:t>
            </a:r>
            <a:r>
              <a:rPr lang="en-US" sz="2400" dirty="0" smtClean="0"/>
              <a:t>) </a:t>
            </a:r>
            <a:r>
              <a:rPr lang="en-US" sz="2400" dirty="0" err="1" smtClean="0"/>
              <a:t>melahirkan</a:t>
            </a:r>
            <a:r>
              <a:rPr lang="en-US" sz="2400" dirty="0" smtClean="0"/>
              <a:t> </a:t>
            </a:r>
            <a:r>
              <a:rPr lang="en-US" sz="2400" dirty="0" err="1" smtClean="0"/>
              <a:t>kesadaran</a:t>
            </a:r>
            <a:r>
              <a:rPr lang="en-US" sz="2400" dirty="0" smtClean="0"/>
              <a:t> </a:t>
            </a:r>
            <a:r>
              <a:rPr lang="en-US" sz="2400" dirty="0" err="1" smtClean="0"/>
              <a:t>individualisme</a:t>
            </a:r>
            <a:r>
              <a:rPr lang="en-US" sz="2400" dirty="0" smtClean="0"/>
              <a:t> (</a:t>
            </a:r>
            <a:r>
              <a:rPr lang="en-US" sz="2400" dirty="0" err="1" smtClean="0"/>
              <a:t>masyarakat</a:t>
            </a:r>
            <a:r>
              <a:rPr lang="en-US" sz="2400" dirty="0" smtClean="0"/>
              <a:t> </a:t>
            </a:r>
            <a:r>
              <a:rPr lang="en-US" sz="2400" dirty="0" err="1" smtClean="0"/>
              <a:t>kapitalis</a:t>
            </a:r>
            <a:r>
              <a:rPr lang="en-US" sz="2400" dirty="0" smtClean="0"/>
              <a:t>).</a:t>
            </a:r>
          </a:p>
          <a:p>
            <a:pPr algn="just"/>
            <a:endParaRPr lang="en-US" sz="2400" b="1" dirty="0" smtClean="0"/>
          </a:p>
          <a:p>
            <a:pPr algn="just">
              <a:buNone/>
            </a:pPr>
            <a:r>
              <a:rPr lang="en-US" sz="2400" b="1" dirty="0" err="1" smtClean="0"/>
              <a:t>Kelemahan-kelemahan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sistem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ekonomi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Sosialis</a:t>
            </a:r>
            <a:endParaRPr lang="en-US" sz="2400" b="1" dirty="0" smtClean="0"/>
          </a:p>
          <a:p>
            <a:pPr algn="just"/>
            <a:r>
              <a:rPr lang="en-US" sz="2400" dirty="0" err="1" smtClean="0"/>
              <a:t>Teori</a:t>
            </a:r>
            <a:r>
              <a:rPr lang="en-US" sz="2400" dirty="0" smtClean="0"/>
              <a:t> </a:t>
            </a:r>
            <a:r>
              <a:rPr lang="en-US" sz="2400" dirty="0" err="1" smtClean="0"/>
              <a:t>pertentangan</a:t>
            </a:r>
            <a:r>
              <a:rPr lang="en-US" sz="2400" dirty="0" smtClean="0"/>
              <a:t> </a:t>
            </a:r>
            <a:r>
              <a:rPr lang="en-US" sz="2400" dirty="0" err="1" smtClean="0"/>
              <a:t>kelas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berlaku</a:t>
            </a:r>
            <a:r>
              <a:rPr lang="en-US" sz="2400" dirty="0" smtClean="0"/>
              <a:t> </a:t>
            </a:r>
            <a:r>
              <a:rPr lang="en-US" sz="2400" dirty="0" err="1" smtClean="0"/>
              <a:t>umumTidak</a:t>
            </a:r>
            <a:r>
              <a:rPr lang="en-US" sz="2400" dirty="0" smtClean="0"/>
              <a:t> </a:t>
            </a:r>
            <a:r>
              <a:rPr lang="en-US" sz="2400" dirty="0" err="1" smtClean="0"/>
              <a:t>banyak</a:t>
            </a:r>
            <a:r>
              <a:rPr lang="en-US" sz="2400" dirty="0" smtClean="0"/>
              <a:t> </a:t>
            </a:r>
            <a:r>
              <a:rPr lang="en-US" sz="2400" dirty="0" err="1" smtClean="0"/>
              <a:t>kasus</a:t>
            </a:r>
            <a:r>
              <a:rPr lang="en-US" sz="2400" dirty="0" smtClean="0"/>
              <a:t>, </a:t>
            </a:r>
            <a:r>
              <a:rPr lang="en-US" sz="2400" dirty="0" err="1" smtClean="0"/>
              <a:t>hanya</a:t>
            </a:r>
            <a:r>
              <a:rPr lang="en-US" sz="2400" dirty="0" smtClean="0"/>
              <a:t> </a:t>
            </a:r>
            <a:r>
              <a:rPr lang="en-US" sz="2400" dirty="0" err="1" smtClean="0"/>
              <a:t>terjadi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saat</a:t>
            </a:r>
            <a:r>
              <a:rPr lang="en-US" sz="2400" dirty="0" smtClean="0"/>
              <a:t> </a:t>
            </a:r>
            <a:r>
              <a:rPr lang="en-US" sz="2400" dirty="0" err="1" smtClean="0"/>
              <a:t>revolusi</a:t>
            </a:r>
            <a:r>
              <a:rPr lang="en-US" sz="2400" dirty="0" smtClean="0"/>
              <a:t> </a:t>
            </a:r>
            <a:r>
              <a:rPr lang="en-US" sz="2400" dirty="0" err="1" smtClean="0"/>
              <a:t>industri</a:t>
            </a:r>
            <a:r>
              <a:rPr lang="en-US" sz="2400" dirty="0" smtClean="0"/>
              <a:t> (</a:t>
            </a:r>
            <a:r>
              <a:rPr lang="en-US" sz="2400" dirty="0" err="1" smtClean="0"/>
              <a:t>abad</a:t>
            </a:r>
            <a:r>
              <a:rPr lang="en-US" sz="2400" dirty="0" smtClean="0"/>
              <a:t> </a:t>
            </a:r>
            <a:r>
              <a:rPr lang="en-US" sz="2400" dirty="0" err="1" smtClean="0"/>
              <a:t>pertengahan</a:t>
            </a:r>
            <a:r>
              <a:rPr lang="en-US" sz="2400" dirty="0" smtClean="0"/>
              <a:t>)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revolusi</a:t>
            </a:r>
            <a:r>
              <a:rPr lang="en-US" sz="2400" dirty="0" smtClean="0"/>
              <a:t> </a:t>
            </a:r>
            <a:r>
              <a:rPr lang="en-US" sz="2400" dirty="0" err="1" smtClean="0"/>
              <a:t>Bolsevik</a:t>
            </a:r>
            <a:r>
              <a:rPr lang="en-US" sz="2400" dirty="0" smtClean="0"/>
              <a:t> </a:t>
            </a:r>
            <a:r>
              <a:rPr lang="en-US" sz="2400" dirty="0" err="1" smtClean="0"/>
              <a:t>tahun</a:t>
            </a:r>
            <a:r>
              <a:rPr lang="en-US" sz="2400" dirty="0" smtClean="0"/>
              <a:t> 1917). Di India </a:t>
            </a:r>
            <a:r>
              <a:rPr lang="en-US" sz="2400" dirty="0" err="1" smtClean="0"/>
              <a:t>banyak</a:t>
            </a:r>
            <a:r>
              <a:rPr lang="en-US" sz="2400" dirty="0" smtClean="0"/>
              <a:t> </a:t>
            </a:r>
            <a:r>
              <a:rPr lang="en-US" sz="2400" dirty="0" err="1" smtClean="0"/>
              <a:t>kasta</a:t>
            </a:r>
            <a:r>
              <a:rPr lang="en-US" sz="2400" dirty="0" smtClean="0"/>
              <a:t>, </a:t>
            </a:r>
            <a:r>
              <a:rPr lang="en-US" sz="2400" dirty="0" err="1" smtClean="0"/>
              <a:t>tapi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pernah</a:t>
            </a:r>
            <a:r>
              <a:rPr lang="en-US" sz="2400" dirty="0" smtClean="0"/>
              <a:t> </a:t>
            </a:r>
            <a:r>
              <a:rPr lang="en-US" sz="2400" dirty="0" err="1" smtClean="0"/>
              <a:t>terjadi</a:t>
            </a:r>
            <a:r>
              <a:rPr lang="en-US" sz="2400" dirty="0" smtClean="0"/>
              <a:t> </a:t>
            </a:r>
            <a:r>
              <a:rPr lang="en-US" sz="2400" dirty="0" err="1" smtClean="0"/>
              <a:t>revolusi</a:t>
            </a:r>
            <a:r>
              <a:rPr lang="en-US" sz="2400" dirty="0" smtClean="0"/>
              <a:t> </a:t>
            </a:r>
            <a:r>
              <a:rPr lang="en-US" sz="2400" dirty="0" err="1" smtClean="0"/>
              <a:t>sosial</a:t>
            </a:r>
            <a:r>
              <a:rPr lang="en-US" sz="2400" dirty="0" smtClean="0"/>
              <a:t>.</a:t>
            </a:r>
          </a:p>
          <a:p>
            <a:pPr algn="just"/>
            <a:r>
              <a:rPr lang="en-US" sz="2700" dirty="0" smtClean="0"/>
              <a:t/>
            </a:r>
            <a:br>
              <a:rPr lang="en-US" sz="2700" dirty="0" smtClean="0"/>
            </a:br>
            <a:endParaRPr lang="en-US" sz="27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997608"/>
          </a:xfrm>
        </p:spPr>
        <p:txBody>
          <a:bodyPr>
            <a:normAutofit fontScale="92500" lnSpcReduction="20000"/>
          </a:bodyPr>
          <a:lstStyle/>
          <a:p>
            <a:pPr algn="just">
              <a:buFont typeface="Courier New" pitchFamily="49" charset="0"/>
              <a:buChar char="o"/>
            </a:pP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kebebasan</a:t>
            </a:r>
            <a:r>
              <a:rPr lang="en-US" dirty="0"/>
              <a:t> </a:t>
            </a:r>
            <a:r>
              <a:rPr lang="en-US" dirty="0" err="1"/>
              <a:t>memilih</a:t>
            </a:r>
            <a:r>
              <a:rPr lang="en-US" dirty="0"/>
              <a:t> </a:t>
            </a:r>
            <a:r>
              <a:rPr lang="en-US" dirty="0" err="1" smtClean="0"/>
              <a:t>pekerjaan</a:t>
            </a:r>
            <a:r>
              <a:rPr lang="en-US" dirty="0" smtClean="0"/>
              <a:t>.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/>
              <a:t>kreativitas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</a:t>
            </a:r>
            <a:r>
              <a:rPr lang="en-US" dirty="0" err="1"/>
              <a:t>tehambat</a:t>
            </a:r>
            <a:r>
              <a:rPr lang="en-US" dirty="0"/>
              <a:t>, </a:t>
            </a:r>
            <a:r>
              <a:rPr lang="en-US" dirty="0" err="1"/>
              <a:t>produktivitas</a:t>
            </a:r>
            <a:r>
              <a:rPr lang="en-US" dirty="0"/>
              <a:t> </a:t>
            </a:r>
            <a:r>
              <a:rPr lang="en-US" dirty="0" err="1"/>
              <a:t>menurun</a:t>
            </a:r>
            <a:r>
              <a:rPr lang="en-US" dirty="0"/>
              <a:t>, </a:t>
            </a:r>
            <a:r>
              <a:rPr lang="en-US" dirty="0" err="1"/>
              <a:t>produksi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perekonomian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berhenti</a:t>
            </a:r>
            <a:r>
              <a:rPr lang="en-US" dirty="0" smtClean="0"/>
              <a:t>.</a:t>
            </a:r>
          </a:p>
          <a:p>
            <a:pPr algn="just">
              <a:buFont typeface="Courier New" pitchFamily="49" charset="0"/>
              <a:buChar char="o"/>
            </a:pP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insentive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 smtClean="0"/>
              <a:t>keras</a:t>
            </a:r>
            <a:r>
              <a:rPr lang="en-US" dirty="0" smtClean="0"/>
              <a:t>.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dorongan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bekerja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, </a:t>
            </a:r>
            <a:r>
              <a:rPr lang="en-US" dirty="0" err="1"/>
              <a:t>prestasi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produksi</a:t>
            </a:r>
            <a:r>
              <a:rPr lang="en-US" dirty="0"/>
              <a:t> </a:t>
            </a:r>
            <a:r>
              <a:rPr lang="en-US" dirty="0" err="1"/>
              <a:t>menurun</a:t>
            </a:r>
            <a:r>
              <a:rPr lang="en-US" dirty="0"/>
              <a:t>, </a:t>
            </a:r>
            <a:r>
              <a:rPr lang="en-US" dirty="0" err="1"/>
              <a:t>ekonomi</a:t>
            </a:r>
            <a:r>
              <a:rPr lang="en-US" dirty="0"/>
              <a:t> </a:t>
            </a:r>
            <a:r>
              <a:rPr lang="en-US" dirty="0" err="1"/>
              <a:t>mundur</a:t>
            </a:r>
            <a:r>
              <a:rPr lang="en-US" dirty="0" smtClean="0"/>
              <a:t>.</a:t>
            </a:r>
          </a:p>
          <a:p>
            <a:pPr algn="just">
              <a:buFont typeface="Courier New" pitchFamily="49" charset="0"/>
              <a:buChar char="o"/>
            </a:pP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/>
              <a:t>menjelaskan</a:t>
            </a:r>
            <a:r>
              <a:rPr lang="en-US" dirty="0"/>
              <a:t> </a:t>
            </a:r>
            <a:r>
              <a:rPr lang="en-US" dirty="0" err="1"/>
              <a:t>bagaimana</a:t>
            </a:r>
            <a:r>
              <a:rPr lang="en-US" dirty="0"/>
              <a:t> </a:t>
            </a:r>
            <a:r>
              <a:rPr lang="en-US" dirty="0" err="1"/>
              <a:t>mekanisme</a:t>
            </a:r>
            <a:r>
              <a:rPr lang="en-US" dirty="0"/>
              <a:t> </a:t>
            </a:r>
            <a:r>
              <a:rPr lang="en-US" dirty="0" err="1" smtClean="0"/>
              <a:t>ekonomi</a:t>
            </a:r>
            <a:endParaRPr lang="en-US" dirty="0" smtClean="0"/>
          </a:p>
          <a:p>
            <a:pPr algn="just">
              <a:buFont typeface="Courier New" pitchFamily="49" charset="0"/>
              <a:buChar char="o"/>
            </a:pPr>
            <a:r>
              <a:rPr lang="en-US" dirty="0" smtClean="0"/>
              <a:t>Karl </a:t>
            </a:r>
            <a:r>
              <a:rPr lang="en-US" dirty="0"/>
              <a:t>Marx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mengkritik</a:t>
            </a:r>
            <a:r>
              <a:rPr lang="en-US" dirty="0"/>
              <a:t> </a:t>
            </a:r>
            <a:r>
              <a:rPr lang="en-US" dirty="0" err="1"/>
              <a:t>keburukan</a:t>
            </a:r>
            <a:r>
              <a:rPr lang="en-US" dirty="0"/>
              <a:t> </a:t>
            </a:r>
            <a:r>
              <a:rPr lang="en-US" dirty="0" err="1"/>
              <a:t>kapitalisme</a:t>
            </a:r>
            <a:r>
              <a:rPr lang="en-US" dirty="0"/>
              <a:t>, </a:t>
            </a:r>
            <a:r>
              <a:rPr lang="en-US" dirty="0" err="1"/>
              <a:t>tapi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menjelaskann</a:t>
            </a:r>
            <a:r>
              <a:rPr lang="en-US" dirty="0"/>
              <a:t> </a:t>
            </a:r>
            <a:r>
              <a:rPr lang="en-US" dirty="0" err="1"/>
              <a:t>mekanisme</a:t>
            </a:r>
            <a:r>
              <a:rPr lang="en-US" dirty="0"/>
              <a:t> yang </a:t>
            </a:r>
            <a:r>
              <a:rPr lang="en-US" dirty="0" err="1"/>
              <a:t>mengalokasikan</a:t>
            </a:r>
            <a:r>
              <a:rPr lang="en-US" dirty="0"/>
              <a:t> </a:t>
            </a:r>
            <a:r>
              <a:rPr lang="en-US" dirty="0" err="1"/>
              <a:t>sumber</a:t>
            </a:r>
            <a:r>
              <a:rPr lang="en-US" dirty="0"/>
              <a:t> </a:t>
            </a:r>
            <a:r>
              <a:rPr lang="en-US" dirty="0" err="1"/>
              <a:t>daya</a:t>
            </a:r>
            <a:r>
              <a:rPr lang="en-US" dirty="0"/>
              <a:t> di </a:t>
            </a:r>
            <a:r>
              <a:rPr lang="en-US" dirty="0" err="1"/>
              <a:t>bawah</a:t>
            </a:r>
            <a:r>
              <a:rPr lang="en-US" dirty="0"/>
              <a:t> </a:t>
            </a:r>
            <a:r>
              <a:rPr lang="en-US" dirty="0" err="1"/>
              <a:t>sosialisme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043721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1910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err="1" smtClean="0"/>
              <a:t>sistem</a:t>
            </a:r>
            <a:r>
              <a:rPr lang="en-US" sz="2800" dirty="0" smtClean="0"/>
              <a:t> </a:t>
            </a:r>
            <a:r>
              <a:rPr lang="en-US" sz="2800" dirty="0" err="1" smtClean="0"/>
              <a:t>ekonomi</a:t>
            </a:r>
            <a:r>
              <a:rPr lang="en-US" sz="2800" dirty="0" smtClean="0"/>
              <a:t> </a:t>
            </a:r>
            <a:r>
              <a:rPr lang="en-US" sz="2800" dirty="0" err="1" smtClean="0"/>
              <a:t>Sosialis</a:t>
            </a:r>
            <a:r>
              <a:rPr lang="en-US" sz="2800" dirty="0" smtClean="0"/>
              <a:t> </a:t>
            </a:r>
            <a:r>
              <a:rPr lang="en-US" sz="2800" dirty="0" err="1" smtClean="0"/>
              <a:t>tidak</a:t>
            </a:r>
            <a:r>
              <a:rPr lang="en-US" sz="2800" dirty="0" smtClean="0"/>
              <a:t> </a:t>
            </a:r>
            <a:r>
              <a:rPr lang="en-US" sz="2800" dirty="0" err="1" smtClean="0"/>
              <a:t>sama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sistem</a:t>
            </a:r>
            <a:r>
              <a:rPr lang="en-US" sz="2800" dirty="0" smtClean="0"/>
              <a:t> </a:t>
            </a:r>
            <a:r>
              <a:rPr lang="en-US" sz="2800" dirty="0" err="1" smtClean="0"/>
              <a:t>ekonomi</a:t>
            </a:r>
            <a:r>
              <a:rPr lang="en-US" sz="2800" dirty="0" smtClean="0"/>
              <a:t> </a:t>
            </a:r>
            <a:r>
              <a:rPr lang="en-US" sz="2800" dirty="0" err="1" smtClean="0"/>
              <a:t>komunis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err="1" smtClean="0"/>
              <a:t>Sosialisme</a:t>
            </a:r>
            <a:r>
              <a:rPr lang="en-US" sz="2800" dirty="0" smtClean="0"/>
              <a:t> </a:t>
            </a:r>
            <a:r>
              <a:rPr lang="en-US" sz="2800" dirty="0" err="1" smtClean="0"/>
              <a:t>merupakan</a:t>
            </a:r>
            <a:r>
              <a:rPr lang="en-US" sz="2800" dirty="0" smtClean="0"/>
              <a:t> </a:t>
            </a:r>
            <a:r>
              <a:rPr lang="en-US" sz="2800" dirty="0" err="1" smtClean="0"/>
              <a:t>tahap</a:t>
            </a:r>
            <a:r>
              <a:rPr lang="en-US" sz="2800" dirty="0" smtClean="0"/>
              <a:t> </a:t>
            </a:r>
            <a:r>
              <a:rPr lang="en-US" sz="2800" dirty="0" err="1" smtClean="0"/>
              <a:t>persiapan</a:t>
            </a:r>
            <a:r>
              <a:rPr lang="en-US" sz="2800" dirty="0" smtClean="0"/>
              <a:t> </a:t>
            </a:r>
            <a:r>
              <a:rPr lang="en-US" sz="2800" dirty="0" err="1" smtClean="0"/>
              <a:t>ke</a:t>
            </a:r>
            <a:r>
              <a:rPr lang="en-US" sz="2800" dirty="0" smtClean="0"/>
              <a:t> </a:t>
            </a:r>
            <a:r>
              <a:rPr lang="en-US" sz="2800" dirty="0" err="1" smtClean="0"/>
              <a:t>komunisme</a:t>
            </a:r>
            <a:r>
              <a:rPr lang="en-US" sz="2800" dirty="0" smtClean="0"/>
              <a:t>.  </a:t>
            </a:r>
            <a:r>
              <a:rPr lang="en-US" sz="2800" dirty="0" err="1" smtClean="0"/>
              <a:t>Komunisme</a:t>
            </a:r>
            <a:r>
              <a:rPr lang="en-US" sz="2800" dirty="0" smtClean="0"/>
              <a:t> </a:t>
            </a:r>
            <a:r>
              <a:rPr lang="en-US" sz="2800" dirty="0" err="1" smtClean="0"/>
              <a:t>merupakan</a:t>
            </a:r>
            <a:r>
              <a:rPr lang="en-US" sz="2800" dirty="0" smtClean="0"/>
              <a:t> </a:t>
            </a:r>
            <a:r>
              <a:rPr lang="en-US" sz="2800" dirty="0" err="1" smtClean="0"/>
              <a:t>tahap</a:t>
            </a:r>
            <a:r>
              <a:rPr lang="en-US" sz="2800" dirty="0" smtClean="0"/>
              <a:t> </a:t>
            </a:r>
            <a:r>
              <a:rPr lang="en-US" sz="2800" dirty="0" err="1" smtClean="0"/>
              <a:t>akhir</a:t>
            </a:r>
            <a:r>
              <a:rPr lang="en-US" sz="2800" dirty="0" smtClean="0"/>
              <a:t> </a:t>
            </a:r>
            <a:r>
              <a:rPr lang="en-US" sz="2800" dirty="0" err="1" smtClean="0"/>
              <a:t>perkembangan</a:t>
            </a:r>
            <a:r>
              <a:rPr lang="en-US" sz="2800" dirty="0" smtClean="0"/>
              <a:t> </a:t>
            </a:r>
            <a:r>
              <a:rPr lang="en-US" sz="2800" dirty="0" err="1" smtClean="0"/>
              <a:t>masyarakat</a:t>
            </a:r>
            <a:r>
              <a:rPr lang="en-US" sz="2800" dirty="0" smtClean="0"/>
              <a:t> (The Six Major Historical Stages): primitive communism </a:t>
            </a:r>
            <a:r>
              <a:rPr lang="en-US" sz="2800" dirty="0" err="1" smtClean="0"/>
              <a:t>slaery</a:t>
            </a:r>
            <a:r>
              <a:rPr lang="en-US" sz="2800" dirty="0" smtClean="0"/>
              <a:t> feudalism, capitalism, </a:t>
            </a:r>
            <a:r>
              <a:rPr lang="en-US" sz="2800" dirty="0" err="1" smtClean="0"/>
              <a:t>sosialism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full communism</a:t>
            </a:r>
            <a:br>
              <a:rPr lang="en-US" sz="2800" dirty="0" smtClean="0"/>
            </a:br>
            <a:endParaRPr lang="en-US" sz="28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4770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400" b="1" dirty="0"/>
              <a:t>3.Sistem </a:t>
            </a:r>
            <a:r>
              <a:rPr lang="en-US" sz="2400" b="1" dirty="0" err="1"/>
              <a:t>Ekonomi</a:t>
            </a:r>
            <a:r>
              <a:rPr lang="en-US" sz="2400" b="1" dirty="0"/>
              <a:t> </a:t>
            </a:r>
            <a:r>
              <a:rPr lang="en-US" sz="2400" b="1" dirty="0" err="1"/>
              <a:t>Campuran</a:t>
            </a:r>
            <a:r>
              <a:rPr lang="en-US" sz="2400" b="1" dirty="0"/>
              <a:t> (</a:t>
            </a:r>
            <a:r>
              <a:rPr lang="en-US" sz="2400" b="1" u="sng" dirty="0"/>
              <a:t>mixed</a:t>
            </a:r>
            <a:r>
              <a:rPr lang="en-US" sz="2400" b="1" dirty="0"/>
              <a:t> </a:t>
            </a:r>
            <a:r>
              <a:rPr lang="en-US" sz="2400" b="1" dirty="0" err="1"/>
              <a:t>ekonomi</a:t>
            </a:r>
            <a:r>
              <a:rPr lang="en-US" sz="2400" b="1" dirty="0"/>
              <a:t>)</a:t>
            </a:r>
            <a:endParaRPr lang="en-US" sz="2400" dirty="0"/>
          </a:p>
          <a:p>
            <a:pPr marL="0" indent="0" algn="just">
              <a:buNone/>
            </a:pPr>
            <a:r>
              <a:rPr lang="en-US" sz="2400" dirty="0"/>
              <a:t>Di </a:t>
            </a:r>
            <a:r>
              <a:rPr lang="en-US" sz="2400" dirty="0" err="1"/>
              <a:t>samping</a:t>
            </a:r>
            <a:r>
              <a:rPr lang="en-US" sz="2400" dirty="0"/>
              <a:t> </a:t>
            </a:r>
            <a:r>
              <a:rPr lang="en-US" sz="2400" dirty="0" err="1"/>
              <a:t>kedua</a:t>
            </a:r>
            <a:r>
              <a:rPr lang="en-US" sz="2400" dirty="0"/>
              <a:t> </a:t>
            </a:r>
            <a:r>
              <a:rPr lang="en-US" sz="2400" dirty="0" err="1"/>
              <a:t>ekstrim</a:t>
            </a:r>
            <a:r>
              <a:rPr lang="en-US" sz="2400" dirty="0"/>
              <a:t> </a:t>
            </a:r>
            <a:r>
              <a:rPr lang="en-US" sz="2400" dirty="0" err="1"/>
              <a:t>sistem</a:t>
            </a:r>
            <a:r>
              <a:rPr lang="en-US" sz="2400" dirty="0"/>
              <a:t> </a:t>
            </a:r>
            <a:r>
              <a:rPr lang="en-US" sz="2400" dirty="0" err="1"/>
              <a:t>ekonomi</a:t>
            </a:r>
            <a:r>
              <a:rPr lang="en-US" sz="2400" dirty="0"/>
              <a:t> </a:t>
            </a:r>
            <a:r>
              <a:rPr lang="en-US" sz="2400" dirty="0" err="1"/>
              <a:t>tersebut</a:t>
            </a:r>
            <a:r>
              <a:rPr lang="en-US" sz="2400" dirty="0"/>
              <a:t>, </a:t>
            </a:r>
            <a:r>
              <a:rPr lang="en-US" sz="2400" dirty="0" err="1"/>
              <a:t>terdapat</a:t>
            </a:r>
            <a:r>
              <a:rPr lang="en-US" sz="2400" dirty="0"/>
              <a:t> </a:t>
            </a:r>
            <a:r>
              <a:rPr lang="en-US" sz="2400" dirty="0" err="1"/>
              <a:t>sebuah</a:t>
            </a:r>
            <a:r>
              <a:rPr lang="en-US" sz="2400" dirty="0"/>
              <a:t> </a:t>
            </a:r>
            <a:r>
              <a:rPr lang="en-US" sz="2400" dirty="0" err="1"/>
              <a:t>sistem</a:t>
            </a:r>
            <a:r>
              <a:rPr lang="en-US" sz="2400" dirty="0"/>
              <a:t> yang lain yang </a:t>
            </a:r>
            <a:r>
              <a:rPr lang="en-US" sz="2400" dirty="0" err="1"/>
              <a:t>merupakan</a:t>
            </a:r>
            <a:r>
              <a:rPr lang="en-US" sz="2400" dirty="0"/>
              <a:t> “</a:t>
            </a:r>
            <a:r>
              <a:rPr lang="en-US" sz="2400" dirty="0" err="1"/>
              <a:t>atas</a:t>
            </a:r>
            <a:r>
              <a:rPr lang="en-US" sz="2400" dirty="0"/>
              <a:t> </a:t>
            </a:r>
            <a:r>
              <a:rPr lang="en-US" sz="2400" dirty="0" err="1"/>
              <a:t>campuran</a:t>
            </a:r>
            <a:r>
              <a:rPr lang="en-US" sz="2400" dirty="0"/>
              <a:t> : </a:t>
            </a:r>
            <a:r>
              <a:rPr lang="en-US" sz="2400" dirty="0" err="1"/>
              <a:t>antara</a:t>
            </a:r>
            <a:r>
              <a:rPr lang="en-US" sz="2400" dirty="0"/>
              <a:t> </a:t>
            </a:r>
            <a:r>
              <a:rPr lang="en-US" sz="2400" dirty="0" err="1"/>
              <a:t>keduanya</a:t>
            </a:r>
            <a:r>
              <a:rPr lang="en-US" sz="2400" dirty="0"/>
              <a:t>,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berbagai</a:t>
            </a:r>
            <a:r>
              <a:rPr lang="en-US" sz="2400" dirty="0"/>
              <a:t> </a:t>
            </a:r>
            <a:r>
              <a:rPr lang="en-US" sz="2400" dirty="0" err="1"/>
              <a:t>fariasi</a:t>
            </a:r>
            <a:r>
              <a:rPr lang="en-US" sz="2400" dirty="0"/>
              <a:t> </a:t>
            </a:r>
            <a:r>
              <a:rPr lang="en-US" sz="2400" dirty="0" err="1"/>
              <a:t>kadar</a:t>
            </a:r>
            <a:r>
              <a:rPr lang="en-US" sz="2400" dirty="0"/>
              <a:t> </a:t>
            </a:r>
            <a:r>
              <a:rPr lang="en-US" sz="2400" dirty="0" err="1"/>
              <a:t>donasinya</a:t>
            </a:r>
            <a:r>
              <a:rPr lang="en-US" sz="2400" dirty="0"/>
              <a:t>,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berbagai</a:t>
            </a:r>
            <a:r>
              <a:rPr lang="en-US" sz="2400" dirty="0"/>
              <a:t> </a:t>
            </a:r>
            <a:r>
              <a:rPr lang="en-US" sz="2400" dirty="0" err="1"/>
              <a:t>fariasi</a:t>
            </a:r>
            <a:r>
              <a:rPr lang="en-US" sz="2400" dirty="0"/>
              <a:t> </a:t>
            </a:r>
            <a:r>
              <a:rPr lang="en-US" sz="2400" dirty="0" err="1"/>
              <a:t>nama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oleh</a:t>
            </a:r>
            <a:r>
              <a:rPr lang="en-US" sz="2400" dirty="0"/>
              <a:t> </a:t>
            </a:r>
            <a:r>
              <a:rPr lang="en-US" sz="2400" dirty="0" err="1"/>
              <a:t>istilahnya</a:t>
            </a:r>
            <a:r>
              <a:rPr lang="en-US" sz="2400" dirty="0"/>
              <a:t>. </a:t>
            </a:r>
            <a:r>
              <a:rPr lang="en-US" sz="2400" dirty="0" err="1"/>
              <a:t>Sistem</a:t>
            </a:r>
            <a:r>
              <a:rPr lang="en-US" sz="2400" dirty="0"/>
              <a:t> </a:t>
            </a:r>
            <a:r>
              <a:rPr lang="en-US" sz="2400" dirty="0" err="1"/>
              <a:t>ekonomi</a:t>
            </a:r>
            <a:r>
              <a:rPr lang="en-US" sz="2400" dirty="0"/>
              <a:t> </a:t>
            </a:r>
            <a:r>
              <a:rPr lang="en-US" sz="2400" dirty="0" err="1"/>
              <a:t>campuran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umumnya</a:t>
            </a:r>
            <a:r>
              <a:rPr lang="en-US" sz="2400" dirty="0"/>
              <a:t> </a:t>
            </a:r>
            <a:r>
              <a:rPr lang="en-US" sz="2400" dirty="0" err="1">
                <a:solidFill>
                  <a:srgbClr val="FF0000"/>
                </a:solidFill>
              </a:rPr>
              <a:t>diterapkan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oleh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negara-negara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berkembang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atau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negara-negara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dunia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ke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tiga</a:t>
            </a:r>
            <a:r>
              <a:rPr lang="en-US" sz="2400" dirty="0" smtClean="0">
                <a:solidFill>
                  <a:srgbClr val="FF0000"/>
                </a:solidFill>
              </a:rPr>
              <a:t>.</a:t>
            </a:r>
          </a:p>
          <a:p>
            <a:pPr marL="0" indent="0" algn="just">
              <a:buNone/>
            </a:pPr>
            <a:r>
              <a:rPr lang="en-US" sz="2400" dirty="0" err="1" smtClean="0"/>
              <a:t>Beberapa</a:t>
            </a:r>
            <a:r>
              <a:rPr lang="en-US" sz="2400" dirty="0" smtClean="0"/>
              <a:t> </a:t>
            </a:r>
            <a:r>
              <a:rPr lang="en-US" sz="2400" dirty="0" err="1"/>
              <a:t>negara</a:t>
            </a:r>
            <a:r>
              <a:rPr lang="en-US" sz="2400" dirty="0"/>
              <a:t> di </a:t>
            </a:r>
            <a:r>
              <a:rPr lang="en-US" sz="2400" dirty="0" err="1"/>
              <a:t>antaranya</a:t>
            </a:r>
            <a:r>
              <a:rPr lang="en-US" sz="2400" dirty="0"/>
              <a:t> </a:t>
            </a:r>
            <a:r>
              <a:rPr lang="en-US" sz="2400" dirty="0" err="1"/>
              <a:t>cukup</a:t>
            </a:r>
            <a:r>
              <a:rPr lang="en-US" sz="2400" dirty="0"/>
              <a:t> </a:t>
            </a:r>
            <a:r>
              <a:rPr lang="en-US" sz="2400" dirty="0" err="1"/>
              <a:t>konsisten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meramu</a:t>
            </a:r>
            <a:r>
              <a:rPr lang="en-US" sz="2400" dirty="0"/>
              <a:t> </a:t>
            </a:r>
            <a:r>
              <a:rPr lang="en-US" sz="2400" dirty="0" err="1"/>
              <a:t>sistem</a:t>
            </a:r>
            <a:r>
              <a:rPr lang="en-US" sz="2400" dirty="0"/>
              <a:t> </a:t>
            </a:r>
            <a:r>
              <a:rPr lang="en-US" sz="2400" dirty="0" err="1"/>
              <a:t>ekonomi</a:t>
            </a:r>
            <a:r>
              <a:rPr lang="en-US" sz="2400" dirty="0"/>
              <a:t> </a:t>
            </a:r>
            <a:r>
              <a:rPr lang="en-US" sz="2400" dirty="0" err="1"/>
              <a:t>campuran</a:t>
            </a:r>
            <a:r>
              <a:rPr lang="en-US" sz="2400" dirty="0"/>
              <a:t>,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arti</a:t>
            </a:r>
            <a:r>
              <a:rPr lang="en-US" sz="2400" dirty="0"/>
              <a:t> </a:t>
            </a:r>
            <a:r>
              <a:rPr lang="en-US" sz="2400" dirty="0" err="1"/>
              <a:t>kadar</a:t>
            </a:r>
            <a:r>
              <a:rPr lang="en-US" sz="2400" dirty="0"/>
              <a:t> </a:t>
            </a:r>
            <a:r>
              <a:rPr lang="en-US" sz="2400" dirty="0" err="1"/>
              <a:t>kapitalisnya</a:t>
            </a:r>
            <a:r>
              <a:rPr lang="en-US" sz="2400" dirty="0"/>
              <a:t> </a:t>
            </a:r>
            <a:r>
              <a:rPr lang="en-US" sz="2400" dirty="0" err="1"/>
              <a:t>selalu</a:t>
            </a:r>
            <a:r>
              <a:rPr lang="en-US" sz="2400" dirty="0"/>
              <a:t>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tinggi</a:t>
            </a:r>
            <a:r>
              <a:rPr lang="en-US" sz="2400" dirty="0"/>
              <a:t> (</a:t>
            </a:r>
            <a:r>
              <a:rPr lang="en-US" sz="2400" dirty="0" err="1"/>
              <a:t>contoh</a:t>
            </a:r>
            <a:r>
              <a:rPr lang="en-US" sz="2400" dirty="0"/>
              <a:t> Filipina)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bobot</a:t>
            </a:r>
            <a:r>
              <a:rPr lang="en-US" sz="2400" dirty="0"/>
              <a:t> </a:t>
            </a:r>
            <a:r>
              <a:rPr lang="en-US" sz="2400" dirty="0" err="1"/>
              <a:t>sosialismenya</a:t>
            </a:r>
            <a:r>
              <a:rPr lang="en-US" sz="2400" dirty="0"/>
              <a:t>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besar</a:t>
            </a:r>
            <a:r>
              <a:rPr lang="en-US" sz="2400" dirty="0"/>
              <a:t> (</a:t>
            </a:r>
            <a:r>
              <a:rPr lang="en-US" sz="2400" dirty="0" err="1"/>
              <a:t>contoh</a:t>
            </a:r>
            <a:r>
              <a:rPr lang="en-US" sz="2400" dirty="0"/>
              <a:t> India). </a:t>
            </a:r>
            <a:r>
              <a:rPr lang="en-US" sz="2400" dirty="0" err="1"/>
              <a:t>Namun</a:t>
            </a:r>
            <a:r>
              <a:rPr lang="en-US" sz="2400" dirty="0"/>
              <a:t> </a:t>
            </a:r>
            <a:r>
              <a:rPr lang="en-US" sz="2400" dirty="0" err="1"/>
              <a:t>banyak</a:t>
            </a:r>
            <a:r>
              <a:rPr lang="en-US" sz="2400" dirty="0"/>
              <a:t> pula yang </a:t>
            </a:r>
            <a:r>
              <a:rPr lang="en-US" sz="2400" dirty="0" err="1"/>
              <a:t>goyah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meramu</a:t>
            </a:r>
            <a:r>
              <a:rPr lang="en-US" sz="2400" dirty="0"/>
              <a:t> </a:t>
            </a:r>
            <a:r>
              <a:rPr lang="en-US" sz="2400" dirty="0" err="1"/>
              <a:t>campuran</a:t>
            </a:r>
            <a:r>
              <a:rPr lang="en-US" sz="2400" dirty="0"/>
              <a:t> </a:t>
            </a:r>
            <a:r>
              <a:rPr lang="en-US" sz="2400" dirty="0" err="1"/>
              <a:t>kedua</a:t>
            </a:r>
            <a:r>
              <a:rPr lang="en-US" sz="2400" dirty="0"/>
              <a:t> </a:t>
            </a:r>
            <a:r>
              <a:rPr lang="en-US" sz="2400" dirty="0" err="1"/>
              <a:t>sistem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, </a:t>
            </a:r>
            <a:r>
              <a:rPr lang="en-US" sz="2400" dirty="0" err="1"/>
              <a:t>kadang-kadang</a:t>
            </a:r>
            <a:r>
              <a:rPr lang="en-US" sz="2400" dirty="0"/>
              <a:t> </a:t>
            </a:r>
            <a:r>
              <a:rPr lang="en-US" sz="2400" dirty="0" err="1"/>
              <a:t>condong</a:t>
            </a:r>
            <a:r>
              <a:rPr lang="en-US" sz="2400" dirty="0"/>
              <a:t> </a:t>
            </a:r>
            <a:r>
              <a:rPr lang="en-US" sz="2400" dirty="0" err="1"/>
              <a:t>kapitalistik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="" xmlns:p14="http://schemas.microsoft.com/office/powerpoint/2010/main" val="694655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3200" b="1" dirty="0" err="1" smtClean="0"/>
              <a:t>Pengertian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Sistem</a:t>
            </a:r>
            <a:r>
              <a:rPr lang="en-US" sz="3200" b="1" dirty="0" smtClean="0"/>
              <a:t> 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800" dirty="0" err="1"/>
              <a:t>Sistem</a:t>
            </a:r>
            <a:r>
              <a:rPr lang="en-US" sz="2800" dirty="0"/>
              <a:t> </a:t>
            </a:r>
            <a:r>
              <a:rPr lang="en-US" sz="2800" dirty="0" err="1"/>
              <a:t>menurut</a:t>
            </a:r>
            <a:r>
              <a:rPr lang="en-US" sz="2800" dirty="0"/>
              <a:t> Chester A. Bernard, </a:t>
            </a:r>
            <a:r>
              <a:rPr lang="en-US" sz="2800" dirty="0" err="1"/>
              <a:t>adalah</a:t>
            </a:r>
            <a:r>
              <a:rPr lang="en-US" sz="2800" dirty="0"/>
              <a:t> </a:t>
            </a:r>
            <a:r>
              <a:rPr lang="en-US" sz="2800" dirty="0" err="1"/>
              <a:t>suatu</a:t>
            </a:r>
            <a:r>
              <a:rPr lang="en-US" sz="2800" dirty="0"/>
              <a:t> </a:t>
            </a:r>
            <a:r>
              <a:rPr lang="en-US" sz="2800" dirty="0" err="1"/>
              <a:t>kesatuan</a:t>
            </a:r>
            <a:r>
              <a:rPr lang="en-US" sz="2800" dirty="0"/>
              <a:t> </a:t>
            </a:r>
            <a:r>
              <a:rPr lang="en-US" sz="2800" u="sng" dirty="0"/>
              <a:t>yang</a:t>
            </a:r>
            <a:r>
              <a:rPr lang="en-US" sz="2800" dirty="0"/>
              <a:t> </a:t>
            </a:r>
            <a:r>
              <a:rPr lang="en-US" sz="2800" dirty="0" err="1"/>
              <a:t>terpadu</a:t>
            </a:r>
            <a:r>
              <a:rPr lang="en-US" sz="2800" dirty="0"/>
              <a:t> </a:t>
            </a:r>
            <a:r>
              <a:rPr lang="en-US" sz="2800" dirty="0" err="1"/>
              <a:t>secara</a:t>
            </a:r>
            <a:r>
              <a:rPr lang="en-US" sz="2800" dirty="0"/>
              <a:t> </a:t>
            </a:r>
            <a:r>
              <a:rPr lang="en-US" sz="2800" dirty="0" err="1"/>
              <a:t>holistik</a:t>
            </a:r>
            <a:r>
              <a:rPr lang="en-US" sz="2800" dirty="0"/>
              <a:t>, yang di </a:t>
            </a:r>
            <a:r>
              <a:rPr lang="en-US" sz="2800" dirty="0" err="1"/>
              <a:t>dalamnya</a:t>
            </a:r>
            <a:r>
              <a:rPr lang="en-US" sz="2800" dirty="0"/>
              <a:t> </a:t>
            </a:r>
            <a:r>
              <a:rPr lang="en-US" sz="2800" dirty="0" err="1"/>
              <a:t>terdiri</a:t>
            </a:r>
            <a:r>
              <a:rPr lang="en-US" sz="2800" dirty="0"/>
              <a:t> </a:t>
            </a:r>
            <a:r>
              <a:rPr lang="en-US" sz="2800" dirty="0" err="1"/>
              <a:t>atas</a:t>
            </a:r>
            <a:r>
              <a:rPr lang="en-US" sz="2800" dirty="0"/>
              <a:t> </a:t>
            </a:r>
            <a:r>
              <a:rPr lang="en-US" sz="2800" dirty="0" err="1"/>
              <a:t>bagian-bagian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masing-masing</a:t>
            </a:r>
            <a:r>
              <a:rPr lang="en-US" sz="2800" dirty="0"/>
              <a:t> </a:t>
            </a:r>
            <a:r>
              <a:rPr lang="en-US" sz="2800" dirty="0" err="1"/>
              <a:t>bagian</a:t>
            </a:r>
            <a:r>
              <a:rPr lang="en-US" sz="2800" dirty="0"/>
              <a:t> </a:t>
            </a:r>
            <a:r>
              <a:rPr lang="en-US" sz="2800" dirty="0" err="1"/>
              <a:t>memiliki</a:t>
            </a:r>
            <a:r>
              <a:rPr lang="en-US" sz="2800" dirty="0"/>
              <a:t> </a:t>
            </a:r>
            <a:r>
              <a:rPr lang="en-US" sz="2800" dirty="0" err="1"/>
              <a:t>ciri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batas</a:t>
            </a:r>
            <a:r>
              <a:rPr lang="en-US" sz="2800" dirty="0"/>
              <a:t> </a:t>
            </a:r>
            <a:r>
              <a:rPr lang="en-US" sz="2800" dirty="0" err="1"/>
              <a:t>tersendiri</a:t>
            </a:r>
            <a:r>
              <a:rPr lang="en-US" sz="2800" dirty="0"/>
              <a:t>. </a:t>
            </a:r>
            <a:endParaRPr lang="en-US" sz="2800" dirty="0" smtClean="0"/>
          </a:p>
          <a:p>
            <a:pPr algn="just"/>
            <a:r>
              <a:rPr lang="en-US" sz="2800" dirty="0" err="1"/>
              <a:t>Suatu</a:t>
            </a:r>
            <a:r>
              <a:rPr lang="en-US" sz="2800" dirty="0"/>
              <a:t> </a:t>
            </a:r>
            <a:r>
              <a:rPr lang="en-US" sz="2800" dirty="0" err="1"/>
              <a:t>sistem</a:t>
            </a:r>
            <a:r>
              <a:rPr lang="en-US" sz="2800" dirty="0"/>
              <a:t> </a:t>
            </a:r>
            <a:r>
              <a:rPr lang="en-US" sz="2800" dirty="0" err="1"/>
              <a:t>pada</a:t>
            </a:r>
            <a:r>
              <a:rPr lang="en-US" sz="2800" dirty="0"/>
              <a:t> </a:t>
            </a:r>
            <a:r>
              <a:rPr lang="en-US" sz="2800" dirty="0" err="1"/>
              <a:t>dasarnya</a:t>
            </a:r>
            <a:r>
              <a:rPr lang="en-US" sz="2800" dirty="0"/>
              <a:t> </a:t>
            </a:r>
            <a:r>
              <a:rPr lang="en-US" sz="2800" dirty="0" err="1"/>
              <a:t>adalah</a:t>
            </a:r>
            <a:r>
              <a:rPr lang="en-US" sz="2800" dirty="0"/>
              <a:t> “</a:t>
            </a:r>
            <a:r>
              <a:rPr lang="en-US" sz="2800" dirty="0" err="1"/>
              <a:t>organisasi</a:t>
            </a:r>
            <a:r>
              <a:rPr lang="en-US" sz="2800" dirty="0"/>
              <a:t> </a:t>
            </a:r>
            <a:r>
              <a:rPr lang="en-US" sz="2800" dirty="0" err="1"/>
              <a:t>besar</a:t>
            </a:r>
            <a:r>
              <a:rPr lang="en-US" sz="2800" dirty="0"/>
              <a:t>” yang </a:t>
            </a:r>
            <a:r>
              <a:rPr lang="en-US" sz="2800" dirty="0" err="1"/>
              <a:t>menjalin</a:t>
            </a:r>
            <a:r>
              <a:rPr lang="en-US" sz="2800" dirty="0"/>
              <a:t> </a:t>
            </a:r>
            <a:r>
              <a:rPr lang="en-US" sz="2800" dirty="0" err="1"/>
              <a:t>berbagai</a:t>
            </a:r>
            <a:r>
              <a:rPr lang="en-US" sz="2800" dirty="0"/>
              <a:t> </a:t>
            </a:r>
            <a:r>
              <a:rPr lang="en-US" sz="2800" dirty="0" err="1"/>
              <a:t>subjek</a:t>
            </a:r>
            <a:r>
              <a:rPr lang="en-US" sz="2800" dirty="0"/>
              <a:t> (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objek</a:t>
            </a:r>
            <a:r>
              <a:rPr lang="en-US" sz="2800" dirty="0"/>
              <a:t>) </a:t>
            </a:r>
            <a:r>
              <a:rPr lang="en-US" sz="2800" dirty="0" err="1"/>
              <a:t>serta</a:t>
            </a:r>
            <a:r>
              <a:rPr lang="en-US" sz="2800" dirty="0"/>
              <a:t> </a:t>
            </a:r>
            <a:r>
              <a:rPr lang="en-US" sz="2800" dirty="0" err="1"/>
              <a:t>perangkat</a:t>
            </a:r>
            <a:r>
              <a:rPr lang="en-US" sz="2800" dirty="0"/>
              <a:t> </a:t>
            </a:r>
            <a:r>
              <a:rPr lang="en-US" sz="2800" dirty="0" err="1"/>
              <a:t>kelembagaan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suatu</a:t>
            </a:r>
            <a:r>
              <a:rPr lang="en-US" sz="2800" dirty="0"/>
              <a:t> </a:t>
            </a:r>
            <a:r>
              <a:rPr lang="en-US" sz="2800" dirty="0" err="1"/>
              <a:t>tatanan</a:t>
            </a:r>
            <a:r>
              <a:rPr lang="en-US" sz="2800" dirty="0"/>
              <a:t> </a:t>
            </a:r>
            <a:r>
              <a:rPr lang="en-US" sz="2800" dirty="0" err="1"/>
              <a:t>tertentu</a:t>
            </a:r>
            <a:endParaRPr lang="en-US" sz="2800" dirty="0"/>
          </a:p>
        </p:txBody>
      </p:sp>
    </p:spTree>
    <p:extLst>
      <p:ext uri="{BB962C8B-B14F-4D97-AF65-F5344CB8AC3E}">
        <p14:creationId xmlns="" xmlns:p14="http://schemas.microsoft.com/office/powerpoint/2010/main" val="414453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dasarnya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</a:t>
            </a:r>
            <a:r>
              <a:rPr lang="en-US" dirty="0" err="1" smtClean="0"/>
              <a:t>campuran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</a:t>
            </a:r>
            <a:r>
              <a:rPr lang="en-US" dirty="0" err="1" smtClean="0"/>
              <a:t>kerakyatan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persaingan</a:t>
            </a:r>
            <a:r>
              <a:rPr lang="en-US" dirty="0" smtClean="0"/>
              <a:t> </a:t>
            </a:r>
            <a:r>
              <a:rPr lang="en-US" dirty="0" err="1" smtClean="0"/>
              <a:t>terkendali</a:t>
            </a:r>
            <a:r>
              <a:rPr lang="en-US" dirty="0" smtClean="0"/>
              <a:t>, </a:t>
            </a:r>
            <a:r>
              <a:rPr lang="en-US" dirty="0" err="1" smtClean="0"/>
              <a:t>agaknya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yang paling </a:t>
            </a:r>
            <a:r>
              <a:rPr lang="en-US" dirty="0" err="1" smtClean="0"/>
              <a:t>cocok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mengelola</a:t>
            </a:r>
            <a:r>
              <a:rPr lang="en-US" dirty="0" smtClean="0"/>
              <a:t> </a:t>
            </a:r>
            <a:r>
              <a:rPr lang="en-US" dirty="0" err="1" smtClean="0"/>
              <a:t>perekonomian</a:t>
            </a:r>
            <a:r>
              <a:rPr lang="en-US" dirty="0" smtClean="0"/>
              <a:t> di Indonesia, </a:t>
            </a:r>
            <a:r>
              <a:rPr lang="en-US" dirty="0" err="1" smtClean="0"/>
              <a:t>namun</a:t>
            </a:r>
            <a:r>
              <a:rPr lang="en-US" dirty="0" smtClean="0"/>
              <a:t> </a:t>
            </a:r>
            <a:r>
              <a:rPr lang="en-US" dirty="0" err="1" smtClean="0"/>
              <a:t>demikian</a:t>
            </a:r>
            <a:r>
              <a:rPr lang="en-US" dirty="0" smtClean="0"/>
              <a:t> </a:t>
            </a:r>
            <a:r>
              <a:rPr lang="en-US" dirty="0" err="1" smtClean="0"/>
              <a:t>akhir-akhir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Indonesia </a:t>
            </a:r>
            <a:r>
              <a:rPr lang="en-US" dirty="0" err="1" smtClean="0">
                <a:solidFill>
                  <a:srgbClr val="FF0000"/>
                </a:solidFill>
              </a:rPr>
              <a:t>semakin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condong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ke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ekonomi</a:t>
            </a:r>
            <a:r>
              <a:rPr lang="en-US" dirty="0" smtClean="0">
                <a:solidFill>
                  <a:srgbClr val="FF0000"/>
                </a:solidFill>
              </a:rPr>
              <a:t> liberal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kapitalis</a:t>
            </a:r>
            <a:r>
              <a:rPr lang="en-US" dirty="0" smtClean="0"/>
              <a:t> </a:t>
            </a:r>
            <a:r>
              <a:rPr lang="en-US" dirty="0" err="1" smtClean="0"/>
              <a:t>hal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ditandai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derasnya</a:t>
            </a:r>
            <a:r>
              <a:rPr lang="en-US" dirty="0" smtClean="0"/>
              <a:t> modal </a:t>
            </a:r>
            <a:r>
              <a:rPr lang="en-US" dirty="0" err="1" smtClean="0"/>
              <a:t>asing</a:t>
            </a:r>
            <a:r>
              <a:rPr lang="en-US" dirty="0" smtClean="0"/>
              <a:t> yang </a:t>
            </a:r>
            <a:r>
              <a:rPr lang="en-US" dirty="0" err="1" smtClean="0"/>
              <a:t>masuk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Indonesia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banyaknya</a:t>
            </a:r>
            <a:r>
              <a:rPr lang="en-US" dirty="0" smtClean="0"/>
              <a:t> BUMN </a:t>
            </a:r>
            <a:r>
              <a:rPr lang="en-US" dirty="0" err="1" smtClean="0"/>
              <a:t>dan</a:t>
            </a:r>
            <a:r>
              <a:rPr lang="en-US" dirty="0" smtClean="0"/>
              <a:t> BUMD yang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diprivatisasi</a:t>
            </a:r>
            <a:r>
              <a:rPr lang="en-US" dirty="0" smtClean="0"/>
              <a:t>. </a:t>
            </a:r>
            <a:r>
              <a:rPr lang="en-US" dirty="0" err="1" smtClean="0"/>
              <a:t>Kecenderungan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dipacu</a:t>
            </a:r>
            <a:r>
              <a:rPr lang="en-US" dirty="0" smtClean="0"/>
              <a:t> </a:t>
            </a:r>
            <a:r>
              <a:rPr lang="en-US" dirty="0" err="1" smtClean="0"/>
              <a:t>derasnya</a:t>
            </a:r>
            <a:r>
              <a:rPr lang="en-US" dirty="0" smtClean="0"/>
              <a:t> </a:t>
            </a:r>
            <a:r>
              <a:rPr lang="en-US" dirty="0" err="1" smtClean="0"/>
              <a:t>arus</a:t>
            </a:r>
            <a:r>
              <a:rPr lang="en-US" dirty="0" smtClean="0"/>
              <a:t> </a:t>
            </a:r>
            <a:r>
              <a:rPr lang="en-US" dirty="0" err="1" smtClean="0"/>
              <a:t>globalisasi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bubarnya</a:t>
            </a:r>
            <a:r>
              <a:rPr lang="en-US" dirty="0" smtClean="0"/>
              <a:t> </a:t>
            </a:r>
            <a:r>
              <a:rPr lang="en-US" dirty="0" err="1" smtClean="0"/>
              <a:t>sejumlah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komunis</a:t>
            </a:r>
            <a:r>
              <a:rPr lang="en-US" dirty="0" smtClean="0"/>
              <a:t> di </a:t>
            </a:r>
            <a:r>
              <a:rPr lang="en-US" dirty="0" err="1" smtClean="0"/>
              <a:t>Eropa</a:t>
            </a:r>
            <a:r>
              <a:rPr lang="en-US" dirty="0" smtClean="0"/>
              <a:t> </a:t>
            </a:r>
            <a:r>
              <a:rPr lang="en-US" dirty="0" err="1" smtClean="0"/>
              <a:t>Timur</a:t>
            </a:r>
            <a:r>
              <a:rPr lang="en-US" dirty="0" smtClean="0"/>
              <a:t> yang </a:t>
            </a:r>
            <a:r>
              <a:rPr lang="en-US" dirty="0" err="1" smtClean="0"/>
              <a:t>bersistem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</a:t>
            </a:r>
            <a:r>
              <a:rPr lang="en-US" dirty="0" err="1" smtClean="0"/>
              <a:t>sosialisme-komunistik</a:t>
            </a:r>
            <a:r>
              <a:rPr lang="en-US" dirty="0" smtClean="0"/>
              <a:t>.</a:t>
            </a:r>
            <a:br>
              <a:rPr lang="en-US" dirty="0" smtClean="0"/>
            </a:br>
            <a:endParaRPr lang="en-US" dirty="0" smtClean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97732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55320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n-US" sz="2400" dirty="0"/>
              <a:t>4. SISTEM EKONOMI </a:t>
            </a:r>
            <a:r>
              <a:rPr lang="en-US" sz="2400" dirty="0" smtClean="0"/>
              <a:t>PANCASILA</a:t>
            </a:r>
          </a:p>
          <a:p>
            <a:pPr algn="just"/>
            <a:r>
              <a:rPr lang="en-US" sz="2400" dirty="0" err="1" smtClean="0"/>
              <a:t>Sistem</a:t>
            </a:r>
            <a:r>
              <a:rPr lang="en-US" sz="2400" dirty="0" smtClean="0"/>
              <a:t> </a:t>
            </a:r>
            <a:r>
              <a:rPr lang="en-US" sz="2400" dirty="0" err="1"/>
              <a:t>Ekonomi</a:t>
            </a:r>
            <a:r>
              <a:rPr lang="en-US" sz="2400" dirty="0"/>
              <a:t> </a:t>
            </a:r>
            <a:r>
              <a:rPr lang="en-US" sz="2400" dirty="0" err="1"/>
              <a:t>Pancasila</a:t>
            </a:r>
            <a:r>
              <a:rPr lang="en-US" sz="2400" dirty="0"/>
              <a:t> </a:t>
            </a:r>
            <a:r>
              <a:rPr lang="en-US" sz="2400" dirty="0" err="1"/>
              <a:t>memiliki</a:t>
            </a:r>
            <a:r>
              <a:rPr lang="en-US" sz="2400" dirty="0"/>
              <a:t> </a:t>
            </a:r>
            <a:r>
              <a:rPr lang="en-US" sz="2400" dirty="0" err="1"/>
              <a:t>empat</a:t>
            </a:r>
            <a:r>
              <a:rPr lang="en-US" sz="2400" dirty="0"/>
              <a:t> </a:t>
            </a:r>
            <a:r>
              <a:rPr lang="en-US" sz="2400" dirty="0" err="1"/>
              <a:t>ciri</a:t>
            </a:r>
            <a:r>
              <a:rPr lang="en-US" sz="2400" dirty="0"/>
              <a:t> yang </a:t>
            </a:r>
            <a:r>
              <a:rPr lang="en-US" sz="2400" dirty="0" err="1"/>
              <a:t>menonjol</a:t>
            </a:r>
            <a:r>
              <a:rPr lang="en-US" sz="2400" dirty="0"/>
              <a:t>, </a:t>
            </a:r>
            <a:r>
              <a:rPr lang="en-US" sz="2400" dirty="0" err="1"/>
              <a:t>yaitu</a:t>
            </a:r>
            <a:r>
              <a:rPr lang="en-US" sz="2400" dirty="0"/>
              <a:t> :</a:t>
            </a:r>
          </a:p>
          <a:p>
            <a:pPr marL="578358" indent="-514350" algn="just">
              <a:buAutoNum type="arabicPeriod"/>
            </a:pPr>
            <a:r>
              <a:rPr lang="en-US" sz="2400" dirty="0" smtClean="0"/>
              <a:t>Yang </a:t>
            </a:r>
            <a:r>
              <a:rPr lang="en-US" sz="2400" dirty="0" err="1"/>
              <a:t>menguasai</a:t>
            </a:r>
            <a:r>
              <a:rPr lang="en-US" sz="2400" dirty="0"/>
              <a:t> </a:t>
            </a:r>
            <a:r>
              <a:rPr lang="en-US" sz="2400" dirty="0" err="1"/>
              <a:t>hajat</a:t>
            </a:r>
            <a:r>
              <a:rPr lang="en-US" sz="2400" dirty="0"/>
              <a:t> </a:t>
            </a:r>
            <a:r>
              <a:rPr lang="en-US" sz="2400" dirty="0" err="1"/>
              <a:t>hidup</a:t>
            </a:r>
            <a:r>
              <a:rPr lang="en-US" sz="2400" dirty="0"/>
              <a:t> orang </a:t>
            </a:r>
            <a:r>
              <a:rPr lang="en-US" sz="2400" dirty="0" err="1"/>
              <a:t>banyak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negara</a:t>
            </a:r>
            <a:r>
              <a:rPr lang="en-US" sz="2400" dirty="0"/>
              <a:t> / </a:t>
            </a:r>
            <a:r>
              <a:rPr lang="en-US" sz="2400" dirty="0" err="1"/>
              <a:t>pemerintah</a:t>
            </a:r>
            <a:r>
              <a:rPr lang="en-US" sz="2400" dirty="0"/>
              <a:t>. </a:t>
            </a:r>
            <a:r>
              <a:rPr lang="en-US" sz="2400" dirty="0" err="1"/>
              <a:t>Contoh</a:t>
            </a:r>
            <a:r>
              <a:rPr lang="en-US" sz="2400" dirty="0"/>
              <a:t> </a:t>
            </a:r>
            <a:r>
              <a:rPr lang="en-US" sz="2400" dirty="0" err="1"/>
              <a:t>hajad</a:t>
            </a:r>
            <a:r>
              <a:rPr lang="en-US" sz="2400" dirty="0"/>
              <a:t> </a:t>
            </a:r>
            <a:r>
              <a:rPr lang="en-US" sz="2400" dirty="0" err="1"/>
              <a:t>hidup</a:t>
            </a:r>
            <a:r>
              <a:rPr lang="en-US" sz="2400" dirty="0"/>
              <a:t> orang </a:t>
            </a:r>
            <a:r>
              <a:rPr lang="en-US" sz="2400" dirty="0" err="1"/>
              <a:t>banyak</a:t>
            </a:r>
            <a:r>
              <a:rPr lang="en-US" sz="2400" dirty="0"/>
              <a:t> </a:t>
            </a:r>
            <a:r>
              <a:rPr lang="en-US" sz="2400" dirty="0" err="1"/>
              <a:t>yakni</a:t>
            </a:r>
            <a:r>
              <a:rPr lang="en-US" sz="2400" dirty="0"/>
              <a:t> </a:t>
            </a:r>
            <a:r>
              <a:rPr lang="en-US" sz="2400" dirty="0" err="1"/>
              <a:t>seperti</a:t>
            </a:r>
            <a:r>
              <a:rPr lang="en-US" sz="2400" dirty="0"/>
              <a:t> air, </a:t>
            </a:r>
            <a:r>
              <a:rPr lang="en-US" sz="2400" dirty="0" err="1"/>
              <a:t>bahan</a:t>
            </a:r>
            <a:r>
              <a:rPr lang="en-US" sz="2400" dirty="0"/>
              <a:t> </a:t>
            </a:r>
            <a:r>
              <a:rPr lang="en-US" sz="2400" dirty="0" err="1"/>
              <a:t>bakar</a:t>
            </a:r>
            <a:r>
              <a:rPr lang="en-US" sz="2400" dirty="0"/>
              <a:t> </a:t>
            </a:r>
            <a:r>
              <a:rPr lang="en-US" sz="2400" dirty="0" err="1"/>
              <a:t>minyak</a:t>
            </a:r>
            <a:r>
              <a:rPr lang="en-US" sz="2400" dirty="0"/>
              <a:t> / BBM, </a:t>
            </a:r>
            <a:r>
              <a:rPr lang="en-US" sz="2400" dirty="0" err="1"/>
              <a:t>pertambangan</a:t>
            </a:r>
            <a:r>
              <a:rPr lang="en-US" sz="2400" dirty="0"/>
              <a:t> / </a:t>
            </a:r>
            <a:r>
              <a:rPr lang="en-US" sz="2400" dirty="0" err="1"/>
              <a:t>hasil</a:t>
            </a:r>
            <a:r>
              <a:rPr lang="en-US" sz="2400" dirty="0"/>
              <a:t> </a:t>
            </a:r>
            <a:r>
              <a:rPr lang="en-US" sz="2400" dirty="0" err="1"/>
              <a:t>bumi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lain </a:t>
            </a:r>
            <a:r>
              <a:rPr lang="en-US" sz="2400" dirty="0" err="1" smtClean="0"/>
              <a:t>sebagainya</a:t>
            </a:r>
            <a:r>
              <a:rPr lang="en-US" sz="2400" dirty="0" smtClean="0"/>
              <a:t>.</a:t>
            </a:r>
            <a:endParaRPr lang="en-US" sz="2400" dirty="0"/>
          </a:p>
          <a:p>
            <a:pPr marL="578358" indent="-514350" algn="just">
              <a:buAutoNum type="arabicPeriod"/>
            </a:pPr>
            <a:r>
              <a:rPr lang="en-US" sz="2400" dirty="0" err="1" smtClean="0"/>
              <a:t>Peran</a:t>
            </a:r>
            <a:r>
              <a:rPr lang="en-US" sz="2400" dirty="0" smtClean="0"/>
              <a:t> </a:t>
            </a:r>
            <a:r>
              <a:rPr lang="en-US" sz="2400" dirty="0" err="1"/>
              <a:t>negara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penting</a:t>
            </a:r>
            <a:r>
              <a:rPr lang="en-US" sz="2400" dirty="0"/>
              <a:t> </a:t>
            </a:r>
            <a:r>
              <a:rPr lang="en-US" sz="2400" dirty="0" err="1"/>
              <a:t>namun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dominan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begitu</a:t>
            </a:r>
            <a:r>
              <a:rPr lang="en-US" sz="2400" dirty="0"/>
              <a:t> </a:t>
            </a:r>
            <a:r>
              <a:rPr lang="en-US" sz="2400" dirty="0" err="1"/>
              <a:t>juga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peranan</a:t>
            </a:r>
            <a:r>
              <a:rPr lang="en-US" sz="2400" dirty="0"/>
              <a:t> </a:t>
            </a:r>
            <a:r>
              <a:rPr lang="en-US" sz="2400" dirty="0" err="1"/>
              <a:t>pihak</a:t>
            </a:r>
            <a:r>
              <a:rPr lang="en-US" sz="2400" dirty="0"/>
              <a:t> </a:t>
            </a:r>
            <a:r>
              <a:rPr lang="en-US" sz="2400" dirty="0" err="1"/>
              <a:t>swasta</a:t>
            </a:r>
            <a:r>
              <a:rPr lang="en-US" sz="2400" dirty="0"/>
              <a:t> yang </a:t>
            </a:r>
            <a:r>
              <a:rPr lang="en-US" sz="2400" dirty="0" err="1"/>
              <a:t>posisinya</a:t>
            </a:r>
            <a:r>
              <a:rPr lang="en-US" sz="2400" dirty="0"/>
              <a:t> </a:t>
            </a:r>
            <a:r>
              <a:rPr lang="en-US" sz="2400" dirty="0" err="1"/>
              <a:t>penting</a:t>
            </a:r>
            <a:r>
              <a:rPr lang="en-US" sz="2400" dirty="0"/>
              <a:t> </a:t>
            </a:r>
            <a:r>
              <a:rPr lang="en-US" sz="2400" dirty="0" err="1"/>
              <a:t>namun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mendominasi</a:t>
            </a:r>
            <a:r>
              <a:rPr lang="en-US" sz="2400" dirty="0"/>
              <a:t>. </a:t>
            </a:r>
            <a:r>
              <a:rPr lang="en-US" sz="2400" dirty="0" err="1"/>
              <a:t>Sehingga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terjadi</a:t>
            </a:r>
            <a:r>
              <a:rPr lang="en-US" sz="2400" dirty="0"/>
              <a:t> </a:t>
            </a:r>
            <a:r>
              <a:rPr lang="en-US" sz="2400" dirty="0" err="1"/>
              <a:t>kondisi</a:t>
            </a:r>
            <a:r>
              <a:rPr lang="en-US" sz="2400" dirty="0"/>
              <a:t> </a:t>
            </a:r>
            <a:r>
              <a:rPr lang="en-US" sz="2400" dirty="0" err="1"/>
              <a:t>sistem</a:t>
            </a:r>
            <a:r>
              <a:rPr lang="en-US" sz="2400" dirty="0"/>
              <a:t> </a:t>
            </a:r>
            <a:r>
              <a:rPr lang="en-US" sz="2400" dirty="0" err="1"/>
              <a:t>ekonomi</a:t>
            </a:r>
            <a:r>
              <a:rPr lang="en-US" sz="2400" dirty="0"/>
              <a:t> liberal </a:t>
            </a:r>
            <a:r>
              <a:rPr lang="en-US" sz="2400" dirty="0" err="1"/>
              <a:t>maupun</a:t>
            </a:r>
            <a:r>
              <a:rPr lang="en-US" sz="2400" dirty="0"/>
              <a:t> </a:t>
            </a:r>
            <a:r>
              <a:rPr lang="en-US" sz="2400" dirty="0" err="1"/>
              <a:t>sistem</a:t>
            </a:r>
            <a:r>
              <a:rPr lang="en-US" sz="2400" dirty="0"/>
              <a:t> </a:t>
            </a:r>
            <a:r>
              <a:rPr lang="en-US" sz="2400" dirty="0" err="1"/>
              <a:t>ekonomi</a:t>
            </a:r>
            <a:r>
              <a:rPr lang="en-US" sz="2400" dirty="0"/>
              <a:t> </a:t>
            </a:r>
            <a:r>
              <a:rPr lang="en-US" sz="2400" dirty="0" err="1"/>
              <a:t>komando</a:t>
            </a:r>
            <a:r>
              <a:rPr lang="en-US" sz="2400" dirty="0"/>
              <a:t>. </a:t>
            </a:r>
            <a:r>
              <a:rPr lang="en-US" sz="2400" dirty="0" err="1"/>
              <a:t>Kedua</a:t>
            </a:r>
            <a:r>
              <a:rPr lang="en-US" sz="2400" dirty="0"/>
              <a:t> </a:t>
            </a:r>
            <a:r>
              <a:rPr lang="en-US" sz="2400" dirty="0" err="1"/>
              <a:t>pihak</a:t>
            </a:r>
            <a:r>
              <a:rPr lang="en-US" sz="2400" dirty="0"/>
              <a:t> </a:t>
            </a:r>
            <a:r>
              <a:rPr lang="en-US" sz="2400" dirty="0" err="1"/>
              <a:t>yakni</a:t>
            </a:r>
            <a:r>
              <a:rPr lang="en-US" sz="2400" dirty="0"/>
              <a:t> </a:t>
            </a:r>
            <a:r>
              <a:rPr lang="en-US" sz="2400" dirty="0" err="1"/>
              <a:t>pemerintah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swasta</a:t>
            </a:r>
            <a:r>
              <a:rPr lang="en-US" sz="2400" dirty="0"/>
              <a:t> </a:t>
            </a:r>
            <a:r>
              <a:rPr lang="en-US" sz="2400" dirty="0" err="1"/>
              <a:t>hidup</a:t>
            </a:r>
            <a:r>
              <a:rPr lang="en-US" sz="2400" dirty="0"/>
              <a:t> </a:t>
            </a:r>
            <a:r>
              <a:rPr lang="en-US" sz="2400" dirty="0" err="1"/>
              <a:t>beriringan</a:t>
            </a:r>
            <a:r>
              <a:rPr lang="en-US" sz="2400" dirty="0"/>
              <a:t>, </a:t>
            </a:r>
            <a:r>
              <a:rPr lang="en-US" sz="2400" dirty="0" err="1"/>
              <a:t>berdampingan</a:t>
            </a:r>
            <a:r>
              <a:rPr lang="en-US" sz="2400" dirty="0"/>
              <a:t> 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damai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saling</a:t>
            </a:r>
            <a:r>
              <a:rPr lang="en-US" sz="2400" dirty="0"/>
              <a:t> </a:t>
            </a:r>
            <a:r>
              <a:rPr lang="en-US" sz="2400" dirty="0" err="1"/>
              <a:t>mendukung</a:t>
            </a:r>
            <a:r>
              <a:rPr lang="en-US" sz="2400" dirty="0"/>
              <a:t>.</a:t>
            </a:r>
          </a:p>
          <a:p>
            <a:pPr>
              <a:buNone/>
            </a:pP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</p:txBody>
      </p:sp>
    </p:spTree>
    <p:extLst>
      <p:ext uri="{BB962C8B-B14F-4D97-AF65-F5344CB8AC3E}">
        <p14:creationId xmlns="" xmlns:p14="http://schemas.microsoft.com/office/powerpoint/2010/main" val="24803982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692808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en-US" dirty="0" smtClean="0"/>
              <a:t>3</a:t>
            </a:r>
            <a:r>
              <a:rPr lang="en-US" sz="3100" dirty="0" smtClean="0"/>
              <a:t>. </a:t>
            </a:r>
            <a:r>
              <a:rPr lang="en-US" sz="3100" dirty="0" err="1" smtClean="0"/>
              <a:t>Masyarakat</a:t>
            </a:r>
            <a:r>
              <a:rPr lang="en-US" sz="3100" dirty="0" smtClean="0"/>
              <a:t> </a:t>
            </a:r>
            <a:r>
              <a:rPr lang="en-US" sz="3100" dirty="0" err="1" smtClean="0"/>
              <a:t>adalah</a:t>
            </a:r>
            <a:r>
              <a:rPr lang="en-US" sz="3100" dirty="0" smtClean="0"/>
              <a:t> </a:t>
            </a:r>
            <a:r>
              <a:rPr lang="en-US" sz="3100" dirty="0" err="1" smtClean="0"/>
              <a:t>bagian</a:t>
            </a:r>
            <a:r>
              <a:rPr lang="en-US" sz="3100" dirty="0" smtClean="0"/>
              <a:t> yang </a:t>
            </a:r>
            <a:r>
              <a:rPr lang="en-US" sz="3100" dirty="0" err="1" smtClean="0"/>
              <a:t>penting</a:t>
            </a:r>
            <a:r>
              <a:rPr lang="en-US" sz="3100" dirty="0" smtClean="0"/>
              <a:t> </a:t>
            </a:r>
            <a:r>
              <a:rPr lang="en-US" sz="3100" dirty="0" err="1" smtClean="0"/>
              <a:t>di</a:t>
            </a:r>
            <a:r>
              <a:rPr lang="en-US" sz="3100" dirty="0" smtClean="0"/>
              <a:t> </a:t>
            </a:r>
            <a:r>
              <a:rPr lang="en-US" sz="3100" dirty="0" err="1" smtClean="0"/>
              <a:t>mana</a:t>
            </a:r>
            <a:r>
              <a:rPr lang="en-US" sz="3100" dirty="0" smtClean="0"/>
              <a:t> </a:t>
            </a:r>
            <a:r>
              <a:rPr lang="en-US" sz="3100" dirty="0" err="1" smtClean="0"/>
              <a:t>kegiatan</a:t>
            </a:r>
            <a:r>
              <a:rPr lang="en-US" sz="3100" dirty="0" smtClean="0"/>
              <a:t> </a:t>
            </a:r>
            <a:r>
              <a:rPr lang="en-US" sz="3100" dirty="0" err="1" smtClean="0"/>
              <a:t>produksi</a:t>
            </a:r>
            <a:r>
              <a:rPr lang="en-US" sz="3100" dirty="0" smtClean="0"/>
              <a:t> </a:t>
            </a:r>
            <a:r>
              <a:rPr lang="en-US" sz="3100" dirty="0" err="1" smtClean="0"/>
              <a:t>dilakukan</a:t>
            </a:r>
            <a:r>
              <a:rPr lang="en-US" sz="3100" dirty="0" smtClean="0"/>
              <a:t> </a:t>
            </a:r>
            <a:r>
              <a:rPr lang="en-US" sz="3100" dirty="0" err="1" smtClean="0"/>
              <a:t>oleh</a:t>
            </a:r>
            <a:r>
              <a:rPr lang="en-US" sz="3100" dirty="0" smtClean="0"/>
              <a:t> </a:t>
            </a:r>
            <a:r>
              <a:rPr lang="en-US" sz="3100" dirty="0" err="1" smtClean="0"/>
              <a:t>semua</a:t>
            </a:r>
            <a:r>
              <a:rPr lang="en-US" sz="3100" dirty="0" smtClean="0"/>
              <a:t> </a:t>
            </a:r>
            <a:r>
              <a:rPr lang="en-US" sz="3100" dirty="0" err="1" smtClean="0"/>
              <a:t>untuk</a:t>
            </a:r>
            <a:r>
              <a:rPr lang="en-US" sz="3100" dirty="0" smtClean="0"/>
              <a:t> </a:t>
            </a:r>
            <a:r>
              <a:rPr lang="en-US" sz="3100" dirty="0" err="1" smtClean="0"/>
              <a:t>semua</a:t>
            </a:r>
            <a:r>
              <a:rPr lang="en-US" sz="3100" dirty="0" smtClean="0"/>
              <a:t> </a:t>
            </a:r>
            <a:r>
              <a:rPr lang="en-US" sz="3100" dirty="0" err="1" smtClean="0"/>
              <a:t>serta</a:t>
            </a:r>
            <a:r>
              <a:rPr lang="en-US" sz="3100" dirty="0" smtClean="0"/>
              <a:t> </a:t>
            </a:r>
            <a:r>
              <a:rPr lang="en-US" sz="3100" dirty="0" err="1" smtClean="0"/>
              <a:t>dipimpin</a:t>
            </a:r>
            <a:r>
              <a:rPr lang="en-US" sz="3100" dirty="0" smtClean="0"/>
              <a:t> </a:t>
            </a:r>
            <a:r>
              <a:rPr lang="en-US" sz="3100" dirty="0" err="1" smtClean="0"/>
              <a:t>dan</a:t>
            </a:r>
            <a:r>
              <a:rPr lang="en-US" sz="3100" dirty="0" smtClean="0"/>
              <a:t> </a:t>
            </a:r>
            <a:r>
              <a:rPr lang="en-US" sz="3100" dirty="0" err="1" smtClean="0"/>
              <a:t>diawasi</a:t>
            </a:r>
            <a:r>
              <a:rPr lang="en-US" sz="3100" dirty="0" smtClean="0"/>
              <a:t> </a:t>
            </a:r>
            <a:r>
              <a:rPr lang="en-US" sz="3100" dirty="0" err="1" smtClean="0"/>
              <a:t>oleh</a:t>
            </a:r>
            <a:r>
              <a:rPr lang="en-US" sz="3100" dirty="0" smtClean="0"/>
              <a:t> </a:t>
            </a:r>
            <a:r>
              <a:rPr lang="en-US" sz="3100" dirty="0" err="1" smtClean="0"/>
              <a:t>anggota</a:t>
            </a:r>
            <a:r>
              <a:rPr lang="en-US" sz="3100" dirty="0" smtClean="0"/>
              <a:t> </a:t>
            </a:r>
            <a:r>
              <a:rPr lang="en-US" sz="3100" dirty="0" err="1" smtClean="0"/>
              <a:t>masyarakat</a:t>
            </a:r>
            <a:r>
              <a:rPr lang="en-US" sz="3100" dirty="0" smtClean="0"/>
              <a:t>.</a:t>
            </a:r>
          </a:p>
          <a:p>
            <a:pPr algn="just">
              <a:buNone/>
            </a:pPr>
            <a:r>
              <a:rPr lang="en-US" sz="3100" dirty="0" smtClean="0"/>
              <a:t>4.	Modal </a:t>
            </a:r>
            <a:r>
              <a:rPr lang="en-US" sz="3100" dirty="0" err="1" smtClean="0"/>
              <a:t>atau</a:t>
            </a:r>
            <a:r>
              <a:rPr lang="en-US" sz="3100" dirty="0" smtClean="0"/>
              <a:t> pun </a:t>
            </a:r>
            <a:r>
              <a:rPr lang="en-US" sz="3100" dirty="0" err="1" smtClean="0"/>
              <a:t>buruh</a:t>
            </a:r>
            <a:r>
              <a:rPr lang="en-US" sz="3100" dirty="0" smtClean="0"/>
              <a:t> </a:t>
            </a:r>
            <a:r>
              <a:rPr lang="en-US" sz="3100" dirty="0" err="1" smtClean="0"/>
              <a:t>tidak</a:t>
            </a:r>
            <a:r>
              <a:rPr lang="en-US" sz="3100" dirty="0" smtClean="0"/>
              <a:t> </a:t>
            </a:r>
            <a:r>
              <a:rPr lang="en-US" sz="3100" dirty="0" err="1" smtClean="0"/>
              <a:t>mendominasi</a:t>
            </a:r>
            <a:r>
              <a:rPr lang="en-US" sz="3100" dirty="0" smtClean="0"/>
              <a:t> </a:t>
            </a:r>
            <a:r>
              <a:rPr lang="en-US" sz="3100" dirty="0" err="1" smtClean="0"/>
              <a:t>perekonomian</a:t>
            </a:r>
            <a:r>
              <a:rPr lang="en-US" sz="3100" dirty="0" smtClean="0"/>
              <a:t> </a:t>
            </a:r>
            <a:r>
              <a:rPr lang="en-US" sz="3100" dirty="0" err="1" smtClean="0"/>
              <a:t>karena</a:t>
            </a:r>
            <a:r>
              <a:rPr lang="en-US" sz="3100" dirty="0" smtClean="0"/>
              <a:t> </a:t>
            </a:r>
            <a:r>
              <a:rPr lang="en-US" sz="3100" dirty="0" err="1" smtClean="0"/>
              <a:t>didasari</a:t>
            </a:r>
            <a:r>
              <a:rPr lang="en-US" sz="3100" dirty="0" smtClean="0"/>
              <a:t> </a:t>
            </a:r>
            <a:r>
              <a:rPr lang="en-US" sz="3100" dirty="0" err="1" smtClean="0"/>
              <a:t>atas</a:t>
            </a:r>
            <a:r>
              <a:rPr lang="en-US" sz="3100" dirty="0" smtClean="0"/>
              <a:t> </a:t>
            </a:r>
            <a:r>
              <a:rPr lang="en-US" sz="3100" dirty="0" err="1" smtClean="0"/>
              <a:t>asas</a:t>
            </a:r>
            <a:r>
              <a:rPr lang="en-US" sz="3100" dirty="0" smtClean="0"/>
              <a:t> </a:t>
            </a:r>
            <a:r>
              <a:rPr lang="en-US" sz="3100" dirty="0" err="1" smtClean="0"/>
              <a:t>kekeluargaan</a:t>
            </a:r>
            <a:r>
              <a:rPr lang="en-US" sz="3100" dirty="0" smtClean="0"/>
              <a:t> </a:t>
            </a:r>
            <a:r>
              <a:rPr lang="en-US" sz="3100" dirty="0" err="1" smtClean="0"/>
              <a:t>antar</a:t>
            </a:r>
            <a:r>
              <a:rPr lang="en-US" sz="3100" dirty="0" smtClean="0"/>
              <a:t> </a:t>
            </a:r>
            <a:r>
              <a:rPr lang="en-US" sz="3100" dirty="0" err="1" smtClean="0"/>
              <a:t>sesama</a:t>
            </a:r>
            <a:r>
              <a:rPr lang="en-US" sz="3100" dirty="0" smtClean="0"/>
              <a:t> </a:t>
            </a:r>
            <a:r>
              <a:rPr lang="en-US" sz="3100" dirty="0" err="1" smtClean="0"/>
              <a:t>manusia</a:t>
            </a:r>
            <a:r>
              <a:rPr lang="en-US" sz="3100" dirty="0" smtClean="0"/>
              <a:t>.</a:t>
            </a:r>
          </a:p>
          <a:p>
            <a:pPr algn="just">
              <a:buNone/>
            </a:pP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b="1" dirty="0" err="1" smtClean="0"/>
              <a:t>Tambahan</a:t>
            </a:r>
            <a:r>
              <a:rPr lang="en-US" sz="3100" b="1" dirty="0" smtClean="0"/>
              <a:t> :</a:t>
            </a:r>
          </a:p>
          <a:p>
            <a:pPr algn="just"/>
            <a:r>
              <a:rPr lang="en-US" sz="3100" dirty="0" err="1" smtClean="0"/>
              <a:t>Dalam</a:t>
            </a:r>
            <a:r>
              <a:rPr lang="en-US" sz="3100" dirty="0" smtClean="0"/>
              <a:t> </a:t>
            </a:r>
            <a:r>
              <a:rPr lang="en-US" sz="3100" dirty="0" err="1" smtClean="0"/>
              <a:t>sistem</a:t>
            </a:r>
            <a:r>
              <a:rPr lang="en-US" sz="3100" dirty="0" smtClean="0"/>
              <a:t> </a:t>
            </a:r>
            <a:r>
              <a:rPr lang="en-US" sz="3100" dirty="0" err="1" smtClean="0"/>
              <a:t>ekonomi</a:t>
            </a:r>
            <a:r>
              <a:rPr lang="en-US" sz="3100" dirty="0" smtClean="0"/>
              <a:t> </a:t>
            </a:r>
            <a:r>
              <a:rPr lang="en-US" sz="3100" dirty="0" err="1" smtClean="0"/>
              <a:t>pancasila</a:t>
            </a:r>
            <a:r>
              <a:rPr lang="en-US" sz="3100" dirty="0" smtClean="0"/>
              <a:t> </a:t>
            </a:r>
            <a:r>
              <a:rPr lang="en-US" sz="3100" dirty="0" err="1" smtClean="0"/>
              <a:t>perekonomian</a:t>
            </a:r>
            <a:r>
              <a:rPr lang="en-US" sz="3100" dirty="0" smtClean="0"/>
              <a:t> liberal </a:t>
            </a:r>
            <a:r>
              <a:rPr lang="en-US" sz="3100" dirty="0" err="1" smtClean="0"/>
              <a:t>maupun</a:t>
            </a:r>
            <a:r>
              <a:rPr lang="en-US" sz="3100" dirty="0" smtClean="0"/>
              <a:t> </a:t>
            </a:r>
            <a:r>
              <a:rPr lang="en-US" sz="3100" dirty="0" err="1" smtClean="0"/>
              <a:t>komando</a:t>
            </a:r>
            <a:r>
              <a:rPr lang="en-US" sz="3100" dirty="0" smtClean="0"/>
              <a:t> </a:t>
            </a:r>
            <a:r>
              <a:rPr lang="en-US" sz="3100" dirty="0" err="1" smtClean="0"/>
              <a:t>harus</a:t>
            </a:r>
            <a:r>
              <a:rPr lang="en-US" sz="3100" dirty="0" smtClean="0"/>
              <a:t> </a:t>
            </a:r>
            <a:r>
              <a:rPr lang="en-US" sz="3100" dirty="0" err="1" smtClean="0"/>
              <a:t>dijauhkan</a:t>
            </a:r>
            <a:r>
              <a:rPr lang="en-US" sz="3100" dirty="0" smtClean="0"/>
              <a:t> </a:t>
            </a:r>
            <a:r>
              <a:rPr lang="en-US" sz="3100" dirty="0" err="1" smtClean="0"/>
              <a:t>karena</a:t>
            </a:r>
            <a:r>
              <a:rPr lang="en-US" sz="3100" dirty="0" smtClean="0"/>
              <a:t> </a:t>
            </a:r>
            <a:r>
              <a:rPr lang="en-US" sz="3100" dirty="0" err="1" smtClean="0"/>
              <a:t>terbukti</a:t>
            </a:r>
            <a:r>
              <a:rPr lang="en-US" sz="3100" dirty="0" smtClean="0"/>
              <a:t> </a:t>
            </a:r>
            <a:r>
              <a:rPr lang="en-US" sz="3100" dirty="0" err="1" smtClean="0"/>
              <a:t>hanya</a:t>
            </a:r>
            <a:r>
              <a:rPr lang="en-US" sz="3100" dirty="0" smtClean="0"/>
              <a:t> </a:t>
            </a:r>
            <a:r>
              <a:rPr lang="en-US" sz="3100" dirty="0" err="1" smtClean="0"/>
              <a:t>menyengsarakan</a:t>
            </a:r>
            <a:r>
              <a:rPr lang="en-US" sz="3100" dirty="0" smtClean="0"/>
              <a:t> </a:t>
            </a:r>
            <a:r>
              <a:rPr lang="en-US" sz="3100" dirty="0" err="1" smtClean="0"/>
              <a:t>kaum</a:t>
            </a:r>
            <a:r>
              <a:rPr lang="en-US" sz="3100" dirty="0" smtClean="0"/>
              <a:t> yang </a:t>
            </a:r>
            <a:r>
              <a:rPr lang="en-US" sz="3100" dirty="0" err="1" smtClean="0"/>
              <a:t>lemah</a:t>
            </a:r>
            <a:r>
              <a:rPr lang="en-US" sz="3100" dirty="0" smtClean="0"/>
              <a:t> </a:t>
            </a:r>
            <a:r>
              <a:rPr lang="en-US" sz="3100" dirty="0" err="1" smtClean="0"/>
              <a:t>serta</a:t>
            </a:r>
            <a:r>
              <a:rPr lang="en-US" sz="3100" dirty="0" smtClean="0"/>
              <a:t> </a:t>
            </a:r>
            <a:r>
              <a:rPr lang="en-US" sz="3100" dirty="0" err="1" smtClean="0"/>
              <a:t>mematikan</a:t>
            </a:r>
            <a:r>
              <a:rPr lang="en-US" sz="3100" dirty="0" smtClean="0"/>
              <a:t> </a:t>
            </a:r>
            <a:r>
              <a:rPr lang="en-US" sz="3100" dirty="0" err="1" smtClean="0"/>
              <a:t>kreatifitas</a:t>
            </a:r>
            <a:r>
              <a:rPr lang="en-US" sz="3100" dirty="0" smtClean="0"/>
              <a:t> yang </a:t>
            </a:r>
            <a:r>
              <a:rPr lang="en-US" sz="3100" dirty="0" err="1" smtClean="0"/>
              <a:t>potensial</a:t>
            </a:r>
            <a:r>
              <a:rPr lang="en-US" sz="3100" dirty="0" smtClean="0"/>
              <a:t>. </a:t>
            </a:r>
            <a:r>
              <a:rPr lang="en-US" sz="3100" dirty="0" err="1" smtClean="0"/>
              <a:t>Persaingan</a:t>
            </a:r>
            <a:r>
              <a:rPr lang="en-US" sz="3100" dirty="0" smtClean="0"/>
              <a:t> </a:t>
            </a:r>
            <a:r>
              <a:rPr lang="en-US" sz="3100" dirty="0" err="1" smtClean="0"/>
              <a:t>usaha</a:t>
            </a:r>
            <a:r>
              <a:rPr lang="en-US" sz="3100" dirty="0" smtClean="0"/>
              <a:t> pun </a:t>
            </a:r>
            <a:r>
              <a:rPr lang="en-US" sz="3100" dirty="0" err="1" smtClean="0"/>
              <a:t>harus</a:t>
            </a:r>
            <a:r>
              <a:rPr lang="en-US" sz="3100" dirty="0" smtClean="0"/>
              <a:t> </a:t>
            </a:r>
            <a:r>
              <a:rPr lang="en-US" sz="3100" dirty="0" err="1" smtClean="0"/>
              <a:t>selalu</a:t>
            </a:r>
            <a:r>
              <a:rPr lang="en-US" sz="3100" dirty="0" smtClean="0"/>
              <a:t> </a:t>
            </a:r>
            <a:r>
              <a:rPr lang="en-US" sz="3100" dirty="0" err="1" smtClean="0"/>
              <a:t>terus-menerus</a:t>
            </a:r>
            <a:r>
              <a:rPr lang="en-US" sz="3100" dirty="0" smtClean="0"/>
              <a:t> </a:t>
            </a:r>
            <a:r>
              <a:rPr lang="en-US" sz="3100" dirty="0" err="1" smtClean="0"/>
              <a:t>diawasi</a:t>
            </a:r>
            <a:r>
              <a:rPr lang="en-US" sz="3100" dirty="0" smtClean="0"/>
              <a:t> </a:t>
            </a:r>
            <a:r>
              <a:rPr lang="en-US" sz="3100" dirty="0" err="1" smtClean="0"/>
              <a:t>pemerintah</a:t>
            </a:r>
            <a:r>
              <a:rPr lang="en-US" sz="3100" dirty="0" smtClean="0"/>
              <a:t> agar </a:t>
            </a:r>
            <a:r>
              <a:rPr lang="en-US" sz="3100" dirty="0" err="1" smtClean="0"/>
              <a:t>tidak</a:t>
            </a:r>
            <a:r>
              <a:rPr lang="en-US" sz="3100" dirty="0" smtClean="0"/>
              <a:t> </a:t>
            </a:r>
            <a:r>
              <a:rPr lang="en-US" sz="3100" dirty="0" err="1" smtClean="0"/>
              <a:t>merugikan</a:t>
            </a:r>
            <a:r>
              <a:rPr lang="en-US" sz="3100" dirty="0" smtClean="0"/>
              <a:t> </a:t>
            </a:r>
            <a:r>
              <a:rPr lang="en-US" sz="3100" dirty="0" err="1" smtClean="0"/>
              <a:t>pihak-pihak</a:t>
            </a:r>
            <a:r>
              <a:rPr lang="en-US" sz="3100" dirty="0" smtClean="0"/>
              <a:t> yang </a:t>
            </a:r>
            <a:r>
              <a:rPr lang="en-US" sz="3100" dirty="0" err="1" smtClean="0"/>
              <a:t>berkaitan</a:t>
            </a:r>
            <a:r>
              <a:rPr lang="en-US" sz="3100" dirty="0" smtClean="0"/>
              <a:t>.</a:t>
            </a:r>
          </a:p>
          <a:p>
            <a:pPr algn="just"/>
            <a:endParaRPr lang="en-US" sz="31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0960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400" b="1" dirty="0"/>
              <a:t>PERKEMBANGAN SISTEM EKONOMI INDONESIA</a:t>
            </a:r>
            <a:endParaRPr lang="en-US" sz="2400" dirty="0"/>
          </a:p>
          <a:p>
            <a:pPr marL="0" indent="0" algn="just">
              <a:buNone/>
            </a:pPr>
            <a:r>
              <a:rPr lang="en-US" sz="2400" b="1" dirty="0" err="1"/>
              <a:t>A.Perkembangan</a:t>
            </a:r>
            <a:r>
              <a:rPr lang="en-US" sz="2400" b="1" dirty="0"/>
              <a:t> </a:t>
            </a:r>
            <a:r>
              <a:rPr lang="en-US" sz="2400" b="1" dirty="0" err="1"/>
              <a:t>Pemikiran</a:t>
            </a:r>
            <a:r>
              <a:rPr lang="en-US" sz="2400" b="1" dirty="0"/>
              <a:t> </a:t>
            </a:r>
            <a:r>
              <a:rPr lang="en-US" sz="2400" b="1" dirty="0" err="1"/>
              <a:t>Sistem</a:t>
            </a:r>
            <a:r>
              <a:rPr lang="en-US" sz="2400" b="1" dirty="0"/>
              <a:t> </a:t>
            </a:r>
            <a:r>
              <a:rPr lang="en-US" sz="2400" b="1" dirty="0" err="1"/>
              <a:t>Ekonomi</a:t>
            </a:r>
            <a:r>
              <a:rPr lang="en-US" sz="2400" b="1" dirty="0"/>
              <a:t> Indonesia</a:t>
            </a:r>
            <a:endParaRPr lang="en-US" sz="2400" dirty="0"/>
          </a:p>
          <a:p>
            <a:pPr algn="just"/>
            <a:r>
              <a:rPr lang="en-US" sz="2400" dirty="0" err="1"/>
              <a:t>Seperti</a:t>
            </a:r>
            <a:r>
              <a:rPr lang="en-US" sz="2400" dirty="0"/>
              <a:t> yang </a:t>
            </a:r>
            <a:r>
              <a:rPr lang="en-US" sz="2400" dirty="0" err="1"/>
              <a:t>kita</a:t>
            </a:r>
            <a:r>
              <a:rPr lang="en-US" sz="2400" dirty="0"/>
              <a:t> </a:t>
            </a:r>
            <a:r>
              <a:rPr lang="en-US" sz="2400" dirty="0" err="1"/>
              <a:t>ketahui</a:t>
            </a:r>
            <a:r>
              <a:rPr lang="en-US" sz="2400" dirty="0"/>
              <a:t> </a:t>
            </a:r>
            <a:r>
              <a:rPr lang="en-US" sz="2400" dirty="0" err="1"/>
              <a:t>bahwa</a:t>
            </a:r>
            <a:r>
              <a:rPr lang="en-US" sz="2400" dirty="0"/>
              <a:t> yang </a:t>
            </a:r>
            <a:r>
              <a:rPr lang="en-US" sz="2400" dirty="0" err="1"/>
              <a:t>menentukan</a:t>
            </a:r>
            <a:r>
              <a:rPr lang="en-US" sz="2400" dirty="0"/>
              <a:t> </a:t>
            </a:r>
            <a:r>
              <a:rPr lang="en-US" sz="2400" dirty="0" err="1"/>
              <a:t>bentuk</a:t>
            </a:r>
            <a:r>
              <a:rPr lang="en-US" sz="2400" dirty="0"/>
              <a:t> </a:t>
            </a:r>
            <a:r>
              <a:rPr lang="en-US" sz="2400" dirty="0" err="1"/>
              <a:t>suatu</a:t>
            </a:r>
            <a:r>
              <a:rPr lang="en-US" sz="2400" dirty="0"/>
              <a:t> </a:t>
            </a:r>
            <a:r>
              <a:rPr lang="en-US" sz="2400" dirty="0" err="1"/>
              <a:t>sistem</a:t>
            </a:r>
            <a:r>
              <a:rPr lang="en-US" sz="2400" dirty="0"/>
              <a:t> </a:t>
            </a:r>
            <a:r>
              <a:rPr lang="en-US" sz="2400" dirty="0" err="1"/>
              <a:t>ekonomi</a:t>
            </a:r>
            <a:r>
              <a:rPr lang="en-US" sz="2400" dirty="0"/>
              <a:t> </a:t>
            </a:r>
            <a:r>
              <a:rPr lang="en-US" sz="2400" dirty="0" err="1"/>
              <a:t>kecuali</a:t>
            </a:r>
            <a:r>
              <a:rPr lang="en-US" sz="2400" dirty="0"/>
              <a:t> </a:t>
            </a:r>
            <a:r>
              <a:rPr lang="en-US" sz="2400" dirty="0" err="1"/>
              <a:t>dasar</a:t>
            </a:r>
            <a:r>
              <a:rPr lang="en-US" sz="2400" dirty="0"/>
              <a:t> </a:t>
            </a:r>
            <a:r>
              <a:rPr lang="en-US" sz="2400" dirty="0" err="1"/>
              <a:t>falsafah</a:t>
            </a:r>
            <a:r>
              <a:rPr lang="en-US" sz="2400" dirty="0"/>
              <a:t> </a:t>
            </a:r>
            <a:r>
              <a:rPr lang="en-US" sz="2400" dirty="0" err="1"/>
              <a:t>negara</a:t>
            </a:r>
            <a:r>
              <a:rPr lang="en-US" sz="2400" dirty="0"/>
              <a:t> yang </a:t>
            </a:r>
            <a:r>
              <a:rPr lang="en-US" sz="2400" dirty="0" err="1"/>
              <a:t>dijunjung</a:t>
            </a:r>
            <a:r>
              <a:rPr lang="en-US" sz="2400" dirty="0"/>
              <a:t> </a:t>
            </a:r>
            <a:r>
              <a:rPr lang="en-US" sz="2400" dirty="0" err="1"/>
              <a:t>tinggi</a:t>
            </a:r>
            <a:r>
              <a:rPr lang="en-US" sz="2400" dirty="0"/>
              <a:t>, </a:t>
            </a:r>
            <a:r>
              <a:rPr lang="en-US" sz="2400" dirty="0" err="1"/>
              <a:t>maka</a:t>
            </a:r>
            <a:r>
              <a:rPr lang="en-US" sz="2400" dirty="0"/>
              <a:t> yang </a:t>
            </a:r>
            <a:r>
              <a:rPr lang="en-US" sz="2400" dirty="0" err="1"/>
              <a:t>dijadikan</a:t>
            </a:r>
            <a:r>
              <a:rPr lang="en-US" sz="2400" dirty="0"/>
              <a:t> </a:t>
            </a:r>
            <a:r>
              <a:rPr lang="en-US" sz="2400" dirty="0" err="1"/>
              <a:t>kriteria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lembaga-lembaga</a:t>
            </a:r>
            <a:r>
              <a:rPr lang="en-US" sz="2400" dirty="0"/>
              <a:t>, </a:t>
            </a:r>
            <a:r>
              <a:rPr lang="en-US" sz="2400" dirty="0" err="1"/>
              <a:t>khususnya</a:t>
            </a:r>
            <a:r>
              <a:rPr lang="en-US" sz="2400" dirty="0"/>
              <a:t> </a:t>
            </a:r>
            <a:r>
              <a:rPr lang="en-US" sz="2400" dirty="0" err="1"/>
              <a:t>lembaga</a:t>
            </a:r>
            <a:r>
              <a:rPr lang="en-US" sz="2400" dirty="0"/>
              <a:t> </a:t>
            </a:r>
            <a:r>
              <a:rPr lang="en-US" sz="2400" dirty="0" err="1"/>
              <a:t>ekonomi</a:t>
            </a:r>
            <a:r>
              <a:rPr lang="en-US" sz="2400" dirty="0"/>
              <a:t> yang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perwujudan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realisasi</a:t>
            </a:r>
            <a:r>
              <a:rPr lang="en-US" sz="2400" dirty="0"/>
              <a:t> </a:t>
            </a:r>
            <a:r>
              <a:rPr lang="en-US" sz="2400" dirty="0" err="1"/>
              <a:t>falsafah</a:t>
            </a:r>
            <a:r>
              <a:rPr lang="en-US" sz="2400" dirty="0"/>
              <a:t> </a:t>
            </a:r>
            <a:r>
              <a:rPr lang="en-US" sz="2400" dirty="0" err="1"/>
              <a:t>tersebut</a:t>
            </a:r>
            <a:r>
              <a:rPr lang="en-US" sz="2400" dirty="0" smtClean="0"/>
              <a:t>.</a:t>
            </a:r>
          </a:p>
          <a:p>
            <a:pPr algn="just"/>
            <a:r>
              <a:rPr lang="en-US" sz="2400" dirty="0" err="1" smtClean="0"/>
              <a:t>Pergulatan</a:t>
            </a:r>
            <a:r>
              <a:rPr lang="en-US" sz="2400" dirty="0" smtClean="0"/>
              <a:t> </a:t>
            </a:r>
            <a:r>
              <a:rPr lang="en-US" sz="2400" dirty="0" err="1"/>
              <a:t>pemikiran</a:t>
            </a:r>
            <a:r>
              <a:rPr lang="en-US" sz="2400" dirty="0"/>
              <a:t> </a:t>
            </a:r>
            <a:r>
              <a:rPr lang="en-US" sz="2400" dirty="0" err="1"/>
              <a:t>tentang</a:t>
            </a:r>
            <a:r>
              <a:rPr lang="en-US" sz="2400" dirty="0"/>
              <a:t> </a:t>
            </a:r>
            <a:r>
              <a:rPr lang="en-US" sz="2400" dirty="0" err="1"/>
              <a:t>sistim</a:t>
            </a:r>
            <a:r>
              <a:rPr lang="en-US" sz="2400" dirty="0"/>
              <a:t> </a:t>
            </a:r>
            <a:r>
              <a:rPr lang="en-US" sz="2400" dirty="0" err="1"/>
              <a:t>ekonomi</a:t>
            </a:r>
            <a:r>
              <a:rPr lang="en-US" sz="2400" dirty="0"/>
              <a:t> </a:t>
            </a:r>
            <a:r>
              <a:rPr lang="en-US" sz="2400" dirty="0" err="1"/>
              <a:t>apa</a:t>
            </a:r>
            <a:r>
              <a:rPr lang="en-US" sz="2400" dirty="0"/>
              <a:t> yang </a:t>
            </a:r>
            <a:r>
              <a:rPr lang="en-US" sz="2400" dirty="0" err="1"/>
              <a:t>sebaiknya</a:t>
            </a:r>
            <a:r>
              <a:rPr lang="en-US" sz="2400" dirty="0"/>
              <a:t> di </a:t>
            </a:r>
            <a:r>
              <a:rPr lang="en-US" sz="2400" dirty="0" err="1"/>
              <a:t>diterapkan</a:t>
            </a:r>
            <a:r>
              <a:rPr lang="en-US" sz="2400" dirty="0"/>
              <a:t> Indonesia </a:t>
            </a:r>
            <a:r>
              <a:rPr lang="en-US" sz="2400" dirty="0" err="1"/>
              <a:t>telah</a:t>
            </a:r>
            <a:r>
              <a:rPr lang="en-US" sz="2400" dirty="0"/>
              <a:t> </a:t>
            </a:r>
            <a:r>
              <a:rPr lang="en-US" sz="2400" dirty="0" err="1"/>
              <a:t>dimulai</a:t>
            </a:r>
            <a:r>
              <a:rPr lang="en-US" sz="2400" dirty="0"/>
              <a:t> </a:t>
            </a:r>
            <a:r>
              <a:rPr lang="en-US" sz="2400" dirty="0" err="1"/>
              <a:t>sejak</a:t>
            </a:r>
            <a:r>
              <a:rPr lang="en-US" sz="2400" dirty="0"/>
              <a:t> Indonesia </a:t>
            </a:r>
            <a:r>
              <a:rPr lang="en-US" sz="2400" dirty="0" err="1"/>
              <a:t>belum</a:t>
            </a:r>
            <a:r>
              <a:rPr lang="en-US" sz="2400" dirty="0"/>
              <a:t> </a:t>
            </a:r>
            <a:r>
              <a:rPr lang="en-US" sz="2400" dirty="0" err="1"/>
              <a:t>mencapai</a:t>
            </a:r>
            <a:r>
              <a:rPr lang="en-US" sz="2400" dirty="0"/>
              <a:t> </a:t>
            </a:r>
            <a:r>
              <a:rPr lang="en-US" sz="2400" dirty="0" err="1"/>
              <a:t>kemerdekaannya</a:t>
            </a:r>
            <a:r>
              <a:rPr lang="en-US" sz="2400" dirty="0"/>
              <a:t>. </a:t>
            </a:r>
            <a:r>
              <a:rPr lang="en-US" sz="2400" dirty="0" err="1"/>
              <a:t>Sampai</a:t>
            </a:r>
            <a:r>
              <a:rPr lang="en-US" sz="2400" dirty="0"/>
              <a:t> </a:t>
            </a:r>
            <a:r>
              <a:rPr lang="en-US" sz="2400" dirty="0" err="1"/>
              <a:t>sekarang</a:t>
            </a:r>
            <a:r>
              <a:rPr lang="en-US" sz="2400" dirty="0"/>
              <a:t> </a:t>
            </a:r>
            <a:r>
              <a:rPr lang="en-US" sz="2400" dirty="0" err="1"/>
              <a:t>pergulatan</a:t>
            </a:r>
            <a:r>
              <a:rPr lang="en-US" sz="2400" dirty="0"/>
              <a:t> </a:t>
            </a:r>
            <a:r>
              <a:rPr lang="en-US" sz="2400" dirty="0" err="1"/>
              <a:t>pemikiran</a:t>
            </a:r>
            <a:r>
              <a:rPr lang="en-US" sz="2400" dirty="0"/>
              <a:t> </a:t>
            </a:r>
            <a:r>
              <a:rPr lang="en-US" sz="2400" dirty="0" err="1"/>
              <a:t>tersebut</a:t>
            </a:r>
            <a:r>
              <a:rPr lang="en-US" sz="2400" dirty="0"/>
              <a:t> </a:t>
            </a:r>
            <a:r>
              <a:rPr lang="en-US" sz="2400" dirty="0" err="1"/>
              <a:t>masih</a:t>
            </a:r>
            <a:r>
              <a:rPr lang="en-US" sz="2400" dirty="0"/>
              <a:t> </a:t>
            </a:r>
            <a:r>
              <a:rPr lang="en-US" sz="2400" dirty="0" err="1"/>
              <a:t>terus</a:t>
            </a:r>
            <a:r>
              <a:rPr lang="en-US" sz="2400" dirty="0"/>
              <a:t> </a:t>
            </a:r>
            <a:r>
              <a:rPr lang="en-US" sz="2400" dirty="0" err="1"/>
              <a:t>berlangsung</a:t>
            </a:r>
            <a:r>
              <a:rPr lang="en-US" sz="2400" dirty="0"/>
              <a:t>, </a:t>
            </a:r>
            <a:r>
              <a:rPr lang="en-US" sz="2400" dirty="0" err="1"/>
              <a:t>hal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tecermin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perkembangan</a:t>
            </a:r>
            <a:r>
              <a:rPr lang="en-US" sz="2400" dirty="0"/>
              <a:t> </a:t>
            </a:r>
            <a:r>
              <a:rPr lang="en-US" sz="2400" dirty="0" err="1"/>
              <a:t>pemikiran</a:t>
            </a:r>
            <a:r>
              <a:rPr lang="en-US" sz="2400" dirty="0"/>
              <a:t> </a:t>
            </a:r>
            <a:r>
              <a:rPr lang="en-US" sz="2400" dirty="0" err="1"/>
              <a:t>tentang</a:t>
            </a:r>
            <a:r>
              <a:rPr lang="en-US" sz="2400" dirty="0"/>
              <a:t> </a:t>
            </a:r>
            <a:r>
              <a:rPr lang="en-US" sz="2400" dirty="0" err="1"/>
              <a:t>sistim</a:t>
            </a:r>
            <a:r>
              <a:rPr lang="en-US" sz="2400" dirty="0"/>
              <a:t> </a:t>
            </a:r>
            <a:r>
              <a:rPr lang="en-US" sz="2400" dirty="0" err="1"/>
              <a:t>ekonomi</a:t>
            </a:r>
            <a:r>
              <a:rPr lang="en-US" sz="2400" dirty="0"/>
              <a:t> </a:t>
            </a:r>
            <a:r>
              <a:rPr lang="en-US" sz="2400" dirty="0" err="1"/>
              <a:t>pancasila</a:t>
            </a:r>
            <a:r>
              <a:rPr lang="en-US" sz="2400" dirty="0"/>
              <a:t> SEP. </a:t>
            </a:r>
            <a:br>
              <a:rPr lang="en-US" sz="2400" dirty="0"/>
            </a:br>
            <a:endParaRPr lang="en-US" sz="2400" dirty="0"/>
          </a:p>
        </p:txBody>
      </p:sp>
    </p:spTree>
    <p:extLst>
      <p:ext uri="{BB962C8B-B14F-4D97-AF65-F5344CB8AC3E}">
        <p14:creationId xmlns="" xmlns:p14="http://schemas.microsoft.com/office/powerpoint/2010/main" val="3855079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845208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n-US" sz="3200" dirty="0" err="1" smtClean="0"/>
              <a:t>Menurut</a:t>
            </a:r>
            <a:r>
              <a:rPr lang="en-US" sz="3200" dirty="0" smtClean="0"/>
              <a:t> Sri-Edi </a:t>
            </a:r>
            <a:r>
              <a:rPr lang="en-US" sz="3200" dirty="0" err="1" smtClean="0"/>
              <a:t>Suwasono</a:t>
            </a:r>
            <a:r>
              <a:rPr lang="en-US" sz="3200" dirty="0" smtClean="0"/>
              <a:t> (1985), </a:t>
            </a:r>
            <a:r>
              <a:rPr lang="en-US" sz="3200" dirty="0" err="1" smtClean="0"/>
              <a:t>pergulatan</a:t>
            </a:r>
            <a:r>
              <a:rPr lang="en-US" sz="3200" dirty="0" smtClean="0"/>
              <a:t> </a:t>
            </a:r>
            <a:r>
              <a:rPr lang="en-US" sz="3200" dirty="0" err="1" smtClean="0"/>
              <a:t>pemikiran</a:t>
            </a:r>
            <a:r>
              <a:rPr lang="en-US" sz="3200" dirty="0" smtClean="0"/>
              <a:t> </a:t>
            </a:r>
            <a:r>
              <a:rPr lang="en-US" sz="3200" dirty="0" err="1" smtClean="0"/>
              <a:t>tentang</a:t>
            </a:r>
            <a:r>
              <a:rPr lang="en-US" sz="3200" dirty="0" smtClean="0"/>
              <a:t> ESP </a:t>
            </a:r>
            <a:r>
              <a:rPr lang="en-US" sz="3200" dirty="0" err="1" smtClean="0"/>
              <a:t>pada</a:t>
            </a:r>
            <a:r>
              <a:rPr lang="en-US" sz="3200" dirty="0" smtClean="0"/>
              <a:t> </a:t>
            </a:r>
            <a:r>
              <a:rPr lang="en-US" sz="3200" dirty="0" err="1" smtClean="0"/>
              <a:t>hakikatnya</a:t>
            </a:r>
            <a:r>
              <a:rPr lang="en-US" sz="3200" dirty="0" smtClean="0"/>
              <a:t> </a:t>
            </a:r>
            <a:r>
              <a:rPr lang="en-US" sz="3200" dirty="0" err="1" smtClean="0"/>
              <a:t>merupakan</a:t>
            </a:r>
            <a:r>
              <a:rPr lang="en-US" sz="3200" dirty="0" smtClean="0"/>
              <a:t> </a:t>
            </a:r>
            <a:r>
              <a:rPr lang="en-US" sz="3200" dirty="0" err="1" smtClean="0"/>
              <a:t>dinamika</a:t>
            </a:r>
            <a:r>
              <a:rPr lang="en-US" sz="3200" dirty="0" smtClean="0"/>
              <a:t> </a:t>
            </a:r>
            <a:r>
              <a:rPr lang="en-US" sz="3200" dirty="0" err="1" smtClean="0"/>
              <a:t>penafsiran</a:t>
            </a:r>
            <a:r>
              <a:rPr lang="en-US" sz="3200" dirty="0" smtClean="0"/>
              <a:t> </a:t>
            </a:r>
            <a:r>
              <a:rPr lang="en-US" sz="3200" dirty="0" err="1" smtClean="0"/>
              <a:t>tentang</a:t>
            </a:r>
            <a:r>
              <a:rPr lang="en-US" sz="3200" dirty="0" smtClean="0"/>
              <a:t> </a:t>
            </a:r>
            <a:r>
              <a:rPr lang="en-US" sz="3200" dirty="0" err="1" smtClean="0"/>
              <a:t>pasal-pasal</a:t>
            </a:r>
            <a:r>
              <a:rPr lang="en-US" sz="3200" dirty="0" smtClean="0"/>
              <a:t> </a:t>
            </a:r>
            <a:r>
              <a:rPr lang="en-US" sz="3200" dirty="0" err="1" smtClean="0"/>
              <a:t>ekonomi</a:t>
            </a:r>
            <a:r>
              <a:rPr lang="en-US" sz="3200" dirty="0" smtClean="0"/>
              <a:t> </a:t>
            </a:r>
            <a:r>
              <a:rPr lang="en-US" sz="3200" dirty="0" err="1" smtClean="0"/>
              <a:t>dalam</a:t>
            </a:r>
            <a:r>
              <a:rPr lang="en-US" sz="3200" dirty="0" smtClean="0"/>
              <a:t> UUD 1945.</a:t>
            </a:r>
          </a:p>
          <a:p>
            <a:pPr marL="0" indent="0" algn="just">
              <a:buNone/>
            </a:pPr>
            <a:r>
              <a:rPr lang="en-US" sz="3200" b="1" dirty="0" smtClean="0"/>
              <a:t>1.Pasal </a:t>
            </a:r>
            <a:r>
              <a:rPr lang="en-US" sz="3200" b="1" dirty="0" err="1" smtClean="0"/>
              <a:t>Ekonomi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Dalam</a:t>
            </a:r>
            <a:r>
              <a:rPr lang="en-US" sz="3200" b="1" dirty="0" smtClean="0"/>
              <a:t> UUD 1945</a:t>
            </a:r>
            <a:endParaRPr lang="en-US" sz="3200" dirty="0" smtClean="0"/>
          </a:p>
          <a:p>
            <a:pPr algn="just"/>
            <a:r>
              <a:rPr lang="en-US" sz="3200" dirty="0" err="1" smtClean="0"/>
              <a:t>Pasal</a:t>
            </a:r>
            <a:r>
              <a:rPr lang="en-US" sz="3200" dirty="0" smtClean="0"/>
              <a:t> 33 UUD 1945, yang </a:t>
            </a:r>
            <a:r>
              <a:rPr lang="en-US" sz="3200" dirty="0" err="1" smtClean="0"/>
              <a:t>dimaksud</a:t>
            </a:r>
            <a:r>
              <a:rPr lang="en-US" sz="3200" dirty="0" smtClean="0"/>
              <a:t> </a:t>
            </a:r>
            <a:r>
              <a:rPr lang="en-US" sz="3200" dirty="0" err="1" smtClean="0"/>
              <a:t>dengan</a:t>
            </a:r>
            <a:r>
              <a:rPr lang="en-US" sz="3200" dirty="0" smtClean="0"/>
              <a:t> </a:t>
            </a:r>
            <a:r>
              <a:rPr lang="en-US" sz="3200" dirty="0" err="1" smtClean="0"/>
              <a:t>cabang-cabang</a:t>
            </a:r>
            <a:r>
              <a:rPr lang="en-US" sz="3200" dirty="0" smtClean="0"/>
              <a:t> </a:t>
            </a:r>
            <a:r>
              <a:rPr lang="en-US" sz="3200" dirty="0" err="1" smtClean="0"/>
              <a:t>produksi</a:t>
            </a:r>
            <a:r>
              <a:rPr lang="en-US" sz="3200" dirty="0" smtClean="0"/>
              <a:t> yang </a:t>
            </a:r>
            <a:r>
              <a:rPr lang="en-US" sz="3200" dirty="0" err="1" smtClean="0"/>
              <a:t>menguasai</a:t>
            </a:r>
            <a:r>
              <a:rPr lang="en-US" sz="3200" dirty="0" smtClean="0"/>
              <a:t> </a:t>
            </a:r>
            <a:r>
              <a:rPr lang="en-US" sz="3200" dirty="0" err="1" smtClean="0"/>
              <a:t>hajat</a:t>
            </a:r>
            <a:r>
              <a:rPr lang="en-US" sz="3200" dirty="0" smtClean="0"/>
              <a:t> </a:t>
            </a:r>
            <a:r>
              <a:rPr lang="en-US" sz="3200" dirty="0" err="1" smtClean="0"/>
              <a:t>hidup</a:t>
            </a:r>
            <a:r>
              <a:rPr lang="en-US" sz="3200" dirty="0" smtClean="0"/>
              <a:t> </a:t>
            </a:r>
            <a:r>
              <a:rPr lang="en-US" sz="3200" dirty="0" err="1" smtClean="0"/>
              <a:t>orang</a:t>
            </a:r>
            <a:r>
              <a:rPr lang="en-US" sz="3200" dirty="0" smtClean="0"/>
              <a:t> </a:t>
            </a:r>
            <a:r>
              <a:rPr lang="en-US" sz="3200" dirty="0" err="1" smtClean="0"/>
              <a:t>banyak</a:t>
            </a:r>
            <a:r>
              <a:rPr lang="en-US" sz="3200" dirty="0" smtClean="0"/>
              <a:t> </a:t>
            </a:r>
            <a:r>
              <a:rPr lang="en-US" sz="3200" dirty="0" err="1" smtClean="0"/>
              <a:t>adalah</a:t>
            </a:r>
            <a:r>
              <a:rPr lang="en-US" sz="3200" dirty="0" smtClean="0"/>
              <a:t> </a:t>
            </a:r>
            <a:r>
              <a:rPr lang="en-US" sz="3200" dirty="0" err="1" smtClean="0"/>
              <a:t>barang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jasa</a:t>
            </a:r>
            <a:r>
              <a:rPr lang="en-US" sz="3200" dirty="0" smtClean="0"/>
              <a:t> yang vital </a:t>
            </a:r>
            <a:r>
              <a:rPr lang="en-US" sz="3200" dirty="0" err="1" smtClean="0"/>
              <a:t>bagi</a:t>
            </a:r>
            <a:r>
              <a:rPr lang="en-US" sz="3200" dirty="0" smtClean="0"/>
              <a:t> </a:t>
            </a:r>
            <a:r>
              <a:rPr lang="en-US" sz="3200" dirty="0" err="1" smtClean="0"/>
              <a:t>kehidupan</a:t>
            </a:r>
            <a:r>
              <a:rPr lang="en-US" sz="3200" dirty="0" smtClean="0"/>
              <a:t> </a:t>
            </a:r>
            <a:r>
              <a:rPr lang="en-US" sz="3200" dirty="0" err="1" smtClean="0"/>
              <a:t>manusia</a:t>
            </a:r>
            <a:r>
              <a:rPr lang="en-US" sz="3200" dirty="0" smtClean="0"/>
              <a:t>,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tersedia</a:t>
            </a:r>
            <a:r>
              <a:rPr lang="en-US" sz="3200" dirty="0" smtClean="0"/>
              <a:t> </a:t>
            </a:r>
            <a:r>
              <a:rPr lang="en-US" sz="3200" dirty="0" err="1" smtClean="0"/>
              <a:t>dalam</a:t>
            </a:r>
            <a:r>
              <a:rPr lang="en-US" sz="3200" dirty="0" smtClean="0"/>
              <a:t> </a:t>
            </a:r>
            <a:r>
              <a:rPr lang="en-US" sz="3200" dirty="0" err="1" smtClean="0"/>
              <a:t>jumlah</a:t>
            </a:r>
            <a:r>
              <a:rPr lang="en-US" sz="3200" dirty="0" smtClean="0"/>
              <a:t> yang </a:t>
            </a:r>
            <a:r>
              <a:rPr lang="en-US" sz="3200" dirty="0" err="1" smtClean="0"/>
              <a:t>terbatas</a:t>
            </a:r>
            <a:r>
              <a:rPr lang="en-US" sz="3200" dirty="0" smtClean="0"/>
              <a:t>. </a:t>
            </a:r>
            <a:r>
              <a:rPr lang="en-US" sz="3200" dirty="0" err="1" smtClean="0"/>
              <a:t>Tinjauan</a:t>
            </a:r>
            <a:r>
              <a:rPr lang="en-US" sz="3200" dirty="0" smtClean="0"/>
              <a:t> </a:t>
            </a:r>
            <a:r>
              <a:rPr lang="en-US" sz="3200" dirty="0" err="1" smtClean="0"/>
              <a:t>terhadap</a:t>
            </a:r>
            <a:r>
              <a:rPr lang="en-US" sz="3200" dirty="0" smtClean="0"/>
              <a:t> vital </a:t>
            </a:r>
            <a:r>
              <a:rPr lang="en-US" sz="3200" dirty="0" err="1" smtClean="0"/>
              <a:t>tidaknya</a:t>
            </a:r>
            <a:r>
              <a:rPr lang="en-US" sz="3200" dirty="0" smtClean="0"/>
              <a:t> </a:t>
            </a:r>
            <a:r>
              <a:rPr lang="en-US" sz="3200" dirty="0" err="1" smtClean="0"/>
              <a:t>suatu</a:t>
            </a:r>
            <a:r>
              <a:rPr lang="en-US" sz="3200" dirty="0" smtClean="0"/>
              <a:t> </a:t>
            </a:r>
            <a:r>
              <a:rPr lang="en-US" sz="3200" dirty="0" err="1" smtClean="0"/>
              <a:t>barang</a:t>
            </a:r>
            <a:r>
              <a:rPr lang="en-US" sz="3200" dirty="0" smtClean="0"/>
              <a:t> </a:t>
            </a:r>
            <a:r>
              <a:rPr lang="en-US" sz="3200" dirty="0" err="1" smtClean="0"/>
              <a:t>tertentu</a:t>
            </a:r>
            <a:r>
              <a:rPr lang="en-US" sz="3200" dirty="0" smtClean="0"/>
              <a:t> </a:t>
            </a:r>
            <a:r>
              <a:rPr lang="en-US" sz="3200" dirty="0" err="1" smtClean="0"/>
              <a:t>terus</a:t>
            </a:r>
            <a:r>
              <a:rPr lang="en-US" sz="3200" dirty="0" smtClean="0"/>
              <a:t> </a:t>
            </a:r>
            <a:r>
              <a:rPr lang="en-US" sz="3200" dirty="0" err="1" smtClean="0"/>
              <a:t>mengalami</a:t>
            </a:r>
            <a:r>
              <a:rPr lang="en-US" sz="3200" dirty="0" smtClean="0"/>
              <a:t> </a:t>
            </a:r>
            <a:r>
              <a:rPr lang="en-US" sz="3200" dirty="0" err="1" smtClean="0"/>
              <a:t>perubahan</a:t>
            </a:r>
            <a:r>
              <a:rPr lang="en-US" sz="3200" dirty="0" smtClean="0"/>
              <a:t> </a:t>
            </a:r>
            <a:r>
              <a:rPr lang="en-US" sz="3200" dirty="0" err="1" smtClean="0"/>
              <a:t>sesuai</a:t>
            </a:r>
            <a:r>
              <a:rPr lang="en-US" sz="3200" dirty="0" smtClean="0"/>
              <a:t> </a:t>
            </a:r>
            <a:r>
              <a:rPr lang="en-US" sz="3200" dirty="0" err="1" smtClean="0"/>
              <a:t>dengan</a:t>
            </a:r>
            <a:r>
              <a:rPr lang="en-US" sz="3200" dirty="0" smtClean="0"/>
              <a:t> </a:t>
            </a:r>
            <a:r>
              <a:rPr lang="en-US" sz="3200" dirty="0" err="1" smtClean="0"/>
              <a:t>dinamika</a:t>
            </a:r>
            <a:r>
              <a:rPr lang="en-US" sz="3200" dirty="0" smtClean="0"/>
              <a:t> </a:t>
            </a:r>
            <a:r>
              <a:rPr lang="en-US" sz="3200" dirty="0" err="1" smtClean="0"/>
              <a:t>pertumbuhan</a:t>
            </a:r>
            <a:r>
              <a:rPr lang="en-US" sz="3200" dirty="0" smtClean="0"/>
              <a:t> </a:t>
            </a:r>
            <a:r>
              <a:rPr lang="en-US" sz="3200" dirty="0" err="1" smtClean="0"/>
              <a:t>ekonomi</a:t>
            </a:r>
            <a:r>
              <a:rPr lang="en-US" sz="3200" dirty="0" smtClean="0"/>
              <a:t>, </a:t>
            </a:r>
            <a:r>
              <a:rPr lang="en-US" sz="3200" dirty="0" err="1" smtClean="0"/>
              <a:t>peningkatan</a:t>
            </a:r>
            <a:r>
              <a:rPr lang="en-US" sz="3200" dirty="0" smtClean="0"/>
              <a:t> </a:t>
            </a:r>
            <a:r>
              <a:rPr lang="en-US" sz="3200" dirty="0" err="1" smtClean="0"/>
              <a:t>taraf</a:t>
            </a:r>
            <a:r>
              <a:rPr lang="en-US" sz="3200" dirty="0" smtClean="0"/>
              <a:t> </a:t>
            </a:r>
            <a:r>
              <a:rPr lang="en-US" sz="3200" dirty="0" err="1" smtClean="0"/>
              <a:t>hidup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peningkatan</a:t>
            </a:r>
            <a:r>
              <a:rPr lang="en-US" sz="3200" dirty="0" smtClean="0"/>
              <a:t> </a:t>
            </a:r>
            <a:r>
              <a:rPr lang="en-US" sz="3200" dirty="0" err="1" smtClean="0"/>
              <a:t>permintaan</a:t>
            </a:r>
            <a:r>
              <a:rPr lang="en-US" sz="3200" dirty="0" smtClean="0"/>
              <a:t>.</a:t>
            </a:r>
          </a:p>
          <a:p>
            <a:pPr algn="just"/>
            <a:endParaRPr lang="en-US" sz="3200" dirty="0" smtClean="0"/>
          </a:p>
          <a:p>
            <a:pPr algn="just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/>
              <a:t>demikian</a:t>
            </a:r>
            <a:r>
              <a:rPr lang="en-US" dirty="0"/>
              <a:t> </a:t>
            </a:r>
            <a:r>
              <a:rPr lang="en-US" dirty="0" err="1"/>
              <a:t>penafsiran</a:t>
            </a:r>
            <a:r>
              <a:rPr lang="en-US" dirty="0"/>
              <a:t> </a:t>
            </a:r>
            <a:r>
              <a:rPr lang="en-US" dirty="0" err="1"/>
              <a:t>pasal-pasal</a:t>
            </a:r>
            <a:r>
              <a:rPr lang="en-US" dirty="0"/>
              <a:t> di </a:t>
            </a:r>
            <a:r>
              <a:rPr lang="en-US" dirty="0" err="1"/>
              <a:t>ataslah</a:t>
            </a:r>
            <a:r>
              <a:rPr lang="en-US" dirty="0"/>
              <a:t> yang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mendominasi</a:t>
            </a:r>
            <a:r>
              <a:rPr lang="en-US" dirty="0"/>
              <a:t> </a:t>
            </a:r>
            <a:r>
              <a:rPr lang="en-US" dirty="0" err="1"/>
              <a:t>pemikiran</a:t>
            </a:r>
            <a:r>
              <a:rPr lang="en-US" dirty="0"/>
              <a:t> SEP. </a:t>
            </a:r>
            <a:r>
              <a:rPr lang="en-US" dirty="0" err="1"/>
              <a:t>Pemikiran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ESP,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, </a:t>
            </a:r>
            <a:r>
              <a:rPr lang="en-US" dirty="0" err="1"/>
              <a:t>namun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yang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dibahas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rinci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faunding</a:t>
            </a:r>
            <a:r>
              <a:rPr lang="en-US" dirty="0"/>
              <a:t> father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tokoh-tokoh</a:t>
            </a:r>
            <a:r>
              <a:rPr lang="en-US" dirty="0"/>
              <a:t> </a:t>
            </a:r>
            <a:r>
              <a:rPr lang="en-US" dirty="0" err="1"/>
              <a:t>ekonomi</a:t>
            </a:r>
            <a:r>
              <a:rPr lang="en-US" dirty="0"/>
              <a:t> yang </a:t>
            </a:r>
            <a:r>
              <a:rPr lang="en-US" dirty="0" err="1"/>
              <a:t>ikut</a:t>
            </a:r>
            <a:r>
              <a:rPr lang="en-US" dirty="0"/>
              <a:t> </a:t>
            </a:r>
            <a:r>
              <a:rPr lang="en-US" dirty="0" err="1"/>
              <a:t>mewarnai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ekonomi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, </a:t>
            </a:r>
            <a:r>
              <a:rPr lang="en-US" dirty="0" err="1"/>
              <a:t>diantaranya</a:t>
            </a:r>
            <a:r>
              <a:rPr lang="en-US" dirty="0"/>
              <a:t> :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977784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en-US" b="1" dirty="0" err="1"/>
              <a:t>a.Pemikiran</a:t>
            </a:r>
            <a:r>
              <a:rPr lang="en-US" b="1" dirty="0"/>
              <a:t> Mohammad </a:t>
            </a:r>
            <a:r>
              <a:rPr lang="en-US" b="1" dirty="0" err="1"/>
              <a:t>Hatta</a:t>
            </a:r>
            <a:r>
              <a:rPr lang="en-US" b="1" dirty="0"/>
              <a:t> (Bung </a:t>
            </a:r>
            <a:r>
              <a:rPr lang="en-US" b="1" dirty="0" err="1"/>
              <a:t>Hatta</a:t>
            </a:r>
            <a:r>
              <a:rPr lang="en-US" b="1" dirty="0"/>
              <a:t>)</a:t>
            </a:r>
            <a:endParaRPr lang="en-US" dirty="0"/>
          </a:p>
          <a:p>
            <a:pPr algn="just"/>
            <a:r>
              <a:rPr lang="en-US" dirty="0"/>
              <a:t>Bung </a:t>
            </a:r>
            <a:r>
              <a:rPr lang="en-US" dirty="0" err="1"/>
              <a:t>Hatta</a:t>
            </a:r>
            <a:r>
              <a:rPr lang="en-US" dirty="0"/>
              <a:t> </a:t>
            </a:r>
            <a:r>
              <a:rPr lang="en-US" dirty="0" err="1"/>
              <a:t>selain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tokoh</a:t>
            </a:r>
            <a:r>
              <a:rPr lang="en-US" dirty="0"/>
              <a:t> </a:t>
            </a:r>
            <a:r>
              <a:rPr lang="en-US" dirty="0" err="1"/>
              <a:t>Proklamator</a:t>
            </a:r>
            <a:r>
              <a:rPr lang="en-US" dirty="0"/>
              <a:t> </a:t>
            </a:r>
            <a:r>
              <a:rPr lang="en-US" dirty="0" err="1"/>
              <a:t>bangsa</a:t>
            </a:r>
            <a:r>
              <a:rPr lang="en-US" dirty="0"/>
              <a:t> Indonesia,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dikenal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perumus</a:t>
            </a:r>
            <a:r>
              <a:rPr lang="en-US" dirty="0"/>
              <a:t> </a:t>
            </a:r>
            <a:r>
              <a:rPr lang="en-US" dirty="0" err="1"/>
              <a:t>pasal</a:t>
            </a:r>
            <a:r>
              <a:rPr lang="en-US" dirty="0"/>
              <a:t> 33 UUD 1945. bung </a:t>
            </a:r>
            <a:r>
              <a:rPr lang="en-US" dirty="0" err="1"/>
              <a:t>Hatta</a:t>
            </a:r>
            <a:r>
              <a:rPr lang="en-US" dirty="0"/>
              <a:t> </a:t>
            </a:r>
            <a:r>
              <a:rPr lang="en-US" dirty="0" err="1"/>
              <a:t>menyusun</a:t>
            </a:r>
            <a:r>
              <a:rPr lang="en-US" dirty="0"/>
              <a:t> </a:t>
            </a:r>
            <a:r>
              <a:rPr lang="en-US" dirty="0" err="1"/>
              <a:t>pasal</a:t>
            </a:r>
            <a:r>
              <a:rPr lang="en-US" dirty="0"/>
              <a:t> 33 </a:t>
            </a:r>
            <a:r>
              <a:rPr lang="en-US" dirty="0" err="1"/>
              <a:t>didasari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pengalaman</a:t>
            </a:r>
            <a:r>
              <a:rPr lang="en-US" dirty="0"/>
              <a:t> </a:t>
            </a:r>
            <a:r>
              <a:rPr lang="en-US" dirty="0" err="1"/>
              <a:t>pahit</a:t>
            </a:r>
            <a:r>
              <a:rPr lang="en-US" dirty="0"/>
              <a:t> </a:t>
            </a:r>
            <a:r>
              <a:rPr lang="en-US" dirty="0" err="1"/>
              <a:t>bangsa</a:t>
            </a:r>
            <a:r>
              <a:rPr lang="en-US" dirty="0"/>
              <a:t> Indonesia yang </a:t>
            </a:r>
            <a:r>
              <a:rPr lang="en-US" dirty="0" err="1"/>
              <a:t>selama</a:t>
            </a:r>
            <a:r>
              <a:rPr lang="en-US" dirty="0"/>
              <a:t> </a:t>
            </a:r>
            <a:r>
              <a:rPr lang="en-US" dirty="0" err="1"/>
              <a:t>berabad-abad</a:t>
            </a:r>
            <a:r>
              <a:rPr lang="en-US" dirty="0"/>
              <a:t> </a:t>
            </a:r>
            <a:r>
              <a:rPr lang="en-US" dirty="0" err="1"/>
              <a:t>dijajah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bangsa</a:t>
            </a:r>
            <a:r>
              <a:rPr lang="en-US" dirty="0"/>
              <a:t> </a:t>
            </a:r>
            <a:r>
              <a:rPr lang="en-US" dirty="0" err="1"/>
              <a:t>asing</a:t>
            </a:r>
            <a:r>
              <a:rPr lang="en-US" dirty="0"/>
              <a:t> yang </a:t>
            </a:r>
            <a:r>
              <a:rPr lang="en-US" dirty="0" err="1"/>
              <a:t>menganut</a:t>
            </a:r>
            <a:r>
              <a:rPr lang="en-US" dirty="0"/>
              <a:t> </a:t>
            </a:r>
            <a:r>
              <a:rPr lang="en-US" dirty="0" err="1"/>
              <a:t>sitem</a:t>
            </a:r>
            <a:r>
              <a:rPr lang="en-US" dirty="0"/>
              <a:t> </a:t>
            </a:r>
            <a:r>
              <a:rPr lang="en-US" dirty="0" err="1"/>
              <a:t>ekonomi</a:t>
            </a:r>
            <a:r>
              <a:rPr lang="en-US" dirty="0"/>
              <a:t> liberal-</a:t>
            </a:r>
            <a:r>
              <a:rPr lang="en-US" dirty="0" err="1"/>
              <a:t>kapitalistik</a:t>
            </a:r>
            <a:r>
              <a:rPr lang="en-US" dirty="0"/>
              <a:t>. </a:t>
            </a:r>
            <a:r>
              <a:rPr lang="en-US" dirty="0" err="1"/>
              <a:t>Penerapan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di Indonesia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menimbulkan</a:t>
            </a:r>
            <a:r>
              <a:rPr lang="en-US" dirty="0"/>
              <a:t> </a:t>
            </a:r>
            <a:r>
              <a:rPr lang="en-US" dirty="0" err="1"/>
              <a:t>kesengsaraan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kemelaratan</a:t>
            </a:r>
            <a:r>
              <a:rPr lang="en-US" dirty="0"/>
              <a:t>,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menurut</a:t>
            </a:r>
            <a:r>
              <a:rPr lang="en-US" dirty="0"/>
              <a:t> Bung </a:t>
            </a:r>
            <a:r>
              <a:rPr lang="en-US" dirty="0" err="1"/>
              <a:t>Hatta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ekonomi</a:t>
            </a:r>
            <a:r>
              <a:rPr lang="en-US" dirty="0"/>
              <a:t> yang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diterapkan</a:t>
            </a:r>
            <a:r>
              <a:rPr lang="en-US" dirty="0"/>
              <a:t> di Indonesia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berasakan</a:t>
            </a:r>
            <a:r>
              <a:rPr lang="en-US" dirty="0"/>
              <a:t> </a:t>
            </a:r>
            <a:r>
              <a:rPr lang="en-US" dirty="0" err="1"/>
              <a:t>kekeluargaan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005570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400" b="1" dirty="0" err="1"/>
              <a:t>b.Pemikiran</a:t>
            </a:r>
            <a:r>
              <a:rPr lang="en-US" sz="2400" b="1" dirty="0"/>
              <a:t> </a:t>
            </a:r>
            <a:r>
              <a:rPr lang="en-US" sz="2400" b="1" dirty="0" err="1"/>
              <a:t>Wipolo</a:t>
            </a:r>
            <a:endParaRPr lang="en-US" sz="2400" dirty="0"/>
          </a:p>
          <a:p>
            <a:pPr algn="just"/>
            <a:r>
              <a:rPr lang="en-US" sz="2400" dirty="0" err="1"/>
              <a:t>Pemikiran</a:t>
            </a:r>
            <a:r>
              <a:rPr lang="en-US" sz="2400" dirty="0"/>
              <a:t> </a:t>
            </a:r>
            <a:r>
              <a:rPr lang="en-US" sz="2400" dirty="0" err="1"/>
              <a:t>Wipolo</a:t>
            </a:r>
            <a:r>
              <a:rPr lang="en-US" sz="2400" dirty="0"/>
              <a:t> </a:t>
            </a:r>
            <a:r>
              <a:rPr lang="en-US" sz="2400" dirty="0" err="1"/>
              <a:t>disampaikan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perdebatan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Wijoyo</a:t>
            </a:r>
            <a:r>
              <a:rPr lang="en-US" sz="2400" dirty="0"/>
              <a:t> </a:t>
            </a:r>
            <a:r>
              <a:rPr lang="en-US" sz="2400" dirty="0" err="1"/>
              <a:t>Nitisastro</a:t>
            </a:r>
            <a:r>
              <a:rPr lang="en-US" sz="2400" dirty="0"/>
              <a:t> </a:t>
            </a:r>
            <a:r>
              <a:rPr lang="en-US" sz="2400" dirty="0" err="1"/>
              <a:t>tentang</a:t>
            </a:r>
            <a:r>
              <a:rPr lang="en-US" sz="2400" dirty="0"/>
              <a:t> </a:t>
            </a:r>
            <a:r>
              <a:rPr lang="en-US" sz="2400" dirty="0" err="1"/>
              <a:t>pasal</a:t>
            </a:r>
            <a:r>
              <a:rPr lang="en-US" sz="2400" dirty="0"/>
              <a:t> 38 UUDS (</a:t>
            </a:r>
            <a:r>
              <a:rPr lang="en-US" sz="2400" dirty="0" err="1"/>
              <a:t>pasal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identik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pasal</a:t>
            </a:r>
            <a:r>
              <a:rPr lang="en-US" sz="2400" dirty="0"/>
              <a:t> 33 UUD 1945), 23 </a:t>
            </a:r>
            <a:r>
              <a:rPr lang="en-US" sz="2400" dirty="0" err="1"/>
              <a:t>september</a:t>
            </a:r>
            <a:r>
              <a:rPr lang="en-US" sz="2400" dirty="0"/>
              <a:t> 1955.menurut </a:t>
            </a:r>
            <a:r>
              <a:rPr lang="en-US" sz="2400" dirty="0" err="1"/>
              <a:t>Wilopo</a:t>
            </a:r>
            <a:r>
              <a:rPr lang="en-US" sz="2400" dirty="0"/>
              <a:t>, </a:t>
            </a:r>
            <a:r>
              <a:rPr lang="en-US" sz="2400" dirty="0" err="1"/>
              <a:t>pasal</a:t>
            </a:r>
            <a:r>
              <a:rPr lang="en-US" sz="2400" dirty="0"/>
              <a:t> 33 </a:t>
            </a:r>
            <a:r>
              <a:rPr lang="en-US" sz="2400" dirty="0" err="1"/>
              <a:t>memiliki</a:t>
            </a:r>
            <a:r>
              <a:rPr lang="en-US" sz="2400" dirty="0"/>
              <a:t> </a:t>
            </a:r>
            <a:r>
              <a:rPr lang="en-US" sz="2400" dirty="0" err="1"/>
              <a:t>arti</a:t>
            </a:r>
            <a:r>
              <a:rPr lang="en-US" sz="2400" dirty="0"/>
              <a:t> SEP </a:t>
            </a:r>
            <a:r>
              <a:rPr lang="en-US" sz="2400" dirty="0" err="1"/>
              <a:t>sangat</a:t>
            </a:r>
            <a:r>
              <a:rPr lang="en-US" sz="2400" dirty="0"/>
              <a:t> </a:t>
            </a:r>
            <a:r>
              <a:rPr lang="en-US" sz="2400" dirty="0" err="1"/>
              <a:t>menolak</a:t>
            </a:r>
            <a:r>
              <a:rPr lang="en-US" sz="2400" dirty="0"/>
              <a:t> </a:t>
            </a:r>
            <a:r>
              <a:rPr lang="en-US" sz="2400" dirty="0" err="1"/>
              <a:t>sistem</a:t>
            </a:r>
            <a:r>
              <a:rPr lang="en-US" sz="2400" dirty="0"/>
              <a:t> liberal, </a:t>
            </a:r>
            <a:r>
              <a:rPr lang="en-US" sz="2400" dirty="0" err="1"/>
              <a:t>karena</a:t>
            </a:r>
            <a:r>
              <a:rPr lang="en-US" sz="2400" dirty="0"/>
              <a:t> </a:t>
            </a:r>
            <a:r>
              <a:rPr lang="en-US" sz="2400" dirty="0" err="1"/>
              <a:t>itu</a:t>
            </a:r>
            <a:r>
              <a:rPr lang="en-US" sz="2400" dirty="0"/>
              <a:t> SEP </a:t>
            </a:r>
            <a:r>
              <a:rPr lang="en-US" sz="2400" dirty="0" err="1"/>
              <a:t>juga</a:t>
            </a:r>
            <a:r>
              <a:rPr lang="en-US" sz="2400" dirty="0"/>
              <a:t> </a:t>
            </a:r>
            <a:r>
              <a:rPr lang="en-US" sz="2400" dirty="0" err="1"/>
              <a:t>menolak</a:t>
            </a:r>
            <a:r>
              <a:rPr lang="en-US" sz="2400" dirty="0"/>
              <a:t> </a:t>
            </a:r>
            <a:r>
              <a:rPr lang="en-US" sz="2400" u="sng" dirty="0"/>
              <a:t>sector</a:t>
            </a:r>
            <a:r>
              <a:rPr lang="en-US" sz="2400" dirty="0"/>
              <a:t> </a:t>
            </a:r>
            <a:r>
              <a:rPr lang="en-US" sz="2400" dirty="0" err="1"/>
              <a:t>swasta</a:t>
            </a:r>
            <a:r>
              <a:rPr lang="en-US" sz="2400" dirty="0"/>
              <a:t> yang </a:t>
            </a:r>
            <a:r>
              <a:rPr lang="en-US" sz="2400" dirty="0" err="1"/>
              <a:t>merupakan</a:t>
            </a:r>
            <a:r>
              <a:rPr lang="en-US" sz="2400" dirty="0"/>
              <a:t> </a:t>
            </a:r>
            <a:r>
              <a:rPr lang="en-US" sz="2400" dirty="0" err="1"/>
              <a:t>penggerak</a:t>
            </a:r>
            <a:r>
              <a:rPr lang="en-US" sz="2400" dirty="0"/>
              <a:t> </a:t>
            </a:r>
            <a:r>
              <a:rPr lang="en-US" sz="2400" dirty="0" err="1"/>
              <a:t>utama</a:t>
            </a:r>
            <a:r>
              <a:rPr lang="en-US" sz="2400" dirty="0"/>
              <a:t> </a:t>
            </a:r>
            <a:r>
              <a:rPr lang="en-US" sz="2400" dirty="0" err="1"/>
              <a:t>sistem</a:t>
            </a:r>
            <a:r>
              <a:rPr lang="en-US" sz="2400" dirty="0"/>
              <a:t> </a:t>
            </a:r>
            <a:r>
              <a:rPr lang="en-US" sz="2400" dirty="0" err="1"/>
              <a:t>ekonomi</a:t>
            </a:r>
            <a:r>
              <a:rPr lang="en-US" sz="2400" dirty="0"/>
              <a:t> </a:t>
            </a:r>
            <a:r>
              <a:rPr lang="en-US" sz="2400" dirty="0" smtClean="0"/>
              <a:t>liberal-</a:t>
            </a:r>
            <a:r>
              <a:rPr lang="en-US" sz="2400" dirty="0" err="1" smtClean="0"/>
              <a:t>kapitalistik</a:t>
            </a:r>
            <a:endParaRPr lang="en-US" sz="2400" dirty="0" smtClean="0"/>
          </a:p>
          <a:p>
            <a:pPr marL="0" indent="0" algn="just">
              <a:buNone/>
            </a:pPr>
            <a:r>
              <a:rPr lang="en-US" sz="2400" b="1" dirty="0" err="1" smtClean="0"/>
              <a:t>c.Pemikiran</a:t>
            </a:r>
            <a:r>
              <a:rPr lang="en-US" sz="2400" b="1" dirty="0" smtClean="0"/>
              <a:t> </a:t>
            </a:r>
            <a:r>
              <a:rPr lang="en-US" sz="2400" b="1" dirty="0" err="1"/>
              <a:t>Wijoyo</a:t>
            </a:r>
            <a:r>
              <a:rPr lang="en-US" sz="2400" b="1" dirty="0"/>
              <a:t> </a:t>
            </a:r>
            <a:r>
              <a:rPr lang="en-US" sz="2400" b="1" dirty="0" err="1"/>
              <a:t>Nitisastro</a:t>
            </a:r>
            <a:endParaRPr lang="en-US" sz="2400" dirty="0"/>
          </a:p>
          <a:p>
            <a:pPr algn="just"/>
            <a:r>
              <a:rPr lang="en-US" sz="2400" dirty="0" err="1"/>
              <a:t>Pemikiran</a:t>
            </a:r>
            <a:r>
              <a:rPr lang="en-US" sz="2400" dirty="0"/>
              <a:t> </a:t>
            </a:r>
            <a:r>
              <a:rPr lang="en-US" sz="2400" dirty="0" err="1"/>
              <a:t>Wijoyo</a:t>
            </a:r>
            <a:r>
              <a:rPr lang="en-US" sz="2400" dirty="0"/>
              <a:t> </a:t>
            </a:r>
            <a:r>
              <a:rPr lang="en-US" sz="2400" dirty="0" err="1"/>
              <a:t>Nitisastro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merupakan</a:t>
            </a:r>
            <a:r>
              <a:rPr lang="en-US" sz="2400" dirty="0"/>
              <a:t> </a:t>
            </a:r>
            <a:r>
              <a:rPr lang="en-US" sz="2400" dirty="0" err="1"/>
              <a:t>tanggapan</a:t>
            </a:r>
            <a:r>
              <a:rPr lang="en-US" sz="2400" dirty="0"/>
              <a:t> </a:t>
            </a:r>
            <a:r>
              <a:rPr lang="en-US" sz="2400" dirty="0" err="1"/>
              <a:t>terhadap</a:t>
            </a:r>
            <a:r>
              <a:rPr lang="en-US" sz="2400" dirty="0"/>
              <a:t> </a:t>
            </a:r>
            <a:r>
              <a:rPr lang="en-US" sz="2400" dirty="0" err="1"/>
              <a:t>pemikiran</a:t>
            </a:r>
            <a:r>
              <a:rPr lang="en-US" sz="2400" dirty="0"/>
              <a:t> </a:t>
            </a:r>
            <a:r>
              <a:rPr lang="en-US" sz="2400" dirty="0" err="1"/>
              <a:t>Wilopo</a:t>
            </a:r>
            <a:r>
              <a:rPr lang="en-US" sz="2400" dirty="0"/>
              <a:t>. </a:t>
            </a:r>
            <a:r>
              <a:rPr lang="en-US" sz="2400" dirty="0" err="1"/>
              <a:t>Menurut</a:t>
            </a:r>
            <a:r>
              <a:rPr lang="en-US" sz="2400" dirty="0"/>
              <a:t> </a:t>
            </a:r>
            <a:r>
              <a:rPr lang="en-US" sz="2400" dirty="0" err="1"/>
              <a:t>Wijoyo</a:t>
            </a:r>
            <a:r>
              <a:rPr lang="en-US" sz="2400" dirty="0"/>
              <a:t> </a:t>
            </a:r>
            <a:r>
              <a:rPr lang="en-US" sz="2400" dirty="0" err="1"/>
              <a:t>Nitisastro</a:t>
            </a:r>
            <a:r>
              <a:rPr lang="en-US" sz="2400" dirty="0"/>
              <a:t>, </a:t>
            </a:r>
            <a:r>
              <a:rPr lang="en-US" sz="2400" dirty="0" err="1"/>
              <a:t>pasal</a:t>
            </a:r>
            <a:r>
              <a:rPr lang="en-US" sz="2400" dirty="0"/>
              <a:t> 33 UUD 1945 </a:t>
            </a:r>
            <a:r>
              <a:rPr lang="en-US" sz="2400" dirty="0" err="1"/>
              <a:t>sangat</a:t>
            </a:r>
            <a:r>
              <a:rPr lang="en-US" sz="2400" dirty="0"/>
              <a:t> </a:t>
            </a:r>
            <a:r>
              <a:rPr lang="en-US" sz="2400" dirty="0" err="1"/>
              <a:t>ditafsirkan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penolakan</a:t>
            </a:r>
            <a:r>
              <a:rPr lang="en-US" sz="2400" dirty="0"/>
              <a:t> </a:t>
            </a:r>
            <a:r>
              <a:rPr lang="en-US" sz="2400" dirty="0" err="1"/>
              <a:t>terhadap</a:t>
            </a:r>
            <a:r>
              <a:rPr lang="en-US" sz="2400" dirty="0"/>
              <a:t> sector </a:t>
            </a:r>
            <a:r>
              <a:rPr lang="en-US" sz="2400" dirty="0" err="1"/>
              <a:t>swasta</a:t>
            </a:r>
            <a:r>
              <a:rPr lang="en-US" sz="2400" dirty="0"/>
              <a:t>.</a:t>
            </a:r>
            <a:br>
              <a:rPr lang="en-US" sz="2400" dirty="0"/>
            </a:br>
            <a:endParaRPr lang="en-US" sz="2400" dirty="0"/>
          </a:p>
        </p:txBody>
      </p:sp>
    </p:spTree>
    <p:extLst>
      <p:ext uri="{BB962C8B-B14F-4D97-AF65-F5344CB8AC3E}">
        <p14:creationId xmlns="" xmlns:p14="http://schemas.microsoft.com/office/powerpoint/2010/main" val="3895834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en-US" sz="3800" b="1" dirty="0" err="1"/>
              <a:t>d.Pemikiran</a:t>
            </a:r>
            <a:r>
              <a:rPr lang="en-US" sz="3800" b="1" dirty="0"/>
              <a:t> </a:t>
            </a:r>
            <a:r>
              <a:rPr lang="en-US" sz="3800" b="1" dirty="0" err="1"/>
              <a:t>Mubyarto</a:t>
            </a:r>
            <a:endParaRPr lang="en-US" sz="3800" dirty="0"/>
          </a:p>
          <a:p>
            <a:pPr algn="just"/>
            <a:r>
              <a:rPr lang="en-US" sz="3800" dirty="0" err="1"/>
              <a:t>Menurut</a:t>
            </a:r>
            <a:r>
              <a:rPr lang="en-US" sz="3800" dirty="0"/>
              <a:t> </a:t>
            </a:r>
            <a:r>
              <a:rPr lang="en-US" sz="3800" dirty="0" err="1"/>
              <a:t>Mubyarto</a:t>
            </a:r>
            <a:r>
              <a:rPr lang="en-US" sz="3800" dirty="0"/>
              <a:t>, SEP </a:t>
            </a:r>
            <a:r>
              <a:rPr lang="en-US" sz="3800" dirty="0" err="1"/>
              <a:t>adalah</a:t>
            </a:r>
            <a:r>
              <a:rPr lang="en-US" sz="3800" dirty="0"/>
              <a:t> </a:t>
            </a:r>
            <a:r>
              <a:rPr lang="en-US" sz="3800" dirty="0" err="1"/>
              <a:t>sistem</a:t>
            </a:r>
            <a:r>
              <a:rPr lang="en-US" sz="3800" dirty="0"/>
              <a:t> </a:t>
            </a:r>
            <a:r>
              <a:rPr lang="en-US" sz="3800" dirty="0" err="1"/>
              <a:t>ekonomi</a:t>
            </a:r>
            <a:r>
              <a:rPr lang="en-US" sz="3800" dirty="0"/>
              <a:t> yang </a:t>
            </a:r>
            <a:r>
              <a:rPr lang="en-US" sz="3800" dirty="0" err="1"/>
              <a:t>bukan</a:t>
            </a:r>
            <a:r>
              <a:rPr lang="en-US" sz="3800" dirty="0"/>
              <a:t> </a:t>
            </a:r>
            <a:r>
              <a:rPr lang="en-US" sz="3800" dirty="0" err="1"/>
              <a:t>kapitalis</a:t>
            </a:r>
            <a:r>
              <a:rPr lang="en-US" sz="3800" dirty="0"/>
              <a:t> </a:t>
            </a:r>
            <a:r>
              <a:rPr lang="en-US" sz="3800" dirty="0" err="1"/>
              <a:t>dan</a:t>
            </a:r>
            <a:r>
              <a:rPr lang="en-US" sz="3800" dirty="0"/>
              <a:t> </a:t>
            </a:r>
            <a:r>
              <a:rPr lang="en-US" sz="3800" dirty="0" err="1"/>
              <a:t>juga</a:t>
            </a:r>
            <a:r>
              <a:rPr lang="en-US" sz="3800" dirty="0"/>
              <a:t> </a:t>
            </a:r>
            <a:r>
              <a:rPr lang="en-US" sz="3800" dirty="0" err="1"/>
              <a:t>sosialis</a:t>
            </a:r>
            <a:r>
              <a:rPr lang="en-US" sz="3800" dirty="0"/>
              <a:t>. Salah </a:t>
            </a:r>
            <a:r>
              <a:rPr lang="en-US" sz="3800" dirty="0" err="1"/>
              <a:t>satu</a:t>
            </a:r>
            <a:r>
              <a:rPr lang="en-US" sz="3800" dirty="0"/>
              <a:t> </a:t>
            </a:r>
            <a:r>
              <a:rPr lang="en-US" sz="3800" dirty="0" err="1"/>
              <a:t>perbedaan</a:t>
            </a:r>
            <a:r>
              <a:rPr lang="en-US" sz="3800" dirty="0"/>
              <a:t> SEP </a:t>
            </a:r>
            <a:r>
              <a:rPr lang="en-US" sz="3800" dirty="0" err="1"/>
              <a:t>dengan</a:t>
            </a:r>
            <a:r>
              <a:rPr lang="en-US" sz="3800" dirty="0"/>
              <a:t> </a:t>
            </a:r>
            <a:r>
              <a:rPr lang="en-US" sz="3800" dirty="0" err="1"/>
              <a:t>kapitalis</a:t>
            </a:r>
            <a:r>
              <a:rPr lang="en-US" sz="3800" dirty="0"/>
              <a:t> </a:t>
            </a:r>
            <a:r>
              <a:rPr lang="en-US" sz="3800" dirty="0" err="1"/>
              <a:t>atau</a:t>
            </a:r>
            <a:r>
              <a:rPr lang="en-US" sz="3800" dirty="0"/>
              <a:t> </a:t>
            </a:r>
            <a:r>
              <a:rPr lang="en-US" sz="3800" dirty="0" err="1"/>
              <a:t>sosialis</a:t>
            </a:r>
            <a:r>
              <a:rPr lang="en-US" sz="3800" dirty="0"/>
              <a:t> </a:t>
            </a:r>
            <a:r>
              <a:rPr lang="en-US" sz="3800" dirty="0" err="1"/>
              <a:t>adalah</a:t>
            </a:r>
            <a:r>
              <a:rPr lang="en-US" sz="3800" dirty="0"/>
              <a:t> </a:t>
            </a:r>
            <a:r>
              <a:rPr lang="en-US" sz="3800" dirty="0" err="1"/>
              <a:t>pandangan</a:t>
            </a:r>
            <a:r>
              <a:rPr lang="en-US" sz="3800" dirty="0"/>
              <a:t> </a:t>
            </a:r>
            <a:r>
              <a:rPr lang="en-US" sz="3800" dirty="0" err="1"/>
              <a:t>tentang</a:t>
            </a:r>
            <a:r>
              <a:rPr lang="en-US" sz="3800" dirty="0"/>
              <a:t> </a:t>
            </a:r>
            <a:r>
              <a:rPr lang="en-US" sz="3800" dirty="0" err="1"/>
              <a:t>manusia</a:t>
            </a:r>
            <a:r>
              <a:rPr lang="en-US" sz="3800" dirty="0"/>
              <a:t>. </a:t>
            </a:r>
            <a:r>
              <a:rPr lang="en-US" sz="3800" dirty="0" err="1"/>
              <a:t>Dalam</a:t>
            </a:r>
            <a:r>
              <a:rPr lang="en-US" sz="3800" dirty="0"/>
              <a:t> </a:t>
            </a:r>
            <a:r>
              <a:rPr lang="en-US" sz="3800" dirty="0" err="1"/>
              <a:t>sistem</a:t>
            </a:r>
            <a:r>
              <a:rPr lang="en-US" sz="3800" dirty="0"/>
              <a:t> </a:t>
            </a:r>
            <a:r>
              <a:rPr lang="en-US" sz="3800" dirty="0" err="1"/>
              <a:t>kapitalis</a:t>
            </a:r>
            <a:r>
              <a:rPr lang="en-US" sz="3800" dirty="0"/>
              <a:t> </a:t>
            </a:r>
            <a:r>
              <a:rPr lang="en-US" sz="3800" dirty="0" err="1"/>
              <a:t>atau</a:t>
            </a:r>
            <a:r>
              <a:rPr lang="en-US" sz="3800" dirty="0"/>
              <a:t> </a:t>
            </a:r>
            <a:r>
              <a:rPr lang="en-US" sz="3800" dirty="0" err="1"/>
              <a:t>sosialis</a:t>
            </a:r>
            <a:r>
              <a:rPr lang="en-US" sz="3800" dirty="0"/>
              <a:t>, </a:t>
            </a:r>
            <a:r>
              <a:rPr lang="en-US" sz="3800" dirty="0" err="1"/>
              <a:t>manusia</a:t>
            </a:r>
            <a:r>
              <a:rPr lang="en-US" sz="3800" dirty="0"/>
              <a:t> </a:t>
            </a:r>
            <a:r>
              <a:rPr lang="en-US" sz="3800" dirty="0" err="1"/>
              <a:t>dipandang</a:t>
            </a:r>
            <a:r>
              <a:rPr lang="en-US" sz="3800" dirty="0"/>
              <a:t> </a:t>
            </a:r>
            <a:r>
              <a:rPr lang="en-US" sz="3800" dirty="0" err="1"/>
              <a:t>sebagai</a:t>
            </a:r>
            <a:r>
              <a:rPr lang="en-US" sz="3800" dirty="0"/>
              <a:t> </a:t>
            </a:r>
            <a:r>
              <a:rPr lang="en-US" sz="3800" dirty="0" err="1"/>
              <a:t>mahluk</a:t>
            </a:r>
            <a:r>
              <a:rPr lang="en-US" sz="3800" dirty="0"/>
              <a:t> </a:t>
            </a:r>
            <a:r>
              <a:rPr lang="en-US" sz="3800" dirty="0" err="1"/>
              <a:t>rasional</a:t>
            </a:r>
            <a:r>
              <a:rPr lang="en-US" sz="3800" dirty="0"/>
              <a:t> yang </a:t>
            </a:r>
            <a:r>
              <a:rPr lang="en-US" sz="3800" dirty="0" err="1"/>
              <a:t>memiliki</a:t>
            </a:r>
            <a:r>
              <a:rPr lang="en-US" sz="3800" dirty="0"/>
              <a:t> </a:t>
            </a:r>
            <a:r>
              <a:rPr lang="en-US" sz="3800" dirty="0" err="1"/>
              <a:t>kecenderungan</a:t>
            </a:r>
            <a:r>
              <a:rPr lang="en-US" sz="3800" dirty="0"/>
              <a:t> </a:t>
            </a:r>
            <a:r>
              <a:rPr lang="en-US" sz="3800" dirty="0" err="1"/>
              <a:t>untuk</a:t>
            </a:r>
            <a:r>
              <a:rPr lang="en-US" sz="3800" dirty="0"/>
              <a:t> </a:t>
            </a:r>
            <a:r>
              <a:rPr lang="en-US" sz="3800" dirty="0" err="1"/>
              <a:t>memenuhi</a:t>
            </a:r>
            <a:r>
              <a:rPr lang="en-US" sz="3800" dirty="0"/>
              <a:t> </a:t>
            </a:r>
            <a:r>
              <a:rPr lang="en-US" sz="3800" dirty="0" err="1"/>
              <a:t>kebutuhan</a:t>
            </a:r>
            <a:r>
              <a:rPr lang="en-US" sz="3800" dirty="0"/>
              <a:t> </a:t>
            </a:r>
            <a:r>
              <a:rPr lang="en-US" sz="3800" dirty="0" err="1"/>
              <a:t>akan</a:t>
            </a:r>
            <a:r>
              <a:rPr lang="en-US" sz="3800" dirty="0"/>
              <a:t> </a:t>
            </a:r>
            <a:r>
              <a:rPr lang="en-US" sz="3800" dirty="0" err="1"/>
              <a:t>materi</a:t>
            </a:r>
            <a:r>
              <a:rPr lang="en-US" sz="3800" dirty="0"/>
              <a:t> </a:t>
            </a:r>
            <a:r>
              <a:rPr lang="en-US" sz="3800" dirty="0" err="1" smtClean="0"/>
              <a:t>saja</a:t>
            </a:r>
            <a:r>
              <a:rPr lang="en-US" sz="3800" dirty="0" smtClean="0"/>
              <a:t>.</a:t>
            </a:r>
          </a:p>
          <a:p>
            <a:pPr marL="0" indent="0" algn="just">
              <a:buNone/>
            </a:pPr>
            <a:r>
              <a:rPr lang="en-US" sz="3800" b="1" dirty="0" err="1" smtClean="0"/>
              <a:t>e.Pemikiran</a:t>
            </a:r>
            <a:r>
              <a:rPr lang="en-US" sz="3800" b="1" dirty="0" smtClean="0"/>
              <a:t> </a:t>
            </a:r>
            <a:r>
              <a:rPr lang="en-US" sz="3800" b="1" dirty="0"/>
              <a:t>Emil </a:t>
            </a:r>
            <a:r>
              <a:rPr lang="en-US" sz="3800" b="1" dirty="0" err="1"/>
              <a:t>Salim</a:t>
            </a:r>
            <a:endParaRPr lang="en-US" sz="3800" dirty="0"/>
          </a:p>
          <a:p>
            <a:pPr algn="just"/>
            <a:r>
              <a:rPr lang="en-US" sz="3800" dirty="0" err="1"/>
              <a:t>Konsep</a:t>
            </a:r>
            <a:r>
              <a:rPr lang="en-US" sz="3800" dirty="0"/>
              <a:t> Emil </a:t>
            </a:r>
            <a:r>
              <a:rPr lang="en-US" sz="3800" dirty="0" err="1"/>
              <a:t>Salim</a:t>
            </a:r>
            <a:r>
              <a:rPr lang="en-US" sz="3800" dirty="0"/>
              <a:t> </a:t>
            </a:r>
            <a:r>
              <a:rPr lang="en-US" sz="3800" dirty="0" err="1"/>
              <a:t>tentang</a:t>
            </a:r>
            <a:r>
              <a:rPr lang="en-US" sz="3800" dirty="0"/>
              <a:t> SEP </a:t>
            </a:r>
            <a:r>
              <a:rPr lang="en-US" sz="3800" dirty="0" err="1"/>
              <a:t>sangat</a:t>
            </a:r>
            <a:r>
              <a:rPr lang="en-US" sz="3800" dirty="0"/>
              <a:t> </a:t>
            </a:r>
            <a:r>
              <a:rPr lang="en-US" sz="3800" dirty="0" err="1"/>
              <a:t>sederhana</a:t>
            </a:r>
            <a:r>
              <a:rPr lang="en-US" sz="3800" dirty="0"/>
              <a:t>, </a:t>
            </a:r>
            <a:r>
              <a:rPr lang="en-US" sz="3800" dirty="0" err="1"/>
              <a:t>yaitu</a:t>
            </a:r>
            <a:r>
              <a:rPr lang="en-US" sz="3800" dirty="0"/>
              <a:t> </a:t>
            </a:r>
            <a:r>
              <a:rPr lang="en-US" sz="3800" dirty="0" err="1"/>
              <a:t>sistem</a:t>
            </a:r>
            <a:r>
              <a:rPr lang="en-US" sz="3800" dirty="0"/>
              <a:t> </a:t>
            </a:r>
            <a:r>
              <a:rPr lang="en-US" sz="3800" dirty="0" err="1"/>
              <a:t>ekonomi</a:t>
            </a:r>
            <a:r>
              <a:rPr lang="en-US" sz="3800" dirty="0"/>
              <a:t> </a:t>
            </a:r>
            <a:r>
              <a:rPr lang="en-US" sz="3800" dirty="0" err="1"/>
              <a:t>pasar</a:t>
            </a:r>
            <a:r>
              <a:rPr lang="en-US" sz="3800" dirty="0"/>
              <a:t> </a:t>
            </a:r>
            <a:r>
              <a:rPr lang="en-US" sz="3800" dirty="0" err="1"/>
              <a:t>dengan</a:t>
            </a:r>
            <a:r>
              <a:rPr lang="en-US" sz="3800" dirty="0"/>
              <a:t> </a:t>
            </a:r>
            <a:r>
              <a:rPr lang="en-US" sz="3800" dirty="0" err="1"/>
              <a:t>perencanaan</a:t>
            </a:r>
            <a:r>
              <a:rPr lang="en-US" sz="3800" dirty="0"/>
              <a:t>. </a:t>
            </a:r>
            <a:r>
              <a:rPr lang="en-US" sz="3800" dirty="0" err="1"/>
              <a:t>Menurut</a:t>
            </a:r>
            <a:r>
              <a:rPr lang="en-US" sz="3800" dirty="0"/>
              <a:t> Emil </a:t>
            </a:r>
            <a:r>
              <a:rPr lang="en-US" sz="3800" dirty="0" err="1"/>
              <a:t>Salim</a:t>
            </a:r>
            <a:r>
              <a:rPr lang="en-US" sz="3800" dirty="0"/>
              <a:t>, di </a:t>
            </a:r>
            <a:r>
              <a:rPr lang="en-US" sz="3800" dirty="0" err="1"/>
              <a:t>dalam</a:t>
            </a:r>
            <a:r>
              <a:rPr lang="en-US" sz="3800" dirty="0"/>
              <a:t> </a:t>
            </a:r>
            <a:r>
              <a:rPr lang="en-US" sz="3800" dirty="0" err="1"/>
              <a:t>sistem</a:t>
            </a:r>
            <a:r>
              <a:rPr lang="en-US" sz="3800" dirty="0"/>
              <a:t> </a:t>
            </a:r>
            <a:r>
              <a:rPr lang="en-US" sz="3800" dirty="0" err="1"/>
              <a:t>tersebutlah</a:t>
            </a:r>
            <a:r>
              <a:rPr lang="en-US" sz="3800" dirty="0"/>
              <a:t> </a:t>
            </a:r>
            <a:r>
              <a:rPr lang="en-US" sz="3800" dirty="0" err="1"/>
              <a:t>tercapai</a:t>
            </a:r>
            <a:r>
              <a:rPr lang="en-US" sz="3800" dirty="0"/>
              <a:t> </a:t>
            </a:r>
            <a:r>
              <a:rPr lang="en-US" sz="3800" dirty="0" err="1"/>
              <a:t>keseimbangan</a:t>
            </a:r>
            <a:r>
              <a:rPr lang="en-US" sz="3800" dirty="0"/>
              <a:t> </a:t>
            </a:r>
            <a:r>
              <a:rPr lang="en-US" sz="3800" dirty="0" err="1"/>
              <a:t>antara</a:t>
            </a:r>
            <a:r>
              <a:rPr lang="en-US" sz="3800" dirty="0"/>
              <a:t> </a:t>
            </a:r>
            <a:r>
              <a:rPr lang="en-US" sz="3800" dirty="0" err="1"/>
              <a:t>sistem</a:t>
            </a:r>
            <a:r>
              <a:rPr lang="en-US" sz="3800" dirty="0"/>
              <a:t> </a:t>
            </a:r>
            <a:r>
              <a:rPr lang="en-US" sz="3800" dirty="0" err="1"/>
              <a:t>komando</a:t>
            </a:r>
            <a:r>
              <a:rPr lang="en-US" sz="3800" dirty="0"/>
              <a:t> </a:t>
            </a:r>
            <a:r>
              <a:rPr lang="en-US" sz="3800" dirty="0" err="1"/>
              <a:t>dengan</a:t>
            </a:r>
            <a:r>
              <a:rPr lang="en-US" sz="3800" dirty="0"/>
              <a:t> </a:t>
            </a:r>
            <a:r>
              <a:rPr lang="en-US" sz="3800" dirty="0" err="1"/>
              <a:t>sistem</a:t>
            </a:r>
            <a:r>
              <a:rPr lang="en-US" sz="3800" dirty="0"/>
              <a:t> </a:t>
            </a:r>
            <a:r>
              <a:rPr lang="en-US" sz="3800" dirty="0" err="1"/>
              <a:t>pasar</a:t>
            </a:r>
            <a:r>
              <a:rPr lang="en-US" sz="3800" dirty="0"/>
              <a:t>. “</a:t>
            </a:r>
            <a:r>
              <a:rPr lang="en-US" sz="3800" dirty="0" err="1"/>
              <a:t>lazimnya</a:t>
            </a:r>
            <a:r>
              <a:rPr lang="en-US" sz="3800" dirty="0"/>
              <a:t> </a:t>
            </a:r>
            <a:r>
              <a:rPr lang="en-US" sz="3800" dirty="0" err="1"/>
              <a:t>suatu</a:t>
            </a:r>
            <a:r>
              <a:rPr lang="en-US" sz="3800" dirty="0"/>
              <a:t> </a:t>
            </a:r>
            <a:r>
              <a:rPr lang="en-US" sz="3800" dirty="0" err="1"/>
              <a:t>sistem</a:t>
            </a:r>
            <a:r>
              <a:rPr lang="en-US" sz="3800" dirty="0"/>
              <a:t> </a:t>
            </a:r>
            <a:r>
              <a:rPr lang="en-US" sz="3800" dirty="0" err="1"/>
              <a:t>ekonomi</a:t>
            </a:r>
            <a:r>
              <a:rPr lang="en-US" sz="3800" dirty="0"/>
              <a:t> </a:t>
            </a:r>
            <a:r>
              <a:rPr lang="en-US" sz="3800" dirty="0" err="1"/>
              <a:t>bergantung</a:t>
            </a:r>
            <a:r>
              <a:rPr lang="en-US" sz="3800" dirty="0"/>
              <a:t> </a:t>
            </a:r>
            <a:r>
              <a:rPr lang="en-US" sz="3800" dirty="0" err="1"/>
              <a:t>erat</a:t>
            </a:r>
            <a:r>
              <a:rPr lang="en-US" sz="3800" dirty="0"/>
              <a:t> </a:t>
            </a:r>
            <a:r>
              <a:rPr lang="en-US" sz="3800" dirty="0" err="1"/>
              <a:t>dengan</a:t>
            </a:r>
            <a:r>
              <a:rPr lang="en-US" sz="3800" dirty="0"/>
              <a:t> </a:t>
            </a:r>
            <a:r>
              <a:rPr lang="en-US" sz="3800" dirty="0" err="1"/>
              <a:t>paham-ideologi</a:t>
            </a:r>
            <a:r>
              <a:rPr lang="en-US" sz="3800" dirty="0"/>
              <a:t> yang </a:t>
            </a:r>
            <a:r>
              <a:rPr lang="en-US" sz="3800" dirty="0" err="1"/>
              <a:t>dianut</a:t>
            </a:r>
            <a:r>
              <a:rPr lang="en-US" sz="3800" dirty="0"/>
              <a:t> </a:t>
            </a:r>
            <a:r>
              <a:rPr lang="en-US" sz="3800" dirty="0" err="1"/>
              <a:t>suatu</a:t>
            </a:r>
            <a:r>
              <a:rPr lang="en-US" sz="3800" dirty="0"/>
              <a:t> Negara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519235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/>
          </a:bodyPr>
          <a:lstStyle/>
          <a:p>
            <a:pPr algn="just"/>
            <a:r>
              <a:rPr lang="en-US" sz="2400" dirty="0" err="1" smtClean="0"/>
              <a:t>Sumitro</a:t>
            </a:r>
            <a:r>
              <a:rPr lang="en-US" sz="2400" dirty="0" smtClean="0"/>
              <a:t> </a:t>
            </a:r>
            <a:r>
              <a:rPr lang="en-US" sz="2400" dirty="0" err="1" smtClean="0"/>
              <a:t>Djojohadikusumo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pidatonya</a:t>
            </a:r>
            <a:r>
              <a:rPr lang="en-US" sz="2400" dirty="0" smtClean="0"/>
              <a:t> di </a:t>
            </a:r>
            <a:r>
              <a:rPr lang="en-US" sz="2400" dirty="0" err="1" smtClean="0"/>
              <a:t>hadapan</a:t>
            </a:r>
            <a:r>
              <a:rPr lang="en-US" sz="2400" dirty="0" smtClean="0"/>
              <a:t> School of Advanced International Studies di </a:t>
            </a:r>
            <a:r>
              <a:rPr lang="en-US" sz="2400" dirty="0" err="1" smtClean="0"/>
              <a:t>Wasington</a:t>
            </a:r>
            <a:r>
              <a:rPr lang="en-US" sz="2400" dirty="0" smtClean="0"/>
              <a:t>, AS </a:t>
            </a:r>
            <a:r>
              <a:rPr lang="en-US" sz="2400" dirty="0" err="1" smtClean="0"/>
              <a:t>Tanggal</a:t>
            </a:r>
            <a:r>
              <a:rPr lang="en-US" sz="2400" dirty="0" smtClean="0"/>
              <a:t> 22 </a:t>
            </a:r>
            <a:r>
              <a:rPr lang="en-US" sz="2400" dirty="0" err="1" smtClean="0"/>
              <a:t>Februari</a:t>
            </a:r>
            <a:r>
              <a:rPr lang="en-US" sz="2400" dirty="0" smtClean="0"/>
              <a:t> 1949, </a:t>
            </a:r>
            <a:r>
              <a:rPr lang="en-US" sz="2400" dirty="0" err="1" smtClean="0"/>
              <a:t>menegaskan</a:t>
            </a:r>
            <a:r>
              <a:rPr lang="en-US" sz="2400" dirty="0" smtClean="0"/>
              <a:t> </a:t>
            </a:r>
            <a:r>
              <a:rPr lang="en-US" sz="2400" dirty="0" err="1" smtClean="0"/>
              <a:t>bahwa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dicita-citakan</a:t>
            </a:r>
            <a:r>
              <a:rPr lang="en-US" sz="2400" dirty="0" smtClean="0"/>
              <a:t> </a:t>
            </a:r>
            <a:r>
              <a:rPr lang="en-US" sz="2400" dirty="0" err="1" smtClean="0"/>
              <a:t>bangsa</a:t>
            </a:r>
            <a:r>
              <a:rPr lang="en-US" sz="2400" dirty="0" smtClean="0"/>
              <a:t> Indonesia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suatu</a:t>
            </a:r>
            <a:r>
              <a:rPr lang="en-US" sz="2400" dirty="0" smtClean="0"/>
              <a:t> </a:t>
            </a:r>
            <a:r>
              <a:rPr lang="en-US" sz="2400" dirty="0" err="1" smtClean="0"/>
              <a:t>macam</a:t>
            </a:r>
            <a:r>
              <a:rPr lang="en-US" sz="2400" dirty="0" smtClean="0"/>
              <a:t> </a:t>
            </a:r>
            <a:r>
              <a:rPr lang="en-US" sz="2400" dirty="0" err="1" smtClean="0"/>
              <a:t>ekonomi</a:t>
            </a:r>
            <a:r>
              <a:rPr lang="en-US" sz="2400" dirty="0" smtClean="0"/>
              <a:t> </a:t>
            </a:r>
            <a:r>
              <a:rPr lang="en-US" sz="2400" dirty="0" err="1" smtClean="0"/>
              <a:t>campuran</a:t>
            </a:r>
            <a:r>
              <a:rPr lang="en-US" sz="2400" dirty="0" smtClean="0"/>
              <a:t>. </a:t>
            </a:r>
            <a:r>
              <a:rPr lang="en-US" sz="2400" dirty="0" err="1" smtClean="0"/>
              <a:t>Lapangan-lapangan</a:t>
            </a:r>
            <a:r>
              <a:rPr lang="en-US" sz="2400" dirty="0" smtClean="0"/>
              <a:t> </a:t>
            </a:r>
            <a:r>
              <a:rPr lang="en-US" sz="2400" dirty="0" err="1" smtClean="0"/>
              <a:t>usaha</a:t>
            </a:r>
            <a:r>
              <a:rPr lang="en-US" sz="2400" dirty="0" smtClean="0"/>
              <a:t> </a:t>
            </a:r>
            <a:r>
              <a:rPr lang="en-US" sz="2400" dirty="0" err="1" smtClean="0"/>
              <a:t>tertentu</a:t>
            </a:r>
            <a:r>
              <a:rPr lang="en-US" sz="2400" dirty="0" smtClean="0"/>
              <a:t>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dinasionalisasi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dijalankan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pemerintah</a:t>
            </a:r>
            <a:r>
              <a:rPr lang="en-US" sz="2400" dirty="0" smtClean="0"/>
              <a:t>, </a:t>
            </a:r>
            <a:r>
              <a:rPr lang="en-US" sz="2400" dirty="0" err="1" smtClean="0"/>
              <a:t>sedangkan</a:t>
            </a:r>
            <a:r>
              <a:rPr lang="en-US" sz="2400" dirty="0" smtClean="0"/>
              <a:t> yang lain-lain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terus</a:t>
            </a:r>
            <a:r>
              <a:rPr lang="en-US" sz="2400" dirty="0" smtClean="0"/>
              <a:t> </a:t>
            </a:r>
            <a:r>
              <a:rPr lang="en-US" sz="2400" dirty="0" err="1" smtClean="0"/>
              <a:t>terletak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lingkungan</a:t>
            </a:r>
            <a:r>
              <a:rPr lang="en-US" sz="2400" dirty="0" smtClean="0"/>
              <a:t> </a:t>
            </a:r>
            <a:r>
              <a:rPr lang="en-US" sz="2400" dirty="0" err="1" smtClean="0"/>
              <a:t>usaha</a:t>
            </a:r>
            <a:r>
              <a:rPr lang="en-US" sz="2400" dirty="0" smtClean="0"/>
              <a:t> </a:t>
            </a:r>
            <a:r>
              <a:rPr lang="en-US" sz="2400" dirty="0" err="1" smtClean="0"/>
              <a:t>swasta</a:t>
            </a:r>
            <a:r>
              <a:rPr lang="en-US" sz="2400" dirty="0" smtClean="0"/>
              <a:t>.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445566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4864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sz="2800" dirty="0" err="1"/>
              <a:t>Subjek</a:t>
            </a:r>
            <a:r>
              <a:rPr lang="en-US" sz="2800" dirty="0"/>
              <a:t>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objek</a:t>
            </a:r>
            <a:r>
              <a:rPr lang="en-US" sz="2800" dirty="0"/>
              <a:t> </a:t>
            </a:r>
            <a:r>
              <a:rPr lang="en-US" sz="2800" dirty="0" err="1"/>
              <a:t>pembentuk</a:t>
            </a:r>
            <a:r>
              <a:rPr lang="en-US" sz="2800" dirty="0"/>
              <a:t> </a:t>
            </a:r>
            <a:r>
              <a:rPr lang="en-US" sz="2800" dirty="0" err="1"/>
              <a:t>sebuah</a:t>
            </a:r>
            <a:r>
              <a:rPr lang="en-US" sz="2800" dirty="0"/>
              <a:t> </a:t>
            </a:r>
            <a:r>
              <a:rPr lang="en-US" sz="2800" dirty="0" err="1"/>
              <a:t>sistem</a:t>
            </a:r>
            <a:r>
              <a:rPr lang="en-US" sz="2800" dirty="0"/>
              <a:t> </a:t>
            </a:r>
            <a:r>
              <a:rPr lang="en-US" sz="2800" dirty="0" err="1"/>
              <a:t>dapat</a:t>
            </a:r>
            <a:r>
              <a:rPr lang="en-US" sz="2800" dirty="0"/>
              <a:t> </a:t>
            </a:r>
            <a:r>
              <a:rPr lang="en-US" sz="2800" dirty="0" err="1"/>
              <a:t>berupa</a:t>
            </a:r>
            <a:r>
              <a:rPr lang="en-US" sz="2800" dirty="0"/>
              <a:t> orang-orang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masyarakat</a:t>
            </a:r>
            <a:r>
              <a:rPr lang="en-US" sz="2800" dirty="0"/>
              <a:t>,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suatu</a:t>
            </a:r>
            <a:r>
              <a:rPr lang="en-US" sz="2800" dirty="0"/>
              <a:t> </a:t>
            </a:r>
            <a:r>
              <a:rPr lang="en-US" sz="2800" dirty="0" err="1"/>
              <a:t>sistem</a:t>
            </a:r>
            <a:r>
              <a:rPr lang="en-US" sz="2800" dirty="0"/>
              <a:t> </a:t>
            </a:r>
            <a:r>
              <a:rPr lang="en-US" sz="2800" dirty="0" err="1"/>
              <a:t>sosial</a:t>
            </a:r>
            <a:r>
              <a:rPr lang="en-US" sz="2800" dirty="0"/>
              <a:t>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sistem</a:t>
            </a:r>
            <a:r>
              <a:rPr lang="en-US" sz="2800" dirty="0"/>
              <a:t> </a:t>
            </a:r>
            <a:r>
              <a:rPr lang="en-US" sz="2800" dirty="0" err="1"/>
              <a:t>kemasyarakatan</a:t>
            </a:r>
            <a:r>
              <a:rPr lang="en-US" sz="2800" dirty="0"/>
              <a:t> </a:t>
            </a:r>
            <a:r>
              <a:rPr lang="en-US" sz="2800" dirty="0" err="1"/>
              <a:t>dapat</a:t>
            </a:r>
            <a:r>
              <a:rPr lang="en-US" sz="2800" dirty="0"/>
              <a:t> </a:t>
            </a:r>
            <a:r>
              <a:rPr lang="en-US" sz="2800" dirty="0" err="1"/>
              <a:t>berupa</a:t>
            </a:r>
            <a:r>
              <a:rPr lang="en-US" sz="2800" dirty="0"/>
              <a:t> </a:t>
            </a:r>
            <a:r>
              <a:rPr lang="en-US" sz="2800" dirty="0" err="1"/>
              <a:t>makhluk-makhluk</a:t>
            </a:r>
            <a:r>
              <a:rPr lang="en-US" sz="2800" dirty="0"/>
              <a:t> </a:t>
            </a:r>
            <a:r>
              <a:rPr lang="en-US" sz="2800" dirty="0" err="1"/>
              <a:t>hidup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benda</a:t>
            </a:r>
            <a:r>
              <a:rPr lang="en-US" sz="2800" dirty="0"/>
              <a:t> </a:t>
            </a:r>
            <a:r>
              <a:rPr lang="en-US" sz="2800" dirty="0" err="1"/>
              <a:t>alam</a:t>
            </a:r>
            <a:r>
              <a:rPr lang="en-US" sz="2800" dirty="0"/>
              <a:t>,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suatu</a:t>
            </a:r>
            <a:r>
              <a:rPr lang="en-US" sz="2800" dirty="0"/>
              <a:t> </a:t>
            </a:r>
            <a:r>
              <a:rPr lang="en-US" sz="2800" dirty="0" err="1"/>
              <a:t>sistem</a:t>
            </a:r>
            <a:r>
              <a:rPr lang="en-US" sz="2800" dirty="0"/>
              <a:t> </a:t>
            </a:r>
            <a:r>
              <a:rPr lang="en-US" sz="2800" dirty="0" err="1"/>
              <a:t>kehidupan</a:t>
            </a:r>
            <a:r>
              <a:rPr lang="en-US" sz="2800" dirty="0"/>
              <a:t>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kumpulan</a:t>
            </a:r>
            <a:r>
              <a:rPr lang="en-US" sz="2800" dirty="0"/>
              <a:t> </a:t>
            </a:r>
            <a:r>
              <a:rPr lang="en-US" sz="2800" dirty="0" err="1"/>
              <a:t>fakta</a:t>
            </a:r>
            <a:r>
              <a:rPr lang="en-US" sz="2800" dirty="0"/>
              <a:t>,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sistem</a:t>
            </a:r>
            <a:r>
              <a:rPr lang="en-US" sz="2800" dirty="0"/>
              <a:t> </a:t>
            </a:r>
            <a:r>
              <a:rPr lang="en-US" sz="2800" dirty="0" err="1"/>
              <a:t>informasi</a:t>
            </a:r>
            <a:r>
              <a:rPr lang="en-US" sz="2800" dirty="0"/>
              <a:t>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bahkan</a:t>
            </a:r>
            <a:r>
              <a:rPr lang="en-US" sz="2800" dirty="0"/>
              <a:t> </a:t>
            </a:r>
            <a:r>
              <a:rPr lang="en-US" sz="2800" dirty="0" err="1"/>
              <a:t>kombinasi</a:t>
            </a:r>
            <a:r>
              <a:rPr lang="en-US" sz="2800" dirty="0"/>
              <a:t> </a:t>
            </a:r>
            <a:r>
              <a:rPr lang="en-US" sz="2800" u="sng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subjek-subjek</a:t>
            </a:r>
            <a:r>
              <a:rPr lang="en-US" sz="2800" dirty="0"/>
              <a:t> </a:t>
            </a:r>
            <a:r>
              <a:rPr lang="en-US" sz="2800" dirty="0" err="1" smtClean="0"/>
              <a:t>tersebut</a:t>
            </a:r>
            <a:r>
              <a:rPr lang="en-US" sz="2800" dirty="0" smtClean="0"/>
              <a:t>.</a:t>
            </a:r>
          </a:p>
          <a:p>
            <a:pPr algn="just"/>
            <a:r>
              <a:rPr lang="en-US" sz="2800" dirty="0" err="1"/>
              <a:t>Perangkat</a:t>
            </a:r>
            <a:r>
              <a:rPr lang="en-US" sz="2800" dirty="0"/>
              <a:t> </a:t>
            </a:r>
            <a:r>
              <a:rPr lang="en-US" sz="2800" dirty="0" err="1"/>
              <a:t>kelembagaan</a:t>
            </a:r>
            <a:r>
              <a:rPr lang="en-US" sz="2800" dirty="0"/>
              <a:t> </a:t>
            </a:r>
            <a:r>
              <a:rPr lang="en-US" sz="2800" dirty="0" err="1"/>
              <a:t>dimaksud</a:t>
            </a:r>
            <a:r>
              <a:rPr lang="en-US" sz="2800" dirty="0"/>
              <a:t> </a:t>
            </a:r>
            <a:r>
              <a:rPr lang="en-US" sz="2800" dirty="0" err="1"/>
              <a:t>meliputi</a:t>
            </a:r>
            <a:r>
              <a:rPr lang="en-US" sz="2800" dirty="0"/>
              <a:t> </a:t>
            </a:r>
            <a:r>
              <a:rPr lang="en-US" sz="2800" dirty="0" err="1"/>
              <a:t>lembaga</a:t>
            </a:r>
            <a:r>
              <a:rPr lang="en-US" sz="2800" dirty="0"/>
              <a:t>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wadah</a:t>
            </a:r>
            <a:r>
              <a:rPr lang="en-US" sz="2800" dirty="0"/>
              <a:t> </a:t>
            </a:r>
            <a:r>
              <a:rPr lang="en-US" sz="2800" dirty="0" err="1"/>
              <a:t>tempat</a:t>
            </a:r>
            <a:r>
              <a:rPr lang="en-US" sz="2800" dirty="0"/>
              <a:t> </a:t>
            </a:r>
            <a:r>
              <a:rPr lang="en-US" sz="2800" dirty="0" err="1"/>
              <a:t>subjek</a:t>
            </a:r>
            <a:r>
              <a:rPr lang="en-US" sz="2800" dirty="0"/>
              <a:t> (</a:t>
            </a:r>
            <a:r>
              <a:rPr lang="en-US" sz="2800" dirty="0" err="1"/>
              <a:t>objek</a:t>
            </a:r>
            <a:r>
              <a:rPr lang="en-US" sz="2800" dirty="0"/>
              <a:t>) </a:t>
            </a:r>
            <a:r>
              <a:rPr lang="en-US" sz="2800" dirty="0" err="1"/>
              <a:t>itu</a:t>
            </a:r>
            <a:r>
              <a:rPr lang="en-US" sz="2800" dirty="0"/>
              <a:t> </a:t>
            </a:r>
            <a:r>
              <a:rPr lang="en-US" sz="2800" dirty="0" err="1"/>
              <a:t>berhubungan</a:t>
            </a:r>
            <a:r>
              <a:rPr lang="en-US" sz="2800" dirty="0"/>
              <a:t>, </a:t>
            </a:r>
            <a:r>
              <a:rPr lang="en-US" sz="2800" u="sng" dirty="0" err="1"/>
              <a:t>cara</a:t>
            </a:r>
            <a:r>
              <a:rPr lang="en-US" sz="2800" dirty="0"/>
              <a:t> </a:t>
            </a:r>
            <a:r>
              <a:rPr lang="en-US" sz="2800" dirty="0" err="1"/>
              <a:t>kerja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mekanisme</a:t>
            </a:r>
            <a:r>
              <a:rPr lang="en-US" sz="2800" dirty="0"/>
              <a:t> yang </a:t>
            </a:r>
            <a:r>
              <a:rPr lang="en-US" sz="2800" dirty="0" err="1"/>
              <a:t>menjalin</a:t>
            </a:r>
            <a:r>
              <a:rPr lang="en-US" sz="2800" dirty="0"/>
              <a:t> </a:t>
            </a:r>
            <a:r>
              <a:rPr lang="en-US" sz="2800" dirty="0" err="1"/>
              <a:t>hubungan</a:t>
            </a:r>
            <a:r>
              <a:rPr lang="en-US" sz="2800" dirty="0"/>
              <a:t> </a:t>
            </a:r>
            <a:r>
              <a:rPr lang="en-US" sz="2800" dirty="0" err="1"/>
              <a:t>subjek</a:t>
            </a:r>
            <a:r>
              <a:rPr lang="en-US" sz="2800" dirty="0"/>
              <a:t> (</a:t>
            </a:r>
            <a:r>
              <a:rPr lang="en-US" sz="2800" dirty="0" err="1"/>
              <a:t>objek</a:t>
            </a:r>
            <a:r>
              <a:rPr lang="en-US" sz="2800" dirty="0"/>
              <a:t>) </a:t>
            </a:r>
            <a:r>
              <a:rPr lang="en-US" sz="2800" dirty="0" err="1"/>
              <a:t>tadi</a:t>
            </a:r>
            <a:r>
              <a:rPr lang="en-US" sz="2800" dirty="0"/>
              <a:t>, </a:t>
            </a:r>
            <a:r>
              <a:rPr lang="en-US" sz="2800" dirty="0" err="1"/>
              <a:t>serta</a:t>
            </a:r>
            <a:r>
              <a:rPr lang="en-US" sz="2800" dirty="0"/>
              <a:t> </a:t>
            </a:r>
            <a:r>
              <a:rPr lang="en-US" sz="2800" dirty="0" err="1"/>
              <a:t>kaidah</a:t>
            </a:r>
            <a:r>
              <a:rPr lang="en-US" sz="2800" dirty="0"/>
              <a:t>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u="sng" dirty="0" err="1"/>
              <a:t>norma</a:t>
            </a:r>
            <a:r>
              <a:rPr lang="en-US" sz="2800" dirty="0"/>
              <a:t> yang </a:t>
            </a:r>
            <a:r>
              <a:rPr lang="en-US" sz="2800" dirty="0" err="1"/>
              <a:t>mengatur</a:t>
            </a:r>
            <a:r>
              <a:rPr lang="en-US" sz="2800" dirty="0"/>
              <a:t> </a:t>
            </a:r>
            <a:r>
              <a:rPr lang="en-US" sz="2800" dirty="0" err="1"/>
              <a:t>hubungan</a:t>
            </a:r>
            <a:r>
              <a:rPr lang="en-US" sz="2800" dirty="0"/>
              <a:t> </a:t>
            </a:r>
            <a:r>
              <a:rPr lang="en-US" sz="2800" dirty="0" err="1"/>
              <a:t>subjek</a:t>
            </a:r>
            <a:r>
              <a:rPr lang="en-US" sz="2800" dirty="0"/>
              <a:t> (</a:t>
            </a:r>
            <a:r>
              <a:rPr lang="en-US" sz="2800" dirty="0" err="1"/>
              <a:t>objek</a:t>
            </a:r>
            <a:r>
              <a:rPr lang="en-US" sz="2800" dirty="0"/>
              <a:t>) </a:t>
            </a:r>
            <a:r>
              <a:rPr lang="en-US" sz="2800" dirty="0" err="1"/>
              <a:t>tersebut</a:t>
            </a:r>
            <a:r>
              <a:rPr lang="en-US" sz="2800" dirty="0"/>
              <a:t> agar </a:t>
            </a:r>
            <a:r>
              <a:rPr lang="en-US" sz="2800" dirty="0" err="1"/>
              <a:t>serasi</a:t>
            </a:r>
            <a:endParaRPr lang="en-US" sz="2800" dirty="0"/>
          </a:p>
        </p:txBody>
      </p:sp>
    </p:spTree>
    <p:extLst>
      <p:ext uri="{BB962C8B-B14F-4D97-AF65-F5344CB8AC3E}">
        <p14:creationId xmlns="" xmlns:p14="http://schemas.microsoft.com/office/powerpoint/2010/main" val="831775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TUGAS KELOMPOK-WORKSHOP</a:t>
            </a:r>
            <a:br>
              <a:rPr lang="en-US" dirty="0" smtClean="0"/>
            </a:br>
            <a:r>
              <a:rPr lang="en-US" dirty="0" smtClean="0"/>
              <a:t>MINGGU DEPAN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DISKUSIKAN </a:t>
            </a:r>
          </a:p>
          <a:p>
            <a:pPr marL="578358" indent="-514350" algn="just">
              <a:buFont typeface="+mj-lt"/>
              <a:buAutoNum type="arabicPeriod"/>
            </a:pPr>
            <a:r>
              <a:rPr lang="en-US" dirty="0" err="1" smtClean="0"/>
              <a:t>Cari</a:t>
            </a:r>
            <a:r>
              <a:rPr lang="en-US" dirty="0" smtClean="0"/>
              <a:t> </a:t>
            </a:r>
            <a:r>
              <a:rPr lang="en-US" dirty="0" err="1" smtClean="0"/>
              <a:t>Jurnal</a:t>
            </a:r>
            <a:r>
              <a:rPr lang="en-US" dirty="0" smtClean="0"/>
              <a:t>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Materi</a:t>
            </a:r>
            <a:r>
              <a:rPr lang="en-US" dirty="0" smtClean="0"/>
              <a:t> Yang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Dijelaskan</a:t>
            </a:r>
            <a:r>
              <a:rPr lang="en-US" dirty="0" smtClean="0"/>
              <a:t> </a:t>
            </a:r>
          </a:p>
          <a:p>
            <a:pPr marL="578358" indent="-514350" algn="just">
              <a:buFont typeface="+mj-lt"/>
              <a:buAutoNum type="arabicPeriod"/>
            </a:pPr>
            <a:r>
              <a:rPr lang="en-US" dirty="0" err="1" smtClean="0"/>
              <a:t>Simpulkan</a:t>
            </a:r>
            <a:r>
              <a:rPr lang="en-US" dirty="0" smtClean="0"/>
              <a:t> </a:t>
            </a:r>
            <a:r>
              <a:rPr lang="en-US" dirty="0" err="1" smtClean="0"/>
              <a:t>Jurnal</a:t>
            </a:r>
            <a:r>
              <a:rPr lang="en-US" dirty="0" smtClean="0"/>
              <a:t> Masing2 </a:t>
            </a:r>
            <a:r>
              <a:rPr lang="en-US" dirty="0" err="1" smtClean="0"/>
              <a:t>Kelompok</a:t>
            </a:r>
            <a:r>
              <a:rPr lang="en-US" dirty="0" smtClean="0"/>
              <a:t> Dan </a:t>
            </a:r>
            <a:r>
              <a:rPr lang="en-US" dirty="0" err="1" smtClean="0"/>
              <a:t>Didiskusikan</a:t>
            </a:r>
            <a:r>
              <a:rPr lang="en-US" dirty="0" smtClean="0"/>
              <a:t> </a:t>
            </a:r>
          </a:p>
          <a:p>
            <a:pPr marL="578358" indent="-514350" algn="just">
              <a:buFont typeface="+mj-lt"/>
              <a:buAutoNum type="arabicPeriod"/>
            </a:pPr>
            <a:r>
              <a:rPr lang="en-US" dirty="0" smtClean="0"/>
              <a:t>Dari </a:t>
            </a:r>
            <a:r>
              <a:rPr lang="en-US" dirty="0" err="1" smtClean="0"/>
              <a:t>Ke</a:t>
            </a:r>
            <a:r>
              <a:rPr lang="en-US" dirty="0" smtClean="0"/>
              <a:t> 5 </a:t>
            </a:r>
            <a:r>
              <a:rPr lang="en-US" dirty="0" err="1" smtClean="0"/>
              <a:t>tokoh-tokoh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yang </a:t>
            </a:r>
            <a:r>
              <a:rPr lang="en-US" dirty="0" err="1" smtClean="0"/>
              <a:t>ikut</a:t>
            </a:r>
            <a:r>
              <a:rPr lang="en-US" dirty="0" smtClean="0"/>
              <a:t> </a:t>
            </a:r>
            <a:r>
              <a:rPr lang="en-US" dirty="0" err="1" smtClean="0"/>
              <a:t>mewarnai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, </a:t>
            </a:r>
            <a:r>
              <a:rPr lang="en-US" dirty="0" err="1" smtClean="0"/>
              <a:t>apa</a:t>
            </a:r>
            <a:r>
              <a:rPr lang="en-US" dirty="0" smtClean="0"/>
              <a:t> </a:t>
            </a:r>
            <a:r>
              <a:rPr lang="en-US" dirty="0" err="1" smtClean="0"/>
              <a:t>perbedaannya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kesamaannya</a:t>
            </a:r>
            <a:r>
              <a:rPr lang="en-US" dirty="0" smtClean="0"/>
              <a:t> </a:t>
            </a:r>
            <a:r>
              <a:rPr lang="en-US" dirty="0" err="1" smtClean="0"/>
              <a:t>menurut</a:t>
            </a:r>
            <a:r>
              <a:rPr lang="en-US" dirty="0" smtClean="0"/>
              <a:t> </a:t>
            </a:r>
            <a:r>
              <a:rPr lang="en-US" dirty="0" err="1" smtClean="0"/>
              <a:t>pendapat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 ?</a:t>
            </a:r>
          </a:p>
          <a:p>
            <a:pPr marL="578358" indent="-514350" algn="just">
              <a:buFont typeface="+mj-lt"/>
              <a:buAutoNum type="arabicPeriod"/>
            </a:pPr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Autofit/>
          </a:bodyPr>
          <a:lstStyle/>
          <a:p>
            <a:pPr algn="just"/>
            <a:r>
              <a:rPr lang="en-US" sz="2400" dirty="0" err="1"/>
              <a:t>Kaidah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norma</a:t>
            </a:r>
            <a:r>
              <a:rPr lang="en-US" sz="2400" dirty="0"/>
              <a:t> yang </a:t>
            </a:r>
            <a:r>
              <a:rPr lang="en-US" sz="2400" dirty="0" err="1"/>
              <a:t>dimaksud</a:t>
            </a:r>
            <a:r>
              <a:rPr lang="en-US" sz="2400" dirty="0"/>
              <a:t> </a:t>
            </a:r>
            <a:r>
              <a:rPr lang="en-US" sz="2400" dirty="0" err="1"/>
              <a:t>bisa</a:t>
            </a:r>
            <a:r>
              <a:rPr lang="en-US" sz="2400" dirty="0"/>
              <a:t> </a:t>
            </a:r>
            <a:r>
              <a:rPr lang="en-US" sz="2400" dirty="0" err="1"/>
              <a:t>berupa</a:t>
            </a:r>
            <a:r>
              <a:rPr lang="en-US" sz="2400" dirty="0"/>
              <a:t> </a:t>
            </a:r>
            <a:r>
              <a:rPr lang="en-US" sz="2400" dirty="0" err="1"/>
              <a:t>aturan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peraturan</a:t>
            </a:r>
            <a:r>
              <a:rPr lang="en-US" sz="2400" dirty="0"/>
              <a:t>, </a:t>
            </a:r>
            <a:r>
              <a:rPr lang="en-US" sz="2400" dirty="0" err="1"/>
              <a:t>baik</a:t>
            </a:r>
            <a:r>
              <a:rPr lang="en-US" sz="2400" dirty="0"/>
              <a:t> yang </a:t>
            </a:r>
            <a:r>
              <a:rPr lang="en-US" sz="2400" dirty="0" err="1"/>
              <a:t>tertulis</a:t>
            </a:r>
            <a:r>
              <a:rPr lang="en-US" sz="2400" dirty="0"/>
              <a:t> </a:t>
            </a:r>
            <a:r>
              <a:rPr lang="en-US" sz="2400" dirty="0" err="1"/>
              <a:t>maupun</a:t>
            </a:r>
            <a:r>
              <a:rPr lang="en-US" sz="2400" dirty="0"/>
              <a:t> yang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tertulis</a:t>
            </a:r>
            <a:r>
              <a:rPr lang="en-US" sz="2400" dirty="0"/>
              <a:t>,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suatu</a:t>
            </a:r>
            <a:r>
              <a:rPr lang="en-US" sz="2400" dirty="0"/>
              <a:t> </a:t>
            </a:r>
            <a:r>
              <a:rPr lang="en-US" sz="2400" dirty="0" err="1"/>
              <a:t>sistem</a:t>
            </a:r>
            <a:r>
              <a:rPr lang="en-US" sz="2400" dirty="0"/>
              <a:t> yang </a:t>
            </a:r>
            <a:r>
              <a:rPr lang="en-US" sz="2400" dirty="0" err="1"/>
              <a:t>menjalin</a:t>
            </a:r>
            <a:r>
              <a:rPr lang="en-US" sz="2400" dirty="0"/>
              <a:t> </a:t>
            </a:r>
            <a:r>
              <a:rPr lang="en-US" sz="2400" dirty="0" err="1"/>
              <a:t>hubungan</a:t>
            </a:r>
            <a:r>
              <a:rPr lang="en-US" sz="2400" dirty="0"/>
              <a:t> </a:t>
            </a:r>
            <a:r>
              <a:rPr lang="en-US" sz="2400" dirty="0" err="1"/>
              <a:t>antar</a:t>
            </a:r>
            <a:r>
              <a:rPr lang="en-US" sz="2400" dirty="0"/>
              <a:t> </a:t>
            </a:r>
            <a:r>
              <a:rPr lang="en-US" sz="2400" dirty="0" err="1"/>
              <a:t>manusia</a:t>
            </a:r>
            <a:r>
              <a:rPr lang="en-US" sz="2400" dirty="0" smtClean="0"/>
              <a:t>.</a:t>
            </a:r>
          </a:p>
          <a:p>
            <a:pPr algn="just"/>
            <a:r>
              <a:rPr lang="en-US" sz="2400" b="1" dirty="0" err="1" smtClean="0"/>
              <a:t>Contohnya</a:t>
            </a:r>
            <a:r>
              <a:rPr lang="en-US" sz="2400" b="1" dirty="0" smtClean="0"/>
              <a:t>;</a:t>
            </a:r>
            <a:r>
              <a:rPr lang="en-US" sz="2400" dirty="0" smtClean="0"/>
              <a:t> </a:t>
            </a:r>
            <a:r>
              <a:rPr lang="en-US" sz="2400" dirty="0" err="1"/>
              <a:t>aturan-aturan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suatu</a:t>
            </a:r>
            <a:r>
              <a:rPr lang="en-US" sz="2400" dirty="0"/>
              <a:t> </a:t>
            </a:r>
            <a:r>
              <a:rPr lang="en-US" sz="2400" dirty="0" err="1"/>
              <a:t>sistem</a:t>
            </a:r>
            <a:r>
              <a:rPr lang="en-US" sz="2400" dirty="0"/>
              <a:t> </a:t>
            </a:r>
            <a:r>
              <a:rPr lang="en-US" sz="2400" dirty="0" err="1"/>
              <a:t>kekerabatan</a:t>
            </a:r>
            <a:r>
              <a:rPr lang="en-US" sz="2400" dirty="0"/>
              <a:t>. 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toritis</a:t>
            </a:r>
            <a:r>
              <a:rPr lang="en-US" sz="2400" dirty="0"/>
              <a:t> </a:t>
            </a:r>
            <a:r>
              <a:rPr lang="en-US" sz="2400" dirty="0" err="1"/>
              <a:t>pengertian</a:t>
            </a:r>
            <a:r>
              <a:rPr lang="en-US" sz="2400" dirty="0"/>
              <a:t> </a:t>
            </a:r>
            <a:r>
              <a:rPr lang="en-US" sz="2400" dirty="0" err="1"/>
              <a:t>sistem</a:t>
            </a:r>
            <a:r>
              <a:rPr lang="en-US" sz="2400" dirty="0"/>
              <a:t> </a:t>
            </a:r>
            <a:r>
              <a:rPr lang="en-US" sz="2400" dirty="0" err="1"/>
              <a:t>ekonomi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dikatakan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keseluruhan</a:t>
            </a:r>
            <a:r>
              <a:rPr lang="en-US" sz="2400" dirty="0"/>
              <a:t> </a:t>
            </a:r>
            <a:r>
              <a:rPr lang="en-US" sz="2400" dirty="0" err="1"/>
              <a:t>lembaga-lembaga</a:t>
            </a:r>
            <a:r>
              <a:rPr lang="en-US" sz="2400" dirty="0"/>
              <a:t> </a:t>
            </a:r>
            <a:r>
              <a:rPr lang="en-US" sz="2400" dirty="0" err="1"/>
              <a:t>ekonomi</a:t>
            </a:r>
            <a:r>
              <a:rPr lang="en-US" sz="2400" dirty="0"/>
              <a:t> yang </a:t>
            </a:r>
            <a:r>
              <a:rPr lang="en-US" sz="2400" dirty="0" err="1"/>
              <a:t>dilaksanakan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dipergunakan</a:t>
            </a:r>
            <a:r>
              <a:rPr lang="en-US" sz="2400" dirty="0"/>
              <a:t> </a:t>
            </a:r>
            <a:r>
              <a:rPr lang="en-US" sz="2400" dirty="0" err="1"/>
              <a:t>oleh</a:t>
            </a:r>
            <a:r>
              <a:rPr lang="en-US" sz="2400" dirty="0"/>
              <a:t> </a:t>
            </a:r>
            <a:r>
              <a:rPr lang="en-US" sz="2400" dirty="0" err="1"/>
              <a:t>suatu</a:t>
            </a:r>
            <a:r>
              <a:rPr lang="en-US" sz="2400" dirty="0"/>
              <a:t> </a:t>
            </a:r>
            <a:r>
              <a:rPr lang="en-US" sz="2400" dirty="0" err="1"/>
              <a:t>bangsa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negara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mencapai</a:t>
            </a:r>
            <a:r>
              <a:rPr lang="en-US" sz="2400" dirty="0"/>
              <a:t> </a:t>
            </a:r>
            <a:r>
              <a:rPr lang="en-US" sz="2400" dirty="0" err="1"/>
              <a:t>cita-cita</a:t>
            </a:r>
            <a:r>
              <a:rPr lang="en-US" sz="2400" dirty="0"/>
              <a:t> yang </a:t>
            </a:r>
            <a:r>
              <a:rPr lang="en-US" sz="2400" dirty="0" err="1"/>
              <a:t>telah</a:t>
            </a:r>
            <a:r>
              <a:rPr lang="en-US" sz="2400" dirty="0"/>
              <a:t> </a:t>
            </a:r>
            <a:r>
              <a:rPr lang="en-US" sz="2400" dirty="0" err="1"/>
              <a:t>ditetapkan</a:t>
            </a:r>
            <a:r>
              <a:rPr lang="en-US" sz="2400" dirty="0" smtClean="0"/>
              <a:t>.</a:t>
            </a:r>
          </a:p>
          <a:p>
            <a:pPr algn="just"/>
            <a:r>
              <a:rPr lang="en-US" sz="2400" dirty="0" err="1"/>
              <a:t>Pengertian</a:t>
            </a:r>
            <a:r>
              <a:rPr lang="en-US" sz="2400" dirty="0"/>
              <a:t> </a:t>
            </a:r>
            <a:r>
              <a:rPr lang="en-US" sz="2400" dirty="0" err="1"/>
              <a:t>lembaga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institusi</a:t>
            </a:r>
            <a:r>
              <a:rPr lang="en-US" sz="2400" dirty="0"/>
              <a:t> </a:t>
            </a:r>
            <a:r>
              <a:rPr lang="en-US" sz="2400" dirty="0" err="1"/>
              <a:t>ekonomi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suatu</a:t>
            </a:r>
            <a:r>
              <a:rPr lang="en-US" sz="2400" dirty="0"/>
              <a:t> </a:t>
            </a:r>
            <a:r>
              <a:rPr lang="en-US" sz="2400" dirty="0" err="1"/>
              <a:t>pedoman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, </a:t>
            </a:r>
            <a:r>
              <a:rPr lang="en-US" sz="2400" dirty="0" err="1"/>
              <a:t>atauran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kaidah</a:t>
            </a:r>
            <a:r>
              <a:rPr lang="en-US" sz="2400" dirty="0"/>
              <a:t> yang </a:t>
            </a:r>
            <a:r>
              <a:rPr lang="en-US" sz="2400" dirty="0" err="1"/>
              <a:t>digunakan</a:t>
            </a:r>
            <a:r>
              <a:rPr lang="en-US" sz="2400" dirty="0"/>
              <a:t> </a:t>
            </a:r>
            <a:r>
              <a:rPr lang="en-US" sz="2400" dirty="0" err="1"/>
              <a:t>seseorang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masyarakat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melakukan</a:t>
            </a:r>
            <a:r>
              <a:rPr lang="en-US" sz="2400" dirty="0"/>
              <a:t> </a:t>
            </a:r>
            <a:r>
              <a:rPr lang="en-US" sz="2400" dirty="0" err="1"/>
              <a:t>kegiatan-kegiatan</a:t>
            </a:r>
            <a:r>
              <a:rPr lang="en-US" sz="2400" dirty="0"/>
              <a:t> </a:t>
            </a:r>
            <a:r>
              <a:rPr lang="en-US" sz="2400" dirty="0" err="1"/>
              <a:t>ekonomi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memenuhi</a:t>
            </a:r>
            <a:r>
              <a:rPr lang="en-US" sz="2400" dirty="0"/>
              <a:t> </a:t>
            </a:r>
            <a:r>
              <a:rPr lang="en-US" sz="2400" dirty="0" err="1"/>
              <a:t>kebutuhannya</a:t>
            </a:r>
            <a:r>
              <a:rPr lang="en-US" sz="2400" dirty="0"/>
              <a:t>. </a:t>
            </a:r>
            <a:endParaRPr lang="en-US" sz="2400" dirty="0" smtClean="0"/>
          </a:p>
          <a:p>
            <a:pPr algn="just"/>
            <a:endParaRPr lang="en-US" sz="2400" dirty="0" smtClean="0"/>
          </a:p>
          <a:p>
            <a:pPr marL="0" indent="0" algn="just">
              <a:buNone/>
            </a:pP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</p:txBody>
      </p:sp>
    </p:spTree>
    <p:extLst>
      <p:ext uri="{BB962C8B-B14F-4D97-AF65-F5344CB8AC3E}">
        <p14:creationId xmlns="" xmlns:p14="http://schemas.microsoft.com/office/powerpoint/2010/main" val="654666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/>
          </a:bodyPr>
          <a:lstStyle/>
          <a:p>
            <a:pPr algn="just"/>
            <a:r>
              <a:rPr lang="en-US" sz="2800" dirty="0" err="1"/>
              <a:t>Kegiatan</a:t>
            </a:r>
            <a:r>
              <a:rPr lang="en-US" sz="2800" dirty="0"/>
              <a:t> </a:t>
            </a:r>
            <a:r>
              <a:rPr lang="en-US" sz="2800" dirty="0" err="1"/>
              <a:t>ekonomi</a:t>
            </a:r>
            <a:r>
              <a:rPr lang="en-US" sz="2800" dirty="0"/>
              <a:t> </a:t>
            </a:r>
            <a:r>
              <a:rPr lang="en-US" sz="2800" dirty="0" err="1"/>
              <a:t>adalah</a:t>
            </a:r>
            <a:r>
              <a:rPr lang="en-US" sz="2800" dirty="0"/>
              <a:t> </a:t>
            </a:r>
            <a:r>
              <a:rPr lang="en-US" sz="2800" dirty="0" err="1"/>
              <a:t>kegiatan</a:t>
            </a:r>
            <a:r>
              <a:rPr lang="en-US" sz="2800" dirty="0"/>
              <a:t> yang </a:t>
            </a:r>
            <a:r>
              <a:rPr lang="en-US" sz="2800" dirty="0" err="1"/>
              <a:t>berkaitan</a:t>
            </a:r>
            <a:r>
              <a:rPr lang="en-US" sz="2800" dirty="0"/>
              <a:t> </a:t>
            </a:r>
            <a:r>
              <a:rPr lang="en-US" sz="2800" dirty="0" err="1"/>
              <a:t>dengn</a:t>
            </a:r>
            <a:r>
              <a:rPr lang="en-US" sz="2800" dirty="0"/>
              <a:t> </a:t>
            </a:r>
            <a:r>
              <a:rPr lang="en-US" sz="2800" dirty="0" err="1"/>
              <a:t>usaha</a:t>
            </a:r>
            <a:r>
              <a:rPr lang="en-US" sz="2800" dirty="0"/>
              <a:t>(</a:t>
            </a:r>
            <a:r>
              <a:rPr lang="en-US" sz="2800" dirty="0" err="1"/>
              <a:t>bisnis</a:t>
            </a:r>
            <a:r>
              <a:rPr lang="en-US" sz="2800" dirty="0"/>
              <a:t>),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pasar</a:t>
            </a:r>
            <a:r>
              <a:rPr lang="en-US" sz="2800" dirty="0"/>
              <a:t>, </a:t>
            </a:r>
            <a:r>
              <a:rPr lang="en-US" sz="2800" dirty="0" err="1"/>
              <a:t>transaksi</a:t>
            </a:r>
            <a:r>
              <a:rPr lang="en-US" sz="2800" dirty="0"/>
              <a:t> </a:t>
            </a:r>
            <a:r>
              <a:rPr lang="en-US" sz="2800" dirty="0" err="1"/>
              <a:t>jual-beli</a:t>
            </a:r>
            <a:r>
              <a:rPr lang="en-US" sz="2800" dirty="0"/>
              <a:t>,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pembayaran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uang</a:t>
            </a:r>
            <a:r>
              <a:rPr lang="en-US" sz="2800" dirty="0"/>
              <a:t>. </a:t>
            </a:r>
            <a:endParaRPr lang="en-US" sz="2800" dirty="0" smtClean="0"/>
          </a:p>
          <a:p>
            <a:pPr algn="just"/>
            <a:r>
              <a:rPr lang="en-US" sz="2800" dirty="0" err="1" smtClean="0"/>
              <a:t>Pengertian</a:t>
            </a:r>
            <a:r>
              <a:rPr lang="en-US" sz="2800" dirty="0" smtClean="0"/>
              <a:t> </a:t>
            </a:r>
            <a:r>
              <a:rPr lang="en-US" sz="2800" dirty="0" err="1"/>
              <a:t>ekonomi</a:t>
            </a:r>
            <a:r>
              <a:rPr lang="en-US" sz="2800" dirty="0"/>
              <a:t> </a:t>
            </a:r>
            <a:r>
              <a:rPr lang="en-US" sz="2800" dirty="0" err="1"/>
              <a:t>secara</a:t>
            </a:r>
            <a:r>
              <a:rPr lang="en-US" sz="2800" dirty="0"/>
              <a:t> </a:t>
            </a:r>
            <a:r>
              <a:rPr lang="en-US" sz="2800" dirty="0" err="1"/>
              <a:t>lembaga</a:t>
            </a:r>
            <a:r>
              <a:rPr lang="en-US" sz="2800" dirty="0"/>
              <a:t> </a:t>
            </a:r>
            <a:r>
              <a:rPr lang="en-US" sz="2800" dirty="0" err="1"/>
              <a:t>yaitu</a:t>
            </a:r>
            <a:r>
              <a:rPr lang="en-US" sz="2800" dirty="0"/>
              <a:t> </a:t>
            </a:r>
            <a:r>
              <a:rPr lang="en-US" sz="2800" dirty="0" err="1"/>
              <a:t>produk-produk</a:t>
            </a:r>
            <a:r>
              <a:rPr lang="en-US" sz="2800" dirty="0"/>
              <a:t> </a:t>
            </a:r>
            <a:r>
              <a:rPr lang="en-US" sz="2800" dirty="0" err="1" smtClean="0"/>
              <a:t>hukum</a:t>
            </a:r>
            <a:r>
              <a:rPr lang="en-US" sz="2800" dirty="0" smtClean="0"/>
              <a:t> </a:t>
            </a:r>
            <a:r>
              <a:rPr lang="en-US" sz="2800" dirty="0" err="1"/>
              <a:t>tertulis</a:t>
            </a:r>
            <a:r>
              <a:rPr lang="en-US" sz="2800" dirty="0"/>
              <a:t>, </a:t>
            </a:r>
            <a:r>
              <a:rPr lang="en-US" sz="2800" dirty="0" err="1"/>
              <a:t>seperti</a:t>
            </a:r>
            <a:r>
              <a:rPr lang="en-US" sz="2800" dirty="0"/>
              <a:t> Tap MPR, </a:t>
            </a:r>
            <a:r>
              <a:rPr lang="en-US" sz="2800" dirty="0" err="1"/>
              <a:t>Undang-Undang</a:t>
            </a:r>
            <a:r>
              <a:rPr lang="en-US" sz="2800" dirty="0"/>
              <a:t>, </a:t>
            </a:r>
            <a:r>
              <a:rPr lang="en-US" sz="2800" dirty="0" err="1"/>
              <a:t>Peraturan</a:t>
            </a:r>
            <a:r>
              <a:rPr lang="en-US" sz="2800" dirty="0"/>
              <a:t> </a:t>
            </a:r>
            <a:r>
              <a:rPr lang="en-US" sz="2800" dirty="0" err="1"/>
              <a:t>Pemerintah</a:t>
            </a:r>
            <a:r>
              <a:rPr lang="en-US" sz="2800" dirty="0"/>
              <a:t>, </a:t>
            </a:r>
            <a:r>
              <a:rPr lang="en-US" sz="2800" dirty="0" err="1"/>
              <a:t>Peraturan</a:t>
            </a:r>
            <a:r>
              <a:rPr lang="en-US" sz="2800" dirty="0"/>
              <a:t> Daerah, ARD/ART </a:t>
            </a:r>
            <a:r>
              <a:rPr lang="en-US" sz="2800" dirty="0" err="1"/>
              <a:t>suatu</a:t>
            </a:r>
            <a:r>
              <a:rPr lang="en-US" sz="2800" dirty="0"/>
              <a:t> </a:t>
            </a:r>
            <a:r>
              <a:rPr lang="en-US" sz="2800" dirty="0" err="1"/>
              <a:t>organisasi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smtClean="0"/>
              <a:t>lain-lain.</a:t>
            </a:r>
          </a:p>
          <a:p>
            <a:pPr algn="just"/>
            <a:endParaRPr lang="en-US" sz="2800" dirty="0"/>
          </a:p>
        </p:txBody>
      </p:sp>
    </p:spTree>
    <p:extLst>
      <p:ext uri="{BB962C8B-B14F-4D97-AF65-F5344CB8AC3E}">
        <p14:creationId xmlns="" xmlns:p14="http://schemas.microsoft.com/office/powerpoint/2010/main" val="3967607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/>
              <a:t>B.Sistem</a:t>
            </a:r>
            <a:r>
              <a:rPr lang="en-US" b="1" dirty="0"/>
              <a:t> </a:t>
            </a:r>
            <a:r>
              <a:rPr lang="en-US" b="1" dirty="0" err="1"/>
              <a:t>Ekonomi</a:t>
            </a:r>
            <a:endParaRPr lang="en-US" dirty="0"/>
          </a:p>
          <a:p>
            <a:pPr algn="just"/>
            <a:r>
              <a:rPr lang="en-US" dirty="0" err="1"/>
              <a:t>Persoalan-persoalan</a:t>
            </a:r>
            <a:r>
              <a:rPr lang="en-US" dirty="0"/>
              <a:t> </a:t>
            </a:r>
            <a:r>
              <a:rPr lang="en-US" dirty="0" err="1"/>
              <a:t>ekonomi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hakekatnya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transformasi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pengolahan</a:t>
            </a:r>
            <a:r>
              <a:rPr lang="en-US" dirty="0"/>
              <a:t> </a:t>
            </a:r>
            <a:r>
              <a:rPr lang="en-US" dirty="0" err="1"/>
              <a:t>alat-alat</a:t>
            </a:r>
            <a:r>
              <a:rPr lang="en-US" dirty="0"/>
              <a:t>/</a:t>
            </a:r>
            <a:r>
              <a:rPr lang="en-US" dirty="0" err="1"/>
              <a:t>sumber</a:t>
            </a:r>
            <a:r>
              <a:rPr lang="en-US" dirty="0"/>
              <a:t> </a:t>
            </a:r>
            <a:r>
              <a:rPr lang="en-US" dirty="0" err="1" smtClean="0"/>
              <a:t>pemenuhi</a:t>
            </a:r>
            <a:r>
              <a:rPr lang="en-US" dirty="0" smtClean="0"/>
              <a:t>/</a:t>
            </a:r>
            <a:r>
              <a:rPr lang="en-US" dirty="0" err="1" smtClean="0"/>
              <a:t>pemuas</a:t>
            </a:r>
            <a:r>
              <a:rPr lang="en-US" dirty="0" smtClean="0"/>
              <a:t> </a:t>
            </a:r>
            <a:r>
              <a:rPr lang="en-US" dirty="0" err="1"/>
              <a:t>kebutuhan</a:t>
            </a:r>
            <a:r>
              <a:rPr lang="en-US" dirty="0"/>
              <a:t>, yang </a:t>
            </a:r>
            <a:r>
              <a:rPr lang="en-US" dirty="0" err="1"/>
              <a:t>berupa</a:t>
            </a:r>
            <a:r>
              <a:rPr lang="en-US" dirty="0"/>
              <a:t> </a:t>
            </a:r>
            <a:r>
              <a:rPr lang="en-US" dirty="0" err="1"/>
              <a:t>faktor-faktor</a:t>
            </a:r>
            <a:r>
              <a:rPr lang="en-US" dirty="0"/>
              <a:t> </a:t>
            </a:r>
            <a:r>
              <a:rPr lang="en-US" dirty="0" err="1"/>
              <a:t>produksi</a:t>
            </a:r>
            <a:r>
              <a:rPr lang="en-US" dirty="0"/>
              <a:t>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tenaga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, modal, </a:t>
            </a:r>
            <a:r>
              <a:rPr lang="en-US" dirty="0" err="1"/>
              <a:t>sumber</a:t>
            </a:r>
            <a:r>
              <a:rPr lang="en-US" dirty="0"/>
              <a:t> </a:t>
            </a:r>
            <a:r>
              <a:rPr lang="en-US" dirty="0" err="1"/>
              <a:t>daya</a:t>
            </a:r>
            <a:r>
              <a:rPr lang="en-US" dirty="0"/>
              <a:t> </a:t>
            </a:r>
            <a:r>
              <a:rPr lang="en-US" dirty="0" err="1"/>
              <a:t>alam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keterampilan</a:t>
            </a:r>
            <a:r>
              <a:rPr lang="en-US" dirty="0"/>
              <a:t> (skill)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jasa</a:t>
            </a:r>
            <a:r>
              <a:rPr lang="en-US" dirty="0" smtClean="0"/>
              <a:t>.</a:t>
            </a:r>
          </a:p>
          <a:p>
            <a:pPr algn="just"/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565115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ekonomi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cabang</a:t>
            </a:r>
            <a:r>
              <a:rPr lang="en-US" dirty="0"/>
              <a:t> </a:t>
            </a:r>
            <a:r>
              <a:rPr lang="en-US" dirty="0" err="1"/>
              <a:t>ilmu</a:t>
            </a:r>
            <a:r>
              <a:rPr lang="en-US" dirty="0"/>
              <a:t> </a:t>
            </a:r>
            <a:r>
              <a:rPr lang="en-US" dirty="0" err="1"/>
              <a:t>ekonomi</a:t>
            </a:r>
            <a:r>
              <a:rPr lang="en-US" dirty="0"/>
              <a:t> yang </a:t>
            </a:r>
            <a:r>
              <a:rPr lang="en-US" dirty="0" err="1"/>
              <a:t>membahas</a:t>
            </a:r>
            <a:r>
              <a:rPr lang="en-US" dirty="0"/>
              <a:t> </a:t>
            </a:r>
            <a:r>
              <a:rPr lang="en-US" dirty="0" err="1"/>
              <a:t>persoalan</a:t>
            </a:r>
            <a:r>
              <a:rPr lang="en-US" dirty="0"/>
              <a:t> </a:t>
            </a:r>
            <a:r>
              <a:rPr lang="en-US" dirty="0" err="1"/>
              <a:t>pengambilan</a:t>
            </a:r>
            <a:r>
              <a:rPr lang="en-US" dirty="0"/>
              <a:t> </a:t>
            </a:r>
            <a:r>
              <a:rPr lang="en-US" dirty="0" err="1"/>
              <a:t>keputusan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tata</a:t>
            </a:r>
            <a:r>
              <a:rPr lang="en-US" dirty="0"/>
              <a:t> </a:t>
            </a:r>
            <a:r>
              <a:rPr lang="en-US" dirty="0" err="1"/>
              <a:t>susunan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 </a:t>
            </a:r>
            <a:r>
              <a:rPr lang="en-US" dirty="0" err="1"/>
              <a:t>ekonomi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menjawab</a:t>
            </a:r>
            <a:r>
              <a:rPr lang="en-US" dirty="0"/>
              <a:t> </a:t>
            </a:r>
            <a:r>
              <a:rPr lang="en-US" dirty="0" err="1" smtClean="0"/>
              <a:t>persoalan-persoalan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mewujudkan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nasional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negara</a:t>
            </a:r>
            <a:r>
              <a:rPr lang="en-US" dirty="0"/>
              <a:t>. </a:t>
            </a:r>
            <a:endParaRPr lang="en-US" dirty="0" smtClean="0"/>
          </a:p>
          <a:p>
            <a:pPr algn="just"/>
            <a:r>
              <a:rPr lang="en-US" b="1" dirty="0" err="1" smtClean="0"/>
              <a:t>Menurut</a:t>
            </a:r>
            <a:r>
              <a:rPr lang="en-US" b="1" dirty="0" smtClean="0"/>
              <a:t> </a:t>
            </a:r>
            <a:r>
              <a:rPr lang="en-US" b="1" dirty="0" err="1"/>
              <a:t>Dumairy</a:t>
            </a:r>
            <a:r>
              <a:rPr lang="en-US" b="1" dirty="0"/>
              <a:t> (1966</a:t>
            </a:r>
            <a:r>
              <a:rPr lang="en-US" dirty="0"/>
              <a:t>), </a:t>
            </a:r>
            <a:r>
              <a:rPr lang="en-US" dirty="0" err="1">
                <a:solidFill>
                  <a:srgbClr val="FF0000"/>
                </a:solidFill>
              </a:rPr>
              <a:t>Sistem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ekonomi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yang </a:t>
            </a:r>
            <a:r>
              <a:rPr lang="en-US" dirty="0" err="1"/>
              <a:t>mengatur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menjalin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ekonomi</a:t>
            </a:r>
            <a:r>
              <a:rPr lang="en-US" dirty="0"/>
              <a:t> </a:t>
            </a:r>
            <a:r>
              <a:rPr lang="en-US" dirty="0" err="1"/>
              <a:t>antar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seperangkat</a:t>
            </a:r>
            <a:r>
              <a:rPr lang="en-US" dirty="0"/>
              <a:t> </a:t>
            </a:r>
            <a:r>
              <a:rPr lang="en-US" dirty="0" err="1"/>
              <a:t>kelembagaan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suat</a:t>
            </a:r>
            <a:r>
              <a:rPr lang="en-US" dirty="0"/>
              <a:t> </a:t>
            </a:r>
            <a:r>
              <a:rPr lang="en-US" dirty="0" err="1"/>
              <a:t>tatanan</a:t>
            </a:r>
            <a:r>
              <a:rPr lang="en-US" dirty="0"/>
              <a:t> </a:t>
            </a:r>
            <a:r>
              <a:rPr lang="en-US" dirty="0" err="1"/>
              <a:t>kehidupan</a:t>
            </a:r>
            <a:r>
              <a:rPr lang="en-US" dirty="0"/>
              <a:t>, </a:t>
            </a:r>
            <a:r>
              <a:rPr lang="en-US" dirty="0" err="1"/>
              <a:t>selanjutnya</a:t>
            </a:r>
            <a:r>
              <a:rPr lang="en-US" dirty="0"/>
              <a:t> </a:t>
            </a:r>
            <a:r>
              <a:rPr lang="en-US" dirty="0" err="1"/>
              <a:t>dikatakannya</a:t>
            </a:r>
            <a:r>
              <a:rPr lang="en-US" dirty="0"/>
              <a:t> </a:t>
            </a:r>
            <a:r>
              <a:rPr lang="en-US" u="sng" dirty="0"/>
              <a:t>pula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ekonomi</a:t>
            </a:r>
            <a:r>
              <a:rPr lang="en-US" dirty="0"/>
              <a:t> </a:t>
            </a:r>
            <a:r>
              <a:rPr lang="en-US" dirty="0" err="1"/>
              <a:t>tidaklah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berdiri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, </a:t>
            </a: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dirty="0" err="1"/>
              <a:t>berkaitan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falsafah</a:t>
            </a:r>
            <a:r>
              <a:rPr lang="en-US" dirty="0"/>
              <a:t>, </a:t>
            </a:r>
            <a:r>
              <a:rPr lang="en-US" dirty="0" err="1"/>
              <a:t>padangan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pola</a:t>
            </a:r>
            <a:r>
              <a:rPr lang="en-US" dirty="0"/>
              <a:t> </a:t>
            </a:r>
            <a:r>
              <a:rPr lang="en-US" dirty="0" err="1"/>
              <a:t>hidup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</a:t>
            </a:r>
            <a:r>
              <a:rPr lang="en-US" dirty="0" err="1"/>
              <a:t>tempatnya</a:t>
            </a:r>
            <a:r>
              <a:rPr lang="en-US" dirty="0"/>
              <a:t> </a:t>
            </a:r>
            <a:r>
              <a:rPr lang="en-US" dirty="0" err="1"/>
              <a:t>berpijak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214343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ekonomi</a:t>
            </a:r>
            <a:r>
              <a:rPr lang="en-US" dirty="0"/>
              <a:t> </a:t>
            </a:r>
            <a:r>
              <a:rPr lang="en-US" dirty="0" err="1"/>
              <a:t>sesungguhnya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salah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unsur</a:t>
            </a:r>
            <a:r>
              <a:rPr lang="en-US" dirty="0"/>
              <a:t> </a:t>
            </a:r>
            <a:r>
              <a:rPr lang="en-US" dirty="0" err="1"/>
              <a:t>saja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supra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kehidupan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. </a:t>
            </a:r>
            <a:endParaRPr lang="en-US" dirty="0" smtClean="0"/>
          </a:p>
          <a:p>
            <a:pPr algn="just"/>
            <a:r>
              <a:rPr lang="en-US" dirty="0" err="1" smtClean="0">
                <a:solidFill>
                  <a:srgbClr val="FF0000"/>
                </a:solidFill>
              </a:rPr>
              <a:t>Sistem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ekonomi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kesatuan</a:t>
            </a:r>
            <a:r>
              <a:rPr lang="en-US" dirty="0"/>
              <a:t> </a:t>
            </a:r>
            <a:r>
              <a:rPr lang="en-US" dirty="0" err="1"/>
              <a:t>ideologi</a:t>
            </a:r>
            <a:r>
              <a:rPr lang="en-US" dirty="0"/>
              <a:t> </a:t>
            </a:r>
            <a:r>
              <a:rPr lang="en-US" dirty="0" err="1"/>
              <a:t>kehidupan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di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negara</a:t>
            </a:r>
            <a:r>
              <a:rPr lang="en-US" dirty="0" smtClean="0"/>
              <a:t>.</a:t>
            </a:r>
          </a:p>
          <a:p>
            <a:pPr algn="just"/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/>
              <a:t>negara-negara</a:t>
            </a:r>
            <a:r>
              <a:rPr lang="en-US" dirty="0"/>
              <a:t> yang </a:t>
            </a:r>
            <a:r>
              <a:rPr lang="en-US" dirty="0" err="1"/>
              <a:t>berideologi</a:t>
            </a:r>
            <a:r>
              <a:rPr lang="en-US" dirty="0"/>
              <a:t> </a:t>
            </a:r>
            <a:r>
              <a:rPr lang="en-US" dirty="0" err="1"/>
              <a:t>politik</a:t>
            </a:r>
            <a:r>
              <a:rPr lang="en-US" dirty="0"/>
              <a:t> </a:t>
            </a:r>
            <a:r>
              <a:rPr lang="en-US" dirty="0" err="1"/>
              <a:t>leiberalisme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rezim</a:t>
            </a:r>
            <a:r>
              <a:rPr lang="en-US" dirty="0"/>
              <a:t> </a:t>
            </a:r>
            <a:r>
              <a:rPr lang="en-US" dirty="0" err="1"/>
              <a:t>pemerintahan</a:t>
            </a:r>
            <a:r>
              <a:rPr lang="en-US" dirty="0"/>
              <a:t> yang </a:t>
            </a:r>
            <a:r>
              <a:rPr lang="en-US" dirty="0" err="1"/>
              <a:t>demokratis</a:t>
            </a:r>
            <a:r>
              <a:rPr lang="en-US" dirty="0"/>
              <a:t>,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umumnya</a:t>
            </a:r>
            <a:r>
              <a:rPr lang="en-US" dirty="0"/>
              <a:t> </a:t>
            </a:r>
            <a:r>
              <a:rPr lang="en-US" dirty="0" err="1"/>
              <a:t>menganut</a:t>
            </a:r>
            <a:r>
              <a:rPr lang="en-US" dirty="0"/>
              <a:t> </a:t>
            </a:r>
            <a:r>
              <a:rPr lang="en-US" dirty="0" err="1"/>
              <a:t>ideologi</a:t>
            </a:r>
            <a:r>
              <a:rPr lang="en-US" dirty="0"/>
              <a:t> </a:t>
            </a:r>
            <a:r>
              <a:rPr lang="en-US" dirty="0" err="1"/>
              <a:t>ekonomi</a:t>
            </a:r>
            <a:r>
              <a:rPr lang="en-US" dirty="0"/>
              <a:t> </a:t>
            </a:r>
            <a:r>
              <a:rPr lang="en-US" dirty="0" err="1"/>
              <a:t>kapitalisme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pengelolaan</a:t>
            </a:r>
            <a:r>
              <a:rPr lang="en-US" dirty="0"/>
              <a:t> </a:t>
            </a:r>
            <a:r>
              <a:rPr lang="en-US" dirty="0" err="1"/>
              <a:t>ekonomi</a:t>
            </a:r>
            <a:r>
              <a:rPr lang="en-US" dirty="0"/>
              <a:t> yang </a:t>
            </a:r>
            <a:r>
              <a:rPr lang="en-US" dirty="0" err="1"/>
              <a:t>berlandaskan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mekanisme</a:t>
            </a:r>
            <a:r>
              <a:rPr lang="en-US" dirty="0"/>
              <a:t> </a:t>
            </a:r>
            <a:r>
              <a:rPr lang="en-US" dirty="0" err="1"/>
              <a:t>pasar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3101781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US" dirty="0"/>
              <a:t>Di </a:t>
            </a:r>
            <a:r>
              <a:rPr lang="en-US" dirty="0" err="1"/>
              <a:t>negara-negara</a:t>
            </a:r>
            <a:r>
              <a:rPr lang="en-US" dirty="0"/>
              <a:t> </a:t>
            </a:r>
            <a:r>
              <a:rPr lang="en-US" dirty="0" err="1" smtClean="0"/>
              <a:t>tsb</a:t>
            </a:r>
            <a:r>
              <a:rPr lang="en-US" dirty="0" smtClean="0"/>
              <a:t> </a:t>
            </a:r>
            <a:r>
              <a:rPr lang="en-US" dirty="0" err="1"/>
              <a:t>penyelenggara</a:t>
            </a:r>
            <a:r>
              <a:rPr lang="en-US" dirty="0"/>
              <a:t> </a:t>
            </a:r>
            <a:r>
              <a:rPr lang="en-US" dirty="0" err="1"/>
              <a:t>kenegaraannya</a:t>
            </a:r>
            <a:r>
              <a:rPr lang="en-US" dirty="0"/>
              <a:t> </a:t>
            </a:r>
            <a:r>
              <a:rPr lang="en-US" dirty="0" err="1"/>
              <a:t>cendrung</a:t>
            </a:r>
            <a:r>
              <a:rPr lang="en-US" dirty="0"/>
              <a:t> </a:t>
            </a:r>
            <a:r>
              <a:rPr lang="en-US" dirty="0" err="1"/>
              <a:t>bersifat</a:t>
            </a:r>
            <a:r>
              <a:rPr lang="en-US" dirty="0"/>
              <a:t> </a:t>
            </a:r>
            <a:r>
              <a:rPr lang="en-US" dirty="0" err="1"/>
              <a:t>etatis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struktur</a:t>
            </a:r>
            <a:r>
              <a:rPr lang="en-US" dirty="0"/>
              <a:t> </a:t>
            </a:r>
            <a:r>
              <a:rPr lang="en-US" dirty="0" err="1"/>
              <a:t>birokrasi</a:t>
            </a:r>
            <a:r>
              <a:rPr lang="en-US" dirty="0"/>
              <a:t> yang </a:t>
            </a:r>
            <a:r>
              <a:rPr lang="en-US" dirty="0" err="1"/>
              <a:t>sentralistis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ekonomi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negara</a:t>
            </a:r>
            <a:r>
              <a:rPr lang="en-US" dirty="0"/>
              <a:t> </a:t>
            </a:r>
            <a:r>
              <a:rPr lang="en-US" dirty="0" err="1"/>
              <a:t>dikatakan</a:t>
            </a:r>
            <a:r>
              <a:rPr lang="en-US" dirty="0"/>
              <a:t> </a:t>
            </a:r>
            <a:r>
              <a:rPr lang="en-US" dirty="0" err="1"/>
              <a:t>bersifat</a:t>
            </a:r>
            <a:r>
              <a:rPr lang="en-US" dirty="0"/>
              <a:t> </a:t>
            </a:r>
            <a:r>
              <a:rPr lang="en-US" dirty="0" err="1"/>
              <a:t>khas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dibedakan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ekonomi</a:t>
            </a:r>
            <a:r>
              <a:rPr lang="en-US" dirty="0"/>
              <a:t> yang </a:t>
            </a:r>
            <a:r>
              <a:rPr lang="en-US" dirty="0" err="1"/>
              <a:t>berlaku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diterapkan</a:t>
            </a:r>
            <a:r>
              <a:rPr lang="en-US" dirty="0"/>
              <a:t> di </a:t>
            </a:r>
            <a:r>
              <a:rPr lang="en-US" dirty="0" err="1"/>
              <a:t>negara</a:t>
            </a:r>
            <a:r>
              <a:rPr lang="en-US" dirty="0"/>
              <a:t> </a:t>
            </a:r>
            <a:r>
              <a:rPr lang="en-US" dirty="0" smtClean="0"/>
              <a:t>lain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/>
              <a:t>pemilikan</a:t>
            </a:r>
            <a:r>
              <a:rPr lang="en-US" dirty="0"/>
              <a:t> </a:t>
            </a:r>
            <a:r>
              <a:rPr lang="en-US" dirty="0" err="1"/>
              <a:t>sumber</a:t>
            </a:r>
            <a:r>
              <a:rPr lang="en-US" dirty="0"/>
              <a:t> </a:t>
            </a:r>
            <a:r>
              <a:rPr lang="en-US" dirty="0" err="1"/>
              <a:t>daya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faktor-faktor</a:t>
            </a:r>
            <a:r>
              <a:rPr lang="en-US" dirty="0"/>
              <a:t> </a:t>
            </a:r>
            <a:r>
              <a:rPr lang="en-US" dirty="0" err="1" smtClean="0"/>
              <a:t>produksi</a:t>
            </a:r>
            <a:endParaRPr lang="en-US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en-US" dirty="0" err="1" smtClean="0"/>
              <a:t>Keluwesan</a:t>
            </a:r>
            <a:r>
              <a:rPr lang="en-US" dirty="0" smtClean="0"/>
              <a:t> </a:t>
            </a:r>
            <a:r>
              <a:rPr lang="en-US" dirty="0" err="1"/>
              <a:t>masyarakat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saling</a:t>
            </a:r>
            <a:r>
              <a:rPr lang="en-US" dirty="0"/>
              <a:t> </a:t>
            </a:r>
            <a:r>
              <a:rPr lang="en-US" dirty="0" err="1"/>
              <a:t>berkompentisi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sama</a:t>
            </a:r>
            <a:r>
              <a:rPr lang="en-US" dirty="0"/>
              <a:t> lain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menerima</a:t>
            </a:r>
            <a:r>
              <a:rPr lang="en-US" dirty="0"/>
              <a:t> </a:t>
            </a:r>
            <a:r>
              <a:rPr lang="en-US" dirty="0" err="1"/>
              <a:t>imbalan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prestasi</a:t>
            </a:r>
            <a:r>
              <a:rPr lang="en-US" dirty="0"/>
              <a:t> </a:t>
            </a:r>
            <a:r>
              <a:rPr lang="en-US" dirty="0" err="1" smtClean="0"/>
              <a:t>kerjanya</a:t>
            </a:r>
            <a:endParaRPr lang="en-US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Kadar </a:t>
            </a:r>
            <a:r>
              <a:rPr lang="en-US" dirty="0" err="1"/>
              <a:t>peranan</a:t>
            </a:r>
            <a:r>
              <a:rPr lang="en-US" dirty="0"/>
              <a:t> </a:t>
            </a:r>
            <a:r>
              <a:rPr lang="en-US" dirty="0" err="1"/>
              <a:t>pemerintah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mengatur</a:t>
            </a:r>
            <a:r>
              <a:rPr lang="en-US" dirty="0"/>
              <a:t>, </a:t>
            </a:r>
            <a:r>
              <a:rPr lang="en-US" dirty="0" err="1"/>
              <a:t>mengarahkan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merencanakan</a:t>
            </a:r>
            <a:r>
              <a:rPr lang="en-US" dirty="0"/>
              <a:t> </a:t>
            </a:r>
            <a:r>
              <a:rPr lang="en-US" dirty="0" err="1"/>
              <a:t>kehidupan</a:t>
            </a:r>
            <a:r>
              <a:rPr lang="en-US" dirty="0"/>
              <a:t> </a:t>
            </a:r>
            <a:r>
              <a:rPr lang="en-US" dirty="0" err="1"/>
              <a:t>bisnis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perekonomian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umumnya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2657993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162</TotalTime>
  <Words>1822</Words>
  <Application>Microsoft Office PowerPoint</Application>
  <PresentationFormat>On-screen Show (4:3)</PresentationFormat>
  <Paragraphs>115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Verve</vt:lpstr>
      <vt:lpstr>PERTEMUAN 2 PENGERTIAN SISTEM </vt:lpstr>
      <vt:lpstr>Pengertian Sistem 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TUGAS KELOMPOK-WORKSHOP MINGGU DEPAN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Isniar</dc:creator>
  <cp:lastModifiedBy>Isniar</cp:lastModifiedBy>
  <cp:revision>19</cp:revision>
  <dcterms:created xsi:type="dcterms:W3CDTF">2011-09-26T05:38:40Z</dcterms:created>
  <dcterms:modified xsi:type="dcterms:W3CDTF">2011-10-03T17:31:42Z</dcterms:modified>
</cp:coreProperties>
</file>