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2" r:id="rId17"/>
    <p:sldId id="275" r:id="rId18"/>
    <p:sldId id="273" r:id="rId19"/>
    <p:sldId id="274" r:id="rId20"/>
    <p:sldId id="276" r:id="rId21"/>
    <p:sldId id="277" r:id="rId22"/>
    <p:sldId id="278" r:id="rId23"/>
    <p:sldId id="284" r:id="rId24"/>
    <p:sldId id="279" r:id="rId25"/>
    <p:sldId id="280" r:id="rId26"/>
    <p:sldId id="285" r:id="rId27"/>
    <p:sldId id="281" r:id="rId28"/>
    <p:sldId id="282" r:id="rId29"/>
    <p:sldId id="283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2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E039-6A9F-4611-9663-8104FC22C42C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F43-62CA-4422-A959-20D30F28A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593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E039-6A9F-4611-9663-8104FC22C42C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F43-62CA-4422-A959-20D30F28A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560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E039-6A9F-4611-9663-8104FC22C42C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F43-62CA-4422-A959-20D30F28A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4343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E039-6A9F-4611-9663-8104FC22C42C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F43-62CA-4422-A959-20D30F28A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107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E039-6A9F-4611-9663-8104FC22C42C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F43-62CA-4422-A959-20D30F28A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453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E039-6A9F-4611-9663-8104FC22C42C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F43-62CA-4422-A959-20D30F28A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2443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E039-6A9F-4611-9663-8104FC22C42C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F43-62CA-4422-A959-20D30F28A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872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E039-6A9F-4611-9663-8104FC22C42C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F43-62CA-4422-A959-20D30F28A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9066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E039-6A9F-4611-9663-8104FC22C42C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F43-62CA-4422-A959-20D30F28A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78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E039-6A9F-4611-9663-8104FC22C42C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F43-62CA-4422-A959-20D30F28A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928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E039-6A9F-4611-9663-8104FC22C42C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F43-62CA-4422-A959-20D30F28A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881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8E039-6A9F-4611-9663-8104FC22C42C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46F43-62CA-4422-A959-20D30F28A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185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Pajak" TargetMode="External"/><Relationship Id="rId2" Type="http://schemas.openxmlformats.org/officeDocument/2006/relationships/hyperlink" Target="http://id.wikipedia.org/wiki/Masyarakat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Industri" TargetMode="External"/><Relationship Id="rId7" Type="http://schemas.openxmlformats.org/officeDocument/2006/relationships/hyperlink" Target="http://id.wikipedia.org/w/index.php?title=Niaga&amp;action=edit&amp;redlink=1" TargetMode="External"/><Relationship Id="rId2" Type="http://schemas.openxmlformats.org/officeDocument/2006/relationships/hyperlink" Target="http://id.wikipedia.org/wiki/Perusahaa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Jasa" TargetMode="External"/><Relationship Id="rId5" Type="http://schemas.openxmlformats.org/officeDocument/2006/relationships/hyperlink" Target="http://id.wikipedia.org/w/index.php?title=Ekstraktif&amp;action=edit&amp;redlink=1" TargetMode="External"/><Relationship Id="rId4" Type="http://schemas.openxmlformats.org/officeDocument/2006/relationships/hyperlink" Target="http://id.wikipedia.org/wiki/Agraris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Pertanian" TargetMode="External"/><Relationship Id="rId7" Type="http://schemas.openxmlformats.org/officeDocument/2006/relationships/hyperlink" Target="http://id.wikipedia.org/wiki/Singapura" TargetMode="External"/><Relationship Id="rId2" Type="http://schemas.openxmlformats.org/officeDocument/2006/relationships/hyperlink" Target="http://id.wikipedia.org/wiki/Industr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Jepang" TargetMode="External"/><Relationship Id="rId5" Type="http://schemas.openxmlformats.org/officeDocument/2006/relationships/hyperlink" Target="http://id.wikipedia.org/wiki/Indonesia" TargetMode="External"/><Relationship Id="rId4" Type="http://schemas.openxmlformats.org/officeDocument/2006/relationships/hyperlink" Target="http://id.wikipedia.org/wiki/Jasa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id.wikipedia.org/w/index.php?title=Psychological_consumption&amp;action=edit&amp;redlink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jurnal-sdm.blogspot.com/2009/04/produk-jasa-pengertian-karakteristik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jurnal-sdm.blogspot.com/2009/07/produktivitas-kerja-definisi-dan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23050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PERTEMUAN 3</a:t>
            </a:r>
            <a:br>
              <a:rPr lang="en-US" dirty="0" smtClean="0"/>
            </a:br>
            <a:r>
              <a:rPr lang="en-US" b="1" dirty="0" smtClean="0"/>
              <a:t>PERTUMBUHAN EKONOMI DAN PERUBAHAN STRUKTUR EKONOMI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110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err="1" smtClean="0"/>
              <a:t>Selain</a:t>
            </a:r>
            <a:r>
              <a:rPr lang="en-US" sz="2800" dirty="0" smtClean="0"/>
              <a:t> </a:t>
            </a:r>
            <a:r>
              <a:rPr lang="en-US" sz="2800" dirty="0" err="1" smtClean="0"/>
              <a:t>pertumbuhan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Pembangunan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jangka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pertumbuhan</a:t>
            </a:r>
            <a:r>
              <a:rPr lang="en-US" sz="2800" dirty="0" smtClean="0"/>
              <a:t> PDB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membawa</a:t>
            </a:r>
            <a:r>
              <a:rPr lang="en-US" sz="2800" dirty="0" smtClean="0"/>
              <a:t> </a:t>
            </a:r>
            <a:r>
              <a:rPr lang="en-US" sz="2800" dirty="0" err="1" smtClean="0"/>
              <a:t>suat</a:t>
            </a:r>
            <a:r>
              <a:rPr lang="en-US" sz="2800" dirty="0" err="1" smtClean="0"/>
              <a:t>u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mendasar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Dari </a:t>
            </a:r>
            <a:r>
              <a:rPr lang="en-US" sz="2800" dirty="0" err="1" smtClean="0"/>
              <a:t>ekonom</a:t>
            </a:r>
            <a:r>
              <a:rPr lang="en-US" sz="2800" dirty="0" smtClean="0"/>
              <a:t> </a:t>
            </a:r>
            <a:r>
              <a:rPr lang="en-US" sz="2800" dirty="0" err="1" smtClean="0"/>
              <a:t>tradisional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pertanian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sektir</a:t>
            </a:r>
            <a:r>
              <a:rPr lang="en-US" sz="2800" dirty="0" smtClean="0"/>
              <a:t> </a:t>
            </a:r>
            <a:r>
              <a:rPr lang="en-US" sz="2800" dirty="0" err="1" smtClean="0"/>
              <a:t>utama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modern yang </a:t>
            </a:r>
            <a:r>
              <a:rPr lang="en-US" sz="2800" dirty="0" err="1" smtClean="0"/>
              <a:t>didominasi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sektor-sektor</a:t>
            </a:r>
            <a:r>
              <a:rPr lang="en-US" sz="2800" dirty="0" smtClean="0"/>
              <a:t> non-primer, </a:t>
            </a:r>
            <a:r>
              <a:rPr lang="en-US" sz="2800" dirty="0" err="1" smtClean="0"/>
              <a:t>khususnya</a:t>
            </a:r>
            <a:r>
              <a:rPr lang="en-US" sz="2800" dirty="0" smtClean="0"/>
              <a:t> </a:t>
            </a:r>
            <a:r>
              <a:rPr lang="en-US" sz="2800" dirty="0" err="1" smtClean="0"/>
              <a:t>industri</a:t>
            </a:r>
            <a:r>
              <a:rPr lang="en-US" sz="2800" dirty="0" smtClean="0"/>
              <a:t> </a:t>
            </a:r>
            <a:r>
              <a:rPr lang="en-US" sz="2800" dirty="0" err="1" smtClean="0"/>
              <a:t>manufaktur</a:t>
            </a:r>
            <a:r>
              <a:rPr lang="en-US" sz="2800" dirty="0" smtClean="0"/>
              <a:t> (</a:t>
            </a:r>
            <a:r>
              <a:rPr lang="en-US" sz="2800" b="1" i="1" dirty="0" smtClean="0"/>
              <a:t>increasing return to scale) </a:t>
            </a:r>
            <a:r>
              <a:rPr lang="en-US" sz="2800" b="1" i="1" dirty="0" err="1" smtClean="0"/>
              <a:t>relasi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positif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antara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pertumbuhan</a:t>
            </a:r>
            <a:r>
              <a:rPr lang="en-US" sz="2800" b="1" i="1" dirty="0" smtClean="0"/>
              <a:t> output </a:t>
            </a:r>
            <a:r>
              <a:rPr lang="en-US" sz="2800" b="1" i="1" dirty="0" err="1" smtClean="0"/>
              <a:t>dan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pertumbuhan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produktifitas</a:t>
            </a:r>
            <a:r>
              <a:rPr lang="en-US" sz="2800" b="1" i="1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motor </a:t>
            </a:r>
            <a:r>
              <a:rPr lang="en-US" sz="2800" dirty="0" err="1" smtClean="0"/>
              <a:t>penggerak</a:t>
            </a:r>
            <a:r>
              <a:rPr lang="en-US" sz="2800" dirty="0" smtClean="0"/>
              <a:t> </a:t>
            </a:r>
            <a:r>
              <a:rPr lang="en-US" sz="2800" dirty="0" err="1" smtClean="0"/>
              <a:t>pertumbuhan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(Weiss, 1988)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2833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just"/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akibatnya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perkapita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perubagan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penentu</a:t>
            </a:r>
            <a:r>
              <a:rPr lang="en-US" dirty="0" smtClean="0"/>
              <a:t> lain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: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),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, </a:t>
            </a:r>
            <a:r>
              <a:rPr lang="en-US" dirty="0" err="1" smtClean="0"/>
              <a:t>teknologi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Transformasi</a:t>
            </a:r>
            <a:r>
              <a:rPr lang="en-US" b="1" dirty="0" smtClean="0"/>
              <a:t>  </a:t>
            </a:r>
            <a:r>
              <a:rPr lang="en-US" b="1" dirty="0" err="1" smtClean="0"/>
              <a:t>Struktural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istilah</a:t>
            </a:r>
            <a:r>
              <a:rPr lang="en-US" dirty="0" smtClean="0"/>
              <a:t> KUZNETS).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just"/>
            <a:r>
              <a:rPr lang="en-US" b="1" dirty="0" err="1" smtClean="0"/>
              <a:t>Transformasi</a:t>
            </a:r>
            <a:r>
              <a:rPr lang="en-US" b="1" dirty="0" smtClean="0"/>
              <a:t>  </a:t>
            </a:r>
            <a:r>
              <a:rPr lang="en-US" b="1" dirty="0" err="1" smtClean="0"/>
              <a:t>Struktural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didefinisikan</a:t>
            </a:r>
            <a:r>
              <a:rPr lang="en-US" b="1" dirty="0" smtClean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perubang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agregat</a:t>
            </a:r>
            <a:r>
              <a:rPr lang="en-US" dirty="0" smtClean="0"/>
              <a:t>, </a:t>
            </a:r>
            <a:r>
              <a:rPr lang="en-US" dirty="0" err="1" smtClean="0"/>
              <a:t>perdaganagn</a:t>
            </a:r>
            <a:r>
              <a:rPr lang="en-US" dirty="0" smtClean="0"/>
              <a:t> LN (</a:t>
            </a:r>
            <a:r>
              <a:rPr lang="en-US" dirty="0" err="1" smtClean="0"/>
              <a:t>ekspor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),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agregat</a:t>
            </a:r>
            <a:r>
              <a:rPr lang="en-US" dirty="0" smtClean="0"/>
              <a:t> (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berkelanjutan</a:t>
            </a:r>
            <a:r>
              <a:rPr lang="en-US" dirty="0" smtClean="0"/>
              <a:t> “ (CHENERY ; 1979)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b="1" dirty="0" err="1" smtClean="0"/>
              <a:t>Sebab-sebab</a:t>
            </a:r>
            <a:r>
              <a:rPr lang="en-US" b="1" dirty="0" smtClean="0"/>
              <a:t> </a:t>
            </a:r>
            <a:r>
              <a:rPr lang="en-US" b="1" dirty="0" err="1" smtClean="0"/>
              <a:t>percepatan</a:t>
            </a:r>
            <a:r>
              <a:rPr lang="en-US" b="1" dirty="0" smtClean="0"/>
              <a:t> </a:t>
            </a:r>
            <a:r>
              <a:rPr lang="en-US" b="1" dirty="0" err="1" smtClean="0"/>
              <a:t>pertumbuhan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r>
              <a:rPr lang="en-US" b="1" dirty="0" smtClean="0"/>
              <a:t> : </a:t>
            </a:r>
            <a:endParaRPr lang="en-US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/>
              <a:t>Keinginan</a:t>
            </a:r>
            <a:r>
              <a:rPr lang="en-US" dirty="0" smtClean="0"/>
              <a:t> Negara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Mengejar</a:t>
            </a:r>
            <a:r>
              <a:rPr lang="en-US" dirty="0" smtClean="0"/>
              <a:t> </a:t>
            </a:r>
            <a:r>
              <a:rPr lang="en-US" dirty="0" err="1" smtClean="0"/>
              <a:t>ketinggalan</a:t>
            </a:r>
            <a:r>
              <a:rPr lang="en-US" dirty="0" smtClean="0"/>
              <a:t> </a:t>
            </a:r>
          </a:p>
          <a:p>
            <a:pPr marL="457200" lvl="0" indent="-457200" algn="just">
              <a:buNone/>
            </a:pPr>
            <a:r>
              <a:rPr lang="en-US" dirty="0" smtClean="0"/>
              <a:t>2.  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</a:p>
          <a:p>
            <a:pPr marL="457200" lvl="0" indent="-457200" algn="just">
              <a:buNone/>
            </a:pPr>
            <a:r>
              <a:rPr lang="en-US" dirty="0" smtClean="0"/>
              <a:t>3.	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Keharusan</a:t>
            </a:r>
            <a:r>
              <a:rPr lang="en-US" dirty="0" smtClean="0"/>
              <a:t> Negara </a:t>
            </a:r>
            <a:r>
              <a:rPr lang="en-US" dirty="0" err="1" smtClean="0"/>
              <a:t>Maju</a:t>
            </a:r>
            <a:endParaRPr lang="en-US" dirty="0" smtClean="0"/>
          </a:p>
          <a:p>
            <a:pPr marL="457200" lvl="0" indent="-457200" algn="just">
              <a:buNone/>
            </a:pPr>
            <a:r>
              <a:rPr lang="en-US" dirty="0" smtClean="0"/>
              <a:t>4.  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Perikemanusiaan</a:t>
            </a:r>
            <a:r>
              <a:rPr lang="en-US" dirty="0" smtClean="0"/>
              <a:t> </a:t>
            </a:r>
            <a:r>
              <a:rPr lang="en-US" dirty="0" err="1" smtClean="0"/>
              <a:t>Tehadap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pPr marL="457200" lvl="0" indent="-457200"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penghitungan</a:t>
            </a:r>
            <a:r>
              <a:rPr lang="en-US" b="1" dirty="0" smtClean="0"/>
              <a:t> </a:t>
            </a:r>
            <a:r>
              <a:rPr lang="en-US" b="1" dirty="0" err="1" smtClean="0"/>
              <a:t>pendapatan</a:t>
            </a:r>
            <a:r>
              <a:rPr lang="en-US" b="1" dirty="0" smtClean="0"/>
              <a:t> </a:t>
            </a:r>
            <a:r>
              <a:rPr lang="en-US" b="1" dirty="0" err="1" smtClean="0"/>
              <a:t>nasional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 smtClean="0"/>
              <a:t>.   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2.   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3.   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Cara </a:t>
            </a:r>
            <a:r>
              <a:rPr lang="en-US" b="1" dirty="0" err="1" smtClean="0"/>
              <a:t>Perhitungan</a:t>
            </a:r>
            <a:r>
              <a:rPr lang="en-US" b="1" dirty="0" smtClean="0"/>
              <a:t> </a:t>
            </a:r>
            <a:r>
              <a:rPr lang="en-US" b="1" dirty="0" err="1" smtClean="0"/>
              <a:t>Pendapatan</a:t>
            </a:r>
            <a:r>
              <a:rPr lang="en-US" b="1" dirty="0" smtClean="0"/>
              <a:t> </a:t>
            </a:r>
            <a:r>
              <a:rPr lang="en-US" b="1" dirty="0" err="1" smtClean="0"/>
              <a:t>Nasional</a:t>
            </a:r>
            <a:endParaRPr lang="en-US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(nominal)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(</a:t>
            </a:r>
            <a:r>
              <a:rPr lang="en-US" dirty="0" err="1" smtClean="0"/>
              <a:t>riil</a:t>
            </a:r>
            <a:r>
              <a:rPr lang="en-US" dirty="0" smtClean="0"/>
              <a:t>)</a:t>
            </a:r>
          </a:p>
          <a:p>
            <a:pPr algn="just"/>
            <a:r>
              <a:rPr lang="en-US" b="1" dirty="0" err="1" smtClean="0"/>
              <a:t>Pendapatan</a:t>
            </a:r>
            <a:r>
              <a:rPr lang="en-US" b="1" dirty="0" smtClean="0"/>
              <a:t> </a:t>
            </a:r>
            <a:r>
              <a:rPr lang="en-US" b="1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(RTK)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periode,biasanya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err="1" smtClean="0"/>
              <a:t>Sektor</a:t>
            </a:r>
            <a:r>
              <a:rPr lang="en-US" b="1" dirty="0" smtClean="0"/>
              <a:t> </a:t>
            </a:r>
            <a:r>
              <a:rPr lang="en-US" b="1" dirty="0" err="1" smtClean="0"/>
              <a:t>produktif</a:t>
            </a:r>
            <a:r>
              <a:rPr lang="en-US" b="1" dirty="0" smtClean="0"/>
              <a:t> </a:t>
            </a:r>
            <a:r>
              <a:rPr lang="en-US" b="1" dirty="0" err="1" smtClean="0"/>
              <a:t>perhitungan</a:t>
            </a:r>
            <a:r>
              <a:rPr lang="en-US" b="1" dirty="0" smtClean="0"/>
              <a:t> </a:t>
            </a:r>
            <a:r>
              <a:rPr lang="en-US" b="1" dirty="0" err="1" smtClean="0"/>
              <a:t>pendapatan</a:t>
            </a:r>
            <a:r>
              <a:rPr lang="en-US" b="1" dirty="0" smtClean="0"/>
              <a:t> </a:t>
            </a:r>
            <a:r>
              <a:rPr lang="en-US" b="1" dirty="0" err="1" smtClean="0"/>
              <a:t>nasional</a:t>
            </a:r>
            <a:r>
              <a:rPr lang="en-US" b="1" dirty="0" smtClean="0"/>
              <a:t> : </a:t>
            </a:r>
            <a:endParaRPr lang="en-US" dirty="0" smtClean="0"/>
          </a:p>
          <a:p>
            <a:pPr marL="411163" indent="-411163">
              <a:buFont typeface="+mj-lt"/>
              <a:buAutoNum type="arabicPeriod"/>
            </a:pPr>
            <a:r>
              <a:rPr lang="en-US" dirty="0" err="1" smtClean="0"/>
              <a:t>Pertanian</a:t>
            </a:r>
            <a:r>
              <a:rPr lang="en-US" dirty="0" smtClean="0"/>
              <a:t> </a:t>
            </a:r>
          </a:p>
          <a:p>
            <a:pPr marL="411163" indent="-411163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</a:p>
          <a:p>
            <a:pPr marL="411163" indent="-411163">
              <a:buFont typeface="+mj-lt"/>
              <a:buAutoNum type="arabicPeriod"/>
            </a:pPr>
            <a:r>
              <a:rPr lang="en-US" dirty="0" err="1" smtClean="0"/>
              <a:t>Pertambangan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galian</a:t>
            </a:r>
            <a:r>
              <a:rPr lang="en-US" dirty="0" smtClean="0"/>
              <a:t> </a:t>
            </a:r>
          </a:p>
          <a:p>
            <a:pPr marL="411163" indent="-411163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</a:p>
          <a:p>
            <a:pPr marL="411163" indent="-411163">
              <a:buFont typeface="+mj-lt"/>
              <a:buAutoNum type="arabicPeriod"/>
            </a:pPr>
            <a:r>
              <a:rPr lang="en-US" dirty="0" smtClean="0"/>
              <a:t> air </a:t>
            </a:r>
            <a:r>
              <a:rPr lang="en-US" dirty="0" err="1" smtClean="0"/>
              <a:t>dan</a:t>
            </a:r>
            <a:r>
              <a:rPr lang="en-US" dirty="0" smtClean="0"/>
              <a:t> gas </a:t>
            </a:r>
          </a:p>
          <a:p>
            <a:pPr marL="411163" indent="-411163">
              <a:buNone/>
            </a:pPr>
            <a:r>
              <a:rPr lang="en-US" dirty="0" smtClean="0"/>
              <a:t>6.  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</a:p>
          <a:p>
            <a:pPr marL="411163" indent="-411163">
              <a:buNone/>
            </a:pPr>
            <a:r>
              <a:rPr lang="en-US" dirty="0" smtClean="0"/>
              <a:t>7.   </a:t>
            </a:r>
            <a:r>
              <a:rPr lang="en-US" dirty="0" err="1" smtClean="0"/>
              <a:t>Pengangkutan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</a:p>
          <a:p>
            <a:pPr marL="411163" indent="-411163">
              <a:buNone/>
            </a:pPr>
            <a:r>
              <a:rPr lang="en-US" dirty="0" smtClean="0"/>
              <a:t>8.   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</a:p>
          <a:p>
            <a:pPr marL="411163" indent="-411163">
              <a:buNone/>
            </a:pPr>
            <a:r>
              <a:rPr lang="en-US" dirty="0" smtClean="0"/>
              <a:t>9.   Bank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</a:p>
          <a:p>
            <a:pPr marL="411163" indent="-411163">
              <a:buNone/>
            </a:pPr>
            <a:r>
              <a:rPr lang="en-US" dirty="0" smtClean="0"/>
              <a:t>10. </a:t>
            </a:r>
            <a:r>
              <a:rPr lang="en-US" dirty="0" err="1" smtClean="0"/>
              <a:t>Sewa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</a:p>
          <a:p>
            <a:pPr marL="411163" indent="-411163">
              <a:buNone/>
            </a:pPr>
            <a:r>
              <a:rPr lang="en-US" dirty="0" smtClean="0"/>
              <a:t>11. </a:t>
            </a:r>
            <a:r>
              <a:rPr lang="en-US" dirty="0" err="1" smtClean="0"/>
              <a:t>Pertahanan</a:t>
            </a:r>
            <a:r>
              <a:rPr lang="en-US" dirty="0" smtClean="0"/>
              <a:t> </a:t>
            </a:r>
          </a:p>
          <a:p>
            <a:pPr marL="411163" indent="-411163">
              <a:buNone/>
            </a:pPr>
            <a:r>
              <a:rPr lang="en-US" dirty="0" smtClean="0"/>
              <a:t>12. 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KonsepKonsep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Cara </a:t>
            </a:r>
            <a:r>
              <a:rPr lang="en-US" sz="3200" dirty="0" err="1" smtClean="0"/>
              <a:t>Perhitungan</a:t>
            </a:r>
            <a:r>
              <a:rPr lang="en-US" sz="3200" dirty="0" smtClean="0"/>
              <a:t>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err="1" smtClean="0"/>
              <a:t>Beberapa</a:t>
            </a:r>
            <a:r>
              <a:rPr lang="en-US" b="1" dirty="0" smtClean="0"/>
              <a:t> </a:t>
            </a:r>
            <a:r>
              <a:rPr lang="en-US" b="1" dirty="0" err="1" smtClean="0"/>
              <a:t>konsep</a:t>
            </a:r>
            <a:r>
              <a:rPr lang="en-US" b="1" dirty="0" smtClean="0"/>
              <a:t> </a:t>
            </a:r>
            <a:r>
              <a:rPr lang="en-US" b="1" dirty="0" err="1" smtClean="0"/>
              <a:t>pendapatan</a:t>
            </a:r>
            <a:r>
              <a:rPr lang="en-US" b="1" dirty="0" smtClean="0"/>
              <a:t> </a:t>
            </a:r>
            <a:r>
              <a:rPr lang="en-US" b="1" dirty="0" err="1" smtClean="0"/>
              <a:t>nasional</a:t>
            </a:r>
            <a:endParaRPr lang="en-US" b="1" dirty="0" smtClean="0"/>
          </a:p>
          <a:p>
            <a:pPr algn="just"/>
            <a:r>
              <a:rPr lang="en-US" b="1" dirty="0" err="1" smtClean="0"/>
              <a:t>Produk</a:t>
            </a:r>
            <a:r>
              <a:rPr lang="en-US" b="1" dirty="0" smtClean="0"/>
              <a:t> </a:t>
            </a:r>
            <a:r>
              <a:rPr lang="en-US" b="1" dirty="0" err="1" smtClean="0"/>
              <a:t>Domestik</a:t>
            </a:r>
            <a:r>
              <a:rPr lang="en-US" b="1" dirty="0" smtClean="0"/>
              <a:t> </a:t>
            </a:r>
            <a:r>
              <a:rPr lang="en-US" b="1" dirty="0" err="1" smtClean="0"/>
              <a:t>Bruto</a:t>
            </a:r>
            <a:r>
              <a:rPr lang="en-US" b="1" dirty="0" smtClean="0"/>
              <a:t> (GDP)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r>
              <a:rPr lang="en-US" dirty="0" smtClean="0"/>
              <a:t> </a:t>
            </a:r>
            <a:r>
              <a:rPr lang="en-US" dirty="0" err="1" smtClean="0"/>
              <a:t>bruto</a:t>
            </a:r>
            <a:r>
              <a:rPr lang="en-US" dirty="0" smtClean="0"/>
              <a:t> (</a:t>
            </a:r>
            <a:r>
              <a:rPr lang="en-US" i="1" dirty="0" smtClean="0"/>
              <a:t>Gross Domestic Product</a:t>
            </a:r>
            <a:r>
              <a:rPr lang="en-US" dirty="0" smtClean="0"/>
              <a:t>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unit-unit </a:t>
            </a:r>
            <a:r>
              <a:rPr lang="en-US" dirty="0" err="1" smtClean="0"/>
              <a:t>produksi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(</a:t>
            </a:r>
            <a:r>
              <a:rPr lang="en-US" dirty="0" err="1" smtClean="0"/>
              <a:t>domestik</a:t>
            </a:r>
            <a:r>
              <a:rPr lang="en-US" dirty="0" smtClean="0"/>
              <a:t>)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GDP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/orang </a:t>
            </a:r>
            <a:r>
              <a:rPr lang="en-US" dirty="0" err="1" smtClean="0"/>
              <a:t>asing</a:t>
            </a:r>
            <a:r>
              <a:rPr lang="en-US" dirty="0" smtClean="0"/>
              <a:t> yang </a:t>
            </a:r>
            <a:r>
              <a:rPr lang="en-US" dirty="0" err="1" smtClean="0"/>
              <a:t>beroperasi</a:t>
            </a:r>
            <a:r>
              <a:rPr lang="en-US" dirty="0" smtClean="0"/>
              <a:t> di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modal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diperhitungkan</a:t>
            </a:r>
            <a:r>
              <a:rPr lang="en-US" dirty="0" smtClean="0"/>
              <a:t> </a:t>
            </a:r>
            <a:r>
              <a:rPr lang="en-US" dirty="0" err="1" smtClean="0"/>
              <a:t>penyusutannya</a:t>
            </a:r>
            <a:r>
              <a:rPr lang="en-US" dirty="0" smtClean="0"/>
              <a:t>, </a:t>
            </a:r>
            <a:r>
              <a:rPr lang="en-US" dirty="0" err="1" smtClean="0"/>
              <a:t>karenanya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GDP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bruto</a:t>
            </a:r>
            <a:r>
              <a:rPr lang="en-US" dirty="0" smtClean="0"/>
              <a:t>/</a:t>
            </a:r>
            <a:r>
              <a:rPr lang="en-US" dirty="0" err="1" smtClean="0"/>
              <a:t>kotor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839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b="1" dirty="0" err="1" smtClean="0"/>
              <a:t>Pendapatan</a:t>
            </a:r>
            <a:r>
              <a:rPr lang="en-US" b="1" dirty="0" smtClean="0"/>
              <a:t> </a:t>
            </a:r>
            <a:r>
              <a:rPr lang="en-US" b="1" dirty="0" err="1" smtClean="0"/>
              <a:t>nasional</a:t>
            </a:r>
            <a:r>
              <a:rPr lang="en-US" b="1" dirty="0" smtClean="0"/>
              <a:t> </a:t>
            </a:r>
            <a:r>
              <a:rPr lang="en-US" b="1" dirty="0" err="1" smtClean="0"/>
              <a:t>merupakan</a:t>
            </a:r>
            <a:r>
              <a:rPr lang="en-US" b="1" dirty="0" smtClean="0"/>
              <a:t> </a:t>
            </a:r>
            <a:r>
              <a:rPr lang="en-US" b="1" dirty="0" err="1" smtClean="0"/>
              <a:t>salah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ukuran</a:t>
            </a:r>
            <a:r>
              <a:rPr lang="en-US" b="1" dirty="0" smtClean="0"/>
              <a:t> </a:t>
            </a:r>
            <a:r>
              <a:rPr lang="en-US" b="1" dirty="0" err="1" smtClean="0"/>
              <a:t>pertumbuhan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negara</a:t>
            </a: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/>
            <a:r>
              <a:rPr lang="en-US" b="1" dirty="0" err="1" smtClean="0"/>
              <a:t>Produk</a:t>
            </a:r>
            <a:r>
              <a:rPr lang="en-US" b="1" dirty="0" smtClean="0"/>
              <a:t> </a:t>
            </a:r>
            <a:r>
              <a:rPr lang="en-US" b="1" dirty="0" err="1" smtClean="0"/>
              <a:t>Nasional</a:t>
            </a:r>
            <a:r>
              <a:rPr lang="en-US" b="1" dirty="0" smtClean="0"/>
              <a:t> </a:t>
            </a:r>
            <a:r>
              <a:rPr lang="en-US" b="1" dirty="0" err="1" smtClean="0"/>
              <a:t>Bruto</a:t>
            </a:r>
            <a:r>
              <a:rPr lang="en-US" b="1" dirty="0" smtClean="0"/>
              <a:t> (GNP)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Bruto</a:t>
            </a:r>
            <a:r>
              <a:rPr lang="en-US" dirty="0" smtClean="0"/>
              <a:t> (</a:t>
            </a:r>
            <a:r>
              <a:rPr lang="en-US" i="1" dirty="0" smtClean="0"/>
              <a:t>Gross National Product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PNB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(</a:t>
            </a:r>
            <a:r>
              <a:rPr lang="en-US" dirty="0" err="1" smtClean="0"/>
              <a:t>nasional</a:t>
            </a:r>
            <a:r>
              <a:rPr lang="en-US" dirty="0" smtClean="0"/>
              <a:t>)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;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yang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err="1" smtClean="0"/>
              <a:t>Produk</a:t>
            </a:r>
            <a:r>
              <a:rPr lang="en-US" b="1" dirty="0" smtClean="0"/>
              <a:t> </a:t>
            </a:r>
            <a:r>
              <a:rPr lang="en-US" b="1" dirty="0" err="1" smtClean="0"/>
              <a:t>Nasional</a:t>
            </a:r>
            <a:r>
              <a:rPr lang="en-US" b="1" dirty="0" smtClean="0"/>
              <a:t> </a:t>
            </a:r>
            <a:r>
              <a:rPr lang="en-US" b="1" dirty="0" err="1" smtClean="0"/>
              <a:t>Neto</a:t>
            </a:r>
            <a:r>
              <a:rPr lang="en-US" b="1" dirty="0" smtClean="0"/>
              <a:t> (NNP)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Neto</a:t>
            </a:r>
            <a:r>
              <a:rPr lang="en-US" dirty="0" smtClean="0"/>
              <a:t> (</a:t>
            </a:r>
            <a:r>
              <a:rPr lang="en-US" i="1" dirty="0" smtClean="0"/>
              <a:t>Net National Product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GNP </a:t>
            </a:r>
            <a:r>
              <a:rPr lang="en-US" dirty="0" err="1" smtClean="0"/>
              <a:t>dikurangi</a:t>
            </a:r>
            <a:r>
              <a:rPr lang="en-US" dirty="0" smtClean="0"/>
              <a:t> </a:t>
            </a:r>
            <a:r>
              <a:rPr lang="en-US" dirty="0" err="1" smtClean="0"/>
              <a:t>depresiasi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penyusutan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modal (</a:t>
            </a:r>
            <a:r>
              <a:rPr lang="en-US" dirty="0" err="1" smtClean="0"/>
              <a:t>sering</a:t>
            </a:r>
            <a:r>
              <a:rPr lang="en-US" dirty="0" smtClean="0"/>
              <a:t> pula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smtClean="0"/>
              <a:t>replacement</a:t>
            </a:r>
            <a:r>
              <a:rPr lang="en-US" dirty="0" smtClean="0"/>
              <a:t>). </a:t>
            </a:r>
            <a:r>
              <a:rPr lang="en-US" i="1" dirty="0" smtClean="0"/>
              <a:t>Replacement</a:t>
            </a:r>
            <a:r>
              <a:rPr lang="en-US" dirty="0" smtClean="0"/>
              <a:t> </a:t>
            </a:r>
            <a:r>
              <a:rPr lang="en-US" dirty="0" err="1" smtClean="0"/>
              <a:t>penggantian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modal/</a:t>
            </a:r>
            <a:r>
              <a:rPr lang="en-US" dirty="0" err="1" smtClean="0"/>
              <a:t>penyusutan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produski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taksiran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. </a:t>
            </a:r>
          </a:p>
          <a:p>
            <a:pPr algn="just"/>
            <a:r>
              <a:rPr lang="en-US" b="1" dirty="0" err="1" smtClean="0"/>
              <a:t>Pendapatan</a:t>
            </a:r>
            <a:r>
              <a:rPr lang="en-US" b="1" dirty="0" smtClean="0"/>
              <a:t> </a:t>
            </a:r>
            <a:r>
              <a:rPr lang="en-US" b="1" dirty="0" err="1" smtClean="0"/>
              <a:t>Nasional</a:t>
            </a:r>
            <a:r>
              <a:rPr lang="en-US" b="1" dirty="0" smtClean="0"/>
              <a:t> </a:t>
            </a:r>
            <a:r>
              <a:rPr lang="en-US" b="1" dirty="0" err="1" smtClean="0"/>
              <a:t>Neto</a:t>
            </a:r>
            <a:r>
              <a:rPr lang="en-US" b="1" dirty="0" smtClean="0"/>
              <a:t> (NNI)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Neto</a:t>
            </a:r>
            <a:r>
              <a:rPr lang="en-US" dirty="0" smtClean="0"/>
              <a:t> (</a:t>
            </a:r>
            <a:r>
              <a:rPr lang="en-US" i="1" dirty="0" smtClean="0"/>
              <a:t>Net National Income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yang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balas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>
                <a:hlinkClick r:id="rId2" tooltip="Masyarakat"/>
              </a:rPr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. </a:t>
            </a:r>
            <a:r>
              <a:rPr lang="en-US" dirty="0" err="1" smtClean="0"/>
              <a:t>Besarnya</a:t>
            </a:r>
            <a:r>
              <a:rPr lang="en-US" dirty="0" smtClean="0"/>
              <a:t> NNI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NNP </a:t>
            </a:r>
            <a:r>
              <a:rPr lang="en-US" dirty="0" err="1" smtClean="0"/>
              <a:t>dikurang</a:t>
            </a:r>
            <a:r>
              <a:rPr lang="en-US" dirty="0" smtClean="0"/>
              <a:t> </a:t>
            </a:r>
            <a:r>
              <a:rPr lang="en-US" dirty="0" err="1" smtClean="0">
                <a:hlinkClick r:id="rId3" tooltip="Pajak"/>
              </a:rPr>
              <a:t>pajak</a:t>
            </a:r>
            <a:r>
              <a:rPr lang="en-US" dirty="0" smtClean="0">
                <a:hlinkClick r:id="rId3" tooltip="Pajak"/>
              </a:rPr>
              <a:t> </a:t>
            </a:r>
            <a:r>
              <a:rPr lang="en-US" dirty="0" err="1" smtClean="0">
                <a:hlinkClick r:id="rId3" tooltip="Pajak"/>
              </a:rPr>
              <a:t>tidak</a:t>
            </a:r>
            <a:r>
              <a:rPr lang="en-US" dirty="0" smtClean="0">
                <a:hlinkClick r:id="rId3" tooltip="Pajak"/>
              </a:rPr>
              <a:t> </a:t>
            </a:r>
            <a:r>
              <a:rPr lang="en-US" dirty="0" err="1" smtClean="0">
                <a:hlinkClick r:id="rId3" tooltip="Pajak"/>
              </a:rPr>
              <a:t>langsung</a:t>
            </a:r>
            <a:r>
              <a:rPr lang="en-US" dirty="0" smtClean="0"/>
              <a:t>.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bebannya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dialihkan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,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hadiah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5690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err="1" smtClean="0"/>
              <a:t>Pendapatan</a:t>
            </a:r>
            <a:r>
              <a:rPr lang="en-US" b="1" dirty="0" smtClean="0"/>
              <a:t> </a:t>
            </a:r>
            <a:r>
              <a:rPr lang="en-US" b="1" dirty="0" err="1" smtClean="0"/>
              <a:t>Perseorangan</a:t>
            </a:r>
            <a:r>
              <a:rPr lang="en-US" b="1" dirty="0" smtClean="0"/>
              <a:t> (PI)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perseorangan</a:t>
            </a:r>
            <a:r>
              <a:rPr lang="en-US" dirty="0" smtClean="0"/>
              <a:t> (</a:t>
            </a:r>
            <a:r>
              <a:rPr lang="en-US" i="1" dirty="0" smtClean="0"/>
              <a:t>Personal Income</a:t>
            </a:r>
            <a:r>
              <a:rPr lang="en-US" dirty="0" smtClean="0"/>
              <a:t>)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orang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.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perseorangan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transfer (</a:t>
            </a:r>
            <a:r>
              <a:rPr lang="en-US" i="1" dirty="0" smtClean="0"/>
              <a:t>transfer payment</a:t>
            </a:r>
            <a:r>
              <a:rPr lang="en-US" dirty="0" smtClean="0"/>
              <a:t>). </a:t>
            </a:r>
            <a:r>
              <a:rPr lang="en-US" i="1" dirty="0" smtClean="0"/>
              <a:t>Transfer payment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penerimaan-penerimaan</a:t>
            </a:r>
            <a:r>
              <a:rPr lang="en-US" dirty="0" smtClean="0"/>
              <a:t>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balas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, </a:t>
            </a:r>
            <a:endParaRPr lang="en-US" dirty="0" smtClean="0"/>
          </a:p>
          <a:p>
            <a:pPr algn="just"/>
            <a:r>
              <a:rPr lang="en-US" b="1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pensiunan</a:t>
            </a:r>
            <a:r>
              <a:rPr lang="en-US" dirty="0" smtClean="0"/>
              <a:t>, </a:t>
            </a:r>
            <a:r>
              <a:rPr lang="en-US" dirty="0" err="1" smtClean="0"/>
              <a:t>tunjangan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pengangguran</a:t>
            </a:r>
            <a:r>
              <a:rPr lang="en-US" dirty="0" smtClean="0"/>
              <a:t>, </a:t>
            </a:r>
            <a:r>
              <a:rPr lang="en-US" dirty="0" err="1" smtClean="0"/>
              <a:t>bekas</a:t>
            </a:r>
            <a:r>
              <a:rPr lang="en-US" dirty="0" smtClean="0"/>
              <a:t> </a:t>
            </a:r>
            <a:r>
              <a:rPr lang="en-US" dirty="0" err="1" smtClean="0"/>
              <a:t>pejuang</a:t>
            </a:r>
            <a:r>
              <a:rPr lang="en-US" dirty="0" smtClean="0"/>
              <a:t>,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618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err="1" smtClean="0"/>
              <a:t>Pendahuluan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Pembangunan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b="1" dirty="0" err="1" smtClean="0"/>
              <a:t>pertumbuhan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b="1" dirty="0" err="1" smtClean="0"/>
              <a:t>salah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aspek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pembangunan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r>
              <a:rPr lang="en-US" b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output </a:t>
            </a:r>
            <a:r>
              <a:rPr lang="en-US" dirty="0" err="1" smtClean="0"/>
              <a:t>agregat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output </a:t>
            </a:r>
            <a:r>
              <a:rPr lang="en-US" dirty="0" err="1" smtClean="0"/>
              <a:t>agregat</a:t>
            </a:r>
            <a:r>
              <a:rPr lang="en-US" dirty="0" smtClean="0"/>
              <a:t> per </a:t>
            </a:r>
            <a:r>
              <a:rPr lang="en-US" dirty="0" err="1" smtClean="0"/>
              <a:t>kapita</a:t>
            </a:r>
            <a:r>
              <a:rPr lang="en-US" dirty="0" smtClean="0"/>
              <a:t>. 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perseorangan</a:t>
            </a:r>
            <a:r>
              <a:rPr lang="en-US" dirty="0" smtClean="0"/>
              <a:t>, NNI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dikurangi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(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), </a:t>
            </a:r>
            <a:r>
              <a:rPr lang="en-US" dirty="0" err="1" smtClean="0"/>
              <a:t>laba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(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yang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ditahan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b="1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pensiun</a:t>
            </a:r>
            <a:r>
              <a:rPr lang="en-US" dirty="0" smtClean="0"/>
              <a:t> (</a:t>
            </a:r>
            <a:r>
              <a:rPr lang="en-US" dirty="0" err="1" smtClean="0"/>
              <a:t>iuran</a:t>
            </a:r>
            <a:r>
              <a:rPr lang="en-US" dirty="0" smtClean="0"/>
              <a:t> yang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dibayarkan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).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 err="1" smtClean="0"/>
              <a:t>Pendapatan</a:t>
            </a:r>
            <a:r>
              <a:rPr lang="en-US" b="1" dirty="0" smtClean="0"/>
              <a:t> yang </a:t>
            </a:r>
            <a:r>
              <a:rPr lang="en-US" b="1" dirty="0" err="1" smtClean="0"/>
              <a:t>siap</a:t>
            </a:r>
            <a:r>
              <a:rPr lang="en-US" b="1" dirty="0" smtClean="0"/>
              <a:t> </a:t>
            </a:r>
            <a:r>
              <a:rPr lang="en-US" b="1" dirty="0" err="1" smtClean="0"/>
              <a:t>dibelanjakan</a:t>
            </a:r>
            <a:r>
              <a:rPr lang="en-US" b="1" dirty="0" smtClean="0"/>
              <a:t> (DI</a:t>
            </a:r>
            <a:r>
              <a:rPr lang="en-US" b="1" dirty="0" smtClean="0"/>
              <a:t>)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yang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dibelanjakan</a:t>
            </a:r>
            <a:r>
              <a:rPr lang="en-US" dirty="0" smtClean="0"/>
              <a:t> (</a:t>
            </a:r>
            <a:r>
              <a:rPr lang="en-US" i="1" dirty="0" smtClean="0"/>
              <a:t>Disposable Income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yang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selebihnya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tabungan</a:t>
            </a:r>
            <a:r>
              <a:rPr lang="en-US" dirty="0" smtClean="0"/>
              <a:t> yang </a:t>
            </a:r>
            <a:r>
              <a:rPr lang="en-US" dirty="0" err="1" smtClean="0"/>
              <a:t>disalurkan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i="1" dirty="0" smtClean="0"/>
              <a:t>Disposable </a:t>
            </a:r>
            <a:r>
              <a:rPr lang="en-US" i="1" dirty="0" smtClean="0"/>
              <a:t>income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personal income</a:t>
            </a:r>
            <a:r>
              <a:rPr lang="en-US" dirty="0" smtClean="0"/>
              <a:t> (PI) </a:t>
            </a:r>
            <a:r>
              <a:rPr lang="en-US" dirty="0" err="1" smtClean="0"/>
              <a:t>dikurangi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(</a:t>
            </a:r>
            <a:r>
              <a:rPr lang="en-US" i="1" dirty="0" smtClean="0"/>
              <a:t>direct tax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bebannya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dialihkan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ditanggung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12120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Perhitungan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Pendekatan</a:t>
            </a:r>
            <a:r>
              <a:rPr lang="en-US" b="1" dirty="0" smtClean="0"/>
              <a:t> </a:t>
            </a:r>
            <a:r>
              <a:rPr lang="en-US" b="1" dirty="0" err="1" smtClean="0"/>
              <a:t>pendapatan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menjumlahkan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(</a:t>
            </a:r>
            <a:r>
              <a:rPr lang="en-US" dirty="0" err="1" smtClean="0"/>
              <a:t>upah</a:t>
            </a:r>
            <a:r>
              <a:rPr lang="en-US" dirty="0" smtClean="0"/>
              <a:t>, </a:t>
            </a:r>
            <a:r>
              <a:rPr lang="en-US" dirty="0" err="1" smtClean="0"/>
              <a:t>sewa</a:t>
            </a:r>
            <a:r>
              <a:rPr lang="en-US" dirty="0" smtClean="0"/>
              <a:t>, </a:t>
            </a:r>
            <a:r>
              <a:rPr lang="en-US" dirty="0" err="1" smtClean="0"/>
              <a:t>bunga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)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imbalan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>
                <a:hlinkClick r:id="rId2" tooltip="Perusahaan"/>
              </a:rPr>
              <a:t>perusahaan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Pendekatan</a:t>
            </a:r>
            <a:r>
              <a:rPr lang="en-US" b="1" dirty="0" smtClean="0"/>
              <a:t> </a:t>
            </a:r>
            <a:r>
              <a:rPr lang="en-US" b="1" dirty="0" err="1" smtClean="0"/>
              <a:t>produksi</a:t>
            </a:r>
            <a:r>
              <a:rPr lang="en-US" b="1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menjumlahkan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>
                <a:hlinkClick r:id="rId3" tooltip="Industri"/>
              </a:rPr>
              <a:t>industri</a:t>
            </a:r>
            <a:r>
              <a:rPr lang="en-US" dirty="0" smtClean="0"/>
              <a:t>, </a:t>
            </a:r>
            <a:r>
              <a:rPr lang="en-US" dirty="0" err="1" smtClean="0">
                <a:hlinkClick r:id="rId4" tooltip="Agraris"/>
              </a:rPr>
              <a:t>agraris</a:t>
            </a:r>
            <a:r>
              <a:rPr lang="en-US" dirty="0" smtClean="0"/>
              <a:t>, </a:t>
            </a:r>
            <a:r>
              <a:rPr lang="en-US" dirty="0" err="1" smtClean="0">
                <a:hlinkClick r:id="rId5" tooltip="Ekstraktif (halaman belum tersedia)"/>
              </a:rPr>
              <a:t>ekstraktif</a:t>
            </a:r>
            <a:r>
              <a:rPr lang="en-US" dirty="0" smtClean="0"/>
              <a:t>, </a:t>
            </a:r>
            <a:r>
              <a:rPr lang="en-US" dirty="0" err="1" smtClean="0">
                <a:hlinkClick r:id="rId6" tooltip="Jasa"/>
              </a:rPr>
              <a:t>jasa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hlinkClick r:id="rId7" tooltip="Niaga (halaman belum tersedia)"/>
              </a:rPr>
              <a:t>niaga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i="1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jadi</a:t>
            </a:r>
            <a:r>
              <a:rPr lang="en-US" dirty="0" smtClean="0"/>
              <a:t> (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mentah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).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3249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 startAt="3"/>
            </a:pPr>
            <a:r>
              <a:rPr lang="en-US" sz="2800" b="1" dirty="0" err="1" smtClean="0"/>
              <a:t>Pendekatan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pengeluaran</a:t>
            </a:r>
            <a:r>
              <a:rPr lang="en-US" sz="2800" dirty="0" smtClean="0"/>
              <a:t>,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menghitung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seluruh</a:t>
            </a:r>
            <a:r>
              <a:rPr lang="en-US" sz="2800" dirty="0" smtClean="0"/>
              <a:t> </a:t>
            </a:r>
            <a:r>
              <a:rPr lang="en-US" sz="2800" dirty="0" err="1" smtClean="0"/>
              <a:t>pengeluaran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membeli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jasa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diproduksi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periode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pPr marL="514350" indent="-514350" algn="just"/>
            <a:r>
              <a:rPr lang="en-US" sz="2800" dirty="0" err="1" smtClean="0">
                <a:solidFill>
                  <a:schemeClr val="tx2"/>
                </a:solidFill>
              </a:rPr>
              <a:t>Perhitungan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dengan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pendekatan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ini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dilakukan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dengan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menghitung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pengeluaran</a:t>
            </a:r>
            <a:r>
              <a:rPr lang="en-US" sz="2800" dirty="0" smtClean="0">
                <a:solidFill>
                  <a:schemeClr val="tx2"/>
                </a:solidFill>
              </a:rPr>
              <a:t> yang </a:t>
            </a:r>
            <a:r>
              <a:rPr lang="en-US" sz="2800" dirty="0" err="1" smtClean="0">
                <a:solidFill>
                  <a:schemeClr val="tx2"/>
                </a:solidFill>
              </a:rPr>
              <a:t>dilakukan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oleh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empat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pelaku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kegiatan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ekonomi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negara</a:t>
            </a:r>
            <a:r>
              <a:rPr lang="en-US" sz="2800" dirty="0" smtClean="0">
                <a:solidFill>
                  <a:schemeClr val="tx2"/>
                </a:solidFill>
              </a:rPr>
              <a:t>, </a:t>
            </a:r>
            <a:r>
              <a:rPr lang="en-US" sz="2800" dirty="0" err="1" smtClean="0">
                <a:solidFill>
                  <a:schemeClr val="tx2"/>
                </a:solidFill>
              </a:rPr>
              <a:t>yaitu</a:t>
            </a:r>
            <a:r>
              <a:rPr lang="en-US" sz="2800" dirty="0" smtClean="0">
                <a:solidFill>
                  <a:schemeClr val="tx2"/>
                </a:solidFill>
              </a:rPr>
              <a:t>: 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514350" indent="-514350" algn="just"/>
            <a:r>
              <a:rPr lang="en-US" sz="2800" dirty="0" err="1" smtClean="0">
                <a:solidFill>
                  <a:schemeClr val="tx2"/>
                </a:solidFill>
              </a:rPr>
              <a:t>Rumah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tangga</a:t>
            </a:r>
            <a:r>
              <a:rPr lang="en-US" sz="2800" dirty="0" smtClean="0">
                <a:solidFill>
                  <a:schemeClr val="tx2"/>
                </a:solidFill>
              </a:rPr>
              <a:t> (</a:t>
            </a:r>
            <a:r>
              <a:rPr lang="en-US" sz="2800" i="1" dirty="0" smtClean="0">
                <a:solidFill>
                  <a:schemeClr val="tx2"/>
                </a:solidFill>
              </a:rPr>
              <a:t>Consumption</a:t>
            </a:r>
            <a:r>
              <a:rPr lang="en-US" sz="2800" dirty="0" smtClean="0">
                <a:solidFill>
                  <a:schemeClr val="tx2"/>
                </a:solidFill>
              </a:rPr>
              <a:t>), </a:t>
            </a:r>
            <a:r>
              <a:rPr lang="en-US" sz="2800" dirty="0" err="1" smtClean="0">
                <a:solidFill>
                  <a:schemeClr val="tx2"/>
                </a:solidFill>
              </a:rPr>
              <a:t>pemerintah</a:t>
            </a:r>
            <a:r>
              <a:rPr lang="en-US" sz="2800" dirty="0" smtClean="0">
                <a:solidFill>
                  <a:schemeClr val="tx2"/>
                </a:solidFill>
              </a:rPr>
              <a:t> (</a:t>
            </a:r>
            <a:r>
              <a:rPr lang="en-US" sz="2800" i="1" dirty="0" smtClean="0">
                <a:solidFill>
                  <a:schemeClr val="tx2"/>
                </a:solidFill>
              </a:rPr>
              <a:t>Government</a:t>
            </a:r>
            <a:r>
              <a:rPr lang="en-US" sz="2800" dirty="0" smtClean="0">
                <a:solidFill>
                  <a:schemeClr val="tx2"/>
                </a:solidFill>
              </a:rPr>
              <a:t>), </a:t>
            </a:r>
            <a:r>
              <a:rPr lang="en-US" sz="2800" dirty="0" err="1" smtClean="0">
                <a:solidFill>
                  <a:schemeClr val="tx2"/>
                </a:solidFill>
              </a:rPr>
              <a:t>pengeluaran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investasi</a:t>
            </a:r>
            <a:r>
              <a:rPr lang="en-US" sz="2800" dirty="0" smtClean="0">
                <a:solidFill>
                  <a:schemeClr val="tx2"/>
                </a:solidFill>
              </a:rPr>
              <a:t> (</a:t>
            </a:r>
            <a:r>
              <a:rPr lang="en-US" sz="2800" i="1" dirty="0" smtClean="0">
                <a:solidFill>
                  <a:schemeClr val="tx2"/>
                </a:solidFill>
              </a:rPr>
              <a:t>Investment</a:t>
            </a:r>
            <a:r>
              <a:rPr lang="en-US" sz="2800" dirty="0" smtClean="0">
                <a:solidFill>
                  <a:schemeClr val="tx2"/>
                </a:solidFill>
              </a:rPr>
              <a:t>), </a:t>
            </a:r>
            <a:r>
              <a:rPr lang="en-US" sz="2800" dirty="0" err="1" smtClean="0">
                <a:solidFill>
                  <a:schemeClr val="tx2"/>
                </a:solidFill>
              </a:rPr>
              <a:t>dan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selisih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antara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nilai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ekspor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dikurangi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impor</a:t>
            </a:r>
            <a:r>
              <a:rPr lang="en-US" sz="2800" dirty="0" smtClean="0">
                <a:solidFill>
                  <a:schemeClr val="tx2"/>
                </a:solidFill>
              </a:rPr>
              <a:t> (</a:t>
            </a:r>
            <a:r>
              <a:rPr lang="en-US" sz="2800" i="1" dirty="0" smtClean="0">
                <a:solidFill>
                  <a:schemeClr val="tx2"/>
                </a:solidFill>
              </a:rPr>
              <a:t>X</a:t>
            </a:r>
            <a:r>
              <a:rPr lang="en-US" sz="2800" dirty="0" smtClean="0">
                <a:solidFill>
                  <a:schemeClr val="tx2"/>
                </a:solidFill>
              </a:rPr>
              <a:t> − </a:t>
            </a:r>
            <a:r>
              <a:rPr lang="en-US" sz="2800" i="1" dirty="0" smtClean="0">
                <a:solidFill>
                  <a:schemeClr val="tx2"/>
                </a:solidFill>
              </a:rPr>
              <a:t>M</a:t>
            </a:r>
            <a:r>
              <a:rPr lang="en-US" sz="2800" dirty="0" smtClean="0">
                <a:solidFill>
                  <a:schemeClr val="tx2"/>
                </a:solidFill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Rumus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menghitung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pertumbuhan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ekonomi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adalah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sebagai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berikut</a:t>
            </a:r>
            <a:r>
              <a:rPr lang="en-US" dirty="0" smtClean="0">
                <a:solidFill>
                  <a:schemeClr val="tx2"/>
                </a:solidFill>
              </a:rPr>
              <a:t> :</a:t>
            </a:r>
          </a:p>
          <a:p>
            <a:r>
              <a:rPr lang="en-US" dirty="0" smtClean="0"/>
              <a:t>g = {(PDBs-</a:t>
            </a:r>
            <a:r>
              <a:rPr lang="en-US" dirty="0" err="1" smtClean="0"/>
              <a:t>PDBk</a:t>
            </a:r>
            <a:r>
              <a:rPr lang="en-US" dirty="0" smtClean="0"/>
              <a:t>)/</a:t>
            </a:r>
            <a:r>
              <a:rPr lang="en-US" dirty="0" err="1" smtClean="0"/>
              <a:t>PDBk</a:t>
            </a:r>
            <a:r>
              <a:rPr lang="en-US" dirty="0" smtClean="0"/>
              <a:t>} x 100%</a:t>
            </a:r>
          </a:p>
          <a:p>
            <a:r>
              <a:rPr lang="en-US" dirty="0" smtClean="0"/>
              <a:t>g =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PDBs </a:t>
            </a:r>
            <a:r>
              <a:rPr lang="en-US" dirty="0" smtClean="0"/>
              <a:t>= PDB </a:t>
            </a:r>
            <a:r>
              <a:rPr lang="en-US" dirty="0" err="1" smtClean="0"/>
              <a:t>riil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PDBk</a:t>
            </a:r>
            <a:r>
              <a:rPr lang="en-US" dirty="0" smtClean="0"/>
              <a:t> = PDB </a:t>
            </a:r>
            <a:r>
              <a:rPr lang="en-US" dirty="0" err="1" smtClean="0"/>
              <a:t>riil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kemarin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 :</a:t>
            </a:r>
          </a:p>
          <a:p>
            <a:r>
              <a:rPr lang="en-US" dirty="0" smtClean="0"/>
              <a:t>PDB Indonesia </a:t>
            </a:r>
            <a:r>
              <a:rPr lang="en-US" dirty="0" err="1" smtClean="0"/>
              <a:t>tahun</a:t>
            </a:r>
            <a:r>
              <a:rPr lang="en-US" dirty="0" smtClean="0"/>
              <a:t> 2008 = </a:t>
            </a:r>
            <a:r>
              <a:rPr lang="en-US" dirty="0" err="1" smtClean="0"/>
              <a:t>Rp</a:t>
            </a:r>
            <a:r>
              <a:rPr lang="en-US" dirty="0" smtClean="0"/>
              <a:t>. 467 </a:t>
            </a:r>
            <a:r>
              <a:rPr lang="en-US" dirty="0" err="1" smtClean="0"/>
              <a:t>triliun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PDB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2007 </a:t>
            </a:r>
            <a:r>
              <a:rPr lang="en-US" dirty="0" err="1" smtClean="0"/>
              <a:t>adalah</a:t>
            </a:r>
            <a:r>
              <a:rPr lang="en-US" dirty="0" smtClean="0"/>
              <a:t> = </a:t>
            </a:r>
            <a:r>
              <a:rPr lang="en-US" dirty="0" err="1" smtClean="0"/>
              <a:t>Rp</a:t>
            </a:r>
            <a:r>
              <a:rPr lang="en-US" dirty="0" smtClean="0"/>
              <a:t>. 420 </a:t>
            </a:r>
            <a:r>
              <a:rPr lang="en-US" dirty="0" err="1" smtClean="0"/>
              <a:t>triliun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berapakah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2008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diasumsikan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2007 ?</a:t>
            </a:r>
          </a:p>
          <a:p>
            <a:pPr>
              <a:buNone/>
            </a:pPr>
            <a:r>
              <a:rPr lang="en-US" dirty="0" err="1" smtClean="0"/>
              <a:t>jawab</a:t>
            </a:r>
            <a:r>
              <a:rPr lang="en-US" dirty="0" smtClean="0"/>
              <a:t> 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 = {(467-420)/420}x100% = 11,19%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95545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Manfaat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/>
              <a:t>perhitungan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800" dirty="0" err="1" smtClean="0"/>
              <a:t>manfaat-manfaat</a:t>
            </a:r>
            <a:r>
              <a:rPr lang="en-US" sz="2800" dirty="0" smtClean="0"/>
              <a:t> lain, </a:t>
            </a:r>
            <a:r>
              <a:rPr lang="en-US" sz="2800" dirty="0" err="1" smtClean="0"/>
              <a:t>diantaranya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algn="just">
              <a:buFont typeface="+mj-lt"/>
              <a:buAutoNum type="arabicPeriod"/>
            </a:pP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menelaah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perekonomian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. Data </a:t>
            </a:r>
            <a:r>
              <a:rPr lang="en-US" sz="2800" dirty="0" err="1" smtClean="0"/>
              <a:t>pendapatan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menggolongkan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</a:t>
            </a:r>
            <a:r>
              <a:rPr lang="en-US" sz="2800" dirty="0" err="1" smtClean="0">
                <a:hlinkClick r:id="rId2" tooltip="Industri"/>
              </a:rPr>
              <a:t>industri</a:t>
            </a:r>
            <a:r>
              <a:rPr lang="en-US" sz="2800" dirty="0" smtClean="0"/>
              <a:t>, </a:t>
            </a:r>
            <a:r>
              <a:rPr lang="en-US" sz="2800" dirty="0" err="1" smtClean="0">
                <a:hlinkClick r:id="rId3" tooltip="Pertanian"/>
              </a:rPr>
              <a:t>pertanian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</a:t>
            </a:r>
            <a:r>
              <a:rPr lang="en-US" sz="2800" dirty="0" err="1" smtClean="0">
                <a:hlinkClick r:id="rId4" tooltip="Jasa"/>
              </a:rPr>
              <a:t>jasa</a:t>
            </a:r>
            <a:r>
              <a:rPr lang="en-US" sz="2800" dirty="0" smtClean="0"/>
              <a:t>. </a:t>
            </a:r>
            <a:r>
              <a:rPr lang="en-US" sz="2800" b="1" dirty="0" err="1" smtClean="0"/>
              <a:t>Contohnya</a:t>
            </a:r>
            <a:r>
              <a:rPr lang="en-US" sz="2800" b="1" dirty="0" smtClean="0"/>
              <a:t>,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pehitungan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smtClean="0">
                <a:hlinkClick r:id="rId5" tooltip="Indonesia"/>
              </a:rPr>
              <a:t>Indonesia</a:t>
            </a:r>
            <a:r>
              <a:rPr lang="en-US" sz="2800" dirty="0" smtClean="0"/>
              <a:t>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</a:t>
            </a:r>
            <a:r>
              <a:rPr lang="en-US" sz="2800" dirty="0" err="1" smtClean="0"/>
              <a:t>pertanian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agraris</a:t>
            </a:r>
            <a:r>
              <a:rPr lang="en-US" sz="2800" dirty="0" smtClean="0"/>
              <a:t>, </a:t>
            </a:r>
            <a:r>
              <a:rPr lang="en-US" sz="2800" dirty="0" err="1" smtClean="0">
                <a:hlinkClick r:id="rId6" tooltip="Jepang"/>
              </a:rPr>
              <a:t>Jepang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</a:t>
            </a:r>
            <a:r>
              <a:rPr lang="en-US" sz="2800" dirty="0" err="1" smtClean="0"/>
              <a:t>industri</a:t>
            </a:r>
            <a:r>
              <a:rPr lang="en-US" sz="2800" dirty="0" smtClean="0"/>
              <a:t>, </a:t>
            </a:r>
            <a:r>
              <a:rPr lang="en-US" sz="2800" dirty="0" err="1" smtClean="0">
                <a:hlinkClick r:id="rId7" tooltip="Singapura"/>
              </a:rPr>
              <a:t>Singapura</a:t>
            </a:r>
            <a:r>
              <a:rPr lang="en-US" sz="2800" dirty="0" smtClean="0"/>
              <a:t>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yang </a:t>
            </a:r>
            <a:r>
              <a:rPr lang="en-US" sz="2800" dirty="0" err="1" smtClean="0"/>
              <a:t>unggul</a:t>
            </a:r>
            <a:r>
              <a:rPr lang="en-US" sz="2800" dirty="0" smtClean="0"/>
              <a:t> di </a:t>
            </a:r>
            <a:r>
              <a:rPr lang="en-US" sz="2800" dirty="0" err="1" smtClean="0"/>
              <a:t>sektor</a:t>
            </a:r>
            <a:r>
              <a:rPr lang="en-US" sz="2800" dirty="0" smtClean="0"/>
              <a:t> </a:t>
            </a:r>
            <a:r>
              <a:rPr lang="en-US" sz="2800" dirty="0" err="1" smtClean="0"/>
              <a:t>jasa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sebagainya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41117396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 marL="582613" indent="-582613" algn="just">
              <a:buNone/>
            </a:pPr>
            <a:r>
              <a:rPr lang="en-US" sz="2800" dirty="0" smtClean="0"/>
              <a:t>2.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perekomian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, </a:t>
            </a:r>
            <a:r>
              <a:rPr lang="en-US" b="1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, </a:t>
            </a:r>
            <a:r>
              <a:rPr lang="en-US" dirty="0" err="1" smtClean="0"/>
              <a:t>pertambangan</a:t>
            </a:r>
            <a:r>
              <a:rPr lang="en-US" dirty="0" smtClean="0"/>
              <a:t>, </a:t>
            </a:r>
            <a:r>
              <a:rPr lang="en-US" dirty="0" err="1" smtClean="0"/>
              <a:t>industri</a:t>
            </a:r>
            <a:r>
              <a:rPr lang="en-US" dirty="0" smtClean="0"/>
              <a:t>, </a:t>
            </a:r>
            <a:r>
              <a:rPr lang="en-US" dirty="0" err="1" smtClean="0"/>
              <a:t>perdaganan</a:t>
            </a:r>
            <a:r>
              <a:rPr lang="en-US" dirty="0" smtClean="0"/>
              <a:t>, </a:t>
            </a:r>
            <a:r>
              <a:rPr lang="en-US" dirty="0" err="1" smtClean="0"/>
              <a:t>jasa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antarnegara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antardaerah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</a:p>
          <a:p>
            <a:pPr algn="just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Faktor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mempengaruhi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err="1" smtClean="0"/>
              <a:t>Permintaan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penawaran</a:t>
            </a:r>
            <a:r>
              <a:rPr lang="en-US" b="1" dirty="0" smtClean="0"/>
              <a:t> </a:t>
            </a:r>
            <a:r>
              <a:rPr lang="en-US" b="1" dirty="0" err="1" smtClean="0"/>
              <a:t>agregat</a:t>
            </a:r>
            <a:r>
              <a:rPr lang="en-US" dirty="0" smtClean="0"/>
              <a:t> </a:t>
            </a:r>
            <a:endParaRPr lang="en-US" dirty="0" smtClean="0"/>
          </a:p>
          <a:p>
            <a:pPr algn="just"/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agregat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 smtClean="0"/>
              <a:t>Permintaan</a:t>
            </a:r>
            <a:r>
              <a:rPr lang="en-US" b="1" dirty="0" smtClean="0"/>
              <a:t> </a:t>
            </a:r>
            <a:r>
              <a:rPr lang="en-US" b="1" dirty="0" err="1" smtClean="0"/>
              <a:t>agregat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sektor-sektor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endParaRPr lang="en-US" dirty="0" smtClean="0"/>
          </a:p>
          <a:p>
            <a:pPr algn="just"/>
            <a:r>
              <a:rPr lang="en-US" b="1" dirty="0" err="1" smtClean="0"/>
              <a:t>penawaran</a:t>
            </a:r>
            <a:r>
              <a:rPr lang="en-US" b="1" dirty="0" smtClean="0"/>
              <a:t> </a:t>
            </a:r>
            <a:r>
              <a:rPr lang="en-US" b="1" dirty="0" err="1" smtClean="0"/>
              <a:t>agregat</a:t>
            </a:r>
            <a:r>
              <a:rPr lang="en-US" b="1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perusahaan-perusahaan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32904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agregat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perubahan-perubahan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,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pengangguran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agregat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output </a:t>
            </a:r>
            <a:r>
              <a:rPr lang="en-US" dirty="0" err="1" smtClean="0"/>
              <a:t>nasional</a:t>
            </a:r>
            <a:r>
              <a:rPr lang="en-US" dirty="0" smtClean="0"/>
              <a:t> (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), yang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pengangguran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agregat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output </a:t>
            </a:r>
            <a:r>
              <a:rPr lang="en-US" dirty="0" err="1" smtClean="0"/>
              <a:t>nasional</a:t>
            </a:r>
            <a:r>
              <a:rPr lang="en-US" dirty="0" smtClean="0"/>
              <a:t> (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pengangguran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29040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668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b="1" dirty="0" err="1" smtClean="0"/>
              <a:t>Konsumsi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tabungan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total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(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), </a:t>
            </a:r>
            <a:endParaRPr lang="en-US" dirty="0" smtClean="0"/>
          </a:p>
          <a:p>
            <a:pPr algn="just"/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b="1" dirty="0" err="1" smtClean="0"/>
              <a:t>tabungan</a:t>
            </a:r>
            <a:r>
              <a:rPr lang="en-US" b="1" dirty="0" smtClean="0"/>
              <a:t> (</a:t>
            </a:r>
            <a:r>
              <a:rPr lang="en-US" b="1" i="1" dirty="0" smtClean="0"/>
              <a:t>saving</a:t>
            </a:r>
            <a:r>
              <a:rPr lang="en-US" b="1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.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, </a:t>
            </a:r>
            <a:r>
              <a:rPr lang="en-US" dirty="0" err="1" smtClean="0"/>
              <a:t>pendapatan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tabungan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b="1" dirty="0" smtClean="0"/>
              <a:t>Keynes</a:t>
            </a:r>
            <a:r>
              <a:rPr lang="en-US" dirty="0" smtClean="0"/>
              <a:t>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>
                <a:hlinkClick r:id="rId2" tooltip="Psychological consumption (halaman belum tersedia)"/>
              </a:rPr>
              <a:t>psychological consumption</a:t>
            </a:r>
            <a:r>
              <a:rPr lang="en-US" dirty="0" smtClean="0"/>
              <a:t> yang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. </a:t>
            </a:r>
          </a:p>
          <a:p>
            <a:pPr algn="just"/>
            <a:r>
              <a:rPr lang="en-US" b="1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agregat</a:t>
            </a: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0183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3600" b="1" dirty="0" smtClean="0">
                <a:effectLst/>
              </a:rPr>
              <a:t>PENGERTIAN </a:t>
            </a:r>
            <a:r>
              <a:rPr lang="en-US" sz="3600" b="1" dirty="0" smtClean="0">
                <a:effectLst/>
              </a:rPr>
              <a:t/>
            </a:r>
            <a:br>
              <a:rPr lang="en-US" sz="3600" b="1" dirty="0" smtClean="0">
                <a:effectLst/>
              </a:rPr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2800" b="1" dirty="0" err="1" smtClean="0">
                <a:effectLst/>
              </a:rPr>
              <a:t>Menurut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Boediono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dirty="0" smtClean="0">
                <a:effectLst/>
              </a:rPr>
              <a:t>: </a:t>
            </a:r>
            <a:r>
              <a:rPr lang="en-US" sz="2800" dirty="0" err="1" smtClean="0">
                <a:effectLst/>
              </a:rPr>
              <a:t>Pertumbuhan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ekonomi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adalah</a:t>
            </a:r>
            <a:r>
              <a:rPr lang="en-US" sz="2800" dirty="0" smtClean="0">
                <a:effectLst/>
              </a:rPr>
              <a:t> proses </a:t>
            </a:r>
            <a:r>
              <a:rPr lang="en-US" sz="2800" dirty="0" err="1" smtClean="0">
                <a:effectLst/>
              </a:rPr>
              <a:t>kenaikan</a:t>
            </a:r>
            <a:r>
              <a:rPr lang="en-US" sz="2800" dirty="0" smtClean="0">
                <a:effectLst/>
              </a:rPr>
              <a:t> output per </a:t>
            </a:r>
            <a:r>
              <a:rPr lang="en-US" sz="2800" dirty="0" err="1" smtClean="0">
                <a:effectLst/>
              </a:rPr>
              <a:t>kapita</a:t>
            </a:r>
            <a:r>
              <a:rPr lang="en-US" sz="2800" dirty="0" smtClean="0">
                <a:effectLst/>
              </a:rPr>
              <a:t> yang </a:t>
            </a:r>
            <a:r>
              <a:rPr lang="en-US" sz="2800" dirty="0" err="1" smtClean="0">
                <a:effectLst/>
              </a:rPr>
              <a:t>terus-menerus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dalam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jangka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err="1" smtClean="0">
                <a:effectLst/>
              </a:rPr>
              <a:t>panjang</a:t>
            </a:r>
            <a:r>
              <a:rPr lang="en-US" sz="2800" dirty="0" smtClean="0">
                <a:effectLst/>
              </a:rPr>
              <a:t>.</a:t>
            </a:r>
          </a:p>
          <a:p>
            <a:pPr algn="just"/>
            <a:r>
              <a:rPr lang="en-US" sz="2800" b="1" dirty="0" err="1" smtClean="0"/>
              <a:t>P</a:t>
            </a:r>
            <a:r>
              <a:rPr lang="en-US" sz="2800" b="1" dirty="0" err="1" smtClean="0">
                <a:effectLst/>
              </a:rPr>
              <a:t>ertumbuhan</a:t>
            </a:r>
            <a:r>
              <a:rPr lang="en-US" sz="2800" b="1" dirty="0" smtClean="0">
                <a:effectLst/>
              </a:rPr>
              <a:t>  </a:t>
            </a:r>
            <a:r>
              <a:rPr lang="en-US" sz="2800" b="1" dirty="0" err="1" smtClean="0">
                <a:effectLst/>
              </a:rPr>
              <a:t>ekonomi</a:t>
            </a:r>
            <a:r>
              <a:rPr lang="en-US" sz="2800" b="1" dirty="0" smtClean="0">
                <a:effectLst/>
              </a:rPr>
              <a:t> (Economic Growth) </a:t>
            </a:r>
            <a:r>
              <a:rPr lang="en-US" sz="2800" b="1" dirty="0" err="1" smtClean="0">
                <a:effectLst/>
              </a:rPr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perkembangan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perekonomian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menyebabkan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b="1" dirty="0" err="1" smtClean="0">
                <a:effectLst/>
                <a:hlinkClick r:id="rId2"/>
              </a:rPr>
              <a:t>jasa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diproduksikan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bertambah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kemakmuran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r>
              <a:rPr lang="en-US" b="1" dirty="0" err="1" smtClean="0"/>
              <a:t>Pertumbuhan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endParaRPr lang="en-US" b="1" dirty="0" smtClean="0"/>
          </a:p>
          <a:p>
            <a:pPr algn="just"/>
            <a:r>
              <a:rPr lang="en-US" dirty="0" err="1" smtClean="0"/>
              <a:t>kenaikan</a:t>
            </a:r>
            <a:r>
              <a:rPr lang="en-US" dirty="0" smtClean="0"/>
              <a:t> GDP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pertambahan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516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 UNTUK KELOMPOK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teori-teori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mode-model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,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keynesian</a:t>
            </a:r>
            <a:r>
              <a:rPr lang="en-US" dirty="0" smtClean="0"/>
              <a:t>, </a:t>
            </a:r>
            <a:r>
              <a:rPr lang="en-US" dirty="0" err="1" smtClean="0"/>
              <a:t>Teori</a:t>
            </a:r>
            <a:r>
              <a:rPr lang="en-US" dirty="0" smtClean="0"/>
              <a:t> neo </a:t>
            </a:r>
            <a:r>
              <a:rPr lang="en-US" dirty="0" err="1" smtClean="0"/>
              <a:t>klasik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modern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pertambahan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pertambahan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Pertambahan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pertambahan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potensinya</a:t>
            </a:r>
            <a:r>
              <a:rPr lang="en-US" dirty="0" smtClean="0"/>
              <a:t>. (</a:t>
            </a:r>
            <a:r>
              <a:rPr lang="en-US" dirty="0" err="1" smtClean="0"/>
              <a:t>Sadono</a:t>
            </a:r>
            <a:r>
              <a:rPr lang="en-US" dirty="0" smtClean="0"/>
              <a:t> </a:t>
            </a:r>
            <a:r>
              <a:rPr lang="en-US" dirty="0" err="1" smtClean="0"/>
              <a:t>Sukirno</a:t>
            </a:r>
            <a:r>
              <a:rPr lang="en-US" dirty="0" smtClean="0"/>
              <a:t>, 1994;10).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91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b="1" dirty="0" err="1" smtClean="0">
                <a:effectLst/>
              </a:rPr>
              <a:t>Sumber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Kenaikan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Pertumbuhan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Ekonomi</a:t>
            </a:r>
            <a:endParaRPr lang="en-US" sz="2800" b="1" dirty="0" smtClean="0">
              <a:effectLst/>
            </a:endParaRPr>
          </a:p>
          <a:p>
            <a:pPr marL="400050" lvl="1" indent="0" algn="just">
              <a:buNone/>
            </a:pPr>
            <a:endParaRPr lang="en-US" sz="2400" b="1" dirty="0" smtClean="0">
              <a:effectLst/>
            </a:endParaRPr>
          </a:p>
          <a:p>
            <a:pPr algn="just"/>
            <a:r>
              <a:rPr lang="en-US" sz="2800" dirty="0" err="1" smtClean="0"/>
              <a:t>Pertumbuhan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umumnya</a:t>
            </a:r>
            <a:r>
              <a:rPr lang="en-US" sz="2800" dirty="0" smtClean="0"/>
              <a:t>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kenaikan</a:t>
            </a:r>
            <a:r>
              <a:rPr lang="en-US" sz="2800" dirty="0" smtClean="0"/>
              <a:t> </a:t>
            </a:r>
            <a:r>
              <a:rPr lang="en-US" sz="2800" dirty="0" err="1" smtClean="0"/>
              <a:t>GDPriil</a:t>
            </a:r>
            <a:r>
              <a:rPr lang="en-US" sz="2800" dirty="0" smtClean="0"/>
              <a:t> per </a:t>
            </a:r>
            <a:r>
              <a:rPr lang="en-US" sz="2800" dirty="0" err="1" smtClean="0"/>
              <a:t>kapita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Pertumbuhan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diukur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Domestik</a:t>
            </a:r>
            <a:r>
              <a:rPr lang="en-US" sz="2800" dirty="0" smtClean="0"/>
              <a:t> </a:t>
            </a:r>
            <a:r>
              <a:rPr lang="en-US" sz="2800" dirty="0" err="1" smtClean="0"/>
              <a:t>Bruto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target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dicapai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pembangunan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 </a:t>
            </a:r>
            <a:r>
              <a:rPr lang="en-US" sz="2800" dirty="0" smtClean="0"/>
              <a:t>Gross </a:t>
            </a:r>
            <a:r>
              <a:rPr lang="en-US" sz="2800" dirty="0" smtClean="0"/>
              <a:t>Domestic </a:t>
            </a:r>
            <a:r>
              <a:rPr lang="en-US" sz="2800" dirty="0" smtClean="0"/>
              <a:t>Product/GDP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</a:t>
            </a:r>
            <a:r>
              <a:rPr lang="en-US" sz="2800" dirty="0" err="1" smtClean="0"/>
              <a:t>keluaran</a:t>
            </a:r>
            <a:r>
              <a:rPr lang="en-US" sz="2800" dirty="0" smtClean="0"/>
              <a:t> total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, yang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jadi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jasa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diproduksi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periode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faktor-faktor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berlokasi</a:t>
            </a:r>
            <a:r>
              <a:rPr lang="en-US" sz="2800" dirty="0" smtClean="0"/>
              <a:t> di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Kenaikan</a:t>
            </a:r>
            <a:r>
              <a:rPr lang="en-US" sz="2800" dirty="0" smtClean="0"/>
              <a:t> GDP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muncul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34569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64163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AutoNum type="arabicPeriod"/>
            </a:pPr>
            <a:r>
              <a:rPr lang="en-US" b="1" dirty="0" err="1" smtClean="0">
                <a:effectLst/>
              </a:rPr>
              <a:t>Kenaikan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penawaran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tenaga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kerja</a:t>
            </a:r>
            <a:endParaRPr lang="en-US" b="1" dirty="0" smtClean="0">
              <a:effectLst/>
            </a:endParaRPr>
          </a:p>
          <a:p>
            <a:pPr marL="512763" indent="-512763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stok</a:t>
            </a:r>
            <a:r>
              <a:rPr lang="en-US" dirty="0" smtClean="0"/>
              <a:t> modal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,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lama.</a:t>
            </a:r>
          </a:p>
          <a:p>
            <a:pPr marL="0" indent="0" algn="just">
              <a:buNone/>
            </a:pPr>
            <a:r>
              <a:rPr lang="en-US" b="1" dirty="0" smtClean="0">
                <a:effectLst/>
              </a:rPr>
              <a:t>2.   </a:t>
            </a:r>
            <a:r>
              <a:rPr lang="en-US" b="1" dirty="0" err="1" smtClean="0">
                <a:effectLst/>
              </a:rPr>
              <a:t>Kenaikan</a:t>
            </a:r>
            <a:r>
              <a:rPr lang="en-US" b="1" dirty="0" smtClean="0">
                <a:effectLst/>
              </a:rPr>
              <a:t> modal </a:t>
            </a:r>
            <a:r>
              <a:rPr lang="en-US" b="1" dirty="0" err="1" smtClean="0">
                <a:effectLst/>
              </a:rPr>
              <a:t>fisik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atau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sumber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daya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manusia</a:t>
            </a:r>
            <a:endParaRPr lang="en-US" b="1" dirty="0" smtClean="0">
              <a:effectLst/>
            </a:endParaRPr>
          </a:p>
          <a:p>
            <a:pPr marL="512763" indent="-512763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stok</a:t>
            </a:r>
            <a:r>
              <a:rPr lang="en-US" dirty="0" smtClean="0"/>
              <a:t> modal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angkatan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 Modal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bernilai</a:t>
            </a:r>
            <a:r>
              <a:rPr lang="en-US" dirty="0" smtClean="0"/>
              <a:t>. </a:t>
            </a:r>
          </a:p>
          <a:p>
            <a:pPr marL="512763" indent="-512763" algn="just">
              <a:buNone/>
            </a:pPr>
            <a:r>
              <a:rPr lang="en-US" dirty="0"/>
              <a:t>	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modal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lain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412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pPr marL="401638" indent="-401638" algn="just">
              <a:buNone/>
            </a:pPr>
            <a:r>
              <a:rPr lang="en-US" sz="3000" b="1" dirty="0" smtClean="0">
                <a:effectLst/>
              </a:rPr>
              <a:t>3. </a:t>
            </a:r>
            <a:r>
              <a:rPr lang="en-US" sz="3000" b="1" dirty="0" err="1" smtClean="0">
                <a:effectLst/>
              </a:rPr>
              <a:t>Kenaikan</a:t>
            </a:r>
            <a:r>
              <a:rPr lang="en-US" sz="3000" b="1" dirty="0" smtClean="0">
                <a:effectLst/>
              </a:rPr>
              <a:t> </a:t>
            </a:r>
            <a:r>
              <a:rPr lang="en-US" sz="3000" b="1" dirty="0" err="1" smtClean="0">
                <a:effectLst/>
              </a:rPr>
              <a:t>produktivitas</a:t>
            </a:r>
            <a:endParaRPr lang="en-US" sz="3000" b="1" dirty="0" smtClean="0">
              <a:effectLst/>
            </a:endParaRPr>
          </a:p>
          <a:p>
            <a:pPr marL="401638" indent="-401638" algn="just"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Kenaikan</a:t>
            </a:r>
            <a:r>
              <a:rPr lang="en-US" sz="3000" dirty="0" smtClean="0"/>
              <a:t> </a:t>
            </a:r>
            <a:r>
              <a:rPr lang="en-US" sz="3000" b="1" dirty="0" err="1" smtClean="0">
                <a:effectLst/>
                <a:hlinkClick r:id="rId2"/>
              </a:rPr>
              <a:t>produktivitas</a:t>
            </a:r>
            <a:r>
              <a:rPr lang="en-US" sz="3000" dirty="0" smtClean="0"/>
              <a:t> </a:t>
            </a:r>
            <a:r>
              <a:rPr lang="en-US" sz="3000" dirty="0" err="1" smtClean="0"/>
              <a:t>menunjukkan</a:t>
            </a:r>
            <a:r>
              <a:rPr lang="en-US" sz="3000" dirty="0" smtClean="0"/>
              <a:t> </a:t>
            </a:r>
            <a:r>
              <a:rPr lang="en-US" sz="3000" dirty="0" err="1" smtClean="0"/>
              <a:t>setiap</a:t>
            </a:r>
            <a:r>
              <a:rPr lang="en-US" sz="3000" dirty="0" smtClean="0"/>
              <a:t> unit </a:t>
            </a:r>
            <a:r>
              <a:rPr lang="en-US" sz="3000" dirty="0" err="1" smtClean="0"/>
              <a:t>masukan</a:t>
            </a:r>
            <a:r>
              <a:rPr lang="en-US" sz="3000" dirty="0" smtClean="0"/>
              <a:t> </a:t>
            </a:r>
            <a:r>
              <a:rPr lang="en-US" sz="3000" dirty="0" err="1" smtClean="0"/>
              <a:t>tertentu</a:t>
            </a:r>
            <a:r>
              <a:rPr lang="en-US" sz="3000" dirty="0" smtClean="0"/>
              <a:t> </a:t>
            </a:r>
            <a:r>
              <a:rPr lang="en-US" sz="3000" dirty="0" err="1" smtClean="0"/>
              <a:t>memproduksi</a:t>
            </a:r>
            <a:r>
              <a:rPr lang="en-US" sz="3000" dirty="0" smtClean="0"/>
              <a:t> </a:t>
            </a:r>
            <a:r>
              <a:rPr lang="en-US" sz="3000" dirty="0" err="1" smtClean="0"/>
              <a:t>lebih</a:t>
            </a:r>
            <a:r>
              <a:rPr lang="en-US" sz="3000" dirty="0" smtClean="0"/>
              <a:t> </a:t>
            </a:r>
            <a:r>
              <a:rPr lang="en-US" sz="3000" dirty="0" err="1" smtClean="0"/>
              <a:t>banyak</a:t>
            </a:r>
            <a:r>
              <a:rPr lang="en-US" sz="3000" dirty="0" smtClean="0"/>
              <a:t> </a:t>
            </a:r>
            <a:r>
              <a:rPr lang="en-US" sz="3000" dirty="0" err="1" smtClean="0"/>
              <a:t>keluaran</a:t>
            </a:r>
            <a:r>
              <a:rPr lang="en-US" sz="3000" dirty="0" smtClean="0"/>
              <a:t>. </a:t>
            </a:r>
            <a:endParaRPr lang="en-US" sz="3000" dirty="0" smtClean="0"/>
          </a:p>
          <a:p>
            <a:pPr marL="401638" indent="-401638" algn="just"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Produktivitas</a:t>
            </a:r>
            <a:r>
              <a:rPr lang="en-US" sz="3000" dirty="0" smtClean="0"/>
              <a:t> </a:t>
            </a:r>
            <a:r>
              <a:rPr lang="en-US" sz="3000" dirty="0" err="1" smtClean="0"/>
              <a:t>masukan</a:t>
            </a:r>
            <a:r>
              <a:rPr lang="en-US" sz="3000" dirty="0" smtClean="0"/>
              <a:t> 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dipengaruhi</a:t>
            </a:r>
            <a:r>
              <a:rPr lang="en-US" sz="3000" dirty="0" smtClean="0"/>
              <a:t> </a:t>
            </a:r>
            <a:r>
              <a:rPr lang="en-US" sz="3000" dirty="0" err="1" smtClean="0"/>
              <a:t>oleh</a:t>
            </a:r>
            <a:r>
              <a:rPr lang="en-US" sz="3000" dirty="0" smtClean="0"/>
              <a:t> </a:t>
            </a:r>
            <a:r>
              <a:rPr lang="en-US" sz="3000" dirty="0" err="1" smtClean="0"/>
              <a:t>faktor-faktor</a:t>
            </a:r>
            <a:r>
              <a:rPr lang="en-US" sz="3000" dirty="0" smtClean="0"/>
              <a:t> </a:t>
            </a:r>
            <a:r>
              <a:rPr lang="en-US" sz="3000" dirty="0" err="1" smtClean="0"/>
              <a:t>termasuk</a:t>
            </a:r>
            <a:r>
              <a:rPr lang="en-US" sz="3000" dirty="0" smtClean="0"/>
              <a:t> </a:t>
            </a:r>
            <a:r>
              <a:rPr lang="en-US" sz="3000" dirty="0" err="1" smtClean="0"/>
              <a:t>perubahan</a:t>
            </a:r>
            <a:r>
              <a:rPr lang="en-US" sz="3000" dirty="0" smtClean="0"/>
              <a:t> </a:t>
            </a:r>
            <a:r>
              <a:rPr lang="en-US" sz="3000" dirty="0" err="1" smtClean="0"/>
              <a:t>teknologi</a:t>
            </a:r>
            <a:r>
              <a:rPr lang="en-US" sz="3000" dirty="0" smtClean="0"/>
              <a:t>, </a:t>
            </a:r>
            <a:r>
              <a:rPr lang="en-US" sz="3000" dirty="0" err="1" smtClean="0"/>
              <a:t>kemajuan</a:t>
            </a:r>
            <a:r>
              <a:rPr lang="en-US" sz="3000" dirty="0" smtClean="0"/>
              <a:t> </a:t>
            </a:r>
            <a:r>
              <a:rPr lang="en-US" sz="3000" dirty="0" err="1" smtClean="0"/>
              <a:t>pengetahuan</a:t>
            </a:r>
            <a:r>
              <a:rPr lang="en-US" sz="3000" dirty="0" smtClean="0"/>
              <a:t> lain,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ekonomisnya</a:t>
            </a:r>
            <a:r>
              <a:rPr lang="en-US" sz="3000" dirty="0" smtClean="0"/>
              <a:t> </a:t>
            </a:r>
            <a:r>
              <a:rPr lang="en-US" sz="3000" dirty="0" err="1" smtClean="0"/>
              <a:t>skala</a:t>
            </a:r>
            <a:r>
              <a:rPr lang="en-US" sz="3000" dirty="0" smtClean="0"/>
              <a:t> </a:t>
            </a:r>
            <a:r>
              <a:rPr lang="en-US" sz="3000" dirty="0" err="1" smtClean="0"/>
              <a:t>produksi</a:t>
            </a:r>
            <a:r>
              <a:rPr lang="en-US" sz="3000" dirty="0" smtClean="0"/>
              <a:t>. (Case </a:t>
            </a:r>
            <a:r>
              <a:rPr lang="en-US" sz="3000" dirty="0" err="1" smtClean="0"/>
              <a:t>dan</a:t>
            </a:r>
            <a:r>
              <a:rPr lang="en-US" sz="3000" dirty="0" smtClean="0"/>
              <a:t> Fair, 1999;326)</a:t>
            </a:r>
          </a:p>
          <a:p>
            <a:pPr marL="401638" indent="-401638" algn="just">
              <a:buNone/>
            </a:pPr>
            <a:r>
              <a:rPr lang="en-US" sz="3000" b="1" dirty="0" smtClean="0">
                <a:effectLst/>
              </a:rPr>
              <a:t>	</a:t>
            </a:r>
            <a:r>
              <a:rPr lang="en-US" sz="3000" b="1" dirty="0" err="1" smtClean="0">
                <a:effectLst/>
              </a:rPr>
              <a:t>Manfaat</a:t>
            </a:r>
            <a:r>
              <a:rPr lang="en-US" sz="3000" b="1" dirty="0" smtClean="0">
                <a:effectLst/>
              </a:rPr>
              <a:t> </a:t>
            </a:r>
            <a:r>
              <a:rPr lang="en-US" sz="3000" b="1" dirty="0" err="1" smtClean="0">
                <a:effectLst/>
              </a:rPr>
              <a:t>Pertumbuhan</a:t>
            </a:r>
            <a:r>
              <a:rPr lang="en-US" sz="3000" b="1" dirty="0" smtClean="0">
                <a:effectLst/>
              </a:rPr>
              <a:t> </a:t>
            </a:r>
            <a:r>
              <a:rPr lang="en-US" sz="3000" b="1" dirty="0" err="1" smtClean="0">
                <a:effectLst/>
              </a:rPr>
              <a:t>Ekonomi</a:t>
            </a:r>
            <a:endParaRPr lang="en-US" sz="3000" b="1" dirty="0" smtClean="0">
              <a:effectLst/>
            </a:endParaRPr>
          </a:p>
          <a:p>
            <a:pPr marL="401638" indent="-401638" algn="just"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Manfaat</a:t>
            </a:r>
            <a:r>
              <a:rPr lang="en-US" sz="3000" dirty="0" smtClean="0"/>
              <a:t> </a:t>
            </a:r>
            <a:r>
              <a:rPr lang="en-US" sz="3000" dirty="0" err="1" smtClean="0"/>
              <a:t>Pertumbuhan</a:t>
            </a:r>
            <a:r>
              <a:rPr lang="en-US" sz="3000" dirty="0" smtClean="0"/>
              <a:t> </a:t>
            </a:r>
            <a:r>
              <a:rPr lang="en-US" sz="3000" dirty="0" err="1" smtClean="0"/>
              <a:t>Ekonomi</a:t>
            </a:r>
            <a:r>
              <a:rPr lang="en-US" sz="3000" dirty="0" smtClean="0"/>
              <a:t> </a:t>
            </a:r>
            <a:r>
              <a:rPr lang="en-US" sz="3000" dirty="0" err="1" smtClean="0"/>
              <a:t>antara</a:t>
            </a:r>
            <a:r>
              <a:rPr lang="en-US" sz="3000" dirty="0" smtClean="0"/>
              <a:t> lain </a:t>
            </a:r>
            <a:r>
              <a:rPr lang="en-US" sz="3000" dirty="0" err="1" smtClean="0"/>
              <a:t>sebagai</a:t>
            </a:r>
            <a:r>
              <a:rPr lang="en-US" sz="3000" dirty="0" smtClean="0"/>
              <a:t> </a:t>
            </a:r>
            <a:r>
              <a:rPr lang="en-US" sz="3000" dirty="0" err="1" smtClean="0"/>
              <a:t>berikut</a:t>
            </a:r>
            <a:r>
              <a:rPr lang="en-US" sz="3000" dirty="0" smtClean="0"/>
              <a:t>:</a:t>
            </a:r>
          </a:p>
          <a:p>
            <a:pPr marL="401638" indent="-401638" algn="just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18010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pertumbuhannya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perkapitanya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kemakmuran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,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perkapita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kemakmuran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produktivitasnya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proyeksi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sektoral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regional.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negari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Bank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688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514350" indent="-514350" algn="just">
              <a:buAutoNum type="arabicPeriod" startAt="3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prakiraan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sumbur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(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modal). (</a:t>
            </a:r>
            <a:r>
              <a:rPr lang="en-US" dirty="0" err="1" smtClean="0"/>
              <a:t>Dornbuch</a:t>
            </a:r>
            <a:r>
              <a:rPr lang="en-US" dirty="0" smtClean="0"/>
              <a:t>, R </a:t>
            </a:r>
            <a:r>
              <a:rPr lang="en-US" dirty="0" err="1" smtClean="0"/>
              <a:t>dan</a:t>
            </a:r>
            <a:r>
              <a:rPr lang="en-US" dirty="0" smtClean="0"/>
              <a:t> Fischer, S, 1994:649-651) </a:t>
            </a:r>
            <a:endParaRPr lang="en-US" dirty="0" smtClean="0"/>
          </a:p>
          <a:p>
            <a:pPr marL="514350" indent="-514350" algn="just"/>
            <a:r>
              <a:rPr lang="en-US" dirty="0" smtClean="0"/>
              <a:t>Tingkat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agar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pendapatn</a:t>
            </a:r>
            <a:r>
              <a:rPr lang="en-US" dirty="0" smtClean="0"/>
              <a:t> </a:t>
            </a:r>
            <a:r>
              <a:rPr lang="en-US" dirty="0" err="1" smtClean="0"/>
              <a:t>perkapita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(</a:t>
            </a:r>
            <a:r>
              <a:rPr lang="en-US" dirty="0" err="1" smtClean="0"/>
              <a:t>Tambunan</a:t>
            </a:r>
            <a:r>
              <a:rPr lang="en-US" dirty="0" smtClean="0"/>
              <a:t> ; 2006)</a:t>
            </a:r>
            <a:endParaRPr lang="en-US" dirty="0" smtClean="0"/>
          </a:p>
          <a:p>
            <a:pPr marL="514350" indent="-514350" algn="just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744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1625</Words>
  <Application>Microsoft Office PowerPoint</Application>
  <PresentationFormat>On-screen Show (4:3)</PresentationFormat>
  <Paragraphs>119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PERTEMUAN 3 PERTUMBUHAN EKONOMI DAN PERUBAHAN STRUKTUR EKONOMI </vt:lpstr>
      <vt:lpstr>Pendahuluan </vt:lpstr>
      <vt:lpstr> PENGERTIAN  </vt:lpstr>
      <vt:lpstr>Slide 4</vt:lpstr>
      <vt:lpstr>Slide 5</vt:lpstr>
      <vt:lpstr>Slide 6</vt:lpstr>
      <vt:lpstr>Slide 7</vt:lpstr>
      <vt:lpstr>Slide 8</vt:lpstr>
      <vt:lpstr>Slide 9</vt:lpstr>
      <vt:lpstr>Perubahan Struktur Ekonomi</vt:lpstr>
      <vt:lpstr>Slide 11</vt:lpstr>
      <vt:lpstr>Slide 12</vt:lpstr>
      <vt:lpstr>Slide 13</vt:lpstr>
      <vt:lpstr>Slide 14</vt:lpstr>
      <vt:lpstr>Slide 15</vt:lpstr>
      <vt:lpstr>KonsepKonsep dan Cara Perhitungan  </vt:lpstr>
      <vt:lpstr>Slide 17</vt:lpstr>
      <vt:lpstr>Slide 18</vt:lpstr>
      <vt:lpstr>Slide 19</vt:lpstr>
      <vt:lpstr>Slide 20</vt:lpstr>
      <vt:lpstr>Slide 21</vt:lpstr>
      <vt:lpstr>Perhitungan </vt:lpstr>
      <vt:lpstr>Slide 23</vt:lpstr>
      <vt:lpstr>Slide 24</vt:lpstr>
      <vt:lpstr>Manfaat</vt:lpstr>
      <vt:lpstr>Slide 26</vt:lpstr>
      <vt:lpstr>Faktor yang mempengaruhi</vt:lpstr>
      <vt:lpstr>Slide 28</vt:lpstr>
      <vt:lpstr>Slide 29</vt:lpstr>
      <vt:lpstr>TUGAS UNTUK KELOMPOK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Isniar</dc:creator>
  <cp:lastModifiedBy>Isniar</cp:lastModifiedBy>
  <cp:revision>14</cp:revision>
  <dcterms:created xsi:type="dcterms:W3CDTF">2011-10-09T00:30:47Z</dcterms:created>
  <dcterms:modified xsi:type="dcterms:W3CDTF">2011-10-09T02:49:25Z</dcterms:modified>
</cp:coreProperties>
</file>