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6" r:id="rId10"/>
    <p:sldId id="265" r:id="rId11"/>
    <p:sldId id="267" r:id="rId12"/>
    <p:sldId id="264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B14E8-925C-4709-B98F-2D0C7C4FBD19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A2D9B-27C1-4E36-860C-418B52782B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A2D9B-27C1-4E36-860C-418B52782B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8F1A63-E46E-4E7D-A1AC-58FD0ADD9D7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GAMBARAN UMUM </a:t>
            </a:r>
            <a:r>
              <a:rPr lang="en-US" b="1" dirty="0" smtClean="0"/>
              <a:t>MANAJEMEN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9248"/>
            <a:ext cx="8534400" cy="1063752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rgbClr val="996633"/>
                </a:solidFill>
              </a:rPr>
              <a:t>  </a:t>
            </a:r>
            <a:r>
              <a:rPr lang="en-US" sz="3200" dirty="0" err="1" smtClean="0">
                <a:solidFill>
                  <a:srgbClr val="996633"/>
                </a:solidFill>
              </a:rPr>
              <a:t>Sumber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Daya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Organisasi</a:t>
            </a:r>
            <a:r>
              <a:rPr lang="en-US" sz="3200" dirty="0" smtClean="0">
                <a:solidFill>
                  <a:srgbClr val="996633"/>
                </a:solidFill>
              </a:rPr>
              <a:t>, </a:t>
            </a:r>
            <a:r>
              <a:rPr lang="en-US" sz="3200" dirty="0" err="1" smtClean="0">
                <a:solidFill>
                  <a:srgbClr val="996633"/>
                </a:solidFill>
              </a:rPr>
              <a:t>Tujuan</a:t>
            </a:r>
            <a:r>
              <a:rPr lang="en-US" sz="3200" dirty="0" smtClean="0">
                <a:solidFill>
                  <a:srgbClr val="996633"/>
                </a:solidFill>
              </a:rPr>
              <a:t>, </a:t>
            </a:r>
            <a:r>
              <a:rPr lang="en-US" sz="3200" dirty="0" err="1" smtClean="0">
                <a:solidFill>
                  <a:srgbClr val="996633"/>
                </a:solidFill>
              </a:rPr>
              <a:t>dan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Fungsi-fungsi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Manajemen</a:t>
            </a:r>
            <a:endParaRPr lang="en-US" dirty="0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04800" y="2209800"/>
            <a:ext cx="8585200" cy="3200400"/>
            <a:chOff x="432" y="1392"/>
            <a:chExt cx="4992" cy="2016"/>
          </a:xfrm>
        </p:grpSpPr>
        <p:sp>
          <p:nvSpPr>
            <p:cNvPr id="24" name="AutoShape 5"/>
            <p:cNvSpPr>
              <a:spLocks noChangeAspect="1" noChangeArrowheads="1"/>
            </p:cNvSpPr>
            <p:nvPr/>
          </p:nvSpPr>
          <p:spPr bwMode="auto">
            <a:xfrm>
              <a:off x="432" y="1392"/>
              <a:ext cx="4992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2006" y="1500"/>
              <a:ext cx="1976" cy="18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072" y="2112"/>
              <a:ext cx="1248" cy="648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432" y="2016"/>
              <a:ext cx="1560" cy="774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 flipH="1">
              <a:off x="2932" y="2528"/>
              <a:ext cx="869" cy="601"/>
            </a:xfrm>
            <a:prstGeom prst="rightArrow">
              <a:avLst>
                <a:gd name="adj1" fmla="val 75000"/>
                <a:gd name="adj2" fmla="val 72464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 rot="16200000" flipH="1">
              <a:off x="3082" y="1626"/>
              <a:ext cx="628" cy="936"/>
            </a:xfrm>
            <a:prstGeom prst="rightArrow">
              <a:avLst>
                <a:gd name="adj1" fmla="val 75000"/>
                <a:gd name="adj2" fmla="val 50116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 rot="-5400000">
              <a:off x="2097" y="2405"/>
              <a:ext cx="716" cy="789"/>
            </a:xfrm>
            <a:prstGeom prst="rightArrow">
              <a:avLst>
                <a:gd name="adj1" fmla="val 75000"/>
                <a:gd name="adj2" fmla="val 50116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" name="AutoShape 12"/>
            <p:cNvSpPr>
              <a:spLocks noChangeArrowheads="1"/>
            </p:cNvSpPr>
            <p:nvPr/>
          </p:nvSpPr>
          <p:spPr bwMode="auto">
            <a:xfrm>
              <a:off x="2101" y="1751"/>
              <a:ext cx="831" cy="662"/>
            </a:xfrm>
            <a:prstGeom prst="rightArrow">
              <a:avLst>
                <a:gd name="adj1" fmla="val 75000"/>
                <a:gd name="adj2" fmla="val 62910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2060" y="1896"/>
              <a:ext cx="763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54293" tIns="26670" rIns="54293" bIns="26670" anchor="ctr"/>
            <a:lstStyle/>
            <a:p>
              <a:pPr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Planning &amp; </a:t>
              </a:r>
              <a:b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decision making</a:t>
              </a:r>
              <a:endParaRPr lang="en-US" sz="1400">
                <a:solidFill>
                  <a:srgbClr val="996633"/>
                </a:solidFill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2" y="2064"/>
              <a:ext cx="1560" cy="7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54293" tIns="26670" rIns="54293" bIns="26670"/>
            <a:lstStyle/>
            <a:p>
              <a:pPr algn="l"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Sumber Daya Organisasi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Sumber Daya Fisik/Alam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Informasi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Sumber Daya Manusia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Modal</a:t>
              </a:r>
              <a:endParaRPr lang="en-US" sz="1400" b="0">
                <a:solidFill>
                  <a:srgbClr val="996633"/>
                </a:solidFill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 rot="16200000">
              <a:off x="2156" y="2716"/>
              <a:ext cx="638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Controlling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312" y="2736"/>
              <a:ext cx="435" cy="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 rot="5400000">
              <a:off x="3076" y="1983"/>
              <a:ext cx="621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Organizing</a:t>
              </a:r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2096" y="2400"/>
              <a:ext cx="76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968" y="2400"/>
              <a:ext cx="87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1968" y="1536"/>
              <a:ext cx="1872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lvl="1" algn="l"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Fungsi-fungsi Manajemen</a:t>
              </a:r>
              <a:endParaRPr lang="en-US" sz="1400">
                <a:solidFill>
                  <a:srgbClr val="996633"/>
                </a:solidFill>
              </a:endParaRPr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4128" y="2160"/>
              <a:ext cx="1104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Tujuan Organisasi</a:t>
              </a:r>
            </a:p>
            <a:p>
              <a:pPr lvl="1" algn="l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Efektif</a:t>
              </a:r>
            </a:p>
            <a:p>
              <a:pPr lvl="1" algn="l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Efisien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  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84748" y="1461836"/>
            <a:ext cx="8763000" cy="5219700"/>
            <a:chOff x="240" y="768"/>
            <a:chExt cx="5520" cy="3336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240" y="864"/>
              <a:ext cx="5520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45" y="1536"/>
              <a:ext cx="0" cy="552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prstDash val="sysDot"/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2204" y="2304"/>
              <a:ext cx="139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800" y="1536"/>
              <a:ext cx="21" cy="552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4464" y="1584"/>
              <a:ext cx="4" cy="504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296" y="1536"/>
              <a:ext cx="1" cy="552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04" y="1055"/>
              <a:ext cx="1428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2204" y="2448"/>
              <a:ext cx="141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204" y="1217"/>
              <a:ext cx="141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0" y="864"/>
              <a:ext cx="1965" cy="67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88" y="768"/>
              <a:ext cx="1821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 anchor="ctr" anchorCtr="1"/>
            <a:lstStyle/>
            <a:p>
              <a:pPr algn="l">
                <a:defRPr/>
              </a:pPr>
              <a:r>
                <a:rPr lang="en-US" sz="1600" u="sng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Planning </a:t>
              </a:r>
              <a:br>
                <a:rPr lang="en-US" sz="1600" u="sng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Penentuan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Tujuan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Bagaimana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Cara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Pencapaian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yang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terbaik</a:t>
              </a:r>
              <a:endParaRPr lang="en-US" sz="1600" dirty="0">
                <a:solidFill>
                  <a:srgbClr val="996633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46" y="864"/>
              <a:ext cx="1927" cy="67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48" y="864"/>
              <a:ext cx="1955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Organizing</a:t>
              </a:r>
              <a: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/>
              </a:r>
              <a:b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Penentuan Bagaimana Penyusunan Organisasi dan Aktifitas dapat dilakukan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0" y="2088"/>
              <a:ext cx="1965" cy="79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8" y="2160"/>
              <a:ext cx="188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 anchor="ctr" anchorCtr="1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Controlling</a:t>
              </a:r>
            </a:p>
            <a:p>
              <a:pPr algn="l">
                <a:defRPr/>
              </a:pP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Monitoring dan Perbaikan Aktifitas yang sedang berjalan agar Tujuan dapat tercapai</a:t>
              </a:r>
              <a:r>
                <a:rPr lang="en-US" sz="1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30" y="2093"/>
              <a:ext cx="1859" cy="787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48" y="2112"/>
              <a:ext cx="185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Leading</a:t>
              </a:r>
              <a: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/>
              </a:r>
              <a:b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Proses Memotivasi Anggota Organisasi agar Planning dapat dijalankan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2295" y="1512"/>
              <a:ext cx="1234" cy="58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 flipV="1">
              <a:off x="2237" y="1512"/>
              <a:ext cx="1264" cy="573"/>
            </a:xfrm>
            <a:prstGeom prst="line">
              <a:avLst/>
            </a:prstGeom>
            <a:noFill/>
            <a:ln w="63500">
              <a:solidFill>
                <a:srgbClr val="969696"/>
              </a:solidFill>
              <a:prstDash val="sysDot"/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475" y="3456"/>
              <a:ext cx="939" cy="0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475" y="3672"/>
              <a:ext cx="939" cy="0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532" y="3384"/>
              <a:ext cx="3758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Menunjukkan Arah Tahapan dari setiap fungsi manajemen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532" y="3600"/>
              <a:ext cx="3758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Menunjukkan keterkaitan timbal balik antar fungsi manajemen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32" y="3072"/>
              <a:ext cx="375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endParaRPr lang="en-US" sz="1600" b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Keterangan:</a:t>
              </a:r>
              <a:endParaRPr lang="en-US" sz="1600">
                <a:solidFill>
                  <a:srgbClr val="9966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1CB8-3DF4-4180-BE5E-71BDD7DBA1E8}" type="slidenum">
              <a:rPr lang="en-US"/>
              <a:pPr/>
              <a:t>12</a:t>
            </a:fld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971550" y="187325"/>
            <a:ext cx="7749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PROSES DAN FUNGSI-FUNGSI MANAJEMEN  :</a:t>
            </a:r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1106366" y="836613"/>
            <a:ext cx="7066085" cy="5884862"/>
            <a:chOff x="243" y="2389"/>
            <a:chExt cx="3957" cy="3707"/>
          </a:xfrm>
        </p:grpSpPr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1530" y="2389"/>
              <a:ext cx="1485" cy="1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1564" y="2526"/>
              <a:ext cx="931" cy="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  <a:r>
                <a:rPr lang="en-US" sz="1400" b="1" dirty="0">
                  <a:solidFill>
                    <a:schemeClr val="accent2"/>
                  </a:solidFill>
                  <a:latin typeface="Times New Roman" pitchFamily="18" charset="0"/>
                </a:rPr>
                <a:t>PERENCANAAN</a:t>
              </a:r>
              <a:endParaRPr lang="en-GB" sz="14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1485" y="5022"/>
              <a:ext cx="1575" cy="1074"/>
            </a:xfrm>
            <a:prstGeom prst="rect">
              <a:avLst/>
            </a:prstGeom>
            <a:gradFill rotWithShape="0">
              <a:gsLst>
                <a:gs pos="0">
                  <a:srgbClr val="FF7C80"/>
                </a:gs>
                <a:gs pos="50000">
                  <a:schemeClr val="accent1"/>
                </a:gs>
                <a:gs pos="100000">
                  <a:srgbClr val="FF7C8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1774" y="5056"/>
              <a:ext cx="95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Times New Roman" pitchFamily="18" charset="0"/>
                </a:rPr>
                <a:t> KEPEMIMPINAN</a:t>
              </a:r>
              <a:endParaRPr lang="en-GB" sz="14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243" y="3732"/>
              <a:ext cx="1845" cy="102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0EFE0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676" y="3788"/>
              <a:ext cx="92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2"/>
                  </a:solidFill>
                  <a:latin typeface="Times New Roman" pitchFamily="18" charset="0"/>
                </a:rPr>
                <a:t>PENGENDALIAN</a:t>
              </a:r>
              <a:endParaRPr lang="en-GB" sz="14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2357" y="3729"/>
              <a:ext cx="1828" cy="10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340" y="3732"/>
              <a:ext cx="1860" cy="872"/>
            </a:xfrm>
            <a:prstGeom prst="rect">
              <a:avLst/>
            </a:prstGeom>
            <a:gradFill rotWithShape="0">
              <a:gsLst>
                <a:gs pos="0">
                  <a:srgbClr val="00FFCC"/>
                </a:gs>
                <a:gs pos="50000">
                  <a:srgbClr val="FFFF66"/>
                </a:gs>
                <a:gs pos="100000">
                  <a:srgbClr val="00FFCC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Times New Roman" pitchFamily="18" charset="0"/>
                </a:rPr>
                <a:t>PENGORGANISASIAN</a:t>
              </a:r>
            </a:p>
            <a:p>
              <a:pPr algn="ctr"/>
              <a:r>
                <a:rPr lang="en-US" sz="1400" b="1" dirty="0" err="1">
                  <a:latin typeface="Times New Roman" pitchFamily="18" charset="0"/>
                </a:rPr>
                <a:t>Menetapkan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Tugas-Tugas</a:t>
              </a:r>
              <a:r>
                <a:rPr lang="en-US" sz="1400" b="1" dirty="0">
                  <a:latin typeface="Times New Roman" pitchFamily="18" charset="0"/>
                </a:rPr>
                <a:t> yang </a:t>
              </a:r>
              <a:r>
                <a:rPr lang="en-US" sz="1400" b="1" dirty="0" err="1">
                  <a:latin typeface="Times New Roman" pitchFamily="18" charset="0"/>
                </a:rPr>
                <a:t>Harus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Dikerjakan</a:t>
              </a:r>
              <a:r>
                <a:rPr lang="en-US" sz="1400" b="1" dirty="0">
                  <a:latin typeface="Times New Roman" pitchFamily="18" charset="0"/>
                </a:rPr>
                <a:t>, </a:t>
              </a:r>
              <a:r>
                <a:rPr lang="en-US" sz="1400" b="1" dirty="0" err="1">
                  <a:latin typeface="Times New Roman" pitchFamily="18" charset="0"/>
                </a:rPr>
                <a:t>Siapa</a:t>
              </a:r>
              <a:r>
                <a:rPr lang="en-US" sz="1400" b="1" dirty="0">
                  <a:latin typeface="Times New Roman" pitchFamily="18" charset="0"/>
                </a:rPr>
                <a:t> yang </a:t>
              </a:r>
              <a:r>
                <a:rPr lang="en-US" sz="1400" b="1" dirty="0" err="1">
                  <a:latin typeface="Times New Roman" pitchFamily="18" charset="0"/>
                </a:rPr>
                <a:t>Mengerjakan</a:t>
              </a:r>
              <a:r>
                <a:rPr lang="en-US" sz="1400" b="1" dirty="0">
                  <a:latin typeface="Times New Roman" pitchFamily="18" charset="0"/>
                </a:rPr>
                <a:t>, </a:t>
              </a:r>
              <a:r>
                <a:rPr lang="en-US" sz="1400" b="1" dirty="0" err="1">
                  <a:latin typeface="Times New Roman" pitchFamily="18" charset="0"/>
                </a:rPr>
                <a:t>Bagaimana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Tugas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Dikelompokkan</a:t>
              </a:r>
              <a:r>
                <a:rPr lang="en-US" sz="1400" b="1" dirty="0">
                  <a:latin typeface="Times New Roman" pitchFamily="18" charset="0"/>
                </a:rPr>
                <a:t>, </a:t>
              </a:r>
              <a:r>
                <a:rPr lang="en-US" sz="1400" b="1" dirty="0" err="1">
                  <a:latin typeface="Times New Roman" pitchFamily="18" charset="0"/>
                </a:rPr>
                <a:t>Siapa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Melapor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kepada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Siapa</a:t>
              </a:r>
              <a:r>
                <a:rPr lang="en-US" sz="1400" b="1" dirty="0">
                  <a:latin typeface="Times New Roman" pitchFamily="18" charset="0"/>
                </a:rPr>
                <a:t>, </a:t>
              </a:r>
              <a:r>
                <a:rPr lang="en-US" sz="1400" b="1" dirty="0" err="1">
                  <a:latin typeface="Times New Roman" pitchFamily="18" charset="0"/>
                </a:rPr>
                <a:t>dan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Dimana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Keputusan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harus</a:t>
              </a:r>
              <a:r>
                <a:rPr lang="en-US" sz="1400" b="1" dirty="0">
                  <a:latin typeface="Times New Roman" pitchFamily="18" charset="0"/>
                </a:rPr>
                <a:t> </a:t>
              </a:r>
              <a:r>
                <a:rPr lang="en-US" sz="1400" b="1" dirty="0" err="1">
                  <a:latin typeface="Times New Roman" pitchFamily="18" charset="0"/>
                </a:rPr>
                <a:t>Diambil</a:t>
              </a:r>
              <a:endParaRPr lang="en-US" sz="1400" b="1" dirty="0">
                <a:latin typeface="Times New Roman" pitchFamily="18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1530" y="2712"/>
              <a:ext cx="1620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400" b="1">
                  <a:solidFill>
                    <a:srgbClr val="000000"/>
                  </a:solidFill>
                  <a:latin typeface="Times New Roman" pitchFamily="18" charset="0"/>
                </a:rPr>
                <a:t>Mencakup Penetapan Tujuan,</a:t>
              </a:r>
            </a:p>
            <a:p>
              <a:pPr algn="ctr"/>
              <a:r>
                <a:rPr lang="en-GB" sz="1400" b="1">
                  <a:solidFill>
                    <a:srgbClr val="000000"/>
                  </a:solidFill>
                  <a:latin typeface="Times New Roman" pitchFamily="18" charset="0"/>
                </a:rPr>
                <a:t>Penegakan Strategi, dan </a:t>
              </a:r>
            </a:p>
            <a:p>
              <a:pPr algn="ctr"/>
              <a:r>
                <a:rPr lang="en-GB" sz="1400" b="1">
                  <a:solidFill>
                    <a:srgbClr val="000000"/>
                  </a:solidFill>
                  <a:latin typeface="Times New Roman" pitchFamily="18" charset="0"/>
                </a:rPr>
                <a:t>Pengembangan Rencana</a:t>
              </a:r>
            </a:p>
            <a:p>
              <a:pPr algn="ctr"/>
              <a:r>
                <a:rPr lang="en-GB" sz="1400" b="1">
                  <a:solidFill>
                    <a:srgbClr val="000000"/>
                  </a:solidFill>
                  <a:latin typeface="Times New Roman" pitchFamily="18" charset="0"/>
                </a:rPr>
                <a:t>Untuk Mengkoordinasikan</a:t>
              </a:r>
            </a:p>
            <a:p>
              <a:pPr algn="ctr"/>
              <a:r>
                <a:rPr lang="en-GB" sz="1400" b="1">
                  <a:solidFill>
                    <a:srgbClr val="000000"/>
                  </a:solidFill>
                  <a:latin typeface="Times New Roman" pitchFamily="18" charset="0"/>
                </a:rPr>
                <a:t>Kegiatan</a:t>
              </a: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300" y="3954"/>
              <a:ext cx="1747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Memantau kegiatan-Kegiatan 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Untuk Memastikan Kegiatan tsb 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Dicapai sesuai Dengan Yang 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Direncanakan dan Mengoreksi Setiap 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Penyimpangan Yang Berarti</a:t>
              </a:r>
              <a:endParaRPr lang="en-GB" sz="1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1563" y="5200"/>
              <a:ext cx="147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Mencakup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hal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Memotivasi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Bawahan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Mengarahkan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Orang</a:t>
              </a:r>
            </a:p>
            <a:p>
              <a:pPr algn="ctr"/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Lain,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Menyeleksi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Saluran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Komunikasi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yang paling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Efektif</a:t>
              </a:r>
              <a:endParaRPr lang="en-GB" sz="14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Dan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Memecahkan</a:t>
              </a:r>
              <a:r>
                <a:rPr lang="en-GB" sz="1400" b="1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Konflik</a:t>
              </a:r>
              <a:endParaRPr lang="en-GB" sz="14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GB" sz="1400" b="1" dirty="0" err="1">
                  <a:solidFill>
                    <a:srgbClr val="000000"/>
                  </a:solidFill>
                  <a:latin typeface="Times New Roman" pitchFamily="18" charset="0"/>
                </a:rPr>
                <a:t>Konflik</a:t>
              </a:r>
              <a:endParaRPr lang="en-GB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2239" y="3477"/>
              <a:ext cx="0" cy="150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2093" y="4270"/>
              <a:ext cx="27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06" name="AutoShape 34"/>
            <p:cNvSpPr>
              <a:spLocks noChangeArrowheads="1"/>
            </p:cNvSpPr>
            <p:nvPr/>
          </p:nvSpPr>
          <p:spPr bwMode="auto">
            <a:xfrm flipH="1">
              <a:off x="540" y="4806"/>
              <a:ext cx="945" cy="807"/>
            </a:xfrm>
            <a:custGeom>
              <a:avLst/>
              <a:gdLst>
                <a:gd name="G0" fmla="+- 9257 0 0"/>
                <a:gd name="G1" fmla="+- 15930 0 0"/>
                <a:gd name="G2" fmla="+- 6599 0 0"/>
                <a:gd name="G3" fmla="*/ 9257 1 2"/>
                <a:gd name="G4" fmla="+- G3 10800 0"/>
                <a:gd name="G5" fmla="+- 21600 9257 15930"/>
                <a:gd name="G6" fmla="+- 15930 6599 0"/>
                <a:gd name="G7" fmla="*/ G6 1 2"/>
                <a:gd name="G8" fmla="*/ 15930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599 h 21600"/>
                <a:gd name="T4" fmla="*/ 6599 w 21600"/>
                <a:gd name="T5" fmla="*/ 9257 h 21600"/>
                <a:gd name="T6" fmla="*/ 0 w 21600"/>
                <a:gd name="T7" fmla="*/ 15429 h 21600"/>
                <a:gd name="T8" fmla="*/ 6599 w 21600"/>
                <a:gd name="T9" fmla="*/ 21600 h 21600"/>
                <a:gd name="T10" fmla="*/ 11265 w 21600"/>
                <a:gd name="T11" fmla="*/ 15930 h 21600"/>
                <a:gd name="T12" fmla="*/ 15930 w 21600"/>
                <a:gd name="T13" fmla="*/ 11265 h 21600"/>
                <a:gd name="T14" fmla="*/ 21600 w 21600"/>
                <a:gd name="T15" fmla="*/ 6599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599"/>
                  </a:lnTo>
                  <a:lnTo>
                    <a:pt x="14927" y="6599"/>
                  </a:lnTo>
                  <a:lnTo>
                    <a:pt x="14927" y="14927"/>
                  </a:lnTo>
                  <a:lnTo>
                    <a:pt x="6599" y="14927"/>
                  </a:lnTo>
                  <a:lnTo>
                    <a:pt x="6599" y="9257"/>
                  </a:lnTo>
                  <a:lnTo>
                    <a:pt x="0" y="15429"/>
                  </a:lnTo>
                  <a:lnTo>
                    <a:pt x="6599" y="21600"/>
                  </a:lnTo>
                  <a:lnTo>
                    <a:pt x="6599" y="15930"/>
                  </a:lnTo>
                  <a:lnTo>
                    <a:pt x="15930" y="15930"/>
                  </a:lnTo>
                  <a:lnTo>
                    <a:pt x="15930" y="6599"/>
                  </a:lnTo>
                  <a:lnTo>
                    <a:pt x="21600" y="659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AutoShape 35"/>
            <p:cNvSpPr>
              <a:spLocks noChangeArrowheads="1"/>
            </p:cNvSpPr>
            <p:nvPr/>
          </p:nvSpPr>
          <p:spPr bwMode="auto">
            <a:xfrm>
              <a:off x="3105" y="4806"/>
              <a:ext cx="810" cy="807"/>
            </a:xfrm>
            <a:custGeom>
              <a:avLst/>
              <a:gdLst>
                <a:gd name="G0" fmla="+- 9257 0 0"/>
                <a:gd name="G1" fmla="+- 15930 0 0"/>
                <a:gd name="G2" fmla="+- 6599 0 0"/>
                <a:gd name="G3" fmla="*/ 9257 1 2"/>
                <a:gd name="G4" fmla="+- G3 10800 0"/>
                <a:gd name="G5" fmla="+- 21600 9257 15930"/>
                <a:gd name="G6" fmla="+- 15930 6599 0"/>
                <a:gd name="G7" fmla="*/ G6 1 2"/>
                <a:gd name="G8" fmla="*/ 15930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599 h 21600"/>
                <a:gd name="T4" fmla="*/ 6599 w 21600"/>
                <a:gd name="T5" fmla="*/ 9257 h 21600"/>
                <a:gd name="T6" fmla="*/ 0 w 21600"/>
                <a:gd name="T7" fmla="*/ 15429 h 21600"/>
                <a:gd name="T8" fmla="*/ 6599 w 21600"/>
                <a:gd name="T9" fmla="*/ 21600 h 21600"/>
                <a:gd name="T10" fmla="*/ 11265 w 21600"/>
                <a:gd name="T11" fmla="*/ 15930 h 21600"/>
                <a:gd name="T12" fmla="*/ 15930 w 21600"/>
                <a:gd name="T13" fmla="*/ 11265 h 21600"/>
                <a:gd name="T14" fmla="*/ 21600 w 21600"/>
                <a:gd name="T15" fmla="*/ 6599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599"/>
                  </a:lnTo>
                  <a:lnTo>
                    <a:pt x="14927" y="6599"/>
                  </a:lnTo>
                  <a:lnTo>
                    <a:pt x="14927" y="14927"/>
                  </a:lnTo>
                  <a:lnTo>
                    <a:pt x="6599" y="14927"/>
                  </a:lnTo>
                  <a:lnTo>
                    <a:pt x="6599" y="9257"/>
                  </a:lnTo>
                  <a:lnTo>
                    <a:pt x="0" y="15429"/>
                  </a:lnTo>
                  <a:lnTo>
                    <a:pt x="6599" y="21600"/>
                  </a:lnTo>
                  <a:lnTo>
                    <a:pt x="6599" y="15930"/>
                  </a:lnTo>
                  <a:lnTo>
                    <a:pt x="15930" y="15930"/>
                  </a:lnTo>
                  <a:lnTo>
                    <a:pt x="15930" y="6599"/>
                  </a:lnTo>
                  <a:lnTo>
                    <a:pt x="21600" y="659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AutoShape 36"/>
            <p:cNvSpPr>
              <a:spLocks noChangeArrowheads="1"/>
            </p:cNvSpPr>
            <p:nvPr/>
          </p:nvSpPr>
          <p:spPr bwMode="auto">
            <a:xfrm flipH="1" flipV="1">
              <a:off x="563" y="2820"/>
              <a:ext cx="945" cy="751"/>
            </a:xfrm>
            <a:custGeom>
              <a:avLst/>
              <a:gdLst>
                <a:gd name="G0" fmla="+- 9257 0 0"/>
                <a:gd name="G1" fmla="+- 15930 0 0"/>
                <a:gd name="G2" fmla="+- 6599 0 0"/>
                <a:gd name="G3" fmla="*/ 9257 1 2"/>
                <a:gd name="G4" fmla="+- G3 10800 0"/>
                <a:gd name="G5" fmla="+- 21600 9257 15930"/>
                <a:gd name="G6" fmla="+- 15930 6599 0"/>
                <a:gd name="G7" fmla="*/ G6 1 2"/>
                <a:gd name="G8" fmla="*/ 15930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6599 h 21600"/>
                <a:gd name="T4" fmla="*/ 6599 w 21600"/>
                <a:gd name="T5" fmla="*/ 9257 h 21600"/>
                <a:gd name="T6" fmla="*/ 0 w 21600"/>
                <a:gd name="T7" fmla="*/ 15429 h 21600"/>
                <a:gd name="T8" fmla="*/ 6599 w 21600"/>
                <a:gd name="T9" fmla="*/ 21600 h 21600"/>
                <a:gd name="T10" fmla="*/ 11265 w 21600"/>
                <a:gd name="T11" fmla="*/ 15930 h 21600"/>
                <a:gd name="T12" fmla="*/ 15930 w 21600"/>
                <a:gd name="T13" fmla="*/ 11265 h 21600"/>
                <a:gd name="T14" fmla="*/ 21600 w 21600"/>
                <a:gd name="T15" fmla="*/ 6599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599"/>
                  </a:lnTo>
                  <a:lnTo>
                    <a:pt x="14927" y="6599"/>
                  </a:lnTo>
                  <a:lnTo>
                    <a:pt x="14927" y="14927"/>
                  </a:lnTo>
                  <a:lnTo>
                    <a:pt x="6599" y="14927"/>
                  </a:lnTo>
                  <a:lnTo>
                    <a:pt x="6599" y="9257"/>
                  </a:lnTo>
                  <a:lnTo>
                    <a:pt x="0" y="15429"/>
                  </a:lnTo>
                  <a:lnTo>
                    <a:pt x="6599" y="21600"/>
                  </a:lnTo>
                  <a:lnTo>
                    <a:pt x="6599" y="15930"/>
                  </a:lnTo>
                  <a:lnTo>
                    <a:pt x="15930" y="15930"/>
                  </a:lnTo>
                  <a:lnTo>
                    <a:pt x="15930" y="6599"/>
                  </a:lnTo>
                  <a:lnTo>
                    <a:pt x="21600" y="659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AutoShape 37"/>
            <p:cNvSpPr>
              <a:spLocks noChangeArrowheads="1"/>
            </p:cNvSpPr>
            <p:nvPr/>
          </p:nvSpPr>
          <p:spPr bwMode="auto">
            <a:xfrm flipV="1">
              <a:off x="3071" y="2886"/>
              <a:ext cx="810" cy="806"/>
            </a:xfrm>
            <a:custGeom>
              <a:avLst/>
              <a:gdLst>
                <a:gd name="G0" fmla="+- 9257 0 0"/>
                <a:gd name="G1" fmla="+- 15924 0 0"/>
                <a:gd name="G2" fmla="+- 7392 0 0"/>
                <a:gd name="G3" fmla="*/ 9257 1 2"/>
                <a:gd name="G4" fmla="+- G3 10800 0"/>
                <a:gd name="G5" fmla="+- 21600 9257 15924"/>
                <a:gd name="G6" fmla="+- 15924 7392 0"/>
                <a:gd name="G7" fmla="*/ G6 1 2"/>
                <a:gd name="G8" fmla="*/ 15924 2 1"/>
                <a:gd name="G9" fmla="+- G8 0 21600"/>
                <a:gd name="G10" fmla="+- G5 0 G4"/>
                <a:gd name="G11" fmla="+- 9257 0 G4"/>
                <a:gd name="G12" fmla="*/ G2 G10 G11"/>
                <a:gd name="T0" fmla="*/ 15429 w 21600"/>
                <a:gd name="T1" fmla="*/ 0 h 21600"/>
                <a:gd name="T2" fmla="*/ 9257 w 21600"/>
                <a:gd name="T3" fmla="*/ 7392 h 21600"/>
                <a:gd name="T4" fmla="*/ 7392 w 21600"/>
                <a:gd name="T5" fmla="*/ 9257 h 21600"/>
                <a:gd name="T6" fmla="*/ 0 w 21600"/>
                <a:gd name="T7" fmla="*/ 15429 h 21600"/>
                <a:gd name="T8" fmla="*/ 7392 w 21600"/>
                <a:gd name="T9" fmla="*/ 21600 h 21600"/>
                <a:gd name="T10" fmla="*/ 11658 w 21600"/>
                <a:gd name="T11" fmla="*/ 15924 h 21600"/>
                <a:gd name="T12" fmla="*/ 15924 w 21600"/>
                <a:gd name="T13" fmla="*/ 11658 h 21600"/>
                <a:gd name="T14" fmla="*/ 21600 w 21600"/>
                <a:gd name="T15" fmla="*/ 7392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G12 w 21600"/>
                <a:gd name="T25" fmla="*/ G5 h 21600"/>
                <a:gd name="T26" fmla="*/ G1 w 21600"/>
                <a:gd name="T27" fmla="*/ G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7392"/>
                  </a:lnTo>
                  <a:lnTo>
                    <a:pt x="14933" y="7392"/>
                  </a:lnTo>
                  <a:lnTo>
                    <a:pt x="14933" y="14933"/>
                  </a:lnTo>
                  <a:lnTo>
                    <a:pt x="7392" y="14933"/>
                  </a:lnTo>
                  <a:lnTo>
                    <a:pt x="7392" y="9257"/>
                  </a:lnTo>
                  <a:lnTo>
                    <a:pt x="0" y="15429"/>
                  </a:lnTo>
                  <a:lnTo>
                    <a:pt x="7392" y="21600"/>
                  </a:lnTo>
                  <a:lnTo>
                    <a:pt x="7392" y="15924"/>
                  </a:lnTo>
                  <a:lnTo>
                    <a:pt x="15924" y="15924"/>
                  </a:lnTo>
                  <a:lnTo>
                    <a:pt x="15924" y="7392"/>
                  </a:lnTo>
                  <a:lnTo>
                    <a:pt x="21600" y="7392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00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Grp="1" noChangeArrowheads="1"/>
          </p:cNvSpPr>
          <p:nvPr>
            <p:ph type="title"/>
          </p:nvPr>
        </p:nvSpPr>
        <p:spPr>
          <a:xfrm>
            <a:off x="330200" y="152400"/>
            <a:ext cx="9245600" cy="11430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dirty="0" smtClean="0">
                <a:solidFill>
                  <a:srgbClr val="996633"/>
                </a:solidFill>
              </a:rPr>
              <a:t>   </a:t>
            </a:r>
            <a:r>
              <a:rPr lang="en-US" sz="3600" dirty="0" err="1" smtClean="0">
                <a:solidFill>
                  <a:srgbClr val="996633"/>
                </a:solidFill>
              </a:rPr>
              <a:t>Perbedaan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pandangan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dalam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br>
              <a:rPr lang="en-US" sz="3600" dirty="0" smtClean="0">
                <a:solidFill>
                  <a:srgbClr val="996633"/>
                </a:solidFill>
              </a:rPr>
            </a:br>
            <a:r>
              <a:rPr lang="en-US" sz="3600" dirty="0" err="1" smtClean="0">
                <a:solidFill>
                  <a:srgbClr val="996633"/>
                </a:solidFill>
              </a:rPr>
              <a:t>Fungsi-fungsi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Manajemen</a:t>
            </a:r>
            <a:endParaRPr lang="en-US" sz="3600" dirty="0" smtClean="0">
              <a:solidFill>
                <a:srgbClr val="996633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160280" y="1600200"/>
            <a:ext cx="8983720" cy="5029200"/>
            <a:chOff x="160280" y="1600200"/>
            <a:chExt cx="8983720" cy="5029200"/>
          </a:xfrm>
        </p:grpSpPr>
        <p:sp>
          <p:nvSpPr>
            <p:cNvPr id="6" name="Rectangle 55"/>
            <p:cNvSpPr>
              <a:spLocks noChangeArrowheads="1"/>
            </p:cNvSpPr>
            <p:nvPr/>
          </p:nvSpPr>
          <p:spPr bwMode="auto">
            <a:xfrm>
              <a:off x="7560428" y="1600200"/>
              <a:ext cx="1353002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Ernest </a:t>
              </a:r>
            </a:p>
            <a:p>
              <a:pPr marL="457200" indent="-457200" algn="ctr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Dale</a:t>
              </a: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6300295" y="1600200"/>
              <a:ext cx="126013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Richard </a:t>
              </a:r>
            </a:p>
            <a:p>
              <a:pPr marL="457200" indent="-457200" algn="ctr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W Griffin</a:t>
              </a:r>
            </a:p>
          </p:txBody>
        </p:sp>
        <p:sp>
          <p:nvSpPr>
            <p:cNvPr id="8" name="Rectangle 53"/>
            <p:cNvSpPr>
              <a:spLocks noChangeArrowheads="1"/>
            </p:cNvSpPr>
            <p:nvPr/>
          </p:nvSpPr>
          <p:spPr bwMode="auto">
            <a:xfrm>
              <a:off x="4916871" y="1600200"/>
              <a:ext cx="1383424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Nickels,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McHugh &amp;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 Mc Hugh </a:t>
              </a:r>
            </a:p>
          </p:txBody>
        </p:sp>
        <p:sp>
          <p:nvSpPr>
            <p:cNvPr id="9" name="Rectangle 52"/>
            <p:cNvSpPr>
              <a:spLocks noChangeArrowheads="1"/>
            </p:cNvSpPr>
            <p:nvPr/>
          </p:nvSpPr>
          <p:spPr bwMode="auto">
            <a:xfrm>
              <a:off x="3764017" y="1600200"/>
              <a:ext cx="115285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Koontz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&amp; O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 ’Donnelly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2688021" y="1600200"/>
              <a:ext cx="1075997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James AF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Stoner</a:t>
              </a: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1765738" y="1600200"/>
              <a:ext cx="92228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George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Terry</a:t>
              </a:r>
            </a:p>
          </p:txBody>
        </p:sp>
        <p:sp>
          <p:nvSpPr>
            <p:cNvPr id="12" name="Rectangle 49"/>
            <p:cNvSpPr>
              <a:spLocks noChangeArrowheads="1"/>
            </p:cNvSpPr>
            <p:nvPr/>
          </p:nvSpPr>
          <p:spPr bwMode="auto">
            <a:xfrm>
              <a:off x="459171" y="1600200"/>
              <a:ext cx="1306567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Luther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Gullick</a:t>
              </a:r>
            </a:p>
          </p:txBody>
        </p:sp>
        <p:sp>
          <p:nvSpPr>
            <p:cNvPr id="13" name="Line 56"/>
            <p:cNvSpPr>
              <a:spLocks noChangeShapeType="1"/>
            </p:cNvSpPr>
            <p:nvPr/>
          </p:nvSpPr>
          <p:spPr bwMode="auto">
            <a:xfrm>
              <a:off x="459171" y="1600200"/>
              <a:ext cx="845425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59171" y="2307431"/>
              <a:ext cx="845425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Line 58"/>
            <p:cNvSpPr>
              <a:spLocks noChangeShapeType="1"/>
            </p:cNvSpPr>
            <p:nvPr/>
          </p:nvSpPr>
          <p:spPr bwMode="auto">
            <a:xfrm>
              <a:off x="45917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6" name="Line 59"/>
            <p:cNvSpPr>
              <a:spLocks noChangeShapeType="1"/>
            </p:cNvSpPr>
            <p:nvPr/>
          </p:nvSpPr>
          <p:spPr bwMode="auto">
            <a:xfrm>
              <a:off x="8913429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" name="Line 63"/>
            <p:cNvSpPr>
              <a:spLocks noChangeShapeType="1"/>
            </p:cNvSpPr>
            <p:nvPr/>
          </p:nvSpPr>
          <p:spPr bwMode="auto">
            <a:xfrm>
              <a:off x="1765738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268802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" name="Line 69"/>
            <p:cNvSpPr>
              <a:spLocks noChangeShapeType="1"/>
            </p:cNvSpPr>
            <p:nvPr/>
          </p:nvSpPr>
          <p:spPr bwMode="auto">
            <a:xfrm>
              <a:off x="3764017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0" name="Line 72"/>
            <p:cNvSpPr>
              <a:spLocks noChangeShapeType="1"/>
            </p:cNvSpPr>
            <p:nvPr/>
          </p:nvSpPr>
          <p:spPr bwMode="auto">
            <a:xfrm>
              <a:off x="491687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1" name="Line 75"/>
            <p:cNvSpPr>
              <a:spLocks noChangeShapeType="1"/>
            </p:cNvSpPr>
            <p:nvPr/>
          </p:nvSpPr>
          <p:spPr bwMode="auto">
            <a:xfrm>
              <a:off x="6300295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2" name="Line 78"/>
            <p:cNvSpPr>
              <a:spLocks noChangeShapeType="1"/>
            </p:cNvSpPr>
            <p:nvPr/>
          </p:nvSpPr>
          <p:spPr bwMode="auto">
            <a:xfrm>
              <a:off x="7560428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3" name="Text Box 131"/>
            <p:cNvSpPr txBox="1">
              <a:spLocks noChangeArrowheads="1"/>
            </p:cNvSpPr>
            <p:nvPr/>
          </p:nvSpPr>
          <p:spPr bwMode="auto">
            <a:xfrm>
              <a:off x="382314" y="2561665"/>
              <a:ext cx="853111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996633"/>
                  </a:solidFill>
                </a:rPr>
                <a:t>PLANNING</a:t>
              </a:r>
            </a:p>
          </p:txBody>
        </p:sp>
        <p:sp>
          <p:nvSpPr>
            <p:cNvPr id="24" name="Rectangle 132"/>
            <p:cNvSpPr>
              <a:spLocks noChangeArrowheads="1"/>
            </p:cNvSpPr>
            <p:nvPr/>
          </p:nvSpPr>
          <p:spPr bwMode="auto">
            <a:xfrm>
              <a:off x="382314" y="2487706"/>
              <a:ext cx="8531116" cy="51771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 Box 135"/>
            <p:cNvSpPr txBox="1">
              <a:spLocks noChangeArrowheads="1"/>
            </p:cNvSpPr>
            <p:nvPr/>
          </p:nvSpPr>
          <p:spPr bwMode="auto">
            <a:xfrm>
              <a:off x="459171" y="3227294"/>
              <a:ext cx="845425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996633"/>
                  </a:solidFill>
                </a:rPr>
                <a:t>ORGANIZING</a:t>
              </a:r>
            </a:p>
          </p:txBody>
        </p:sp>
        <p:sp>
          <p:nvSpPr>
            <p:cNvPr id="26" name="Rectangle 136"/>
            <p:cNvSpPr>
              <a:spLocks noChangeArrowheads="1"/>
            </p:cNvSpPr>
            <p:nvPr/>
          </p:nvSpPr>
          <p:spPr bwMode="auto">
            <a:xfrm>
              <a:off x="382314" y="3153335"/>
              <a:ext cx="8531116" cy="51771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137"/>
            <p:cNvSpPr>
              <a:spLocks noChangeArrowheads="1"/>
            </p:cNvSpPr>
            <p:nvPr/>
          </p:nvSpPr>
          <p:spPr bwMode="auto">
            <a:xfrm>
              <a:off x="459171" y="6185647"/>
              <a:ext cx="8454259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Text Box 138"/>
            <p:cNvSpPr txBox="1">
              <a:spLocks noChangeArrowheads="1"/>
            </p:cNvSpPr>
            <p:nvPr/>
          </p:nvSpPr>
          <p:spPr bwMode="auto">
            <a:xfrm>
              <a:off x="459171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29" name="Text Box 140"/>
            <p:cNvSpPr txBox="1">
              <a:spLocks noChangeArrowheads="1"/>
            </p:cNvSpPr>
            <p:nvPr/>
          </p:nvSpPr>
          <p:spPr bwMode="auto">
            <a:xfrm>
              <a:off x="689741" y="6199514"/>
              <a:ext cx="845425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996633"/>
                  </a:solidFill>
                </a:rPr>
                <a:t>CONTROLLING</a:t>
              </a:r>
            </a:p>
          </p:txBody>
        </p:sp>
        <p:sp>
          <p:nvSpPr>
            <p:cNvPr id="30" name="Rectangle 141"/>
            <p:cNvSpPr>
              <a:spLocks noChangeArrowheads="1"/>
            </p:cNvSpPr>
            <p:nvPr/>
          </p:nvSpPr>
          <p:spPr bwMode="auto">
            <a:xfrm>
              <a:off x="382314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" name="Text Box 142"/>
            <p:cNvSpPr txBox="1">
              <a:spLocks noChangeArrowheads="1"/>
            </p:cNvSpPr>
            <p:nvPr/>
          </p:nvSpPr>
          <p:spPr bwMode="auto">
            <a:xfrm>
              <a:off x="382314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32" name="Rectangle 143"/>
            <p:cNvSpPr>
              <a:spLocks noChangeArrowheads="1"/>
            </p:cNvSpPr>
            <p:nvPr/>
          </p:nvSpPr>
          <p:spPr bwMode="auto">
            <a:xfrm>
              <a:off x="382314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Rectangle 144"/>
            <p:cNvSpPr>
              <a:spLocks noChangeArrowheads="1"/>
            </p:cNvSpPr>
            <p:nvPr/>
          </p:nvSpPr>
          <p:spPr bwMode="auto">
            <a:xfrm>
              <a:off x="305457" y="5002306"/>
              <a:ext cx="1460281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Rectangle 145"/>
            <p:cNvSpPr>
              <a:spLocks noChangeArrowheads="1"/>
            </p:cNvSpPr>
            <p:nvPr/>
          </p:nvSpPr>
          <p:spPr bwMode="auto">
            <a:xfrm>
              <a:off x="382314" y="5593976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Rectangle 147"/>
            <p:cNvSpPr>
              <a:spLocks noChangeArrowheads="1"/>
            </p:cNvSpPr>
            <p:nvPr/>
          </p:nvSpPr>
          <p:spPr bwMode="auto">
            <a:xfrm>
              <a:off x="160280" y="5076265"/>
              <a:ext cx="1604927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COORDINATING</a:t>
              </a:r>
            </a:p>
          </p:txBody>
        </p:sp>
        <p:sp>
          <p:nvSpPr>
            <p:cNvPr id="36" name="Rectangle 148"/>
            <p:cNvSpPr>
              <a:spLocks noChangeArrowheads="1"/>
            </p:cNvSpPr>
            <p:nvPr/>
          </p:nvSpPr>
          <p:spPr bwMode="auto">
            <a:xfrm>
              <a:off x="342218" y="5667935"/>
              <a:ext cx="1245855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REPORTING</a:t>
              </a:r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997169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997169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>
              <a:off x="997169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0" name="Line 154"/>
            <p:cNvSpPr>
              <a:spLocks noChangeShapeType="1"/>
            </p:cNvSpPr>
            <p:nvPr/>
          </p:nvSpPr>
          <p:spPr bwMode="auto">
            <a:xfrm>
              <a:off x="997169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" name="Line 155"/>
            <p:cNvSpPr>
              <a:spLocks noChangeShapeType="1"/>
            </p:cNvSpPr>
            <p:nvPr/>
          </p:nvSpPr>
          <p:spPr bwMode="auto">
            <a:xfrm>
              <a:off x="997169" y="48543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2" name="Line 156"/>
            <p:cNvSpPr>
              <a:spLocks noChangeShapeType="1"/>
            </p:cNvSpPr>
            <p:nvPr/>
          </p:nvSpPr>
          <p:spPr bwMode="auto">
            <a:xfrm>
              <a:off x="997169" y="544605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3" name="Line 157"/>
            <p:cNvSpPr>
              <a:spLocks noChangeShapeType="1"/>
            </p:cNvSpPr>
            <p:nvPr/>
          </p:nvSpPr>
          <p:spPr bwMode="auto">
            <a:xfrm>
              <a:off x="997169" y="603772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4" name="Text Box 160"/>
            <p:cNvSpPr txBox="1">
              <a:spLocks noChangeArrowheads="1"/>
            </p:cNvSpPr>
            <p:nvPr/>
          </p:nvSpPr>
          <p:spPr bwMode="auto">
            <a:xfrm>
              <a:off x="2042575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Actuat ing</a:t>
              </a: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996309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" name="Line 162"/>
            <p:cNvSpPr>
              <a:spLocks noChangeShapeType="1"/>
            </p:cNvSpPr>
            <p:nvPr/>
          </p:nvSpPr>
          <p:spPr bwMode="auto">
            <a:xfrm>
              <a:off x="2303736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7" name="Line 163"/>
            <p:cNvSpPr>
              <a:spLocks noChangeShapeType="1"/>
            </p:cNvSpPr>
            <p:nvPr/>
          </p:nvSpPr>
          <p:spPr bwMode="auto">
            <a:xfrm>
              <a:off x="2303736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8" name="Line 165"/>
            <p:cNvSpPr>
              <a:spLocks noChangeShapeType="1"/>
            </p:cNvSpPr>
            <p:nvPr/>
          </p:nvSpPr>
          <p:spPr bwMode="auto">
            <a:xfrm>
              <a:off x="2303736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Line 166"/>
            <p:cNvSpPr>
              <a:spLocks noChangeShapeType="1"/>
            </p:cNvSpPr>
            <p:nvPr/>
          </p:nvSpPr>
          <p:spPr bwMode="auto">
            <a:xfrm>
              <a:off x="2303736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Text Box 167"/>
            <p:cNvSpPr txBox="1">
              <a:spLocks noChangeArrowheads="1"/>
            </p:cNvSpPr>
            <p:nvPr/>
          </p:nvSpPr>
          <p:spPr bwMode="auto">
            <a:xfrm>
              <a:off x="3840874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51" name="Rectangle 168"/>
            <p:cNvSpPr>
              <a:spLocks noChangeArrowheads="1"/>
            </p:cNvSpPr>
            <p:nvPr/>
          </p:nvSpPr>
          <p:spPr bwMode="auto">
            <a:xfrm>
              <a:off x="3764017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" name="Text Box 169"/>
            <p:cNvSpPr txBox="1">
              <a:spLocks noChangeArrowheads="1"/>
            </p:cNvSpPr>
            <p:nvPr/>
          </p:nvSpPr>
          <p:spPr bwMode="auto">
            <a:xfrm>
              <a:off x="3764017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53" name="Rectangle 170"/>
            <p:cNvSpPr>
              <a:spLocks noChangeArrowheads="1"/>
            </p:cNvSpPr>
            <p:nvPr/>
          </p:nvSpPr>
          <p:spPr bwMode="auto">
            <a:xfrm>
              <a:off x="3764017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Line 171"/>
            <p:cNvSpPr>
              <a:spLocks noChangeShapeType="1"/>
            </p:cNvSpPr>
            <p:nvPr/>
          </p:nvSpPr>
          <p:spPr bwMode="auto">
            <a:xfrm>
              <a:off x="4378872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5" name="Line 172"/>
            <p:cNvSpPr>
              <a:spLocks noChangeShapeType="1"/>
            </p:cNvSpPr>
            <p:nvPr/>
          </p:nvSpPr>
          <p:spPr bwMode="auto">
            <a:xfrm>
              <a:off x="4378872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Text Box 173"/>
            <p:cNvSpPr txBox="1">
              <a:spLocks noChangeArrowheads="1"/>
            </p:cNvSpPr>
            <p:nvPr/>
          </p:nvSpPr>
          <p:spPr bwMode="auto">
            <a:xfrm>
              <a:off x="2948846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57" name="Rectangle 174"/>
            <p:cNvSpPr>
              <a:spLocks noChangeArrowheads="1"/>
            </p:cNvSpPr>
            <p:nvPr/>
          </p:nvSpPr>
          <p:spPr bwMode="auto">
            <a:xfrm>
              <a:off x="2918591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Line 175"/>
            <p:cNvSpPr>
              <a:spLocks noChangeShapeType="1"/>
            </p:cNvSpPr>
            <p:nvPr/>
          </p:nvSpPr>
          <p:spPr bwMode="auto">
            <a:xfrm>
              <a:off x="3149162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Line 176"/>
            <p:cNvSpPr>
              <a:spLocks noChangeShapeType="1"/>
            </p:cNvSpPr>
            <p:nvPr/>
          </p:nvSpPr>
          <p:spPr bwMode="auto">
            <a:xfrm>
              <a:off x="3149162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Text Box 177"/>
            <p:cNvSpPr txBox="1">
              <a:spLocks noChangeArrowheads="1"/>
            </p:cNvSpPr>
            <p:nvPr/>
          </p:nvSpPr>
          <p:spPr bwMode="auto">
            <a:xfrm>
              <a:off x="5472314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61" name="Rectangle 178"/>
            <p:cNvSpPr>
              <a:spLocks noChangeArrowheads="1"/>
            </p:cNvSpPr>
            <p:nvPr/>
          </p:nvSpPr>
          <p:spPr bwMode="auto">
            <a:xfrm>
              <a:off x="5454869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Line 179"/>
            <p:cNvSpPr>
              <a:spLocks noChangeShapeType="1"/>
            </p:cNvSpPr>
            <p:nvPr/>
          </p:nvSpPr>
          <p:spPr bwMode="auto">
            <a:xfrm>
              <a:off x="5733475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3" name="Line 180"/>
            <p:cNvSpPr>
              <a:spLocks noChangeShapeType="1"/>
            </p:cNvSpPr>
            <p:nvPr/>
          </p:nvSpPr>
          <p:spPr bwMode="auto">
            <a:xfrm>
              <a:off x="5733475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4" name="Text Box 181"/>
            <p:cNvSpPr txBox="1">
              <a:spLocks noChangeArrowheads="1"/>
            </p:cNvSpPr>
            <p:nvPr/>
          </p:nvSpPr>
          <p:spPr bwMode="auto">
            <a:xfrm>
              <a:off x="6762870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65" name="Rectangle 182"/>
            <p:cNvSpPr>
              <a:spLocks noChangeArrowheads="1"/>
            </p:cNvSpPr>
            <p:nvPr/>
          </p:nvSpPr>
          <p:spPr bwMode="auto">
            <a:xfrm>
              <a:off x="6732615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Line 183"/>
            <p:cNvSpPr>
              <a:spLocks noChangeShapeType="1"/>
            </p:cNvSpPr>
            <p:nvPr/>
          </p:nvSpPr>
          <p:spPr bwMode="auto">
            <a:xfrm>
              <a:off x="6963186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7" name="Line 184"/>
            <p:cNvSpPr>
              <a:spLocks noChangeShapeType="1"/>
            </p:cNvSpPr>
            <p:nvPr/>
          </p:nvSpPr>
          <p:spPr bwMode="auto">
            <a:xfrm>
              <a:off x="6963186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8" name="Line 185"/>
            <p:cNvSpPr>
              <a:spLocks noChangeShapeType="1"/>
            </p:cNvSpPr>
            <p:nvPr/>
          </p:nvSpPr>
          <p:spPr bwMode="auto">
            <a:xfrm>
              <a:off x="4378872" y="4854388"/>
              <a:ext cx="0" cy="13312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9" name="Text Box 186"/>
            <p:cNvSpPr txBox="1">
              <a:spLocks noChangeArrowheads="1"/>
            </p:cNvSpPr>
            <p:nvPr/>
          </p:nvSpPr>
          <p:spPr bwMode="auto">
            <a:xfrm>
              <a:off x="7683719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70" name="Rectangle 187"/>
            <p:cNvSpPr>
              <a:spLocks noChangeArrowheads="1"/>
            </p:cNvSpPr>
            <p:nvPr/>
          </p:nvSpPr>
          <p:spPr bwMode="auto">
            <a:xfrm>
              <a:off x="7606862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" name="Text Box 188"/>
            <p:cNvSpPr txBox="1">
              <a:spLocks noChangeArrowheads="1"/>
            </p:cNvSpPr>
            <p:nvPr/>
          </p:nvSpPr>
          <p:spPr bwMode="auto">
            <a:xfrm>
              <a:off x="7606862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72" name="Rectangle 189"/>
            <p:cNvSpPr>
              <a:spLocks noChangeArrowheads="1"/>
            </p:cNvSpPr>
            <p:nvPr/>
          </p:nvSpPr>
          <p:spPr bwMode="auto">
            <a:xfrm>
              <a:off x="7606862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3" name="Rectangle 190"/>
            <p:cNvSpPr>
              <a:spLocks noChangeArrowheads="1"/>
            </p:cNvSpPr>
            <p:nvPr/>
          </p:nvSpPr>
          <p:spPr bwMode="auto">
            <a:xfrm>
              <a:off x="7530005" y="5002306"/>
              <a:ext cx="1460281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4" name="Rectangle 191"/>
            <p:cNvSpPr>
              <a:spLocks noChangeArrowheads="1"/>
            </p:cNvSpPr>
            <p:nvPr/>
          </p:nvSpPr>
          <p:spPr bwMode="auto">
            <a:xfrm>
              <a:off x="7453148" y="5593976"/>
              <a:ext cx="1613995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5" name="Rectangle 192"/>
            <p:cNvSpPr>
              <a:spLocks noChangeArrowheads="1"/>
            </p:cNvSpPr>
            <p:nvPr/>
          </p:nvSpPr>
          <p:spPr bwMode="auto">
            <a:xfrm>
              <a:off x="7520271" y="5076265"/>
              <a:ext cx="1353256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INNOVATING</a:t>
              </a:r>
            </a:p>
          </p:txBody>
        </p:sp>
        <p:sp>
          <p:nvSpPr>
            <p:cNvPr id="76" name="Rectangle 193"/>
            <p:cNvSpPr>
              <a:spLocks noChangeArrowheads="1"/>
            </p:cNvSpPr>
            <p:nvPr/>
          </p:nvSpPr>
          <p:spPr bwMode="auto">
            <a:xfrm>
              <a:off x="7406455" y="5667935"/>
              <a:ext cx="1585692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REPRESENTING</a:t>
              </a:r>
            </a:p>
          </p:txBody>
        </p:sp>
        <p:sp>
          <p:nvSpPr>
            <p:cNvPr id="77" name="Line 194"/>
            <p:cNvSpPr>
              <a:spLocks noChangeShapeType="1"/>
            </p:cNvSpPr>
            <p:nvPr/>
          </p:nvSpPr>
          <p:spPr bwMode="auto">
            <a:xfrm>
              <a:off x="8221717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8" name="Line 195"/>
            <p:cNvSpPr>
              <a:spLocks noChangeShapeType="1"/>
            </p:cNvSpPr>
            <p:nvPr/>
          </p:nvSpPr>
          <p:spPr bwMode="auto">
            <a:xfrm>
              <a:off x="8221717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9" name="Line 196"/>
            <p:cNvSpPr>
              <a:spLocks noChangeShapeType="1"/>
            </p:cNvSpPr>
            <p:nvPr/>
          </p:nvSpPr>
          <p:spPr bwMode="auto">
            <a:xfrm>
              <a:off x="8221717" y="48543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0" name="Line 197"/>
            <p:cNvSpPr>
              <a:spLocks noChangeShapeType="1"/>
            </p:cNvSpPr>
            <p:nvPr/>
          </p:nvSpPr>
          <p:spPr bwMode="auto">
            <a:xfrm>
              <a:off x="8221717" y="544605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1" name="Line 198"/>
            <p:cNvSpPr>
              <a:spLocks noChangeShapeType="1"/>
            </p:cNvSpPr>
            <p:nvPr/>
          </p:nvSpPr>
          <p:spPr bwMode="auto">
            <a:xfrm>
              <a:off x="8221717" y="603772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2" name="Line 204"/>
            <p:cNvSpPr>
              <a:spLocks noChangeShapeType="1"/>
            </p:cNvSpPr>
            <p:nvPr/>
          </p:nvSpPr>
          <p:spPr bwMode="auto">
            <a:xfrm>
              <a:off x="3149162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3" name="Line 205"/>
            <p:cNvSpPr>
              <a:spLocks noChangeShapeType="1"/>
            </p:cNvSpPr>
            <p:nvPr/>
          </p:nvSpPr>
          <p:spPr bwMode="auto">
            <a:xfrm>
              <a:off x="3149162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4" name="Line 206"/>
            <p:cNvSpPr>
              <a:spLocks noChangeShapeType="1"/>
            </p:cNvSpPr>
            <p:nvPr/>
          </p:nvSpPr>
          <p:spPr bwMode="auto">
            <a:xfrm>
              <a:off x="4378872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5" name="Line 207"/>
            <p:cNvSpPr>
              <a:spLocks noChangeShapeType="1"/>
            </p:cNvSpPr>
            <p:nvPr/>
          </p:nvSpPr>
          <p:spPr bwMode="auto">
            <a:xfrm>
              <a:off x="4378872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6" name="Line 208"/>
            <p:cNvSpPr>
              <a:spLocks noChangeShapeType="1"/>
            </p:cNvSpPr>
            <p:nvPr/>
          </p:nvSpPr>
          <p:spPr bwMode="auto">
            <a:xfrm>
              <a:off x="576229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7" name="Line 209"/>
            <p:cNvSpPr>
              <a:spLocks noChangeShapeType="1"/>
            </p:cNvSpPr>
            <p:nvPr/>
          </p:nvSpPr>
          <p:spPr bwMode="auto">
            <a:xfrm>
              <a:off x="576229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8" name="Line 210"/>
            <p:cNvSpPr>
              <a:spLocks noChangeShapeType="1"/>
            </p:cNvSpPr>
            <p:nvPr/>
          </p:nvSpPr>
          <p:spPr bwMode="auto">
            <a:xfrm>
              <a:off x="699200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9" name="Line 211"/>
            <p:cNvSpPr>
              <a:spLocks noChangeShapeType="1"/>
            </p:cNvSpPr>
            <p:nvPr/>
          </p:nvSpPr>
          <p:spPr bwMode="auto">
            <a:xfrm>
              <a:off x="699200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0" name="Line 212"/>
            <p:cNvSpPr>
              <a:spLocks noChangeShapeType="1"/>
            </p:cNvSpPr>
            <p:nvPr/>
          </p:nvSpPr>
          <p:spPr bwMode="auto">
            <a:xfrm>
              <a:off x="822171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1" name="Line 213"/>
            <p:cNvSpPr>
              <a:spLocks noChangeShapeType="1"/>
            </p:cNvSpPr>
            <p:nvPr/>
          </p:nvSpPr>
          <p:spPr bwMode="auto">
            <a:xfrm>
              <a:off x="822171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Seni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menyelesaikan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sesuatu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melalui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</a:t>
            </a:r>
            <a:r>
              <a:rPr lang="en-US" dirty="0" smtClean="0">
                <a:solidFill>
                  <a:srgbClr val="996633"/>
                </a:solidFill>
              </a:rPr>
              <a:t> lain (Follet,1997)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Sebuah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proses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dilakukan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untuk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mewujudkan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tujuan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melalui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rangkaian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berupa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perencanaan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pengorganisasian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pengarahan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dan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pengendalian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orang-orang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serta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sumber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daya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lainnya</a:t>
            </a:r>
            <a:r>
              <a:rPr lang="en-US" dirty="0" smtClean="0">
                <a:solidFill>
                  <a:srgbClr val="996633"/>
                </a:solidFill>
              </a:rPr>
              <a:t> (Nickels, McHugh and McHugh ,1997)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Seni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proses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menyelesaikan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sesuatu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terkait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dengan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pencapaian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tujuan</a:t>
            </a:r>
            <a:r>
              <a:rPr lang="en-US" dirty="0" smtClean="0">
                <a:solidFill>
                  <a:srgbClr val="996633"/>
                </a:solidFill>
              </a:rPr>
              <a:t>. (</a:t>
            </a:r>
            <a:r>
              <a:rPr lang="en-US" dirty="0" err="1" smtClean="0">
                <a:solidFill>
                  <a:srgbClr val="996633"/>
                </a:solidFill>
              </a:rPr>
              <a:t>Ernie&amp;Kurniawan</a:t>
            </a:r>
            <a:r>
              <a:rPr lang="en-US" dirty="0" smtClean="0">
                <a:solidFill>
                  <a:srgbClr val="996633"/>
                </a:solidFill>
              </a:rPr>
              <a:t>, 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sz="3200" dirty="0" smtClean="0"/>
              <a:t> 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sz="2800" dirty="0" err="1" smtClean="0">
                <a:solidFill>
                  <a:srgbClr val="996633"/>
                </a:solidFill>
              </a:rPr>
              <a:t>Pengertian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Efektif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dan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Efisien</a:t>
            </a:r>
            <a:r>
              <a:rPr lang="en-US" sz="2800" dirty="0" smtClean="0">
                <a:solidFill>
                  <a:srgbClr val="996633"/>
                </a:solidFill>
              </a:rPr>
              <a:t> (</a:t>
            </a:r>
            <a:r>
              <a:rPr lang="en-US" sz="2800" dirty="0" err="1" smtClean="0">
                <a:solidFill>
                  <a:srgbClr val="996633"/>
                </a:solidFill>
              </a:rPr>
              <a:t>Drucker</a:t>
            </a:r>
            <a:r>
              <a:rPr lang="en-US" sz="2800" dirty="0" smtClean="0">
                <a:solidFill>
                  <a:srgbClr val="996633"/>
                </a:solidFill>
              </a:rPr>
              <a:t>)</a:t>
            </a: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Efektif</a:t>
            </a:r>
            <a:r>
              <a:rPr lang="en-US" dirty="0" smtClean="0">
                <a:solidFill>
                  <a:srgbClr val="996633"/>
                </a:solidFill>
              </a:rPr>
              <a:t> :</a:t>
            </a:r>
          </a:p>
          <a:p>
            <a:pPr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mengerjakan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pekerjaan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benar</a:t>
            </a:r>
            <a:r>
              <a:rPr lang="en-US" dirty="0" smtClean="0">
                <a:solidFill>
                  <a:srgbClr val="996633"/>
                </a:solidFill>
              </a:rPr>
              <a:t> 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tepat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</a:p>
          <a:p>
            <a:pPr>
              <a:buFont typeface="Monotype Sorts" charset="2"/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Efisien</a:t>
            </a:r>
            <a:r>
              <a:rPr lang="en-US" dirty="0" smtClean="0">
                <a:solidFill>
                  <a:srgbClr val="996633"/>
                </a:solidFill>
              </a:rPr>
              <a:t> :</a:t>
            </a:r>
          </a:p>
          <a:p>
            <a:pPr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mengerjakan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pekerjaan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dengan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benar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tepat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Manajemen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sebagai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Sains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Pendekatan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melalui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tahapan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sistematis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berdasarkan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keilmuan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Umumnya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memerlukan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teknis</a:t>
            </a:r>
            <a:r>
              <a:rPr lang="en-US" sz="2400" dirty="0" smtClean="0">
                <a:solidFill>
                  <a:srgbClr val="996633"/>
                </a:solidFill>
              </a:rPr>
              <a:t>, </a:t>
            </a:r>
            <a:r>
              <a:rPr lang="en-US" sz="2400" dirty="0" err="1" smtClean="0">
                <a:solidFill>
                  <a:srgbClr val="996633"/>
                </a:solidFill>
              </a:rPr>
              <a:t>diagnostik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pengambilan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keputusan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Manajemen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sebagai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Seni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Pendekatan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melalui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intuisi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perasaan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berdasarkan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pengalaman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Umumnya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memerlukan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konseptual</a:t>
            </a:r>
            <a:r>
              <a:rPr lang="en-US" sz="2400" dirty="0" smtClean="0">
                <a:solidFill>
                  <a:srgbClr val="996633"/>
                </a:solidFill>
              </a:rPr>
              <a:t>, </a:t>
            </a:r>
            <a:r>
              <a:rPr lang="en-US" sz="2400" dirty="0" err="1" smtClean="0">
                <a:solidFill>
                  <a:srgbClr val="996633"/>
                </a:solidFill>
              </a:rPr>
              <a:t>kreatifitas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komunikasi</a:t>
            </a:r>
            <a:r>
              <a:rPr lang="en-US" sz="2400" dirty="0" smtClean="0">
                <a:solidFill>
                  <a:srgbClr val="996633"/>
                </a:solidFill>
              </a:rPr>
              <a:t> interpersonal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3600" dirty="0" smtClean="0"/>
              <a:t>2.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96633"/>
                </a:solidFill>
              </a:rPr>
              <a:t>Manajer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adalah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melakukan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manajemen</a:t>
            </a:r>
            <a:r>
              <a:rPr lang="en-US" dirty="0" smtClean="0">
                <a:solidFill>
                  <a:srgbClr val="996633"/>
                </a:solidFill>
              </a:rPr>
              <a:t>. </a:t>
            </a:r>
            <a:r>
              <a:rPr lang="en-US" dirty="0" err="1" smtClean="0">
                <a:solidFill>
                  <a:srgbClr val="996633"/>
                </a:solidFill>
              </a:rPr>
              <a:t>Lebih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lengkap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lagi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adalah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individu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bertanggung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jawab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secara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langsung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untuk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memastikan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sebuah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dijalankan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bersama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para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anggota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dari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996633"/>
                </a:solidFill>
              </a:rPr>
              <a:t>(Ernie&amp;Kurniawan,2005)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 </a:t>
            </a:r>
            <a:r>
              <a:rPr lang="en-US" dirty="0" err="1" smtClean="0"/>
              <a:t>Tingkatan-Tingkan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808413" y="3073400"/>
            <a:ext cx="5354637" cy="7477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>
                <a:solidFill>
                  <a:srgbClr val="996633"/>
                </a:solidFill>
              </a:rPr>
              <a:t>Manajemen Tingkat Menengah</a:t>
            </a:r>
            <a:endParaRPr lang="en-US" sz="2400">
              <a:solidFill>
                <a:srgbClr val="996633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68700" y="1993900"/>
            <a:ext cx="5181600" cy="749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Tingkat </a:t>
            </a:r>
            <a:r>
              <a:rPr lang="en-US" sz="2400" b="0" dirty="0" err="1">
                <a:solidFill>
                  <a:srgbClr val="996633"/>
                </a:solidFill>
              </a:rPr>
              <a:t>Puncak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540250" y="3810000"/>
            <a:ext cx="4794250" cy="9985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Tingkat </a:t>
            </a:r>
            <a:r>
              <a:rPr lang="en-US" sz="2400" b="0" dirty="0" err="1">
                <a:solidFill>
                  <a:srgbClr val="996633"/>
                </a:solidFill>
              </a:rPr>
              <a:t>Pertama</a:t>
            </a:r>
            <a:r>
              <a:rPr lang="en-US" sz="2400" b="0" dirty="0">
                <a:solidFill>
                  <a:srgbClr val="996633"/>
                </a:solidFill>
              </a:rPr>
              <a:t> </a:t>
            </a:r>
          </a:p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atau</a:t>
            </a:r>
            <a:r>
              <a:rPr lang="en-US" sz="2400" b="0" dirty="0">
                <a:solidFill>
                  <a:srgbClr val="996633"/>
                </a:solidFill>
              </a:rPr>
              <a:t> </a:t>
            </a:r>
            <a:r>
              <a:rPr lang="en-US" sz="2400" b="0" dirty="0" err="1">
                <a:solidFill>
                  <a:srgbClr val="996633"/>
                </a:solidFill>
              </a:rPr>
              <a:t>Supervisi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65675" y="4967287"/>
            <a:ext cx="4562475" cy="7477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Non-</a:t>
            </a:r>
            <a:r>
              <a:rPr lang="en-US" sz="2400" b="0" dirty="0" err="1">
                <a:solidFill>
                  <a:srgbClr val="996633"/>
                </a:solidFill>
              </a:rPr>
              <a:t>Supervisi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825500" y="1676400"/>
            <a:ext cx="4251325" cy="4191000"/>
          </a:xfrm>
          <a:prstGeom prst="triangle">
            <a:avLst>
              <a:gd name="adj" fmla="val 50000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1431925" y="4670425"/>
            <a:ext cx="303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1836738" y="3871913"/>
            <a:ext cx="2228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2243138" y="3073400"/>
            <a:ext cx="1416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42248" cy="758952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rgbClr val="996633"/>
                </a:solidFill>
              </a:rPr>
              <a:t>  </a:t>
            </a:r>
            <a:r>
              <a:rPr lang="en-US" sz="3200" dirty="0" err="1" smtClean="0">
                <a:solidFill>
                  <a:srgbClr val="996633"/>
                </a:solidFill>
              </a:rPr>
              <a:t>Keahlian-keahlian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Manajemen</a:t>
            </a:r>
            <a:r>
              <a:rPr lang="en-US" sz="3200" dirty="0" smtClean="0">
                <a:solidFill>
                  <a:srgbClr val="996633"/>
                </a:solidFill>
              </a:rPr>
              <a:t> (Managerial Skills)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teknis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Technical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berkomunikasi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berinteraksi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dengan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masyarkat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Human Relation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Konseptual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Conceptual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dalam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Pengambilan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Keputusan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Decision Making-Skills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dalam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Mengelola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Waktu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Time Management Skills</a:t>
            </a:r>
            <a:r>
              <a:rPr lang="en-US" sz="2400" dirty="0" smtClean="0">
                <a:solidFill>
                  <a:srgbClr val="996633"/>
                </a:solidFill>
              </a:rPr>
              <a:t>)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Menjadi</a:t>
            </a: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Manajer</a:t>
            </a: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n-US" sz="48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48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Pendidikan</a:t>
            </a:r>
            <a:r>
              <a:rPr lang="en-US" sz="36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dan</a:t>
            </a:r>
            <a:r>
              <a:rPr lang="en-US" sz="36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Pengalaman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1000" y="1981200"/>
            <a:ext cx="3886200" cy="236220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3550" y="2209800"/>
            <a:ext cx="366395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 anchorCtr="1"/>
          <a:lstStyle/>
          <a:p>
            <a:pPr algn="ctr"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Melalui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Pendekatan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pendidikan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pelatihan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Freeform 4"/>
          <p:cNvSpPr>
            <a:spLocks/>
          </p:cNvSpPr>
          <p:nvPr/>
        </p:nvSpPr>
        <p:spPr bwMode="auto">
          <a:xfrm>
            <a:off x="4838700" y="1981200"/>
            <a:ext cx="3914775" cy="2897188"/>
          </a:xfrm>
          <a:custGeom>
            <a:avLst/>
            <a:gdLst>
              <a:gd name="T0" fmla="*/ 0 w 2276"/>
              <a:gd name="T1" fmla="*/ 0 h 1623"/>
              <a:gd name="T2" fmla="*/ 3912526 w 2276"/>
              <a:gd name="T3" fmla="*/ 0 h 1623"/>
              <a:gd name="T4" fmla="*/ 3912526 w 2276"/>
              <a:gd name="T5" fmla="*/ 2325962 h 1623"/>
              <a:gd name="T6" fmla="*/ 2192734 w 2276"/>
              <a:gd name="T7" fmla="*/ 2325962 h 1623"/>
              <a:gd name="T8" fmla="*/ 2192734 w 2276"/>
              <a:gd name="T9" fmla="*/ 2565163 h 1623"/>
              <a:gd name="T10" fmla="*/ 2392230 w 2276"/>
              <a:gd name="T11" fmla="*/ 2565163 h 1623"/>
              <a:gd name="T12" fmla="*/ 1955403 w 2276"/>
              <a:gd name="T13" fmla="*/ 2895403 h 1623"/>
              <a:gd name="T14" fmla="*/ 1520296 w 2276"/>
              <a:gd name="T15" fmla="*/ 2565163 h 1623"/>
              <a:gd name="T16" fmla="*/ 1719791 w 2276"/>
              <a:gd name="T17" fmla="*/ 2565163 h 1623"/>
              <a:gd name="T18" fmla="*/ 1719791 w 2276"/>
              <a:gd name="T19" fmla="*/ 2325962 h 1623"/>
              <a:gd name="T20" fmla="*/ 0 w 2276"/>
              <a:gd name="T21" fmla="*/ 2325962 h 1623"/>
              <a:gd name="T22" fmla="*/ 0 w 2276"/>
              <a:gd name="T23" fmla="*/ 0 h 16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76"/>
              <a:gd name="T37" fmla="*/ 0 h 1623"/>
              <a:gd name="T38" fmla="*/ 2276 w 2276"/>
              <a:gd name="T39" fmla="*/ 1623 h 16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76" h="1623">
                <a:moveTo>
                  <a:pt x="0" y="0"/>
                </a:moveTo>
                <a:lnTo>
                  <a:pt x="2275" y="0"/>
                </a:lnTo>
                <a:lnTo>
                  <a:pt x="2275" y="1303"/>
                </a:lnTo>
                <a:lnTo>
                  <a:pt x="1275" y="1303"/>
                </a:lnTo>
                <a:lnTo>
                  <a:pt x="1275" y="1437"/>
                </a:lnTo>
                <a:lnTo>
                  <a:pt x="1391" y="1437"/>
                </a:lnTo>
                <a:lnTo>
                  <a:pt x="1137" y="1622"/>
                </a:lnTo>
                <a:lnTo>
                  <a:pt x="884" y="1437"/>
                </a:lnTo>
                <a:lnTo>
                  <a:pt x="1000" y="1437"/>
                </a:lnTo>
                <a:lnTo>
                  <a:pt x="1000" y="1303"/>
                </a:lnTo>
                <a:lnTo>
                  <a:pt x="0" y="1303"/>
                </a:lnTo>
                <a:lnTo>
                  <a:pt x="0" y="0"/>
                </a:lnTo>
              </a:path>
            </a:pathLst>
          </a:custGeom>
          <a:solidFill>
            <a:srgbClr val="80808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03800" y="2133600"/>
            <a:ext cx="3695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 anchorCtr="1"/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Pengalaman dalam berbagai jenis bagian, organisasi dan perusahaan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381000" y="4900613"/>
            <a:ext cx="8502650" cy="1063625"/>
          </a:xfrm>
          <a:prstGeom prst="roundRect">
            <a:avLst>
              <a:gd name="adj" fmla="val 16657"/>
            </a:avLst>
          </a:prstGeom>
          <a:solidFill>
            <a:srgbClr val="996633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8650" y="5005388"/>
            <a:ext cx="7924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Keberhasilan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dalam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mempelajari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keahlian-keahlian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manajemen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5337489">
            <a:off x="2101850" y="4038600"/>
            <a:ext cx="685800" cy="9906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utoUpdateAnimBg="0"/>
      <p:bldP spid="12" grpId="0" animBg="1"/>
      <p:bldP spid="13" grpId="0" autoUpdateAnimBg="0"/>
      <p:bldP spid="14" grpId="0" animBg="1"/>
      <p:bldP spid="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996633"/>
                </a:solidFill>
              </a:rPr>
              <a:t>   </a:t>
            </a:r>
            <a:r>
              <a:rPr lang="en-US" dirty="0" err="1" smtClean="0">
                <a:solidFill>
                  <a:srgbClr val="996633"/>
                </a:solidFill>
              </a:rPr>
              <a:t>Tingkatan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Manajemen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br>
              <a:rPr lang="en-US" dirty="0" smtClean="0">
                <a:solidFill>
                  <a:srgbClr val="996633"/>
                </a:solidFill>
              </a:rPr>
            </a:br>
            <a:r>
              <a:rPr lang="en-US" dirty="0" smtClean="0">
                <a:solidFill>
                  <a:srgbClr val="996633"/>
                </a:solidFill>
              </a:rPr>
              <a:t>   </a:t>
            </a:r>
            <a:r>
              <a:rPr lang="en-US" dirty="0" err="1" smtClean="0">
                <a:solidFill>
                  <a:srgbClr val="996633"/>
                </a:solidFill>
              </a:rPr>
              <a:t>Bagan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838450" y="1905000"/>
            <a:ext cx="1279525" cy="3810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Direktur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38450" y="2590800"/>
            <a:ext cx="123825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 dirty="0" err="1">
                <a:solidFill>
                  <a:srgbClr val="996633"/>
                </a:solidFill>
              </a:rPr>
              <a:t>Wakil</a:t>
            </a:r>
            <a:r>
              <a:rPr lang="en-US" sz="1800" b="0" dirty="0">
                <a:solidFill>
                  <a:srgbClr val="996633"/>
                </a:solidFill>
              </a:rPr>
              <a:t> </a:t>
            </a:r>
            <a:r>
              <a:rPr lang="en-US" sz="1800" b="0" dirty="0" err="1">
                <a:solidFill>
                  <a:srgbClr val="996633"/>
                </a:solidFill>
              </a:rPr>
              <a:t>Direktur</a:t>
            </a:r>
            <a:endParaRPr lang="en-US" sz="1800" dirty="0">
              <a:solidFill>
                <a:srgbClr val="996633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16510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Personalia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425700" y="3429000"/>
            <a:ext cx="123825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Produksi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46500" y="3429000"/>
            <a:ext cx="1362075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Keuangan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232400" y="3429000"/>
            <a:ext cx="14859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Pemasaran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517650" y="4267200"/>
            <a:ext cx="1485900" cy="5905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Supervisi</a:t>
            </a:r>
          </a:p>
          <a:p>
            <a:r>
              <a:rPr lang="en-US" sz="1400" b="0">
                <a:solidFill>
                  <a:srgbClr val="996633"/>
                </a:solidFill>
              </a:rPr>
              <a:t>Kelompok B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168650" y="4267200"/>
            <a:ext cx="1444625" cy="5905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0">
                <a:solidFill>
                  <a:srgbClr val="996633"/>
                </a:solidFill>
              </a:rPr>
              <a:t>Supervisi Kelompok A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17650" y="5105400"/>
            <a:ext cx="1485900" cy="514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Pegawai Teknis/Buruh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251200" y="5105400"/>
            <a:ext cx="1485900" cy="514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Pegawai Teknis/Buruh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517650" y="3314700"/>
            <a:ext cx="4581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3498850" y="32004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517650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003550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365625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6099175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03550" y="4038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384425" y="4152900"/>
            <a:ext cx="1609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384425" y="4152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3994150" y="4152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384425" y="4876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3994150" y="4876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3498850" y="2286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572000" y="2362200"/>
            <a:ext cx="288925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b="0">
                <a:solidFill>
                  <a:srgbClr val="996633"/>
                </a:solidFill>
              </a:rPr>
              <a:t>Manajemen Tingkat Puncak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067300" y="2895600"/>
            <a:ext cx="3302000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b="0">
                <a:solidFill>
                  <a:srgbClr val="996633"/>
                </a:solidFill>
              </a:rPr>
              <a:t>Manajemen Tingkat Menengah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5397500" y="4248150"/>
            <a:ext cx="2105025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Manajemen Tingkat Pertama/ Supervisi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5067300" y="5162550"/>
            <a:ext cx="305435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Manajemen Non- Supervisi / Pelaksana Teknis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>
            <a:off x="4819650" y="5314950"/>
            <a:ext cx="4953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>
            <a:off x="4613275" y="4514850"/>
            <a:ext cx="74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7874000" y="3124200"/>
            <a:ext cx="74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8616950" y="31242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>
            <a:off x="6718300" y="3810000"/>
            <a:ext cx="189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>
            <a:off x="4241800" y="2514600"/>
            <a:ext cx="371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241800" y="2057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>
            <a:off x="4117975" y="2057400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H="1">
            <a:off x="4076700" y="2895600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4241800" y="2438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307</TotalTime>
  <Words>509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Foundry</vt:lpstr>
      <vt:lpstr>Civic</vt:lpstr>
      <vt:lpstr>GAMBARAN UMUM MANAJEMEN</vt:lpstr>
      <vt:lpstr>          1. Pengertian Manajemen</vt:lpstr>
      <vt:lpstr>  Peran manajemen  dalam organisasi</vt:lpstr>
      <vt:lpstr> Manajemen sebagai ilmu dan seni</vt:lpstr>
      <vt:lpstr>2. Manajer dalam Kegiatan Manajemen</vt:lpstr>
      <vt:lpstr>  Tingkatan-Tingkan Manajemen</vt:lpstr>
      <vt:lpstr>  Keahlian-keahlian Manajemen (Managerial Skills)</vt:lpstr>
      <vt:lpstr>  Menjadi Manajer: Pendidikan dan Pengalaman</vt:lpstr>
      <vt:lpstr>   Tingkatan Manajemen dalam     Bagan Organisasi</vt:lpstr>
      <vt:lpstr>  Sumber Daya Organisasi, Tujuan, dan Fungsi-fungsi Manajemen</vt:lpstr>
      <vt:lpstr>    Fungsi-fungsi Manajemen</vt:lpstr>
      <vt:lpstr>PowerPoint Presentation</vt:lpstr>
      <vt:lpstr>   Perbedaan pandangan dalam  Fungsi-fungsi Manajemen</vt:lpstr>
    </vt:vector>
  </TitlesOfParts>
  <Company>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sistem informasi</dc:creator>
  <cp:lastModifiedBy>Universitas Komputer Indonesia</cp:lastModifiedBy>
  <cp:revision>19</cp:revision>
  <dcterms:created xsi:type="dcterms:W3CDTF">2010-08-20T22:59:02Z</dcterms:created>
  <dcterms:modified xsi:type="dcterms:W3CDTF">2011-09-29T02:16:25Z</dcterms:modified>
</cp:coreProperties>
</file>