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906000" cy="6858000" type="A4"/>
  <p:notesSz cx="6858000" cy="9144000"/>
  <p:defaultTextStyle>
    <a:defPPr>
      <a:defRPr lang="en-US"/>
    </a:defPPr>
    <a:lvl1pPr marL="0" algn="l" defTabSz="9579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67" algn="l" defTabSz="9579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935" algn="l" defTabSz="9579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902" algn="l" defTabSz="9579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870" algn="l" defTabSz="9579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838" algn="l" defTabSz="9579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806" algn="l" defTabSz="9579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773" algn="l" defTabSz="9579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741" algn="l" defTabSz="9579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014" y="-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F7666-A83C-4679-BC10-43C1275ECFD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2E6D5-8BF1-4A75-BCD8-5CA567DF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79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8967" algn="l" defTabSz="9579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7935" algn="l" defTabSz="9579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6902" algn="l" defTabSz="9579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15870" algn="l" defTabSz="9579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94838" algn="l" defTabSz="9579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73806" algn="l" defTabSz="9579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52773" algn="l" defTabSz="9579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31741" algn="l" defTabSz="9579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2E6D5-8BF1-4A75-BCD8-5CA567DF51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1" y="1371600"/>
            <a:ext cx="8505951" cy="1828800"/>
          </a:xfrm>
          <a:ln>
            <a:noFill/>
          </a:ln>
        </p:spPr>
        <p:txBody>
          <a:bodyPr vert="horz" tIns="0" rIns="1915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9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1" y="3228536"/>
            <a:ext cx="8509254" cy="1752600"/>
          </a:xfrm>
        </p:spPr>
        <p:txBody>
          <a:bodyPr lIns="0" rIns="19158"/>
          <a:lstStyle>
            <a:lvl1pPr marL="0" marR="47897" indent="0" algn="r">
              <a:buNone/>
              <a:defRPr>
                <a:solidFill>
                  <a:schemeClr val="tx1"/>
                </a:solidFill>
              </a:defRPr>
            </a:lvl1pPr>
            <a:lvl2pPr marL="478967" indent="0" algn="ctr">
              <a:buNone/>
            </a:lvl2pPr>
            <a:lvl3pPr marL="957935" indent="0" algn="ctr">
              <a:buNone/>
            </a:lvl3pPr>
            <a:lvl4pPr marL="1436902" indent="0" algn="ctr">
              <a:buNone/>
            </a:lvl4pPr>
            <a:lvl5pPr marL="1915870" indent="0" algn="ctr">
              <a:buNone/>
            </a:lvl5pPr>
            <a:lvl6pPr marL="2394838" indent="0" algn="ctr">
              <a:buNone/>
            </a:lvl6pPr>
            <a:lvl7pPr marL="2873806" indent="0" algn="ctr">
              <a:buNone/>
            </a:lvl7pPr>
            <a:lvl8pPr marL="3352773" indent="0" algn="ctr">
              <a:buNone/>
            </a:lvl8pPr>
            <a:lvl9pPr marL="383174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9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9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9" y="2704665"/>
            <a:ext cx="8420100" cy="1509712"/>
          </a:xfrm>
        </p:spPr>
        <p:txBody>
          <a:bodyPr lIns="47897" rIns="47897" anchor="t"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704088"/>
            <a:ext cx="8915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920084"/>
            <a:ext cx="4375150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4"/>
            <a:ext cx="4375150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704088"/>
            <a:ext cx="8915400" cy="1143000"/>
          </a:xfrm>
        </p:spPr>
        <p:txBody>
          <a:bodyPr tIns="4789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855248"/>
            <a:ext cx="4376870" cy="659352"/>
          </a:xfrm>
        </p:spPr>
        <p:txBody>
          <a:bodyPr lIns="47897" tIns="0" rIns="47897" bIns="0" anchor="ctr">
            <a:noAutofit/>
          </a:bodyPr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2" y="1859759"/>
            <a:ext cx="4378590" cy="654843"/>
          </a:xfrm>
        </p:spPr>
        <p:txBody>
          <a:bodyPr lIns="47897" tIns="0" rIns="47897" bIns="0" anchor="ctr"/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1" y="2514600"/>
            <a:ext cx="4376870" cy="3845720"/>
          </a:xfrm>
        </p:spPr>
        <p:txBody>
          <a:bodyPr tIns="0"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514600"/>
            <a:ext cx="4378590" cy="3845720"/>
          </a:xfrm>
        </p:spPr>
        <p:txBody>
          <a:bodyPr tIns="0"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78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1" y="514353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1" y="1676401"/>
            <a:ext cx="2971800" cy="4572000"/>
          </a:xfrm>
        </p:spPr>
        <p:txBody>
          <a:bodyPr lIns="19158" rIns="19158"/>
          <a:lstStyle>
            <a:lvl1pPr marL="0" indent="0" algn="l">
              <a:buNone/>
              <a:defRPr sz="15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2" y="1676401"/>
            <a:ext cx="5537731" cy="4572000"/>
          </a:xfrm>
        </p:spPr>
        <p:txBody>
          <a:bodyPr tIns="0"/>
          <a:lstStyle>
            <a:lvl1pPr>
              <a:defRPr sz="3000"/>
            </a:lvl1pPr>
            <a:lvl2pPr>
              <a:defRPr sz="2700"/>
            </a:lvl2pPr>
            <a:lvl3pPr>
              <a:defRPr sz="2500"/>
            </a:lvl3pPr>
            <a:lvl4pPr>
              <a:defRPr sz="2100"/>
            </a:lvl4pPr>
            <a:lvl5pPr>
              <a:defRPr sz="1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7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93" tIns="47897" rIns="95793" bIns="478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6" y="5359770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93" tIns="47897" rIns="95793" bIns="478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1" y="1176997"/>
            <a:ext cx="2397251" cy="1582621"/>
          </a:xfrm>
        </p:spPr>
        <p:txBody>
          <a:bodyPr vert="horz" lIns="47897" tIns="47897" rIns="47897" bIns="47897" anchor="b"/>
          <a:lstStyle>
            <a:lvl1pPr algn="l">
              <a:buNone/>
              <a:defRPr sz="21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1" y="2828785"/>
            <a:ext cx="2393950" cy="2179320"/>
          </a:xfrm>
        </p:spPr>
        <p:txBody>
          <a:bodyPr lIns="67055" rIns="47897" bIns="47897" anchor="t"/>
          <a:lstStyle>
            <a:lvl1pPr marL="0" indent="0" algn="l">
              <a:spcBef>
                <a:spcPts val="262"/>
              </a:spcBef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1" y="6356351"/>
            <a:ext cx="660400" cy="365125"/>
          </a:xfrm>
        </p:spPr>
        <p:txBody>
          <a:bodyPr/>
          <a:lstStyle/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7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20" y="5816601"/>
            <a:ext cx="9926639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93" tIns="47897" rIns="95793" bIns="4789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7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93" tIns="47897" rIns="95793" bIns="4789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20" y="-7142"/>
            <a:ext cx="9926639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93" tIns="47897" rIns="95793" bIns="4789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7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93" tIns="47897" rIns="95793" bIns="4789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1" y="704088"/>
            <a:ext cx="8915400" cy="1143000"/>
          </a:xfrm>
          <a:prstGeom prst="rect">
            <a:avLst/>
          </a:prstGeom>
        </p:spPr>
        <p:txBody>
          <a:bodyPr vert="horz" lIns="0" tIns="4789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1" y="1935480"/>
            <a:ext cx="8915400" cy="4389120"/>
          </a:xfrm>
          <a:prstGeom prst="rect">
            <a:avLst/>
          </a:prstGeom>
        </p:spPr>
        <p:txBody>
          <a:bodyPr vert="horz" lIns="95793" tIns="47897" rIns="95793" bIns="478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E7B213-D758-4755-8068-097067AFD3F6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1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A0FD60-4356-4B32-AB70-E243B72214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0601" y="202409"/>
            <a:ext cx="9945593" cy="649223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2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87380" indent="-28738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5" indent="-25864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35" indent="-25864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45316" indent="-22032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32697" indent="-22032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20077" indent="-22032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64" indent="-191587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99044" indent="-191587" algn="l" rtl="0" eaLnBrk="1" latinLnBrk="0" hangingPunct="1">
        <a:spcBef>
          <a:spcPct val="20000"/>
        </a:spcBef>
        <a:buClr>
          <a:schemeClr val="tx2"/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586425" indent="-191587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9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8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420" y="2893218"/>
            <a:ext cx="9163050" cy="1982405"/>
          </a:xfrm>
        </p:spPr>
        <p:txBody>
          <a:bodyPr>
            <a:noAutofit/>
          </a:bodyPr>
          <a:lstStyle/>
          <a:p>
            <a:r>
              <a:rPr lang="en-US" sz="4200" dirty="0" err="1" smtClean="0"/>
              <a:t>Paradigma</a:t>
            </a:r>
            <a:r>
              <a:rPr lang="en-US" sz="4200" dirty="0" smtClean="0"/>
              <a:t> </a:t>
            </a:r>
            <a:r>
              <a:rPr lang="en-US" sz="4200" dirty="0" err="1" smtClean="0"/>
              <a:t>Pendidikan</a:t>
            </a:r>
            <a:r>
              <a:rPr lang="en-US" sz="4200" dirty="0" smtClean="0"/>
              <a:t> </a:t>
            </a:r>
            <a:r>
              <a:rPr lang="en-US" sz="4200" dirty="0" err="1" smtClean="0"/>
              <a:t>Kewarganegaraan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err="1" smtClean="0"/>
              <a:t>Sebagai</a:t>
            </a:r>
            <a:r>
              <a:rPr lang="en-US" sz="4200" dirty="0" smtClean="0"/>
              <a:t> </a:t>
            </a:r>
            <a:r>
              <a:rPr lang="en-US" sz="4200" dirty="0" err="1" smtClean="0"/>
              <a:t>Wahana</a:t>
            </a:r>
            <a:r>
              <a:rPr lang="en-US" sz="4200" dirty="0" smtClean="0"/>
              <a:t> </a:t>
            </a:r>
            <a:r>
              <a:rPr lang="en-US" sz="4200" dirty="0" err="1" smtClean="0"/>
              <a:t>Sistemik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err="1" smtClean="0"/>
              <a:t>Pendidikan</a:t>
            </a:r>
            <a:r>
              <a:rPr lang="en-US" sz="4200" dirty="0" smtClean="0"/>
              <a:t> </a:t>
            </a:r>
            <a:r>
              <a:rPr lang="en-US" sz="4200" dirty="0" err="1" smtClean="0"/>
              <a:t>Demokrasi</a:t>
            </a:r>
            <a:r>
              <a:rPr lang="en-US" sz="4200" dirty="0" smtClean="0"/>
              <a:t/>
            </a:r>
            <a:br>
              <a:rPr lang="en-US" sz="4200" dirty="0" smtClean="0"/>
            </a:br>
            <a:endParaRPr lang="en-US" sz="4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35438" lvl="1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				 </a:t>
            </a:r>
            <a:r>
              <a:rPr lang="en-US" sz="2800" dirty="0" smtClean="0"/>
              <a:t>school based democracy education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4135438" indent="0">
              <a:buNone/>
            </a:pPr>
            <a:r>
              <a:rPr lang="en-US" dirty="0" smtClean="0"/>
              <a:t>society </a:t>
            </a:r>
            <a:r>
              <a:rPr lang="en-US" dirty="0" smtClean="0"/>
              <a:t>based democracy </a:t>
            </a:r>
            <a:r>
              <a:rPr lang="en-US" dirty="0" err="1" smtClean="0"/>
              <a:t>eduaction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738554" y="3286124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524240" y="4714884"/>
            <a:ext cx="157163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822071"/>
            <a:ext cx="8915400" cy="1143000"/>
          </a:xfrm>
        </p:spPr>
        <p:txBody>
          <a:bodyPr/>
          <a:lstStyle/>
          <a:p>
            <a:pPr algn="ctr"/>
            <a:r>
              <a:rPr lang="en-US" b="1" dirty="0" smtClean="0"/>
              <a:t>TERIMA  KASIH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67869"/>
            <a:ext cx="9410700" cy="60448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954830"/>
            <a:ext cx="9410700" cy="5732875"/>
          </a:xfrm>
        </p:spPr>
        <p:txBody>
          <a:bodyPr>
            <a:noAutofit/>
          </a:bodyPr>
          <a:lstStyle/>
          <a:p>
            <a:pPr marL="82550" indent="0" algn="just">
              <a:buNone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kewarganegaraan</a:t>
            </a:r>
            <a:r>
              <a:rPr lang="en-US" sz="2400" dirty="0" smtClean="0"/>
              <a:t> (</a:t>
            </a:r>
            <a:r>
              <a:rPr lang="en-US" sz="2400" i="1" dirty="0" smtClean="0"/>
              <a:t>citizenship education)</a:t>
            </a:r>
            <a:r>
              <a:rPr lang="en-US" sz="2400" dirty="0" smtClean="0"/>
              <a:t>,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substantif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pedagogis</a:t>
            </a:r>
            <a:r>
              <a:rPr lang="en-US" sz="2400" dirty="0" smtClean="0"/>
              <a:t> </a:t>
            </a:r>
            <a:r>
              <a:rPr lang="en-US" sz="2400" dirty="0" err="1" smtClean="0"/>
              <a:t>didesain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cerdas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. </a:t>
            </a:r>
          </a:p>
          <a:p>
            <a:pPr marL="538163" indent="-350838">
              <a:buFont typeface="+mj-lt"/>
              <a:buAutoNum type="arabicPeriod"/>
            </a:pPr>
            <a:r>
              <a:rPr lang="it-IT" sz="2400" dirty="0" smtClean="0"/>
              <a:t>mata pelajaran di sekolah.  </a:t>
            </a:r>
          </a:p>
          <a:p>
            <a:pPr marL="538163" indent="-350838">
              <a:buFont typeface="+mj-lt"/>
              <a:buAutoNum type="arabicPeriod"/>
            </a:pPr>
            <a:r>
              <a:rPr lang="it-IT" sz="2400" dirty="0" smtClean="0"/>
              <a:t>mata kuliah di perguruan tinggi.  </a:t>
            </a:r>
          </a:p>
          <a:p>
            <a:pPr marL="538163" indent="-350838">
              <a:buFont typeface="+mj-lt"/>
              <a:buAutoNum type="arabicPeriod"/>
            </a:pPr>
            <a:r>
              <a:rPr lang="it-IT" sz="2400" dirty="0" smtClean="0"/>
              <a:t>salah satu cabang pendidikan disiplin ilmu pengetahuan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  </a:t>
            </a:r>
            <a:endParaRPr lang="en-US" sz="2400" dirty="0" smtClean="0"/>
          </a:p>
          <a:p>
            <a:pPr marL="538163" indent="-350838">
              <a:buFont typeface="+mj-lt"/>
              <a:buAutoNum type="arabicPeriod"/>
            </a:pPr>
            <a:r>
              <a:rPr lang="en-US" sz="2400" dirty="0" smtClean="0"/>
              <a:t>program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dikemas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Penataran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Penghayatan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Pengamalan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(</a:t>
            </a:r>
            <a:r>
              <a:rPr lang="en-US" sz="2400" dirty="0" err="1" smtClean="0"/>
              <a:t>Penataran</a:t>
            </a:r>
            <a:r>
              <a:rPr lang="en-US" sz="2400" dirty="0" smtClean="0"/>
              <a:t>  P4) </a:t>
            </a:r>
          </a:p>
          <a:p>
            <a:pPr marL="538163" indent="-350838">
              <a:buFont typeface="+mj-lt"/>
              <a:buAutoNum type="arabicPeriod"/>
            </a:pPr>
            <a:r>
              <a:rPr lang="en-US" sz="2400" dirty="0" err="1" smtClean="0"/>
              <a:t>kerangka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individual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pakar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landasan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kewarganegaraan</a:t>
            </a:r>
            <a:endParaRPr lang="en-US" sz="2400" dirty="0" smtClean="0"/>
          </a:p>
          <a:p>
            <a:pPr marL="538838" indent="-538838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95283" y="571480"/>
            <a:ext cx="8286810" cy="578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7" rIns="95793" bIns="47897" numCol="1" anchor="ctr" anchorCtr="0" compatLnSpc="1">
            <a:prstTxWarp prst="textNoShape">
              <a:avLst/>
            </a:prstTxWarp>
            <a:spAutoFit/>
          </a:bodyPr>
          <a:lstStyle/>
          <a:p>
            <a:pPr marL="555469" indent="-555469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sv-SE" sz="2800" dirty="0" smtClean="0">
                <a:ea typeface="Times New Roman" pitchFamily="18" charset="0"/>
                <a:cs typeface="Arial" pitchFamily="34" charset="0"/>
              </a:rPr>
              <a:t>Sampai dengan tahun 1975, </a:t>
            </a:r>
            <a:r>
              <a:rPr lang="sv-SE" sz="2800" dirty="0" smtClean="0">
                <a:ea typeface="Times New Roman" pitchFamily="18" charset="0"/>
                <a:cs typeface="Arial" pitchFamily="34" charset="0"/>
              </a:rPr>
              <a:t>di Indonesia </a:t>
            </a:r>
            <a:r>
              <a:rPr lang="sv-SE" sz="2800" dirty="0" smtClean="0">
                <a:ea typeface="Times New Roman" pitchFamily="18" charset="0"/>
                <a:cs typeface="Arial" pitchFamily="34" charset="0"/>
              </a:rPr>
              <a:t>kelihatannya terdapat kerancuan dan ketidakajekan dalam </a:t>
            </a:r>
            <a:r>
              <a:rPr lang="sv-SE" sz="2800" dirty="0" smtClean="0">
                <a:ea typeface="Times New Roman" pitchFamily="18" charset="0"/>
                <a:cs typeface="Arial" pitchFamily="34" charset="0"/>
              </a:rPr>
              <a:t>konseptualisasi </a:t>
            </a:r>
            <a:r>
              <a:rPr lang="sv-SE" sz="2800" dirty="0" smtClean="0">
                <a:ea typeface="Times New Roman" pitchFamily="18" charset="0"/>
                <a:cs typeface="Arial" pitchFamily="34" charset="0"/>
              </a:rPr>
              <a:t>civics, pendidikan kewargaan negara, dan pendidikan             IPS. </a:t>
            </a:r>
            <a:endParaRPr lang="sv-SE" sz="2800" dirty="0" smtClean="0">
              <a:ea typeface="Times New Roman" pitchFamily="18" charset="0"/>
              <a:cs typeface="Arial" pitchFamily="34" charset="0"/>
            </a:endParaRPr>
          </a:p>
          <a:p>
            <a:pPr marL="540682" indent="-540682" algn="just">
              <a:buFont typeface="Wingdings" pitchFamily="2" charset="2"/>
              <a:buChar char="Ø"/>
            </a:pPr>
            <a:r>
              <a:rPr lang="en-US" sz="2800" dirty="0" smtClean="0">
                <a:cs typeface="Arial" pitchFamily="34" charset="0"/>
              </a:rPr>
              <a:t>Cogan </a:t>
            </a:r>
            <a:r>
              <a:rPr lang="en-US" sz="2800" dirty="0" smtClean="0"/>
              <a:t>(1999:4) </a:t>
            </a:r>
            <a:r>
              <a:rPr lang="en-US" sz="2800" dirty="0" err="1" smtClean="0"/>
              <a:t>mengartikan</a:t>
            </a:r>
            <a:r>
              <a:rPr lang="en-US" sz="2800" dirty="0" smtClean="0"/>
              <a:t>  </a:t>
            </a:r>
            <a:r>
              <a:rPr lang="en-US" sz="2800" dirty="0" smtClean="0"/>
              <a:t>civic education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 "...the foundational course work in </a:t>
            </a:r>
            <a:r>
              <a:rPr lang="en-US" sz="2800" dirty="0" smtClean="0"/>
              <a:t>school </a:t>
            </a:r>
            <a:r>
              <a:rPr lang="en-US" sz="2800" dirty="0" smtClean="0"/>
              <a:t>designed to prepare young citizens for an active role in their </a:t>
            </a:r>
            <a:r>
              <a:rPr lang="en-US" sz="2800" dirty="0" smtClean="0"/>
              <a:t>  </a:t>
            </a:r>
            <a:r>
              <a:rPr lang="en-US" sz="2800" dirty="0" smtClean="0"/>
              <a:t>communities in  their adult  lives".  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pelajaran</a:t>
            </a:r>
            <a:r>
              <a:rPr lang="en-US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mempersiapkan</a:t>
            </a:r>
            <a:r>
              <a:rPr lang="en-US" sz="2800" dirty="0" smtClean="0"/>
              <a:t> </a:t>
            </a:r>
            <a:r>
              <a:rPr lang="en-US" sz="2800" dirty="0" err="1" smtClean="0"/>
              <a:t>warganegara</a:t>
            </a:r>
            <a:r>
              <a:rPr lang="en-US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muda</a:t>
            </a:r>
            <a:r>
              <a:rPr lang="en-US" sz="2800" dirty="0" smtClean="0"/>
              <a:t>, agar </a:t>
            </a:r>
            <a:r>
              <a:rPr lang="en-US" sz="2800" dirty="0" err="1" smtClean="0"/>
              <a:t>kelak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berperan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masyarakatnya</a:t>
            </a:r>
            <a:r>
              <a:rPr lang="en-US" sz="2800" dirty="0" smtClean="0"/>
              <a:t>.</a:t>
            </a:r>
            <a:endParaRPr lang="sv-SE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704088"/>
            <a:ext cx="8915400" cy="45691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Ontologi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202242"/>
            <a:ext cx="8915400" cy="18968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kewarganegaraan</a:t>
            </a:r>
            <a:r>
              <a:rPr lang="en-US" sz="2800" dirty="0" smtClean="0"/>
              <a:t> 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dimensi</a:t>
            </a:r>
            <a:r>
              <a:rPr lang="en-US" sz="2800" dirty="0" smtClean="0"/>
              <a:t> </a:t>
            </a:r>
            <a:r>
              <a:rPr lang="en-US" sz="2800" dirty="0" err="1" smtClean="0"/>
              <a:t>ontologi</a:t>
            </a:r>
            <a:r>
              <a:rPr lang="en-US" sz="2800" dirty="0" smtClean="0"/>
              <a:t>:</a:t>
            </a:r>
          </a:p>
          <a:p>
            <a:pPr marL="618318" indent="-618318">
              <a:buNone/>
            </a:pPr>
            <a:r>
              <a:rPr lang="en-US" sz="2800" dirty="0" smtClean="0"/>
              <a:t>    - 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telaah</a:t>
            </a:r>
            <a:r>
              <a:rPr lang="en-US" sz="2800" dirty="0" smtClean="0"/>
              <a:t> (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Idiil</a:t>
            </a:r>
            <a:r>
              <a:rPr lang="en-US" sz="2800" dirty="0" smtClean="0"/>
              <a:t>, Instrumental,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Praktis</a:t>
            </a:r>
            <a:r>
              <a:rPr lang="en-US" sz="2800" dirty="0" smtClean="0"/>
              <a:t> )</a:t>
            </a:r>
          </a:p>
          <a:p>
            <a:pPr marL="618318" indent="-618318">
              <a:buNone/>
            </a:pPr>
            <a:r>
              <a:rPr lang="en-US" sz="2800" dirty="0" smtClean="0"/>
              <a:t>    - 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(</a:t>
            </a:r>
            <a:r>
              <a:rPr lang="en-US" sz="2800" dirty="0" err="1" smtClean="0"/>
              <a:t>Ranah</a:t>
            </a:r>
            <a:r>
              <a:rPr lang="en-US" sz="2800" dirty="0" smtClean="0"/>
              <a:t> </a:t>
            </a:r>
            <a:r>
              <a:rPr lang="en-US" sz="2800" dirty="0" err="1" smtClean="0"/>
              <a:t>Sosial-psikologis</a:t>
            </a:r>
            <a:r>
              <a:rPr lang="en-US" sz="2800" dirty="0" smtClean="0"/>
              <a:t> 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4332" y="3346528"/>
            <a:ext cx="8915400" cy="456918"/>
          </a:xfrm>
          <a:prstGeom prst="rect">
            <a:avLst/>
          </a:prstGeom>
        </p:spPr>
        <p:txBody>
          <a:bodyPr vert="horz" lIns="0" tIns="47897" rIns="0" bIns="0" anchor="b">
            <a:normAutofit fontScale="60000" lnSpcReduction="20000"/>
          </a:bodyPr>
          <a:lstStyle/>
          <a:p>
            <a:pPr algn="r" defTabSz="798546">
              <a:spcBef>
                <a:spcPct val="0"/>
              </a:spcBef>
              <a:defRPr/>
            </a:pPr>
            <a:r>
              <a:rPr lang="en-US" sz="52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Epistemologi</a:t>
            </a:r>
            <a:endParaRPr lang="en-US" sz="5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748" y="4047548"/>
            <a:ext cx="8706506" cy="2665957"/>
          </a:xfrm>
          <a:prstGeom prst="rect">
            <a:avLst/>
          </a:prstGeom>
          <a:noFill/>
        </p:spPr>
        <p:txBody>
          <a:bodyPr wrap="square" lIns="79855" tIns="39927" rIns="79855" bIns="39927" rtlCol="0">
            <a:spAutoFit/>
          </a:bodyPr>
          <a:lstStyle/>
          <a:p>
            <a:r>
              <a:rPr lang="it-IT" sz="2800" dirty="0" smtClean="0"/>
              <a:t>Aspek epistemologi pendidikan kewarganegaraan pada dasarnya berwujud dalam berbagai bentuk            kegiatan sistematis dalam upaya membangun pengetahuan bidang kajian ilmiah pendidikan kewarganegaraan sudah seharusnya terkait pada 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telaah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pengembangannya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704088"/>
            <a:ext cx="8915400" cy="53939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Aksiologi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367187"/>
            <a:ext cx="8915400" cy="4389120"/>
          </a:xfrm>
        </p:spPr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aksiologi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persekolahan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 </a:t>
            </a:r>
            <a:r>
              <a:rPr lang="en-US" dirty="0" err="1" smtClean="0"/>
              <a:t>kependidikan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000108"/>
            <a:ext cx="8915400" cy="53244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	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endParaRPr lang="en-US" dirty="0" smtClean="0"/>
          </a:p>
          <a:p>
            <a:pPr lvl="8"/>
            <a:endParaRPr lang="en-US" dirty="0" smtClean="0"/>
          </a:p>
          <a:p>
            <a:pPr lvl="8">
              <a:buNone/>
            </a:pPr>
            <a:r>
              <a:rPr lang="en-US" dirty="0" smtClean="0"/>
              <a:t>	</a:t>
            </a:r>
            <a:r>
              <a:rPr lang="en-US" sz="2000" dirty="0" err="1" smtClean="0"/>
              <a:t>Hakikatnya</a:t>
            </a:r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738686" y="3000372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19" y="1285860"/>
            <a:ext cx="5072099" cy="561228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Tujuan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Pendidikan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Demokrasi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214554"/>
            <a:ext cx="4814889" cy="35719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4" name="Left-Up Arrow 3"/>
          <p:cNvSpPr/>
          <p:nvPr/>
        </p:nvSpPr>
        <p:spPr>
          <a:xfrm>
            <a:off x="6024570" y="2000240"/>
            <a:ext cx="1071570" cy="235745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928670"/>
            <a:ext cx="8915400" cy="539593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intinya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kewarganegaraan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demokrasi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tatanan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konseptual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keseluruhan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cita-cita</a:t>
            </a:r>
            <a:r>
              <a:rPr lang="en-US" sz="2800" dirty="0" smtClean="0"/>
              <a:t>, </a:t>
            </a:r>
            <a:r>
              <a:rPr lang="en-US" sz="2800" dirty="0" err="1" smtClean="0"/>
              <a:t>nilai</a:t>
            </a:r>
            <a:r>
              <a:rPr lang="en-US" sz="2800" dirty="0" smtClean="0"/>
              <a:t>,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prilaku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warganegara</a:t>
            </a:r>
            <a:r>
              <a:rPr lang="en-US" sz="2800" dirty="0" smtClean="0"/>
              <a:t>,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tatanan</a:t>
            </a:r>
            <a:r>
              <a:rPr lang="en-US" sz="2800" dirty="0" smtClean="0"/>
              <a:t> </a:t>
            </a:r>
            <a:r>
              <a:rPr lang="en-US" sz="2800" dirty="0" err="1" smtClean="0"/>
              <a:t>iklim</a:t>
            </a:r>
            <a:r>
              <a:rPr lang="en-US" sz="2800" dirty="0" smtClean="0"/>
              <a:t> yang </a:t>
            </a:r>
            <a:r>
              <a:rPr lang="en-US" sz="2800" dirty="0" err="1" smtClean="0"/>
              <a:t>demokratis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giliranya</a:t>
            </a:r>
            <a:r>
              <a:rPr lang="en-US" sz="2800" dirty="0" smtClean="0"/>
              <a:t> </a:t>
            </a:r>
            <a:r>
              <a:rPr lang="en-US" sz="2800" dirty="0" err="1" smtClean="0"/>
              <a:t>kelak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bersama-sama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memfasilitasi</a:t>
            </a:r>
            <a:r>
              <a:rPr lang="en-US" sz="2800" dirty="0" smtClean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berkembangnya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madani</a:t>
            </a:r>
            <a:r>
              <a:rPr lang="en-US" sz="2800" dirty="0" smtClean="0"/>
              <a:t> Indonesia yang </a:t>
            </a:r>
            <a:r>
              <a:rPr lang="en-US" sz="2800" dirty="0" err="1" smtClean="0"/>
              <a:t>demokratis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			</a:t>
            </a:r>
            <a:r>
              <a:rPr lang="en-US" sz="3500" dirty="0" err="1" smtClean="0"/>
              <a:t>Pendidikan</a:t>
            </a:r>
            <a:r>
              <a:rPr lang="en-US" sz="3500" dirty="0" smtClean="0"/>
              <a:t> </a:t>
            </a:r>
            <a:r>
              <a:rPr lang="en-US" sz="3500" dirty="0" err="1" smtClean="0"/>
              <a:t>demokrasi</a:t>
            </a:r>
            <a:r>
              <a:rPr lang="en-US" sz="3500" dirty="0" smtClean="0"/>
              <a:t> </a:t>
            </a:r>
            <a:endParaRPr lang="en-US" sz="3500" dirty="0" smtClean="0"/>
          </a:p>
          <a:p>
            <a:pPr>
              <a:buNone/>
            </a:pPr>
            <a:endParaRPr lang="en-US" sz="2800" dirty="0" smtClean="0"/>
          </a:p>
          <a:p>
            <a:pPr marL="2514600" indent="0">
              <a:buNone/>
            </a:pP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sistemik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koheren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mencakup</a:t>
            </a:r>
            <a:r>
              <a:rPr lang="en-US" sz="2800" dirty="0" smtClean="0"/>
              <a:t> </a:t>
            </a:r>
            <a:r>
              <a:rPr lang="en-US" sz="2800" dirty="0" err="1" smtClean="0"/>
              <a:t>pemehaman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cita-cita</a:t>
            </a:r>
            <a:r>
              <a:rPr lang="en-US" sz="2800" dirty="0" smtClean="0"/>
              <a:t>, </a:t>
            </a:r>
            <a:r>
              <a:rPr lang="en-US" sz="2800" dirty="0" err="1" smtClean="0"/>
              <a:t>nilai</a:t>
            </a:r>
            <a:r>
              <a:rPr lang="en-US" sz="2800" dirty="0" smtClean="0"/>
              <a:t>, </a:t>
            </a:r>
            <a:r>
              <a:rPr lang="en-US" sz="2800" dirty="0" err="1" smtClean="0"/>
              <a:t>konsep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demokrasi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kultural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psiko-pedagogis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demokratis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diorientasikan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kehidpan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Curved Right Arrow 3"/>
          <p:cNvSpPr/>
          <p:nvPr/>
        </p:nvSpPr>
        <p:spPr>
          <a:xfrm>
            <a:off x="738158" y="2071678"/>
            <a:ext cx="1500198" cy="25717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248</TotalTime>
  <Words>312</Words>
  <Application>Microsoft Office PowerPoint</Application>
  <PresentationFormat>A4 Paper (210x297 mm)</PresentationFormat>
  <Paragraphs>52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Paradigma Pendidikan Kewarganegaraan Sebagai Wahana Sistemik Pendidikan Demokrasi </vt:lpstr>
      <vt:lpstr>Sejarah</vt:lpstr>
      <vt:lpstr>Slide 3</vt:lpstr>
      <vt:lpstr>Ontologi</vt:lpstr>
      <vt:lpstr>Aksiologi</vt:lpstr>
      <vt:lpstr>Slide 6</vt:lpstr>
      <vt:lpstr>Tujuan Pendidikan Demokrasi</vt:lpstr>
      <vt:lpstr>Slide 8</vt:lpstr>
      <vt:lpstr>Slide 9</vt:lpstr>
      <vt:lpstr>Slide 10</vt:lpstr>
      <vt:lpstr>TERIMA  KASIH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24</cp:revision>
  <dcterms:created xsi:type="dcterms:W3CDTF">2010-01-12T03:55:49Z</dcterms:created>
  <dcterms:modified xsi:type="dcterms:W3CDTF">2011-10-03T07:36:35Z</dcterms:modified>
</cp:coreProperties>
</file>