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74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6" r:id="rId16"/>
    <p:sldId id="269" r:id="rId17"/>
    <p:sldId id="277" r:id="rId18"/>
    <p:sldId id="270" r:id="rId19"/>
    <p:sldId id="271" r:id="rId20"/>
    <p:sldId id="272" r:id="rId21"/>
    <p:sldId id="273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45A04-6C3F-4522-B1DD-6670087BCC59}" type="datetimeFigureOut">
              <a:rPr lang="en-US" smtClean="0"/>
              <a:t>10/22/2010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D530-D92A-4C66-9237-D51BE10E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6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16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67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3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76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65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50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760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6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7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6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8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264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45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0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30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8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8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E3CE36-323E-4E5D-99AD-AA5FC06B8385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214422"/>
            <a:ext cx="7406640" cy="1472184"/>
          </a:xfrm>
        </p:spPr>
        <p:txBody>
          <a:bodyPr>
            <a:noAutofit/>
          </a:bodyPr>
          <a:lstStyle/>
          <a:p>
            <a:r>
              <a:rPr lang="en-US" sz="9600" b="1" u="sng" dirty="0" smtClean="0">
                <a:latin typeface="Algerian" pitchFamily="82" charset="0"/>
              </a:rPr>
              <a:t>KAPASITOR</a:t>
            </a:r>
            <a:endParaRPr lang="en-US" sz="9600" b="1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7406640" cy="1007432"/>
          </a:xfrm>
        </p:spPr>
        <p:txBody>
          <a:bodyPr/>
          <a:lstStyle/>
          <a:p>
            <a:pPr algn="r"/>
            <a:r>
              <a:rPr lang="en-US" dirty="0" smtClean="0">
                <a:latin typeface="Algerian" pitchFamily="82" charset="0"/>
              </a:rPr>
              <a:t>OLEH:</a:t>
            </a:r>
          </a:p>
          <a:p>
            <a:pPr algn="r"/>
            <a:r>
              <a:rPr lang="en-US" dirty="0" smtClean="0">
                <a:latin typeface="Algerian" pitchFamily="82" charset="0"/>
              </a:rPr>
              <a:t>SRI SUPATMI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65403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Kapasitor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variabel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7836" cy="5500726"/>
          </a:xfrm>
        </p:spPr>
        <p:txBody>
          <a:bodyPr/>
          <a:lstStyle/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kapasitas-nya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nilainya</a:t>
            </a:r>
            <a:r>
              <a:rPr lang="en-US" sz="2000" dirty="0" smtClean="0"/>
              <a:t> (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)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diubah-ubah</a:t>
            </a:r>
            <a:r>
              <a:rPr lang="en-US" sz="2000" dirty="0" smtClean="0"/>
              <a:t>, </a:t>
            </a:r>
            <a:r>
              <a:rPr lang="en-US" sz="2000" dirty="0" err="1" smtClean="0"/>
              <a:t>layaknya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potensiometer</a:t>
            </a:r>
            <a:r>
              <a:rPr lang="en-US" sz="2000" dirty="0" smtClean="0"/>
              <a:t>,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penala</a:t>
            </a:r>
            <a:r>
              <a:rPr lang="en-US" sz="2000" dirty="0" smtClean="0"/>
              <a:t> radio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i="1" dirty="0" smtClean="0"/>
              <a:t>trimmer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pemancar</a:t>
            </a:r>
            <a:r>
              <a:rPr lang="en-US" sz="2000" dirty="0" smtClean="0"/>
              <a:t> </a:t>
            </a:r>
            <a:r>
              <a:rPr lang="en-US" sz="2000" dirty="0" smtClean="0"/>
              <a:t>radio (</a:t>
            </a:r>
            <a:r>
              <a:rPr lang="en-US" sz="2000" i="1" dirty="0" err="1" smtClean="0"/>
              <a:t>tunning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capasitor</a:t>
            </a:r>
            <a:r>
              <a:rPr lang="en-US" sz="2000" i="1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trimmer </a:t>
            </a:r>
            <a:r>
              <a:rPr lang="en-US" sz="2000" i="1" dirty="0" err="1" smtClean="0"/>
              <a:t>capasitor</a:t>
            </a:r>
            <a:r>
              <a:rPr lang="en-US" sz="2000" i="1" dirty="0" smtClean="0"/>
              <a:t>)</a:t>
            </a:r>
            <a:endParaRPr lang="en-US" sz="2000" i="1" dirty="0" smtClean="0"/>
          </a:p>
          <a:p>
            <a:pPr algn="just"/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3284984"/>
            <a:ext cx="6072230" cy="211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65403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Membaca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nilai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kapasitansi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783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Pembacaan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(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polyster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786578" y="1928802"/>
            <a:ext cx="2071702" cy="2308324"/>
          </a:xfrm>
          <a:prstGeom prst="rect">
            <a:avLst/>
          </a:prstGeom>
          <a:noFill/>
          <a:ln w="444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Coklat</a:t>
            </a:r>
            <a:r>
              <a:rPr lang="en-US" dirty="0" smtClean="0"/>
              <a:t> ,</a:t>
            </a:r>
            <a:r>
              <a:rPr lang="en-US" dirty="0" err="1" smtClean="0"/>
              <a:t>hitam,jingga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Nilainya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103 = 10x1.000</a:t>
            </a:r>
          </a:p>
          <a:p>
            <a:r>
              <a:rPr lang="en-US" dirty="0"/>
              <a:t> </a:t>
            </a:r>
            <a:r>
              <a:rPr lang="en-US" dirty="0" smtClean="0"/>
              <a:t>      = 10.000pF</a:t>
            </a:r>
          </a:p>
          <a:p>
            <a:r>
              <a:rPr lang="en-US" dirty="0"/>
              <a:t> </a:t>
            </a:r>
            <a:r>
              <a:rPr lang="en-US" dirty="0" smtClean="0"/>
              <a:t>      = 10nF</a:t>
            </a:r>
          </a:p>
          <a:p>
            <a:r>
              <a:rPr lang="en-US" dirty="0"/>
              <a:t> </a:t>
            </a:r>
            <a:r>
              <a:rPr lang="en-US" dirty="0" smtClean="0"/>
              <a:t>      = 0,01uF</a:t>
            </a:r>
            <a:endParaRPr lang="en-US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785925"/>
            <a:ext cx="5786478" cy="442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357166"/>
            <a:ext cx="7576398" cy="607223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Kapasitor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Polar (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elco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berukuran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,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polaritasnya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elco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kapasitansinya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22µF/25V. </a:t>
            </a:r>
          </a:p>
          <a:p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/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22uF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tegangankerja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adalan</a:t>
            </a:r>
            <a:r>
              <a:rPr lang="en-US" sz="2000" dirty="0" smtClean="0"/>
              <a:t> 25V</a:t>
            </a:r>
            <a:endParaRPr lang="en-US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286124"/>
            <a:ext cx="150019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65403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3.Kapasitor non polar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71504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nonpolar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. (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)</a:t>
            </a:r>
          </a:p>
          <a:p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endParaRPr lang="en-U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pF.</a:t>
            </a:r>
            <a:endParaRPr lang="en-US" sz="2000" dirty="0" smtClean="0"/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: 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47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47pF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000372"/>
            <a:ext cx="11239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65403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3.Kapasitor non polar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715040"/>
          </a:xfrm>
        </p:spPr>
        <p:txBody>
          <a:bodyPr>
            <a:normAutofit/>
          </a:bodyPr>
          <a:lstStyle/>
          <a:p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tiga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endParaRPr lang="en-U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kapasitor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ke-2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menunjukkan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nominal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ke-3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menunjukkan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Farad (pF)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</a:p>
          <a:p>
            <a:pPr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10 x 10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= 100pF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lain: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214554"/>
            <a:ext cx="1357322" cy="154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786190"/>
            <a:ext cx="7000924" cy="233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CONTOH:</a:t>
            </a:r>
          </a:p>
          <a:p>
            <a:pPr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221J </a:t>
            </a:r>
            <a:r>
              <a:rPr lang="en-US" sz="2000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22x        pF = 220pF </a:t>
            </a:r>
            <a:r>
              <a:rPr lang="en-US" sz="2000" dirty="0" err="1" smtClean="0">
                <a:sym typeface="Wingdings" pitchFamily="2" charset="2"/>
              </a:rPr>
              <a:t>dengan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toleransi</a:t>
            </a:r>
            <a:r>
              <a:rPr lang="en-US" sz="2000" dirty="0" smtClean="0">
                <a:sym typeface="Wingdings" pitchFamily="2" charset="2"/>
              </a:rPr>
              <a:t> 5%</a:t>
            </a:r>
            <a:endParaRPr lang="en-US" sz="20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71480"/>
            <a:ext cx="6858048" cy="311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786190"/>
            <a:ext cx="16002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4500570"/>
            <a:ext cx="476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4929198"/>
            <a:ext cx="171702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6357982"/>
          </a:xfrm>
        </p:spPr>
        <p:txBody>
          <a:bodyPr>
            <a:normAutofit/>
          </a:bodyPr>
          <a:lstStyle/>
          <a:p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voltage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diijinkan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 </a:t>
            </a:r>
          </a:p>
          <a:p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  </a:t>
            </a:r>
            <a:r>
              <a:rPr lang="en-US" sz="2000" dirty="0" err="1" smtClean="0"/>
              <a:t>spesifikasinya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  yang </a:t>
            </a:r>
            <a:r>
              <a:rPr lang="en-US" sz="2000" dirty="0" err="1" smtClean="0"/>
              <a:t>sesuai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928934"/>
            <a:ext cx="364333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786058"/>
            <a:ext cx="393189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Misalnya</a:t>
            </a:r>
            <a:r>
              <a:rPr lang="en-US" sz="2800" dirty="0" smtClean="0"/>
              <a:t>  </a:t>
            </a:r>
            <a:r>
              <a:rPr lang="en-US" sz="2800" dirty="0" err="1" smtClean="0"/>
              <a:t>jika</a:t>
            </a:r>
            <a:r>
              <a:rPr lang="en-US" sz="2800" dirty="0" smtClean="0"/>
              <a:t> 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 104 X7R,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kapasitansinya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100nF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toleransi</a:t>
            </a:r>
            <a:r>
              <a:rPr lang="en-US" sz="2800" dirty="0" smtClean="0"/>
              <a:t>    ±15%. </a:t>
            </a:r>
          </a:p>
          <a:p>
            <a:r>
              <a:rPr lang="en-US" sz="2800" dirty="0" err="1" smtClean="0"/>
              <a:t>Sekaligus</a:t>
            </a:r>
            <a:r>
              <a:rPr lang="en-US" sz="2800" dirty="0" smtClean="0"/>
              <a:t> 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direkomendasikan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 -55°C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+125°C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Rangkaian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kapasitor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000108"/>
            <a:ext cx="7504960" cy="5248292"/>
          </a:xfrm>
        </p:spPr>
        <p:txBody>
          <a:bodyPr/>
          <a:lstStyle/>
          <a:p>
            <a:pPr algn="just"/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Kapasitor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dirangkai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v-SE" sz="2000" dirty="0" smtClean="0"/>
              <a:t>Rangkaian kapasitor secara seri akan mengakibatkan nilai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total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.  </a:t>
            </a:r>
          </a:p>
          <a:p>
            <a:pPr algn="just"/>
            <a:r>
              <a:rPr lang="en-US" sz="2000" dirty="0" smtClean="0"/>
              <a:t>Di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dirangkai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seri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seri</a:t>
            </a:r>
            <a:r>
              <a:rPr lang="en-US" sz="2000" dirty="0" smtClean="0"/>
              <a:t>,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pengganti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714620"/>
            <a:ext cx="330914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214818"/>
            <a:ext cx="3571900" cy="186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51234" cy="72547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Kapasitor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dirangkai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paralel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071546"/>
            <a:ext cx="7504960" cy="517685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pengganti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. </a:t>
            </a:r>
          </a:p>
          <a:p>
            <a:pPr algn="just"/>
            <a:r>
              <a:rPr lang="en-US" sz="2000" dirty="0" smtClean="0"/>
              <a:t>Di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dirangkai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</a:t>
            </a:r>
            <a:r>
              <a:rPr lang="en-US" sz="2000" dirty="0" smtClean="0"/>
              <a:t>,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total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214554"/>
            <a:ext cx="339330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286256"/>
            <a:ext cx="3786214" cy="130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PENGERTIAN KAPASITOR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557216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Kapasitor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Kondensator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/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</a:t>
            </a:r>
            <a:r>
              <a:rPr lang="en-US" sz="2000" dirty="0" err="1" smtClean="0"/>
              <a:t>medan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ketidakseimbangan</a:t>
            </a:r>
            <a:r>
              <a:rPr lang="en-US" sz="2000" dirty="0" smtClean="0"/>
              <a:t> internal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Dilambangkan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“C”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Michael Faraday (1791-1867). </a:t>
            </a:r>
          </a:p>
          <a:p>
            <a:pPr algn="just"/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Farad (F) . </a:t>
            </a:r>
            <a:r>
              <a:rPr lang="en-US" sz="2000" dirty="0" err="1" smtClean="0"/>
              <a:t>Satu</a:t>
            </a:r>
            <a:r>
              <a:rPr lang="en-US" sz="2000" dirty="0" smtClean="0"/>
              <a:t> Farad = 9 x 1011 cm2 yang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kepingan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 </a:t>
            </a:r>
          </a:p>
          <a:p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terbuat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buah</a:t>
            </a:r>
            <a:r>
              <a:rPr lang="en-US" sz="2000" dirty="0" smtClean="0"/>
              <a:t> plat metal yang </a:t>
            </a:r>
            <a:r>
              <a:rPr lang="en-US" sz="2000" dirty="0" err="1" smtClean="0"/>
              <a:t>dipisahkan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Bahan-bahan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udara</a:t>
            </a:r>
            <a:r>
              <a:rPr lang="en-US" sz="2000" dirty="0" smtClean="0"/>
              <a:t> </a:t>
            </a:r>
            <a:r>
              <a:rPr lang="en-US" sz="2000" dirty="0" err="1" smtClean="0"/>
              <a:t>vakum</a:t>
            </a:r>
            <a:r>
              <a:rPr lang="en-US" sz="2000" dirty="0" smtClean="0"/>
              <a:t>, </a:t>
            </a:r>
            <a:r>
              <a:rPr lang="en-US" sz="2000" dirty="0" err="1" smtClean="0"/>
              <a:t>keramik</a:t>
            </a:r>
            <a:r>
              <a:rPr lang="en-US" sz="2000" dirty="0" smtClean="0"/>
              <a:t>, </a:t>
            </a:r>
            <a:r>
              <a:rPr lang="en-US" sz="2000" dirty="0" err="1" smtClean="0"/>
              <a:t>gelas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lain-lain.</a:t>
            </a:r>
            <a:endParaRPr lang="en-US" sz="2000" dirty="0"/>
          </a:p>
        </p:txBody>
      </p:sp>
      <p:pic>
        <p:nvPicPr>
          <p:cNvPr id="4" name="Picture 3" descr="Prinsip kapasito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572008"/>
            <a:ext cx="2526550" cy="17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Konstanta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Waktu</a:t>
            </a:r>
            <a:r>
              <a:rPr lang="en-US" b="1" u="sng" dirty="0" smtClean="0"/>
              <a:t> RC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7836" cy="557216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RC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DC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terisi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,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dilepas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kosong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kosong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Konstanta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RC </a:t>
            </a:r>
            <a:r>
              <a:rPr lang="en-US" sz="2000" dirty="0" smtClean="0">
                <a:sym typeface="Wingdings"/>
              </a:rPr>
              <a:t>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universal :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b="1" dirty="0" smtClean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4357686" y="3143248"/>
          <a:ext cx="1714512" cy="522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4" imgW="596880" imgH="177480" progId="Equation.3">
                  <p:embed/>
                </p:oleObj>
              </mc:Choice>
              <mc:Fallback>
                <p:oleObj name="Equation" r:id="rId4" imgW="59688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3143248"/>
                        <a:ext cx="1714512" cy="5226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857357" y="4071941"/>
          <a:ext cx="3857652" cy="78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6" imgW="2108200" imgH="431800" progId="Equation.3">
                  <p:embed/>
                </p:oleObj>
              </mc:Choice>
              <mc:Fallback>
                <p:oleObj name="Equation" r:id="rId6" imgW="21082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7" y="4071941"/>
                        <a:ext cx="3857652" cy="7854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29124" y="4880630"/>
            <a:ext cx="38435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 </a:t>
            </a:r>
            <a:r>
              <a:rPr lang="nb-NO" dirty="0"/>
              <a:t>	= nilai euler (</a:t>
            </a:r>
            <a:r>
              <a:rPr lang="en-US" dirty="0">
                <a:sym typeface="Symbol"/>
              </a:rPr>
              <a:t></a:t>
            </a:r>
            <a:r>
              <a:rPr lang="nb-NO" dirty="0"/>
              <a:t>2,7182818)</a:t>
            </a:r>
            <a:endParaRPr lang="en-US" dirty="0"/>
          </a:p>
          <a:p>
            <a:r>
              <a:rPr lang="en-US" dirty="0"/>
              <a:t>T 	=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detik</a:t>
            </a:r>
            <a:endParaRPr lang="en-US" dirty="0"/>
          </a:p>
          <a:p>
            <a:pPr marL="900113" indent="-900113"/>
            <a:r>
              <a:rPr lang="en-US" dirty="0">
                <a:sym typeface="Symbol"/>
              </a:rPr>
              <a:t></a:t>
            </a:r>
            <a:r>
              <a:rPr lang="en-US" dirty="0"/>
              <a:t> 	= </a:t>
            </a:r>
            <a:r>
              <a:rPr lang="en-US" dirty="0" err="1"/>
              <a:t>konstanta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/>
              <a:t>detik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5000636"/>
            <a:ext cx="3486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change 	=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r>
              <a:rPr lang="en-US" dirty="0" err="1"/>
              <a:t>akhir</a:t>
            </a:r>
            <a:r>
              <a:rPr lang="en-US" dirty="0"/>
              <a:t> 	=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2500298" y="3286124"/>
          <a:ext cx="4929222" cy="2435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4" imgW="1637589" imgH="812447" progId="Equation.3">
                  <p:embed/>
                </p:oleObj>
              </mc:Choice>
              <mc:Fallback>
                <p:oleObj name="Equation" r:id="rId4" imgW="1637589" imgH="812447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3286124"/>
                        <a:ext cx="4929222" cy="2435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35743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9600" b="1" u="sng" dirty="0" smtClean="0">
                <a:latin typeface="Algerian" pitchFamily="82" charset="0"/>
              </a:rPr>
              <a:t>SELESAI</a:t>
            </a:r>
            <a:endParaRPr lang="en-US" sz="9600" b="1" u="sng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en-US" b="1" u="sng" dirty="0" err="1" smtClean="0"/>
              <a:t>Fungsi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kapasitor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142984"/>
            <a:ext cx="7647836" cy="5105416"/>
          </a:xfrm>
        </p:spPr>
        <p:txBody>
          <a:bodyPr/>
          <a:lstStyle/>
          <a:p>
            <a:pPr lvl="0"/>
            <a:r>
              <a:rPr lang="en-US" dirty="0" err="1" smtClean="0"/>
              <a:t>Penyimpan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lvl="0"/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rata ( DC )</a:t>
            </a:r>
          </a:p>
          <a:p>
            <a:pPr lvl="0"/>
            <a:r>
              <a:rPr lang="en-US" dirty="0" err="1" smtClean="0"/>
              <a:t>Menghubung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bolak</a:t>
            </a:r>
            <a:r>
              <a:rPr lang="en-US" dirty="0" smtClean="0"/>
              <a:t> – </a:t>
            </a:r>
            <a:r>
              <a:rPr lang="en-US" dirty="0" err="1" smtClean="0"/>
              <a:t>balik</a:t>
            </a:r>
            <a:r>
              <a:rPr lang="en-US" dirty="0" smtClean="0"/>
              <a:t> ( AC )</a:t>
            </a:r>
          </a:p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filter </a:t>
            </a:r>
            <a:r>
              <a:rPr lang="en-US" dirty="0" err="1" smtClean="0"/>
              <a:t>untuk</a:t>
            </a:r>
            <a:r>
              <a:rPr lang="en-US" dirty="0" smtClean="0"/>
              <a:t> regulator</a:t>
            </a:r>
          </a:p>
          <a:p>
            <a:pPr lvl="0"/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smtClean="0"/>
              <a:t>sinus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LANJUTAN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000108"/>
            <a:ext cx="7790712" cy="557216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didefenisikan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menampung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Coulombs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abad</a:t>
            </a:r>
            <a:r>
              <a:rPr lang="en-US" sz="2000" dirty="0" smtClean="0"/>
              <a:t> 18 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1 Coulomb = 6.25 x 10</a:t>
            </a:r>
            <a:r>
              <a:rPr lang="en-US" sz="2000" baseline="30000" dirty="0" smtClean="0"/>
              <a:t>18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Kemudian</a:t>
            </a:r>
            <a:r>
              <a:rPr lang="en-US" sz="2000" dirty="0" smtClean="0"/>
              <a:t> Michael Faraday 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postulat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1 Farad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1 Volt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memuat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 Coulombs.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:  </a:t>
            </a:r>
          </a:p>
          <a:p>
            <a:r>
              <a:rPr lang="en-US" sz="2000" dirty="0" err="1" smtClean="0"/>
              <a:t>Keterangan</a:t>
            </a:r>
            <a:r>
              <a:rPr lang="en-US" sz="2000" dirty="0" smtClean="0"/>
              <a:t> :</a:t>
            </a:r>
          </a:p>
          <a:p>
            <a:pPr marL="630238" indent="-282575">
              <a:buNone/>
            </a:pPr>
            <a:r>
              <a:rPr lang="en-US" sz="2000" dirty="0" smtClean="0"/>
              <a:t>Q =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C (Coulombs)</a:t>
            </a:r>
          </a:p>
          <a:p>
            <a:pPr marL="630238" indent="-282575">
              <a:buNone/>
            </a:pPr>
            <a:r>
              <a:rPr lang="en-US" sz="2000" dirty="0" smtClean="0"/>
              <a:t>C =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 (Farads) </a:t>
            </a:r>
          </a:p>
          <a:p>
            <a:pPr marL="630238" indent="-282575">
              <a:buNone/>
            </a:pPr>
            <a:r>
              <a:rPr lang="en-US" sz="2000" dirty="0" smtClean="0"/>
              <a:t>V =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  V (Volt) 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7943" y="4221088"/>
            <a:ext cx="2214578" cy="10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LANJUTAN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643602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praktek</a:t>
            </a:r>
            <a:r>
              <a:rPr lang="en-US" sz="2000" dirty="0" smtClean="0"/>
              <a:t>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,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area plat metal (A), </a:t>
            </a:r>
            <a:r>
              <a:rPr lang="en-US" sz="2000" dirty="0" err="1" smtClean="0"/>
              <a:t>jarak</a:t>
            </a:r>
            <a:r>
              <a:rPr lang="en-US" sz="2000" dirty="0" smtClean="0"/>
              <a:t> (t)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plat metal (</a:t>
            </a:r>
            <a:r>
              <a:rPr lang="en-US" sz="2000" dirty="0" err="1" smtClean="0"/>
              <a:t>tebal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(k)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.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 </a:t>
            </a:r>
          </a:p>
          <a:p>
            <a:r>
              <a:rPr lang="en-US" sz="2000" dirty="0" smtClean="0"/>
              <a:t>C = (8.85 x 10</a:t>
            </a:r>
            <a:r>
              <a:rPr lang="en-US" sz="2000" baseline="30000" dirty="0" smtClean="0"/>
              <a:t>-12</a:t>
            </a:r>
            <a:r>
              <a:rPr lang="en-US" sz="2000" dirty="0" smtClean="0"/>
              <a:t>) (k A/t) </a:t>
            </a:r>
          </a:p>
          <a:p>
            <a:pPr algn="just"/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(k)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disederhanakan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3619518"/>
          <a:ext cx="5643602" cy="2381250"/>
        </p:xfrm>
        <a:graphic>
          <a:graphicData uri="http://schemas.openxmlformats.org/drawingml/2006/table">
            <a:tbl>
              <a:tblPr/>
              <a:tblGrid>
                <a:gridCol w="3000396"/>
                <a:gridCol w="2643206"/>
              </a:tblGrid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Udara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vakum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 = 1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Aluminium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oksida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 = 8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Keramik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 = 100 – 1000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Gelas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 = 8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Polyethylene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 = 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LANJUTAN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7836" cy="524829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,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Farads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pasaran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b="1" dirty="0" smtClean="0"/>
              <a:t>µF (10</a:t>
            </a:r>
            <a:r>
              <a:rPr lang="en-US" sz="2000" b="1" baseline="30000" dirty="0" smtClean="0"/>
              <a:t>-6</a:t>
            </a:r>
            <a:r>
              <a:rPr lang="en-US" sz="2000" b="1" dirty="0" smtClean="0"/>
              <a:t> F)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nF</a:t>
            </a:r>
            <a:r>
              <a:rPr lang="en-US" sz="2000" b="1" dirty="0" smtClean="0"/>
              <a:t> (10</a:t>
            </a:r>
            <a:r>
              <a:rPr lang="en-US" sz="2000" b="1" baseline="30000" dirty="0" smtClean="0"/>
              <a:t>-9</a:t>
            </a:r>
            <a:r>
              <a:rPr lang="en-US" sz="2000" b="1" dirty="0" smtClean="0"/>
              <a:t> F)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smtClean="0"/>
              <a:t>pF (10</a:t>
            </a:r>
            <a:r>
              <a:rPr lang="en-US" sz="2000" b="1" baseline="30000" dirty="0" smtClean="0"/>
              <a:t>-12</a:t>
            </a:r>
            <a:r>
              <a:rPr lang="en-US" sz="2000" b="1" dirty="0" smtClean="0"/>
              <a:t> F)</a:t>
            </a:r>
            <a:r>
              <a:rPr lang="en-US" sz="2000" dirty="0" smtClean="0"/>
              <a:t>. </a:t>
            </a:r>
            <a:r>
              <a:rPr lang="en-US" sz="2000" dirty="0" err="1" smtClean="0"/>
              <a:t>Konversi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 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memudahkan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besaran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CONTOH:</a:t>
            </a:r>
            <a:endParaRPr lang="en-US" sz="20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7" y="2786058"/>
            <a:ext cx="393136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2807" y="4286256"/>
            <a:ext cx="45857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JENIS-JENIS KAPASITOR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357298"/>
            <a:ext cx="7429552" cy="51435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,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,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terbagi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lain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polar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non polar (</a:t>
            </a:r>
            <a:r>
              <a:rPr lang="en-US" sz="2000" dirty="0" err="1" smtClean="0"/>
              <a:t>elco,kapasitor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keramik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214290"/>
            <a:ext cx="7719274" cy="6357982"/>
          </a:xfrm>
        </p:spPr>
        <p:txBody>
          <a:bodyPr>
            <a:normAutofit/>
          </a:bodyPr>
          <a:lstStyle/>
          <a:p>
            <a:pPr algn="just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KAPASITOR NON POLAR</a:t>
            </a:r>
          </a:p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nonpolar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. (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nF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pF). </a:t>
            </a:r>
          </a:p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elektronika</a:t>
            </a:r>
            <a:r>
              <a:rPr lang="en-US" sz="2000" dirty="0" smtClean="0"/>
              <a:t>,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nonpolar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terbuat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kertas</a:t>
            </a:r>
            <a:r>
              <a:rPr lang="en-US" sz="2000" dirty="0" smtClean="0"/>
              <a:t>, mica, </a:t>
            </a:r>
            <a:r>
              <a:rPr lang="en-US" sz="2000" dirty="0" err="1" smtClean="0"/>
              <a:t>keramik</a:t>
            </a:r>
            <a:r>
              <a:rPr lang="en-US" sz="2000" dirty="0" smtClean="0"/>
              <a:t>, </a:t>
            </a:r>
            <a:r>
              <a:rPr lang="en-US" sz="2000" dirty="0" err="1" smtClean="0"/>
              <a:t>mylar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nonpolar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imbol-kapasito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29124" y="2571744"/>
            <a:ext cx="1000132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ambar-kapasito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4786322"/>
            <a:ext cx="3286148" cy="164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571504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Kapasitor</a:t>
            </a:r>
            <a:r>
              <a:rPr lang="en-US" b="1" u="sng" dirty="0" smtClean="0"/>
              <a:t> polar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785794"/>
            <a:ext cx="7719274" cy="5857916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polaritas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kakinya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polaritas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(+)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polaritas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(-)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besar</a:t>
            </a:r>
            <a:r>
              <a:rPr lang="en-US" sz="2000" dirty="0" smtClean="0"/>
              <a:t> (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uF</a:t>
            </a:r>
            <a:r>
              <a:rPr lang="en-US" sz="2000" dirty="0" smtClean="0"/>
              <a:t>). 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elektrolit</a:t>
            </a:r>
            <a:r>
              <a:rPr lang="en-US" sz="2000" dirty="0" smtClean="0"/>
              <a:t>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elektrolit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polaritas-nya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Kaki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polaritas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</a:t>
            </a:r>
            <a:r>
              <a:rPr lang="en-US" sz="2000" dirty="0" err="1" smtClean="0"/>
              <a:t>berdekatan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vertikal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bodi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kaki yang </a:t>
            </a:r>
            <a:r>
              <a:rPr lang="en-US" sz="2000" dirty="0" err="1" smtClean="0"/>
              <a:t>berpolaritas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kaki yang </a:t>
            </a:r>
            <a:r>
              <a:rPr lang="en-US" sz="2000" dirty="0" err="1" smtClean="0"/>
              <a:t>berpolaritas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.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simbol-kapasitor-elektroli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2428868"/>
            <a:ext cx="1928826" cy="714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143512"/>
            <a:ext cx="292895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550</TotalTime>
  <Words>1016</Words>
  <Application>Microsoft Office PowerPoint</Application>
  <PresentationFormat>On-screen Show (4:3)</PresentationFormat>
  <Paragraphs>164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Solstice</vt:lpstr>
      <vt:lpstr>Equation</vt:lpstr>
      <vt:lpstr>KAPASITOR</vt:lpstr>
      <vt:lpstr>PENGERTIAN KAPASITOR</vt:lpstr>
      <vt:lpstr>Fungsi kapasitor</vt:lpstr>
      <vt:lpstr>LANJUTAN 1</vt:lpstr>
      <vt:lpstr>LANJUTAN 2</vt:lpstr>
      <vt:lpstr>LANJUTAN 3</vt:lpstr>
      <vt:lpstr>JENIS-JENIS KAPASITOR</vt:lpstr>
      <vt:lpstr>PowerPoint Presentation</vt:lpstr>
      <vt:lpstr>Kapasitor polar</vt:lpstr>
      <vt:lpstr>Kapasitor variabel</vt:lpstr>
      <vt:lpstr>Membaca nilai kapasitansi</vt:lpstr>
      <vt:lpstr>PowerPoint Presentation</vt:lpstr>
      <vt:lpstr>3.Kapasitor non polar</vt:lpstr>
      <vt:lpstr>3.Kapasitor non polar</vt:lpstr>
      <vt:lpstr>PowerPoint Presentation</vt:lpstr>
      <vt:lpstr>PowerPoint Presentation</vt:lpstr>
      <vt:lpstr>Contoh: </vt:lpstr>
      <vt:lpstr>Rangkaian kapasitor</vt:lpstr>
      <vt:lpstr>Kapasitor dirangkai paralel</vt:lpstr>
      <vt:lpstr>Konstanta Waktu RC</vt:lpstr>
      <vt:lpstr>PowerPoint Presentation</vt:lpstr>
      <vt:lpstr>SELESAI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KAPASITOR</dc:title>
  <dc:creator>Dosen</dc:creator>
  <cp:lastModifiedBy>ncie</cp:lastModifiedBy>
  <cp:revision>53</cp:revision>
  <dcterms:created xsi:type="dcterms:W3CDTF">2010-10-21T12:21:00Z</dcterms:created>
  <dcterms:modified xsi:type="dcterms:W3CDTF">2010-10-22T10:16:37Z</dcterms:modified>
</cp:coreProperties>
</file>