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 id="280" r:id="rId27"/>
    <p:sldId id="281"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9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DB638-1E7C-44EE-8A51-3B46B0EBBD5C}" type="datetimeFigureOut">
              <a:rPr lang="en-US" smtClean="0"/>
              <a:t>10/17/2011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80171-1322-4855-A645-A39CC313C8D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80171-1322-4855-A645-A39CC313C8D9}"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80171-1322-4855-A645-A39CC313C8D9}"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70D17-3DE1-4005-BCF1-F453096DB95F}" type="datetimeFigureOut">
              <a:rPr lang="en-US" smtClean="0"/>
              <a:pPr/>
              <a:t>10/17/2011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C86AC-06A5-4D65-9879-FFCCD08F0E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30000" b="-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70D17-3DE1-4005-BCF1-F453096DB95F}" type="datetimeFigureOut">
              <a:rPr lang="en-US" smtClean="0"/>
              <a:pPr/>
              <a:t>10/17/2011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C86AC-06A5-4D65-9879-FFCCD08F0E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Hardware</a:t>
            </a:r>
            <a:endParaRPr lang="en-US" dirty="0"/>
          </a:p>
        </p:txBody>
      </p:sp>
      <p:sp>
        <p:nvSpPr>
          <p:cNvPr id="3" name="Subtitle 2"/>
          <p:cNvSpPr>
            <a:spLocks noGrp="1"/>
          </p:cNvSpPr>
          <p:nvPr>
            <p:ph type="subTitle" idx="1"/>
          </p:nvPr>
        </p:nvSpPr>
        <p:spPr/>
        <p:txBody>
          <a:bodyPr/>
          <a:lstStyle/>
          <a:p>
            <a:r>
              <a:rPr lang="en-US" dirty="0" smtClean="0">
                <a:solidFill>
                  <a:schemeClr val="tx1"/>
                </a:solidFill>
              </a:rPr>
              <a:t>Input and Output Devices</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Types of input devices</a:t>
            </a:r>
            <a:endParaRPr lang="en-US" dirty="0"/>
          </a:p>
        </p:txBody>
      </p:sp>
      <p:sp>
        <p:nvSpPr>
          <p:cNvPr id="3" name="Content Placeholder 2"/>
          <p:cNvSpPr>
            <a:spLocks noGrp="1"/>
          </p:cNvSpPr>
          <p:nvPr>
            <p:ph idx="1"/>
          </p:nvPr>
        </p:nvSpPr>
        <p:spPr>
          <a:xfrm>
            <a:off x="381000" y="1371600"/>
            <a:ext cx="8229600" cy="4953000"/>
          </a:xfrm>
        </p:spPr>
        <p:txBody>
          <a:bodyPr>
            <a:normAutofit/>
          </a:bodyPr>
          <a:lstStyle/>
          <a:p>
            <a:pPr>
              <a:buFont typeface="Wingdings" pitchFamily="2" charset="2"/>
              <a:buChar char="à"/>
            </a:pPr>
            <a:r>
              <a:rPr lang="en-US" dirty="0" smtClean="0">
                <a:sym typeface="Wingdings" pitchFamily="2" charset="2"/>
              </a:rPr>
              <a:t>Optical Characters Reader/Recognition</a:t>
            </a:r>
          </a:p>
          <a:p>
            <a:pPr lvl="1" algn="just">
              <a:lnSpc>
                <a:spcPct val="90000"/>
              </a:lnSpc>
            </a:pPr>
            <a:r>
              <a:rPr lang="en-GB" dirty="0" smtClean="0">
                <a:latin typeface="Lucida Sans" pitchFamily="34" charset="0"/>
              </a:rPr>
              <a:t>Optical character recognition is a method of inputting text using a scanner.</a:t>
            </a:r>
          </a:p>
          <a:p>
            <a:pPr lvl="1" algn="just">
              <a:lnSpc>
                <a:spcPct val="90000"/>
              </a:lnSpc>
            </a:pPr>
            <a:r>
              <a:rPr lang="en-GB" dirty="0" smtClean="0">
                <a:latin typeface="Lucida Sans" pitchFamily="34" charset="0"/>
              </a:rPr>
              <a:t>It requires special software to convert the scanned image of each letter into an ASCII (American Standard Code for Information Interchange) code, and it often confuses similar shaped letters and numbers (e.g. S and 5, B and 8</a:t>
            </a:r>
            <a:r>
              <a:rPr lang="en-GB" dirty="0" smtClean="0">
                <a:latin typeface="Lucida Sans" pitchFamily="34" charset="0"/>
              </a:rPr>
              <a:t>).</a:t>
            </a:r>
          </a:p>
          <a:p>
            <a:pPr lvl="1" algn="just">
              <a:lnSpc>
                <a:spcPct val="90000"/>
              </a:lnSpc>
              <a:buNone/>
            </a:pPr>
            <a:endParaRPr lang="en-GB" dirty="0" smtClean="0">
              <a:latin typeface="Lucida Sans" pitchFamily="34" charset="0"/>
            </a:endParaRPr>
          </a:p>
          <a:p>
            <a:pPr lvl="1" algn="just">
              <a:lnSpc>
                <a:spcPct val="90000"/>
              </a:lnSpc>
              <a:buNone/>
            </a:pPr>
            <a:endParaRPr lang="en-US" dirty="0" smtClean="0">
              <a:latin typeface="Lucida Sans" pitchFamily="34" charset="0"/>
            </a:endParaRPr>
          </a:p>
          <a:p>
            <a:pPr>
              <a:buNone/>
            </a:pPr>
            <a:endParaRPr lang="en-US" dirty="0" smtClean="0">
              <a:sym typeface="Wingdings" pitchFamily="2" charset="2"/>
            </a:endParaRPr>
          </a:p>
          <a:p>
            <a:pPr>
              <a:buNone/>
            </a:pPr>
            <a:endParaRPr lang="en-US" dirty="0"/>
          </a:p>
        </p:txBody>
      </p:sp>
      <p:pic>
        <p:nvPicPr>
          <p:cNvPr id="6" name="Picture 3"/>
          <p:cNvPicPr>
            <a:picLocks noChangeAspect="1" noChangeArrowheads="1"/>
          </p:cNvPicPr>
          <p:nvPr/>
        </p:nvPicPr>
        <p:blipFill>
          <a:blip r:embed="rId2"/>
          <a:srcRect/>
          <a:stretch>
            <a:fillRect/>
          </a:stretch>
        </p:blipFill>
        <p:spPr bwMode="auto">
          <a:xfrm>
            <a:off x="1524000" y="5257800"/>
            <a:ext cx="2447925" cy="14097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029200" y="5181600"/>
            <a:ext cx="24765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Types of input devices</a:t>
            </a:r>
            <a:endParaRPr lang="en-US" dirty="0"/>
          </a:p>
        </p:txBody>
      </p:sp>
      <p:sp>
        <p:nvSpPr>
          <p:cNvPr id="3" name="Content Placeholder 2"/>
          <p:cNvSpPr>
            <a:spLocks noGrp="1"/>
          </p:cNvSpPr>
          <p:nvPr>
            <p:ph idx="1"/>
          </p:nvPr>
        </p:nvSpPr>
        <p:spPr>
          <a:xfrm>
            <a:off x="457200" y="1143000"/>
            <a:ext cx="8229600" cy="5486400"/>
          </a:xfrm>
        </p:spPr>
        <p:txBody>
          <a:bodyPr/>
          <a:lstStyle/>
          <a:p>
            <a:pPr>
              <a:buNone/>
            </a:pPr>
            <a:r>
              <a:rPr lang="en-US" dirty="0" smtClean="0">
                <a:sym typeface="Wingdings" pitchFamily="2" charset="2"/>
              </a:rPr>
              <a:t> Magnetic ink character Readers/Recognition</a:t>
            </a:r>
          </a:p>
          <a:p>
            <a:pPr lvl="1" algn="just"/>
            <a:r>
              <a:rPr lang="en-GB" dirty="0" smtClean="0">
                <a:latin typeface="Lucida Sans" pitchFamily="34" charset="0"/>
              </a:rPr>
              <a:t>Magnetic ink characters are printed at the bottom of cheques. </a:t>
            </a:r>
          </a:p>
          <a:p>
            <a:pPr lvl="1" algn="just"/>
            <a:r>
              <a:rPr lang="en-GB" dirty="0" smtClean="0">
                <a:latin typeface="Lucida Sans" pitchFamily="34" charset="0"/>
              </a:rPr>
              <a:t>They are used by banks to identify the bank a customer banks with, the individual branch where their account is held, and the customer’s bank account number</a:t>
            </a:r>
            <a:r>
              <a:rPr lang="en-GB" dirty="0" smtClean="0">
                <a:latin typeface="Lucida Sans" pitchFamily="34" charset="0"/>
              </a:rPr>
              <a:t>.</a:t>
            </a:r>
          </a:p>
          <a:p>
            <a:pPr lvl="1" algn="just">
              <a:buNone/>
            </a:pPr>
            <a:endParaRPr lang="en-GB" dirty="0" smtClean="0">
              <a:latin typeface="Lucida Sans" pitchFamily="34" charset="0"/>
            </a:endParaRPr>
          </a:p>
          <a:p>
            <a:pPr lvl="1" algn="just">
              <a:buNone/>
            </a:pPr>
            <a:endParaRPr lang="en-US" dirty="0" smtClean="0">
              <a:latin typeface="Lucida Sans" pitchFamily="34" charset="0"/>
            </a:endParaRPr>
          </a:p>
          <a:p>
            <a:pPr>
              <a:buNone/>
            </a:pPr>
            <a:endParaRPr lang="en-US" dirty="0"/>
          </a:p>
        </p:txBody>
      </p:sp>
      <p:pic>
        <p:nvPicPr>
          <p:cNvPr id="7" name="Picture 2"/>
          <p:cNvPicPr>
            <a:picLocks noChangeAspect="1" noChangeArrowheads="1"/>
          </p:cNvPicPr>
          <p:nvPr/>
        </p:nvPicPr>
        <p:blipFill>
          <a:blip r:embed="rId2"/>
          <a:srcRect/>
          <a:stretch>
            <a:fillRect/>
          </a:stretch>
        </p:blipFill>
        <p:spPr bwMode="auto">
          <a:xfrm>
            <a:off x="3352800" y="4800600"/>
            <a:ext cx="2114550" cy="1752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248400" y="4724400"/>
            <a:ext cx="20574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à"/>
            </a:pPr>
            <a:r>
              <a:rPr lang="en-US" dirty="0" smtClean="0">
                <a:sym typeface="Wingdings" pitchFamily="2" charset="2"/>
              </a:rPr>
              <a:t>Optical Mark Reader/ Recognition</a:t>
            </a:r>
          </a:p>
          <a:p>
            <a:pPr lvl="1" algn="just"/>
            <a:r>
              <a:rPr lang="en-GB" dirty="0" smtClean="0">
                <a:latin typeface="Lucida Sans" pitchFamily="34" charset="0"/>
              </a:rPr>
              <a:t>Optical mark recognition sense marks made on specially designed forms (e.g. multiple choice answer sheets, lottery cards).</a:t>
            </a:r>
          </a:p>
          <a:p>
            <a:pPr lvl="1" algn="just"/>
            <a:r>
              <a:rPr lang="en-GB" dirty="0" smtClean="0">
                <a:latin typeface="Lucida Sans" pitchFamily="34" charset="0"/>
              </a:rPr>
              <a:t>OMR is a very cheap, easy and quick to handle system of inputting data, but if a user makes a mistake they are difficult to correct.</a:t>
            </a:r>
            <a:endParaRPr lang="en-US" dirty="0" smtClean="0">
              <a:latin typeface="Lucida Sans" pitchFamily="34" charset="0"/>
            </a:endParaRP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pic>
        <p:nvPicPr>
          <p:cNvPr id="4" name="Picture 8" descr="OMR_Sheet"/>
          <p:cNvPicPr>
            <a:picLocks noGrp="1" noChangeAspect="1" noChangeArrowheads="1"/>
          </p:cNvPicPr>
          <p:nvPr>
            <p:ph idx="1"/>
          </p:nvPr>
        </p:nvPicPr>
        <p:blipFill>
          <a:blip r:embed="rId2"/>
          <a:srcRect/>
          <a:stretch>
            <a:fillRect/>
          </a:stretch>
        </p:blipFill>
        <p:spPr>
          <a:xfrm>
            <a:off x="685800" y="1676400"/>
            <a:ext cx="4711700" cy="4267200"/>
          </a:xfrm>
          <a:noFill/>
          <a:ln/>
        </p:spPr>
      </p:pic>
      <p:pic>
        <p:nvPicPr>
          <p:cNvPr id="5122" name="Picture 2"/>
          <p:cNvPicPr>
            <a:picLocks noChangeAspect="1" noChangeArrowheads="1"/>
          </p:cNvPicPr>
          <p:nvPr/>
        </p:nvPicPr>
        <p:blipFill>
          <a:blip r:embed="rId3"/>
          <a:srcRect/>
          <a:stretch>
            <a:fillRect/>
          </a:stretch>
        </p:blipFill>
        <p:spPr bwMode="auto">
          <a:xfrm>
            <a:off x="5410200" y="3200400"/>
            <a:ext cx="2971800" cy="2667000"/>
          </a:xfrm>
          <a:prstGeom prst="rect">
            <a:avLst/>
          </a:prstGeom>
          <a:noFill/>
          <a:ln w="9525">
            <a:noFill/>
            <a:miter lim="800000"/>
            <a:headEnd/>
            <a:tailEnd/>
          </a:ln>
          <a:effectLst/>
        </p:spPr>
      </p:pic>
      <p:sp>
        <p:nvSpPr>
          <p:cNvPr id="6" name="TextBox 5"/>
          <p:cNvSpPr txBox="1"/>
          <p:nvPr/>
        </p:nvSpPr>
        <p:spPr>
          <a:xfrm>
            <a:off x="6019800" y="2209800"/>
            <a:ext cx="2514600" cy="369332"/>
          </a:xfrm>
          <a:prstGeom prst="rect">
            <a:avLst/>
          </a:prstGeom>
          <a:noFill/>
        </p:spPr>
        <p:txBody>
          <a:bodyPr wrap="square" rtlCol="0">
            <a:spAutoFit/>
          </a:bodyPr>
          <a:lstStyle/>
          <a:p>
            <a:r>
              <a:rPr lang="en-US" dirty="0" smtClean="0"/>
              <a:t>Optical Mark Reader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dirty="0" smtClean="0"/>
              <a:t>Types of input devices</a:t>
            </a:r>
            <a:endParaRPr lang="en-US" dirty="0"/>
          </a:p>
        </p:txBody>
      </p:sp>
      <p:sp>
        <p:nvSpPr>
          <p:cNvPr id="3" name="Content Placeholder 2"/>
          <p:cNvSpPr>
            <a:spLocks noGrp="1"/>
          </p:cNvSpPr>
          <p:nvPr>
            <p:ph idx="1"/>
          </p:nvPr>
        </p:nvSpPr>
        <p:spPr>
          <a:xfrm>
            <a:off x="609600" y="990600"/>
            <a:ext cx="8229600" cy="5715000"/>
          </a:xfrm>
        </p:spPr>
        <p:txBody>
          <a:bodyPr>
            <a:normAutofit/>
          </a:bodyPr>
          <a:lstStyle/>
          <a:p>
            <a:r>
              <a:rPr lang="en-US" dirty="0" smtClean="0"/>
              <a:t>Punch  Card</a:t>
            </a:r>
          </a:p>
          <a:p>
            <a:pPr lvl="1" algn="just"/>
            <a:r>
              <a:rPr lang="en-GB" dirty="0" smtClean="0">
                <a:latin typeface="Lucida Sans" pitchFamily="34" charset="0"/>
              </a:rPr>
              <a:t>Punched cards and tape were used by the first computers to store programs and data.</a:t>
            </a:r>
          </a:p>
          <a:p>
            <a:pPr lvl="1" algn="just"/>
            <a:r>
              <a:rPr lang="en-GB" dirty="0" smtClean="0">
                <a:latin typeface="Lucida Sans" pitchFamily="34" charset="0"/>
              </a:rPr>
              <a:t>They are seldom used today except for clock cards, which records when a person starts and ends work, and Kimball tags, which are used for stock control.</a:t>
            </a:r>
            <a:endParaRPr lang="en-US" dirty="0" smtClean="0">
              <a:latin typeface="Lucida Sans" pitchFamily="34" charset="0"/>
            </a:endParaRPr>
          </a:p>
          <a:p>
            <a:pPr lvl="1">
              <a:buNone/>
            </a:pPr>
            <a:endParaRPr lang="en-US" dirty="0"/>
          </a:p>
        </p:txBody>
      </p:sp>
      <p:pic>
        <p:nvPicPr>
          <p:cNvPr id="6146" name="Picture 2"/>
          <p:cNvPicPr>
            <a:picLocks noChangeAspect="1" noChangeArrowheads="1"/>
          </p:cNvPicPr>
          <p:nvPr/>
        </p:nvPicPr>
        <p:blipFill>
          <a:blip r:embed="rId2"/>
          <a:srcRect/>
          <a:stretch>
            <a:fillRect/>
          </a:stretch>
        </p:blipFill>
        <p:spPr bwMode="auto">
          <a:xfrm>
            <a:off x="1600200" y="4724400"/>
            <a:ext cx="1676400" cy="18954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810000" y="4648200"/>
            <a:ext cx="4410075" cy="1905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Types of input devices</a:t>
            </a:r>
            <a:endParaRPr lang="en-US"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t>Sound Capture Devices</a:t>
            </a:r>
          </a:p>
          <a:p>
            <a:pPr lvl="1" algn="just"/>
            <a:r>
              <a:rPr lang="en-GB" dirty="0" smtClean="0">
                <a:latin typeface="Lucida Sans" pitchFamily="34" charset="0"/>
              </a:rPr>
              <a:t>The </a:t>
            </a:r>
            <a:r>
              <a:rPr lang="en-GB" dirty="0" smtClean="0">
                <a:latin typeface="Lucida Sans" pitchFamily="34" charset="0"/>
              </a:rPr>
              <a:t>most common use of sound capture devices involves the use of voice recognition software and microphones</a:t>
            </a:r>
            <a:r>
              <a:rPr lang="en-GB" dirty="0" smtClean="0">
                <a:latin typeface="Lucida Sans" pitchFamily="34" charset="0"/>
              </a:rPr>
              <a:t>.</a:t>
            </a:r>
          </a:p>
          <a:p>
            <a:pPr lvl="1" algn="just"/>
            <a:r>
              <a:rPr lang="en-GB" dirty="0" smtClean="0">
                <a:latin typeface="Lucida Sans" pitchFamily="34" charset="0"/>
              </a:rPr>
              <a:t>Voice </a:t>
            </a:r>
            <a:r>
              <a:rPr lang="en-GB" dirty="0" smtClean="0">
                <a:latin typeface="Lucida Sans" pitchFamily="34" charset="0"/>
              </a:rPr>
              <a:t>recognition software ‘remembers’ the way a user speaks, and converts their speech into text that appears on screen.</a:t>
            </a:r>
          </a:p>
          <a:p>
            <a:pPr>
              <a:buNone/>
            </a:pPr>
            <a:endParaRPr lang="en-GB" dirty="0" smtClean="0">
              <a:solidFill>
                <a:srgbClr val="D0D7FC"/>
              </a:solidFill>
              <a:latin typeface="Lucida Sans" pitchFamily="34" charset="0"/>
            </a:endParaRPr>
          </a:p>
          <a:p>
            <a:pPr>
              <a:buNone/>
            </a:pPr>
            <a:endParaRPr lang="en-US" dirty="0"/>
          </a:p>
        </p:txBody>
      </p:sp>
      <p:pic>
        <p:nvPicPr>
          <p:cNvPr id="6" name="Picture 2"/>
          <p:cNvPicPr>
            <a:picLocks noChangeAspect="1" noChangeArrowheads="1"/>
          </p:cNvPicPr>
          <p:nvPr/>
        </p:nvPicPr>
        <p:blipFill>
          <a:blip r:embed="rId2"/>
          <a:srcRect/>
          <a:stretch>
            <a:fillRect/>
          </a:stretch>
        </p:blipFill>
        <p:spPr bwMode="auto">
          <a:xfrm>
            <a:off x="3276600" y="4419600"/>
            <a:ext cx="1847850" cy="2438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sp>
        <p:nvSpPr>
          <p:cNvPr id="3" name="Content Placeholder 2"/>
          <p:cNvSpPr>
            <a:spLocks noGrp="1"/>
          </p:cNvSpPr>
          <p:nvPr>
            <p:ph idx="1"/>
          </p:nvPr>
        </p:nvSpPr>
        <p:spPr/>
        <p:txBody>
          <a:bodyPr>
            <a:normAutofit fontScale="92500"/>
          </a:bodyPr>
          <a:lstStyle/>
          <a:p>
            <a:r>
              <a:rPr lang="en-US" dirty="0" smtClean="0"/>
              <a:t>Terminals</a:t>
            </a:r>
          </a:p>
          <a:p>
            <a:pPr lvl="1" algn="just"/>
            <a:r>
              <a:rPr lang="en-GB" dirty="0" smtClean="0">
                <a:latin typeface="Lucida Sans" pitchFamily="34" charset="0"/>
              </a:rPr>
              <a:t>EPOS </a:t>
            </a:r>
            <a:r>
              <a:rPr lang="en-GB" dirty="0" smtClean="0">
                <a:latin typeface="Lucida Sans" pitchFamily="34" charset="0"/>
              </a:rPr>
              <a:t>(Electronic Point Of Sale) and EFTPOS (Electronic Fund Transfer at Point Of Sale) terminals are connected, via secure Internet connections, to the computers of the main banks and credit card companies</a:t>
            </a:r>
            <a:r>
              <a:rPr lang="en-GB" dirty="0" smtClean="0">
                <a:latin typeface="Lucida Sans" pitchFamily="34" charset="0"/>
              </a:rPr>
              <a:t>.</a:t>
            </a:r>
          </a:p>
          <a:p>
            <a:pPr lvl="1" algn="just"/>
            <a:r>
              <a:rPr lang="en-GB" dirty="0" smtClean="0">
                <a:latin typeface="Lucida Sans" pitchFamily="34" charset="0"/>
              </a:rPr>
              <a:t>EPOS </a:t>
            </a:r>
            <a:r>
              <a:rPr lang="en-GB" dirty="0" smtClean="0">
                <a:latin typeface="Lucida Sans" pitchFamily="34" charset="0"/>
              </a:rPr>
              <a:t>and EFTPOS allow a retailer to transfer the cost of what they have sold to a customer from the customer’s credit card or bank account to their own bank account.</a:t>
            </a:r>
          </a:p>
          <a:p>
            <a:pPr algn="just">
              <a:buNone/>
            </a:pPr>
            <a:endParaRPr lang="en-GB" dirty="0" smtClean="0">
              <a:latin typeface="Lucida Sans" pitchFamily="34" charset="0"/>
            </a:endParaRP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a:t>
            </a:r>
            <a:endParaRPr lang="en-US" dirty="0"/>
          </a:p>
        </p:txBody>
      </p:sp>
      <p:sp>
        <p:nvSpPr>
          <p:cNvPr id="3" name="Content Placeholder 2"/>
          <p:cNvSpPr>
            <a:spLocks noGrp="1"/>
          </p:cNvSpPr>
          <p:nvPr>
            <p:ph idx="1"/>
          </p:nvPr>
        </p:nvSpPr>
        <p:spPr/>
        <p:txBody>
          <a:bodyPr/>
          <a:lstStyle/>
          <a:p>
            <a:r>
              <a:rPr lang="en-US" dirty="0" smtClean="0"/>
              <a:t>Describe about other input devices such as digital imaging devices, video digitizer, scanner,  Digital Cameras, web cams, Tonal devices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Devices </a:t>
            </a:r>
            <a:endParaRPr lang="en-US" dirty="0"/>
          </a:p>
        </p:txBody>
      </p:sp>
      <p:sp>
        <p:nvSpPr>
          <p:cNvPr id="3" name="Content Placeholder 2"/>
          <p:cNvSpPr>
            <a:spLocks noGrp="1"/>
          </p:cNvSpPr>
          <p:nvPr>
            <p:ph idx="1"/>
          </p:nvPr>
        </p:nvSpPr>
        <p:spPr/>
        <p:txBody>
          <a:bodyPr/>
          <a:lstStyle/>
          <a:p>
            <a:pPr>
              <a:lnSpc>
                <a:spcPct val="90000"/>
              </a:lnSpc>
            </a:pPr>
            <a:r>
              <a:rPr lang="en-US" b="1" dirty="0" smtClean="0"/>
              <a:t>Processed data or information</a:t>
            </a:r>
          </a:p>
          <a:p>
            <a:pPr>
              <a:lnSpc>
                <a:spcPct val="90000"/>
              </a:lnSpc>
            </a:pPr>
            <a:r>
              <a:rPr lang="en-US" b="1" dirty="0" smtClean="0"/>
              <a:t>Types of output</a:t>
            </a:r>
          </a:p>
          <a:p>
            <a:pPr lvl="1">
              <a:lnSpc>
                <a:spcPct val="90000"/>
              </a:lnSpc>
            </a:pPr>
            <a:r>
              <a:rPr lang="en-US" b="1" dirty="0" smtClean="0"/>
              <a:t>Text</a:t>
            </a:r>
          </a:p>
          <a:p>
            <a:pPr lvl="1">
              <a:lnSpc>
                <a:spcPct val="90000"/>
              </a:lnSpc>
            </a:pPr>
            <a:r>
              <a:rPr lang="en-US" b="1" dirty="0" smtClean="0"/>
              <a:t>Graphics</a:t>
            </a:r>
          </a:p>
          <a:p>
            <a:pPr lvl="1">
              <a:lnSpc>
                <a:spcPct val="90000"/>
              </a:lnSpc>
            </a:pPr>
            <a:r>
              <a:rPr lang="en-US" b="1" dirty="0" smtClean="0"/>
              <a:t>Audio &amp; video</a:t>
            </a:r>
          </a:p>
          <a:p>
            <a:pPr>
              <a:lnSpc>
                <a:spcPct val="90000"/>
              </a:lnSpc>
            </a:pPr>
            <a:r>
              <a:rPr lang="en-US" b="1" dirty="0" smtClean="0"/>
              <a:t>Output devices</a:t>
            </a:r>
          </a:p>
          <a:p>
            <a:pPr lvl="1">
              <a:lnSpc>
                <a:spcPct val="90000"/>
              </a:lnSpc>
            </a:pPr>
            <a:r>
              <a:rPr lang="en-US" b="1" i="1" dirty="0" smtClean="0">
                <a:hlinkClick r:id="rId3" action="ppaction://hlinksldjump"/>
              </a:rPr>
              <a:t>Monitors</a:t>
            </a:r>
            <a:endParaRPr lang="en-US" b="1" i="1" dirty="0" smtClean="0"/>
          </a:p>
          <a:p>
            <a:pPr lvl="1">
              <a:lnSpc>
                <a:spcPct val="90000"/>
              </a:lnSpc>
            </a:pPr>
            <a:r>
              <a:rPr lang="en-US" b="1" i="1" dirty="0" smtClean="0">
                <a:hlinkClick r:id="rId4" action="ppaction://hlinksldjump"/>
              </a:rPr>
              <a:t>Printers</a:t>
            </a:r>
            <a:endParaRPr lang="en-US" b="1" i="1" dirty="0" smtClean="0"/>
          </a:p>
          <a:p>
            <a:pPr lvl="1">
              <a:lnSpc>
                <a:spcPct val="90000"/>
              </a:lnSpc>
            </a:pPr>
            <a:r>
              <a:rPr lang="en-US" b="1" i="1" dirty="0" smtClean="0">
                <a:hlinkClick r:id="rId5" action="ppaction://hlinksldjump"/>
              </a:rPr>
              <a:t>Other Devices</a:t>
            </a:r>
            <a:endParaRPr lang="en-US" b="1" i="1"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Monitors</a:t>
            </a:r>
            <a:endParaRPr lang="en-US" dirty="0"/>
          </a:p>
        </p:txBody>
      </p:sp>
      <p:sp>
        <p:nvSpPr>
          <p:cNvPr id="4" name="Rectangle 3"/>
          <p:cNvSpPr>
            <a:spLocks noGrp="1" noChangeArrowheads="1"/>
          </p:cNvSpPr>
          <p:nvPr>
            <p:ph idx="1"/>
          </p:nvPr>
        </p:nvSpPr>
        <p:spPr>
          <a:ln/>
        </p:spPr>
        <p:txBody>
          <a:bodyPr/>
          <a:lstStyle/>
          <a:p>
            <a:r>
              <a:rPr lang="en-US" b="1" dirty="0"/>
              <a:t>Known as screens or display screens</a:t>
            </a:r>
          </a:p>
          <a:p>
            <a:r>
              <a:rPr lang="en-US" b="1" dirty="0"/>
              <a:t>Output referred to as soft copy </a:t>
            </a:r>
          </a:p>
          <a:p>
            <a:r>
              <a:rPr lang="en-US" b="1" dirty="0"/>
              <a:t>Features </a:t>
            </a:r>
          </a:p>
          <a:p>
            <a:pPr lvl="1"/>
            <a:r>
              <a:rPr lang="en-US" b="1" i="1" dirty="0"/>
              <a:t>Resolution-pixels</a:t>
            </a:r>
          </a:p>
          <a:p>
            <a:pPr lvl="1"/>
            <a:r>
              <a:rPr lang="en-US" b="1" i="1" dirty="0"/>
              <a:t>Dot pitch</a:t>
            </a:r>
          </a:p>
          <a:p>
            <a:pPr lvl="1"/>
            <a:r>
              <a:rPr lang="en-US" b="1" i="1" dirty="0"/>
              <a:t>Refresh rate</a:t>
            </a:r>
          </a:p>
          <a:p>
            <a:pPr lvl="1"/>
            <a:r>
              <a:rPr lang="en-US" b="1" i="1" dirty="0"/>
              <a:t>Size </a:t>
            </a:r>
          </a:p>
        </p:txBody>
      </p:sp>
      <p:pic>
        <p:nvPicPr>
          <p:cNvPr id="5" name="Picture 4" descr="ole36075_0718L"/>
          <p:cNvPicPr>
            <a:picLocks noChangeAspect="1" noChangeArrowheads="1"/>
          </p:cNvPicPr>
          <p:nvPr/>
        </p:nvPicPr>
        <p:blipFill>
          <a:blip r:embed="rId3"/>
          <a:srcRect/>
          <a:stretch>
            <a:fillRect/>
          </a:stretch>
        </p:blipFill>
        <p:spPr bwMode="auto">
          <a:xfrm>
            <a:off x="4343400" y="2819400"/>
            <a:ext cx="3587750" cy="29495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Units</a:t>
            </a:r>
            <a:endParaRPr lang="en-US" dirty="0"/>
          </a:p>
        </p:txBody>
      </p:sp>
      <p:sp>
        <p:nvSpPr>
          <p:cNvPr id="4" name="Freeform 4"/>
          <p:cNvSpPr>
            <a:spLocks/>
          </p:cNvSpPr>
          <p:nvPr/>
        </p:nvSpPr>
        <p:spPr bwMode="auto">
          <a:xfrm>
            <a:off x="5484813" y="1501775"/>
            <a:ext cx="2370137" cy="3556000"/>
          </a:xfrm>
          <a:custGeom>
            <a:avLst/>
            <a:gdLst/>
            <a:ahLst/>
            <a:cxnLst>
              <a:cxn ang="0">
                <a:pos x="0" y="0"/>
              </a:cxn>
              <a:cxn ang="0">
                <a:pos x="0" y="2240"/>
              </a:cxn>
              <a:cxn ang="0">
                <a:pos x="1493" y="2240"/>
              </a:cxn>
              <a:cxn ang="0">
                <a:pos x="1493" y="0"/>
              </a:cxn>
              <a:cxn ang="0">
                <a:pos x="0" y="0"/>
              </a:cxn>
              <a:cxn ang="0">
                <a:pos x="0" y="0"/>
              </a:cxn>
            </a:cxnLst>
            <a:rect l="0" t="0" r="r" b="b"/>
            <a:pathLst>
              <a:path w="1493" h="2240">
                <a:moveTo>
                  <a:pt x="0" y="0"/>
                </a:moveTo>
                <a:lnTo>
                  <a:pt x="0" y="2240"/>
                </a:lnTo>
                <a:lnTo>
                  <a:pt x="1493" y="2240"/>
                </a:lnTo>
                <a:lnTo>
                  <a:pt x="1493" y="0"/>
                </a:lnTo>
                <a:lnTo>
                  <a:pt x="0" y="0"/>
                </a:lnTo>
                <a:lnTo>
                  <a:pt x="0" y="0"/>
                </a:lnTo>
                <a:close/>
              </a:path>
            </a:pathLst>
          </a:custGeom>
          <a:solidFill>
            <a:srgbClr val="E5FFFF"/>
          </a:solidFill>
          <a:ln w="0">
            <a:solidFill>
              <a:srgbClr val="E5FFFF"/>
            </a:solidFill>
            <a:prstDash val="solid"/>
            <a:round/>
            <a:headEnd/>
            <a:tailEnd/>
          </a:ln>
        </p:spPr>
        <p:txBody>
          <a:bodyPr/>
          <a:lstStyle/>
          <a:p>
            <a:endParaRPr lang="en-US"/>
          </a:p>
        </p:txBody>
      </p:sp>
      <p:sp>
        <p:nvSpPr>
          <p:cNvPr id="5" name="Rectangle 5"/>
          <p:cNvSpPr>
            <a:spLocks noChangeArrowheads="1"/>
          </p:cNvSpPr>
          <p:nvPr/>
        </p:nvSpPr>
        <p:spPr bwMode="auto">
          <a:xfrm>
            <a:off x="5484813" y="1501775"/>
            <a:ext cx="2370137" cy="3556000"/>
          </a:xfrm>
          <a:prstGeom prst="rect">
            <a:avLst/>
          </a:prstGeom>
          <a:noFill/>
          <a:ln w="25400">
            <a:solidFill>
              <a:srgbClr val="00FFFF"/>
            </a:solidFill>
            <a:miter lim="800000"/>
            <a:headEnd/>
            <a:tailEnd/>
          </a:ln>
        </p:spPr>
        <p:txBody>
          <a:bodyPr/>
          <a:lstStyle/>
          <a:p>
            <a:endParaRPr lang="en-US"/>
          </a:p>
        </p:txBody>
      </p:sp>
      <p:sp>
        <p:nvSpPr>
          <p:cNvPr id="6" name="Freeform 6"/>
          <p:cNvSpPr>
            <a:spLocks/>
          </p:cNvSpPr>
          <p:nvPr/>
        </p:nvSpPr>
        <p:spPr bwMode="auto">
          <a:xfrm>
            <a:off x="742950" y="1501775"/>
            <a:ext cx="2370138" cy="3556000"/>
          </a:xfrm>
          <a:custGeom>
            <a:avLst/>
            <a:gdLst/>
            <a:ahLst/>
            <a:cxnLst>
              <a:cxn ang="0">
                <a:pos x="0" y="0"/>
              </a:cxn>
              <a:cxn ang="0">
                <a:pos x="0" y="2240"/>
              </a:cxn>
              <a:cxn ang="0">
                <a:pos x="1493" y="2240"/>
              </a:cxn>
              <a:cxn ang="0">
                <a:pos x="1493" y="0"/>
              </a:cxn>
              <a:cxn ang="0">
                <a:pos x="0" y="0"/>
              </a:cxn>
              <a:cxn ang="0">
                <a:pos x="0" y="0"/>
              </a:cxn>
            </a:cxnLst>
            <a:rect l="0" t="0" r="r" b="b"/>
            <a:pathLst>
              <a:path w="1493" h="2240">
                <a:moveTo>
                  <a:pt x="0" y="0"/>
                </a:moveTo>
                <a:lnTo>
                  <a:pt x="0" y="2240"/>
                </a:lnTo>
                <a:lnTo>
                  <a:pt x="1493" y="2240"/>
                </a:lnTo>
                <a:lnTo>
                  <a:pt x="1493" y="0"/>
                </a:lnTo>
                <a:lnTo>
                  <a:pt x="0" y="0"/>
                </a:lnTo>
                <a:lnTo>
                  <a:pt x="0" y="0"/>
                </a:lnTo>
                <a:close/>
              </a:path>
            </a:pathLst>
          </a:custGeom>
          <a:solidFill>
            <a:srgbClr val="E5FFFF"/>
          </a:solidFill>
          <a:ln w="0">
            <a:solidFill>
              <a:srgbClr val="E5FFFF"/>
            </a:solidFill>
            <a:prstDash val="solid"/>
            <a:round/>
            <a:headEnd/>
            <a:tailEnd/>
          </a:ln>
        </p:spPr>
        <p:txBody>
          <a:bodyPr/>
          <a:lstStyle/>
          <a:p>
            <a:endParaRPr lang="en-US"/>
          </a:p>
        </p:txBody>
      </p:sp>
      <p:sp>
        <p:nvSpPr>
          <p:cNvPr id="7" name="Rectangle 7"/>
          <p:cNvSpPr>
            <a:spLocks noChangeArrowheads="1"/>
          </p:cNvSpPr>
          <p:nvPr/>
        </p:nvSpPr>
        <p:spPr bwMode="auto">
          <a:xfrm>
            <a:off x="742950" y="1501775"/>
            <a:ext cx="2370138" cy="3556000"/>
          </a:xfrm>
          <a:prstGeom prst="rect">
            <a:avLst/>
          </a:prstGeom>
          <a:noFill/>
          <a:ln w="25400">
            <a:solidFill>
              <a:srgbClr val="00FFFF"/>
            </a:solidFill>
            <a:miter lim="800000"/>
            <a:headEnd/>
            <a:tailEnd/>
          </a:ln>
        </p:spPr>
        <p:txBody>
          <a:bodyPr/>
          <a:lstStyle/>
          <a:p>
            <a:endParaRPr lang="en-US"/>
          </a:p>
        </p:txBody>
      </p:sp>
      <p:sp>
        <p:nvSpPr>
          <p:cNvPr id="8" name="Rectangle 8"/>
          <p:cNvSpPr>
            <a:spLocks noChangeArrowheads="1"/>
          </p:cNvSpPr>
          <p:nvPr/>
        </p:nvSpPr>
        <p:spPr bwMode="auto">
          <a:xfrm>
            <a:off x="1027113" y="3279775"/>
            <a:ext cx="1778000" cy="1185863"/>
          </a:xfrm>
          <a:prstGeom prst="rect">
            <a:avLst/>
          </a:prstGeom>
          <a:solidFill>
            <a:srgbClr val="FFFFFF"/>
          </a:solidFill>
          <a:ln w="0">
            <a:solidFill>
              <a:srgbClr val="FFFFFF"/>
            </a:solidFill>
            <a:miter lim="800000"/>
            <a:headEnd/>
            <a:tailEnd/>
          </a:ln>
        </p:spPr>
        <p:txBody>
          <a:bodyPr/>
          <a:lstStyle/>
          <a:p>
            <a:endParaRPr lang="en-US"/>
          </a:p>
        </p:txBody>
      </p:sp>
      <p:sp>
        <p:nvSpPr>
          <p:cNvPr id="9" name="Rectangle 9"/>
          <p:cNvSpPr>
            <a:spLocks noChangeArrowheads="1"/>
          </p:cNvSpPr>
          <p:nvPr/>
        </p:nvSpPr>
        <p:spPr bwMode="auto">
          <a:xfrm>
            <a:off x="1027113" y="3279775"/>
            <a:ext cx="1778000" cy="1185863"/>
          </a:xfrm>
          <a:prstGeom prst="rect">
            <a:avLst/>
          </a:prstGeom>
          <a:noFill/>
          <a:ln w="25400">
            <a:solidFill>
              <a:srgbClr val="00FFFF"/>
            </a:solidFill>
            <a:miter lim="800000"/>
            <a:headEnd/>
            <a:tailEnd/>
          </a:ln>
        </p:spPr>
        <p:txBody>
          <a:bodyPr/>
          <a:lstStyle/>
          <a:p>
            <a:endParaRPr lang="en-US"/>
          </a:p>
        </p:txBody>
      </p:sp>
      <p:sp>
        <p:nvSpPr>
          <p:cNvPr id="10" name="Rectangle 10"/>
          <p:cNvSpPr>
            <a:spLocks noChangeArrowheads="1"/>
          </p:cNvSpPr>
          <p:nvPr/>
        </p:nvSpPr>
        <p:spPr bwMode="auto">
          <a:xfrm>
            <a:off x="1773238" y="6038850"/>
            <a:ext cx="5427662"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Nimbus Roman No9 L" charset="0"/>
              </a:rPr>
              <a:t>Figure 1.1.  Basic functional units of a computer.</a:t>
            </a:r>
            <a:endParaRPr lang="en-US" sz="2400">
              <a:latin typeface="Times New Roman" pitchFamily="18" charset="0"/>
            </a:endParaRPr>
          </a:p>
        </p:txBody>
      </p:sp>
      <p:sp>
        <p:nvSpPr>
          <p:cNvPr id="11" name="Rectangle 11"/>
          <p:cNvSpPr>
            <a:spLocks noChangeArrowheads="1"/>
          </p:cNvSpPr>
          <p:nvPr/>
        </p:nvSpPr>
        <p:spPr bwMode="auto">
          <a:xfrm>
            <a:off x="2546350" y="4646613"/>
            <a:ext cx="304800" cy="274637"/>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I/O</a:t>
            </a:r>
            <a:endParaRPr lang="en-US" sz="2400">
              <a:latin typeface="Times New Roman" pitchFamily="18" charset="0"/>
            </a:endParaRPr>
          </a:p>
        </p:txBody>
      </p:sp>
      <p:sp>
        <p:nvSpPr>
          <p:cNvPr id="12" name="Rectangle 12"/>
          <p:cNvSpPr>
            <a:spLocks noChangeArrowheads="1"/>
          </p:cNvSpPr>
          <p:nvPr/>
        </p:nvSpPr>
        <p:spPr bwMode="auto">
          <a:xfrm>
            <a:off x="6824663" y="4646613"/>
            <a:ext cx="1028700" cy="274637"/>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Processor</a:t>
            </a:r>
            <a:endParaRPr lang="en-US" sz="2400">
              <a:latin typeface="Times New Roman" pitchFamily="18" charset="0"/>
            </a:endParaRPr>
          </a:p>
        </p:txBody>
      </p:sp>
      <p:sp>
        <p:nvSpPr>
          <p:cNvPr id="13" name="Rectangle 13"/>
          <p:cNvSpPr>
            <a:spLocks noChangeArrowheads="1"/>
          </p:cNvSpPr>
          <p:nvPr/>
        </p:nvSpPr>
        <p:spPr bwMode="auto">
          <a:xfrm>
            <a:off x="1593850" y="3717925"/>
            <a:ext cx="685800" cy="274638"/>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Output</a:t>
            </a:r>
            <a:endParaRPr lang="en-US" sz="2400">
              <a:latin typeface="Times New Roman" pitchFamily="18" charset="0"/>
            </a:endParaRPr>
          </a:p>
        </p:txBody>
      </p:sp>
      <p:sp>
        <p:nvSpPr>
          <p:cNvPr id="14" name="Rectangle 14"/>
          <p:cNvSpPr>
            <a:spLocks noChangeArrowheads="1"/>
          </p:cNvSpPr>
          <p:nvPr/>
        </p:nvSpPr>
        <p:spPr bwMode="auto">
          <a:xfrm>
            <a:off x="3397250" y="2533650"/>
            <a:ext cx="1803400" cy="1184275"/>
          </a:xfrm>
          <a:prstGeom prst="rect">
            <a:avLst/>
          </a:prstGeom>
          <a:noFill/>
          <a:ln w="25400">
            <a:solidFill>
              <a:srgbClr val="00FFFF"/>
            </a:solidFill>
            <a:miter lim="800000"/>
            <a:headEnd/>
            <a:tailEnd/>
          </a:ln>
        </p:spPr>
        <p:txBody>
          <a:bodyPr/>
          <a:lstStyle/>
          <a:p>
            <a:endParaRPr lang="en-US"/>
          </a:p>
        </p:txBody>
      </p:sp>
      <p:sp>
        <p:nvSpPr>
          <p:cNvPr id="15" name="Rectangle 15"/>
          <p:cNvSpPr>
            <a:spLocks noChangeArrowheads="1"/>
          </p:cNvSpPr>
          <p:nvPr/>
        </p:nvSpPr>
        <p:spPr bwMode="auto">
          <a:xfrm>
            <a:off x="3886200" y="2971800"/>
            <a:ext cx="825500" cy="274638"/>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Memory</a:t>
            </a:r>
            <a:endParaRPr lang="en-US" sz="2400">
              <a:latin typeface="Times New Roman" pitchFamily="18" charset="0"/>
            </a:endParaRPr>
          </a:p>
        </p:txBody>
      </p:sp>
      <p:sp>
        <p:nvSpPr>
          <p:cNvPr id="16" name="Rectangle 16"/>
          <p:cNvSpPr>
            <a:spLocks noChangeArrowheads="1"/>
          </p:cNvSpPr>
          <p:nvPr/>
        </p:nvSpPr>
        <p:spPr bwMode="auto">
          <a:xfrm>
            <a:off x="1027113" y="1785938"/>
            <a:ext cx="1778000" cy="1185862"/>
          </a:xfrm>
          <a:prstGeom prst="rect">
            <a:avLst/>
          </a:prstGeom>
          <a:solidFill>
            <a:srgbClr val="FFFFFF"/>
          </a:solidFill>
          <a:ln w="0">
            <a:solidFill>
              <a:srgbClr val="FFFFFF"/>
            </a:solidFill>
            <a:miter lim="800000"/>
            <a:headEnd/>
            <a:tailEnd/>
          </a:ln>
        </p:spPr>
        <p:txBody>
          <a:bodyPr/>
          <a:lstStyle/>
          <a:p>
            <a:endParaRPr lang="en-US"/>
          </a:p>
        </p:txBody>
      </p:sp>
      <p:sp>
        <p:nvSpPr>
          <p:cNvPr id="17" name="Rectangle 17"/>
          <p:cNvSpPr>
            <a:spLocks noChangeArrowheads="1"/>
          </p:cNvSpPr>
          <p:nvPr/>
        </p:nvSpPr>
        <p:spPr bwMode="auto">
          <a:xfrm>
            <a:off x="1027113" y="1785938"/>
            <a:ext cx="1778000" cy="1185862"/>
          </a:xfrm>
          <a:prstGeom prst="rect">
            <a:avLst/>
          </a:prstGeom>
          <a:noFill/>
          <a:ln w="25400">
            <a:solidFill>
              <a:srgbClr val="00FFFF"/>
            </a:solidFill>
            <a:miter lim="800000"/>
            <a:headEnd/>
            <a:tailEnd/>
          </a:ln>
        </p:spPr>
        <p:txBody>
          <a:bodyPr/>
          <a:lstStyle/>
          <a:p>
            <a:endParaRPr lang="en-US"/>
          </a:p>
        </p:txBody>
      </p:sp>
      <p:sp>
        <p:nvSpPr>
          <p:cNvPr id="18" name="Rectangle 18"/>
          <p:cNvSpPr>
            <a:spLocks noChangeArrowheads="1"/>
          </p:cNvSpPr>
          <p:nvPr/>
        </p:nvSpPr>
        <p:spPr bwMode="auto">
          <a:xfrm>
            <a:off x="5792788" y="1785938"/>
            <a:ext cx="1778000" cy="1185862"/>
          </a:xfrm>
          <a:prstGeom prst="rect">
            <a:avLst/>
          </a:prstGeom>
          <a:solidFill>
            <a:srgbClr val="FFFFFF"/>
          </a:solidFill>
          <a:ln w="0">
            <a:solidFill>
              <a:srgbClr val="FFFFFF"/>
            </a:solidFill>
            <a:miter lim="800000"/>
            <a:headEnd/>
            <a:tailEnd/>
          </a:ln>
        </p:spPr>
        <p:txBody>
          <a:bodyPr/>
          <a:lstStyle/>
          <a:p>
            <a:endParaRPr lang="en-US"/>
          </a:p>
        </p:txBody>
      </p:sp>
      <p:sp>
        <p:nvSpPr>
          <p:cNvPr id="19" name="Rectangle 19"/>
          <p:cNvSpPr>
            <a:spLocks noChangeArrowheads="1"/>
          </p:cNvSpPr>
          <p:nvPr/>
        </p:nvSpPr>
        <p:spPr bwMode="auto">
          <a:xfrm>
            <a:off x="5792788" y="1785938"/>
            <a:ext cx="1778000" cy="1185862"/>
          </a:xfrm>
          <a:prstGeom prst="rect">
            <a:avLst/>
          </a:prstGeom>
          <a:noFill/>
          <a:ln w="25400">
            <a:solidFill>
              <a:srgbClr val="00FFFF"/>
            </a:solidFill>
            <a:miter lim="800000"/>
            <a:headEnd/>
            <a:tailEnd/>
          </a:ln>
        </p:spPr>
        <p:txBody>
          <a:bodyPr/>
          <a:lstStyle/>
          <a:p>
            <a:endParaRPr lang="en-US"/>
          </a:p>
        </p:txBody>
      </p:sp>
      <p:sp>
        <p:nvSpPr>
          <p:cNvPr id="20" name="Rectangle 20"/>
          <p:cNvSpPr>
            <a:spLocks noChangeArrowheads="1"/>
          </p:cNvSpPr>
          <p:nvPr/>
        </p:nvSpPr>
        <p:spPr bwMode="auto">
          <a:xfrm>
            <a:off x="5792788" y="3279775"/>
            <a:ext cx="1778000" cy="1185863"/>
          </a:xfrm>
          <a:prstGeom prst="rect">
            <a:avLst/>
          </a:prstGeom>
          <a:solidFill>
            <a:srgbClr val="FFFFFF"/>
          </a:solidFill>
          <a:ln w="0">
            <a:solidFill>
              <a:srgbClr val="FFFFFF"/>
            </a:solidFill>
            <a:miter lim="800000"/>
            <a:headEnd/>
            <a:tailEnd/>
          </a:ln>
        </p:spPr>
        <p:txBody>
          <a:bodyPr/>
          <a:lstStyle/>
          <a:p>
            <a:endParaRPr lang="en-US"/>
          </a:p>
        </p:txBody>
      </p:sp>
      <p:sp>
        <p:nvSpPr>
          <p:cNvPr id="21" name="Rectangle 21"/>
          <p:cNvSpPr>
            <a:spLocks noChangeArrowheads="1"/>
          </p:cNvSpPr>
          <p:nvPr/>
        </p:nvSpPr>
        <p:spPr bwMode="auto">
          <a:xfrm>
            <a:off x="5792788" y="3279775"/>
            <a:ext cx="1778000" cy="1185863"/>
          </a:xfrm>
          <a:prstGeom prst="rect">
            <a:avLst/>
          </a:prstGeom>
          <a:noFill/>
          <a:ln w="25400">
            <a:solidFill>
              <a:srgbClr val="00FFFF"/>
            </a:solidFill>
            <a:miter lim="800000"/>
            <a:headEnd/>
            <a:tailEnd/>
          </a:ln>
        </p:spPr>
        <p:txBody>
          <a:bodyPr/>
          <a:lstStyle/>
          <a:p>
            <a:endParaRPr lang="en-US"/>
          </a:p>
        </p:txBody>
      </p:sp>
      <p:sp>
        <p:nvSpPr>
          <p:cNvPr id="22" name="Rectangle 22"/>
          <p:cNvSpPr>
            <a:spLocks noChangeArrowheads="1"/>
          </p:cNvSpPr>
          <p:nvPr/>
        </p:nvSpPr>
        <p:spPr bwMode="auto">
          <a:xfrm>
            <a:off x="1671638" y="2224088"/>
            <a:ext cx="508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Input</a:t>
            </a:r>
            <a:endParaRPr lang="en-US" sz="2400">
              <a:latin typeface="Times New Roman" pitchFamily="18" charset="0"/>
            </a:endParaRPr>
          </a:p>
        </p:txBody>
      </p:sp>
      <p:sp>
        <p:nvSpPr>
          <p:cNvPr id="23" name="Rectangle 23"/>
          <p:cNvSpPr>
            <a:spLocks noChangeArrowheads="1"/>
          </p:cNvSpPr>
          <p:nvPr/>
        </p:nvSpPr>
        <p:spPr bwMode="auto">
          <a:xfrm>
            <a:off x="6515100" y="2198688"/>
            <a:ext cx="381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and</a:t>
            </a:r>
            <a:endParaRPr lang="en-US" sz="2400">
              <a:latin typeface="Times New Roman" pitchFamily="18" charset="0"/>
            </a:endParaRPr>
          </a:p>
        </p:txBody>
      </p:sp>
      <p:sp>
        <p:nvSpPr>
          <p:cNvPr id="24" name="Rectangle 24"/>
          <p:cNvSpPr>
            <a:spLocks noChangeArrowheads="1"/>
          </p:cNvSpPr>
          <p:nvPr/>
        </p:nvSpPr>
        <p:spPr bwMode="auto">
          <a:xfrm>
            <a:off x="6180138" y="1939925"/>
            <a:ext cx="1016000" cy="274638"/>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Arithmetic</a:t>
            </a:r>
            <a:endParaRPr lang="en-US" sz="2400">
              <a:latin typeface="Times New Roman" pitchFamily="18" charset="0"/>
            </a:endParaRPr>
          </a:p>
        </p:txBody>
      </p:sp>
      <p:sp>
        <p:nvSpPr>
          <p:cNvPr id="25" name="Rectangle 25"/>
          <p:cNvSpPr>
            <a:spLocks noChangeArrowheads="1"/>
          </p:cNvSpPr>
          <p:nvPr/>
        </p:nvSpPr>
        <p:spPr bwMode="auto">
          <a:xfrm>
            <a:off x="6437313" y="2481263"/>
            <a:ext cx="469900" cy="274637"/>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logic</a:t>
            </a:r>
            <a:endParaRPr lang="en-US" sz="2400">
              <a:latin typeface="Times New Roman" pitchFamily="18" charset="0"/>
            </a:endParaRPr>
          </a:p>
        </p:txBody>
      </p:sp>
      <p:sp>
        <p:nvSpPr>
          <p:cNvPr id="26" name="Rectangle 26"/>
          <p:cNvSpPr>
            <a:spLocks noChangeArrowheads="1"/>
          </p:cNvSpPr>
          <p:nvPr/>
        </p:nvSpPr>
        <p:spPr bwMode="auto">
          <a:xfrm>
            <a:off x="6308725" y="3717925"/>
            <a:ext cx="736600" cy="274638"/>
          </a:xfrm>
          <a:prstGeom prst="rect">
            <a:avLst/>
          </a:prstGeom>
          <a:noFill/>
          <a:ln w="9525">
            <a:noFill/>
            <a:miter lim="800000"/>
            <a:headEnd/>
            <a:tailEnd/>
          </a:ln>
        </p:spPr>
        <p:txBody>
          <a:bodyPr wrap="none" lIns="0" tIns="0" rIns="0" bIns="0">
            <a:spAutoFit/>
          </a:bodyPr>
          <a:lstStyle/>
          <a:p>
            <a:r>
              <a:rPr lang="en-US">
                <a:solidFill>
                  <a:srgbClr val="000000"/>
                </a:solidFill>
                <a:latin typeface="Nimbus Roman No9 L" charset="0"/>
              </a:rPr>
              <a:t>Control</a:t>
            </a:r>
            <a:endParaRPr lang="en-US" sz="240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Monitors</a:t>
            </a:r>
            <a:endParaRPr lang="en-US" dirty="0"/>
          </a:p>
        </p:txBody>
      </p:sp>
      <p:sp>
        <p:nvSpPr>
          <p:cNvPr id="4" name="Rectangle 3"/>
          <p:cNvSpPr>
            <a:spLocks noGrp="1" noChangeArrowheads="1"/>
          </p:cNvSpPr>
          <p:nvPr>
            <p:ph idx="1"/>
          </p:nvPr>
        </p:nvSpPr>
        <p:spPr>
          <a:ln/>
        </p:spPr>
        <p:txBody>
          <a:bodyPr/>
          <a:lstStyle/>
          <a:p>
            <a:r>
              <a:rPr lang="en-US" b="1" i="1" dirty="0"/>
              <a:t>Cathode-ray tube</a:t>
            </a:r>
            <a:r>
              <a:rPr lang="en-US" b="1" dirty="0"/>
              <a:t> or </a:t>
            </a:r>
            <a:r>
              <a:rPr lang="en-US" b="1" i="1" dirty="0"/>
              <a:t>CRTs</a:t>
            </a:r>
          </a:p>
          <a:p>
            <a:r>
              <a:rPr lang="en-US" b="1" i="1" dirty="0"/>
              <a:t>Flat-panel</a:t>
            </a:r>
          </a:p>
          <a:p>
            <a:pPr lvl="1"/>
            <a:r>
              <a:rPr lang="en-US" b="1" dirty="0"/>
              <a:t>Require less power to operate</a:t>
            </a:r>
          </a:p>
          <a:p>
            <a:pPr lvl="1"/>
            <a:r>
              <a:rPr lang="en-US" b="1" dirty="0"/>
              <a:t>Portable and thinner than CRTs</a:t>
            </a:r>
          </a:p>
          <a:p>
            <a:r>
              <a:rPr lang="en-US" b="1" dirty="0"/>
              <a:t>Other monitors</a:t>
            </a:r>
          </a:p>
          <a:p>
            <a:pPr lvl="1"/>
            <a:r>
              <a:rPr lang="en-US" b="1" i="1" dirty="0"/>
              <a:t>E-books</a:t>
            </a:r>
          </a:p>
          <a:p>
            <a:pPr lvl="1"/>
            <a:r>
              <a:rPr lang="en-US" b="1" i="1" dirty="0"/>
              <a:t>Data projectors</a:t>
            </a:r>
          </a:p>
          <a:p>
            <a:pPr lvl="1"/>
            <a:r>
              <a:rPr lang="en-US" b="1" i="1" dirty="0"/>
              <a:t>High-definition television (HDTV)</a:t>
            </a:r>
            <a:r>
              <a:rPr lang="en-US" b="1" dirty="0"/>
              <a:t> </a:t>
            </a:r>
          </a:p>
        </p:txBody>
      </p:sp>
      <p:pic>
        <p:nvPicPr>
          <p:cNvPr id="5" name="Picture 9" descr="ole61102_ch07_web"/>
          <p:cNvPicPr>
            <a:picLocks noChangeAspect="1" noChangeArrowheads="1"/>
          </p:cNvPicPr>
          <p:nvPr/>
        </p:nvPicPr>
        <p:blipFill>
          <a:blip r:embed="rId2"/>
          <a:srcRect/>
          <a:stretch>
            <a:fillRect/>
          </a:stretch>
        </p:blipFill>
        <p:spPr bwMode="auto">
          <a:xfrm>
            <a:off x="6172200" y="1600200"/>
            <a:ext cx="1257300" cy="1247775"/>
          </a:xfrm>
          <a:prstGeom prst="rect">
            <a:avLst/>
          </a:prstGeom>
          <a:noFill/>
        </p:spPr>
      </p:pic>
      <p:pic>
        <p:nvPicPr>
          <p:cNvPr id="6" name="Picture 8" descr="ole61102_ch07_web"/>
          <p:cNvPicPr>
            <a:picLocks noChangeAspect="1" noChangeArrowheads="1"/>
          </p:cNvPicPr>
          <p:nvPr/>
        </p:nvPicPr>
        <p:blipFill>
          <a:blip r:embed="rId3"/>
          <a:srcRect/>
          <a:stretch>
            <a:fillRect/>
          </a:stretch>
        </p:blipFill>
        <p:spPr bwMode="auto">
          <a:xfrm>
            <a:off x="6858000" y="2819400"/>
            <a:ext cx="1447800" cy="1533525"/>
          </a:xfrm>
          <a:prstGeom prst="rect">
            <a:avLst/>
          </a:prstGeom>
          <a:noFill/>
        </p:spPr>
      </p:pic>
      <p:pic>
        <p:nvPicPr>
          <p:cNvPr id="7" name="Picture 4" descr="ole36075_0723"/>
          <p:cNvPicPr>
            <a:picLocks noChangeAspect="1" noChangeArrowheads="1"/>
          </p:cNvPicPr>
          <p:nvPr/>
        </p:nvPicPr>
        <p:blipFill>
          <a:blip r:embed="rId4"/>
          <a:srcRect/>
          <a:stretch>
            <a:fillRect/>
          </a:stretch>
        </p:blipFill>
        <p:spPr bwMode="auto">
          <a:xfrm>
            <a:off x="5029200" y="3962400"/>
            <a:ext cx="1511300" cy="1165225"/>
          </a:xfrm>
          <a:prstGeom prst="rect">
            <a:avLst/>
          </a:prstGeom>
          <a:noFill/>
        </p:spPr>
      </p:pic>
      <p:pic>
        <p:nvPicPr>
          <p:cNvPr id="8" name="Picture 10" descr="ole61102_ch07_web"/>
          <p:cNvPicPr>
            <a:picLocks noChangeAspect="1" noChangeArrowheads="1"/>
          </p:cNvPicPr>
          <p:nvPr/>
        </p:nvPicPr>
        <p:blipFill>
          <a:blip r:embed="rId5"/>
          <a:srcRect/>
          <a:stretch>
            <a:fillRect/>
          </a:stretch>
        </p:blipFill>
        <p:spPr bwMode="auto">
          <a:xfrm>
            <a:off x="6858000" y="4495800"/>
            <a:ext cx="1828800" cy="14859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Printers</a:t>
            </a:r>
            <a:endParaRPr lang="en-US" dirty="0"/>
          </a:p>
        </p:txBody>
      </p:sp>
      <p:sp>
        <p:nvSpPr>
          <p:cNvPr id="4" name="Rectangle 3"/>
          <p:cNvSpPr>
            <a:spLocks noGrp="1" noChangeArrowheads="1"/>
          </p:cNvSpPr>
          <p:nvPr>
            <p:ph idx="1"/>
          </p:nvPr>
        </p:nvSpPr>
        <p:spPr>
          <a:ln/>
        </p:spPr>
        <p:txBody>
          <a:bodyPr/>
          <a:lstStyle/>
          <a:p>
            <a:r>
              <a:rPr lang="en-US" b="1" dirty="0"/>
              <a:t>Translates information that has been processed by the system unit</a:t>
            </a:r>
          </a:p>
          <a:p>
            <a:r>
              <a:rPr lang="en-US" b="1" i="1" dirty="0"/>
              <a:t>Output </a:t>
            </a:r>
            <a:r>
              <a:rPr lang="en-US" b="1" dirty="0"/>
              <a:t>referred to as hard copy</a:t>
            </a:r>
          </a:p>
          <a:p>
            <a:r>
              <a:rPr lang="en-US" b="1" dirty="0"/>
              <a:t>Features</a:t>
            </a:r>
          </a:p>
          <a:p>
            <a:pPr lvl="1"/>
            <a:r>
              <a:rPr lang="en-US" b="1" i="1" dirty="0"/>
              <a:t>Resolution</a:t>
            </a:r>
          </a:p>
          <a:p>
            <a:pPr lvl="1"/>
            <a:r>
              <a:rPr lang="en-US" b="1" i="1" dirty="0"/>
              <a:t>Color capability</a:t>
            </a:r>
          </a:p>
          <a:p>
            <a:pPr lvl="1"/>
            <a:r>
              <a:rPr lang="en-US" b="1" i="1" dirty="0"/>
              <a:t>Speed</a:t>
            </a:r>
          </a:p>
          <a:p>
            <a:pPr lvl="1"/>
            <a:r>
              <a:rPr lang="en-US" b="1" i="1" dirty="0"/>
              <a:t>Memory</a:t>
            </a:r>
          </a:p>
        </p:txBody>
      </p:sp>
      <p:pic>
        <p:nvPicPr>
          <p:cNvPr id="5" name="Picture 8"/>
          <p:cNvPicPr>
            <a:picLocks noChangeAspect="1" noChangeArrowheads="1"/>
          </p:cNvPicPr>
          <p:nvPr/>
        </p:nvPicPr>
        <p:blipFill>
          <a:blip r:embed="rId2"/>
          <a:srcRect/>
          <a:stretch>
            <a:fillRect/>
          </a:stretch>
        </p:blipFill>
        <p:spPr bwMode="ltGray">
          <a:xfrm>
            <a:off x="3962400" y="3581400"/>
            <a:ext cx="4876800" cy="238918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Printers</a:t>
            </a:r>
            <a:endParaRPr lang="en-US" dirty="0"/>
          </a:p>
        </p:txBody>
      </p:sp>
      <p:sp>
        <p:nvSpPr>
          <p:cNvPr id="4" name="Rectangle 3"/>
          <p:cNvSpPr>
            <a:spLocks noGrp="1" noChangeArrowheads="1"/>
          </p:cNvSpPr>
          <p:nvPr>
            <p:ph idx="1"/>
          </p:nvPr>
        </p:nvSpPr>
        <p:spPr>
          <a:ln/>
        </p:spPr>
        <p:txBody>
          <a:bodyPr>
            <a:normAutofit lnSpcReduction="10000"/>
          </a:bodyPr>
          <a:lstStyle/>
          <a:p>
            <a:r>
              <a:rPr lang="en-US" sz="2800" b="1" dirty="0"/>
              <a:t>Ink-jet printer </a:t>
            </a:r>
          </a:p>
          <a:p>
            <a:r>
              <a:rPr lang="en-US" sz="2800" b="1" dirty="0"/>
              <a:t>Laser printer</a:t>
            </a:r>
          </a:p>
          <a:p>
            <a:pPr lvl="1"/>
            <a:r>
              <a:rPr lang="en-US" sz="2400" b="1" dirty="0"/>
              <a:t>Personal laser printers</a:t>
            </a:r>
          </a:p>
          <a:p>
            <a:pPr lvl="1"/>
            <a:r>
              <a:rPr lang="en-US" sz="2400" b="1" dirty="0"/>
              <a:t>Shared laser printers</a:t>
            </a:r>
            <a:r>
              <a:rPr lang="en-US" b="1" dirty="0"/>
              <a:t> </a:t>
            </a:r>
          </a:p>
          <a:p>
            <a:r>
              <a:rPr lang="en-US" sz="2800" b="1" dirty="0"/>
              <a:t>Thermal printer</a:t>
            </a:r>
          </a:p>
          <a:p>
            <a:r>
              <a:rPr lang="en-US" sz="2800" b="1" dirty="0"/>
              <a:t>Other printers</a:t>
            </a:r>
          </a:p>
          <a:p>
            <a:pPr lvl="1"/>
            <a:r>
              <a:rPr lang="en-US" sz="2400" b="1" dirty="0"/>
              <a:t>Dot-matrix</a:t>
            </a:r>
          </a:p>
          <a:p>
            <a:pPr lvl="1"/>
            <a:r>
              <a:rPr lang="en-US" sz="2400" b="1" dirty="0"/>
              <a:t>Plotters</a:t>
            </a:r>
          </a:p>
          <a:p>
            <a:pPr lvl="1"/>
            <a:r>
              <a:rPr lang="en-US" sz="2400" b="1" dirty="0"/>
              <a:t>Photo printers</a:t>
            </a:r>
          </a:p>
          <a:p>
            <a:pPr lvl="1"/>
            <a:r>
              <a:rPr lang="en-US" sz="2400" b="1" dirty="0"/>
              <a:t>Portable printers</a:t>
            </a:r>
          </a:p>
        </p:txBody>
      </p:sp>
      <p:pic>
        <p:nvPicPr>
          <p:cNvPr id="5" name="Picture 6" descr="ole36075_0724"/>
          <p:cNvPicPr>
            <a:picLocks noChangeAspect="1" noChangeArrowheads="1"/>
          </p:cNvPicPr>
          <p:nvPr/>
        </p:nvPicPr>
        <p:blipFill>
          <a:blip r:embed="rId2" cstate="print"/>
          <a:srcRect/>
          <a:stretch>
            <a:fillRect/>
          </a:stretch>
        </p:blipFill>
        <p:spPr bwMode="auto">
          <a:xfrm>
            <a:off x="6553200" y="1905000"/>
            <a:ext cx="1981200" cy="1981200"/>
          </a:xfrm>
          <a:prstGeom prst="rect">
            <a:avLst/>
          </a:prstGeom>
          <a:noFill/>
        </p:spPr>
      </p:pic>
      <p:pic>
        <p:nvPicPr>
          <p:cNvPr id="6" name="Picture 7" descr="ole61102_ch07_web"/>
          <p:cNvPicPr>
            <a:picLocks noChangeAspect="1" noChangeArrowheads="1"/>
          </p:cNvPicPr>
          <p:nvPr/>
        </p:nvPicPr>
        <p:blipFill>
          <a:blip r:embed="rId3"/>
          <a:srcRect/>
          <a:stretch>
            <a:fillRect/>
          </a:stretch>
        </p:blipFill>
        <p:spPr bwMode="auto">
          <a:xfrm>
            <a:off x="4343400" y="2362200"/>
            <a:ext cx="1409700" cy="1390650"/>
          </a:xfrm>
          <a:prstGeom prst="rect">
            <a:avLst/>
          </a:prstGeom>
          <a:noFill/>
        </p:spPr>
      </p:pic>
      <p:pic>
        <p:nvPicPr>
          <p:cNvPr id="7" name="Picture 4" descr="ole36075_0725"/>
          <p:cNvPicPr>
            <a:picLocks noChangeAspect="1" noChangeArrowheads="1"/>
          </p:cNvPicPr>
          <p:nvPr/>
        </p:nvPicPr>
        <p:blipFill>
          <a:blip r:embed="rId4"/>
          <a:srcRect/>
          <a:stretch>
            <a:fillRect/>
          </a:stretch>
        </p:blipFill>
        <p:spPr bwMode="auto">
          <a:xfrm>
            <a:off x="4876800" y="4114800"/>
            <a:ext cx="2951163" cy="19653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 Output Devices </a:t>
            </a:r>
            <a:endParaRPr lang="en-US" dirty="0"/>
          </a:p>
        </p:txBody>
      </p:sp>
      <p:sp>
        <p:nvSpPr>
          <p:cNvPr id="4" name="Rectangle 4"/>
          <p:cNvSpPr>
            <a:spLocks noGrp="1" noChangeArrowheads="1"/>
          </p:cNvSpPr>
          <p:nvPr>
            <p:ph idx="1"/>
          </p:nvPr>
        </p:nvSpPr>
        <p:spPr>
          <a:ln/>
        </p:spPr>
        <p:txBody>
          <a:bodyPr/>
          <a:lstStyle/>
          <a:p>
            <a:r>
              <a:rPr lang="en-US" b="1" dirty="0"/>
              <a:t>Translates audio information from the computer into sounds that people can understand</a:t>
            </a:r>
          </a:p>
          <a:p>
            <a:r>
              <a:rPr lang="en-US" b="1" dirty="0"/>
              <a:t>Common devices</a:t>
            </a:r>
          </a:p>
          <a:p>
            <a:pPr lvl="1"/>
            <a:r>
              <a:rPr lang="en-US" b="1" dirty="0"/>
              <a:t>Speakers</a:t>
            </a:r>
          </a:p>
          <a:p>
            <a:pPr lvl="1"/>
            <a:r>
              <a:rPr lang="en-US" b="1" dirty="0"/>
              <a:t>Headphones</a:t>
            </a:r>
          </a:p>
          <a:p>
            <a:pPr lvl="1"/>
            <a:endParaRPr lang="en-US" b="1" dirty="0"/>
          </a:p>
        </p:txBody>
      </p:sp>
      <p:pic>
        <p:nvPicPr>
          <p:cNvPr id="5" name="Picture 5" descr="ole36075_0726"/>
          <p:cNvPicPr>
            <a:picLocks noChangeAspect="1" noChangeArrowheads="1"/>
          </p:cNvPicPr>
          <p:nvPr/>
        </p:nvPicPr>
        <p:blipFill>
          <a:blip r:embed="rId2"/>
          <a:srcRect/>
          <a:stretch>
            <a:fillRect/>
          </a:stretch>
        </p:blipFill>
        <p:spPr bwMode="auto">
          <a:xfrm>
            <a:off x="5181600" y="2819400"/>
            <a:ext cx="2328863" cy="3581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ln/>
        </p:spPr>
        <p:txBody>
          <a:bodyPr>
            <a:normAutofit lnSpcReduction="10000"/>
          </a:bodyPr>
          <a:lstStyle/>
          <a:p>
            <a:r>
              <a:rPr lang="en-US" sz="2800" b="1" dirty="0"/>
              <a:t>Many devices combine input and output capabilities</a:t>
            </a:r>
          </a:p>
          <a:p>
            <a:r>
              <a:rPr lang="en-US" sz="2800" b="1" i="1" dirty="0"/>
              <a:t>Fax machines</a:t>
            </a:r>
          </a:p>
          <a:p>
            <a:r>
              <a:rPr lang="en-US" sz="2800" b="1" i="1" dirty="0"/>
              <a:t>Multifunction devices</a:t>
            </a:r>
          </a:p>
          <a:p>
            <a:r>
              <a:rPr lang="en-US" sz="2800" b="1" i="1" dirty="0"/>
              <a:t>Internet telephones</a:t>
            </a:r>
          </a:p>
          <a:p>
            <a:pPr lvl="1"/>
            <a:r>
              <a:rPr lang="en-US" sz="2400" b="1" i="1" dirty="0"/>
              <a:t> </a:t>
            </a:r>
            <a:r>
              <a:rPr lang="en-US" sz="2400" b="1" dirty="0"/>
              <a:t>known as</a:t>
            </a:r>
            <a:r>
              <a:rPr lang="en-US" sz="2400" b="1" i="1" dirty="0"/>
              <a:t> Telephony</a:t>
            </a:r>
          </a:p>
          <a:p>
            <a:pPr lvl="1"/>
            <a:r>
              <a:rPr lang="en-US" sz="2400" b="1" dirty="0"/>
              <a:t>and</a:t>
            </a:r>
            <a:r>
              <a:rPr lang="en-US" sz="2400" b="1" i="1" dirty="0"/>
              <a:t> Voice-over IP (VoIP)</a:t>
            </a:r>
          </a:p>
          <a:p>
            <a:pPr lvl="1"/>
            <a:r>
              <a:rPr lang="en-US" sz="2400" b="1" i="1" dirty="0">
                <a:hlinkClick r:id="rId2" action="ppaction://hlinksldjump"/>
              </a:rPr>
              <a:t>Three approaches</a:t>
            </a:r>
            <a:endParaRPr lang="en-US" sz="2400" b="1" i="1" dirty="0"/>
          </a:p>
          <a:p>
            <a:r>
              <a:rPr lang="en-US" sz="2800" b="1" i="1" dirty="0">
                <a:hlinkClick r:id="rId3" action="ppaction://hlinksldjump"/>
              </a:rPr>
              <a:t>Terminals</a:t>
            </a:r>
            <a:endParaRPr lang="en-US" sz="2800" b="1" i="1" dirty="0"/>
          </a:p>
          <a:p>
            <a:pPr>
              <a:buFontTx/>
              <a:buNone/>
            </a:pPr>
            <a:r>
              <a:rPr lang="en-US" sz="2800" b="1" i="1" dirty="0"/>
              <a:t> </a:t>
            </a:r>
          </a:p>
        </p:txBody>
      </p:sp>
      <p:sp>
        <p:nvSpPr>
          <p:cNvPr id="5" name="Rectangle 2"/>
          <p:cNvSpPr>
            <a:spLocks noGrp="1" noChangeArrowheads="1"/>
          </p:cNvSpPr>
          <p:nvPr>
            <p:ph type="title"/>
          </p:nvPr>
        </p:nvSpPr>
        <p:spPr/>
        <p:txBody>
          <a:bodyPr>
            <a:normAutofit fontScale="90000"/>
          </a:bodyPr>
          <a:lstStyle/>
          <a:p>
            <a:r>
              <a:rPr lang="en-US" dirty="0"/>
              <a:t>Combination  Input and Output Devices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4">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4">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4">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ln/>
        </p:spPr>
        <p:txBody>
          <a:bodyPr/>
          <a:lstStyle/>
          <a:p>
            <a:pPr>
              <a:lnSpc>
                <a:spcPct val="80000"/>
              </a:lnSpc>
            </a:pPr>
            <a:r>
              <a:rPr lang="en-US" sz="2800" b="1"/>
              <a:t>Computer-to computer</a:t>
            </a:r>
          </a:p>
          <a:p>
            <a:pPr lvl="1">
              <a:lnSpc>
                <a:spcPct val="80000"/>
              </a:lnSpc>
            </a:pPr>
            <a:r>
              <a:rPr lang="en-US" sz="2400" b="1"/>
              <a:t>Place free phone calls when using a computer to send and also to receive via the Internet</a:t>
            </a:r>
          </a:p>
          <a:p>
            <a:pPr lvl="1">
              <a:lnSpc>
                <a:spcPct val="80000"/>
              </a:lnSpc>
            </a:pPr>
            <a:r>
              <a:rPr lang="en-US" sz="2400" b="1"/>
              <a:t>Software is available for free or very low cost</a:t>
            </a:r>
          </a:p>
          <a:p>
            <a:pPr>
              <a:lnSpc>
                <a:spcPct val="80000"/>
              </a:lnSpc>
            </a:pPr>
            <a:r>
              <a:rPr lang="en-US" sz="2800" b="1"/>
              <a:t>Computer-to traditional telephone</a:t>
            </a:r>
          </a:p>
          <a:p>
            <a:pPr lvl="1">
              <a:lnSpc>
                <a:spcPct val="80000"/>
              </a:lnSpc>
            </a:pPr>
            <a:r>
              <a:rPr lang="en-US" sz="2400" b="1"/>
              <a:t>Place the call from a computer to a phone using an Internet phone service provider that supplies the software for a small monthly fee and/or airtime fee</a:t>
            </a:r>
          </a:p>
          <a:p>
            <a:pPr>
              <a:lnSpc>
                <a:spcPct val="80000"/>
              </a:lnSpc>
            </a:pPr>
            <a:r>
              <a:rPr lang="en-US" sz="2800" b="1"/>
              <a:t>Traditional telephone-to-traditional telephone</a:t>
            </a:r>
          </a:p>
          <a:p>
            <a:pPr lvl="1">
              <a:lnSpc>
                <a:spcPct val="80000"/>
              </a:lnSpc>
            </a:pPr>
            <a:r>
              <a:rPr lang="en-US" sz="2400" b="1"/>
              <a:t>Subscription to an Internet phone service provider that supplies a special hardware adapter to connect a traditional phone to the Internet with a fee connected to service</a:t>
            </a:r>
          </a:p>
        </p:txBody>
      </p:sp>
      <p:sp>
        <p:nvSpPr>
          <p:cNvPr id="5" name="Rectangle 2"/>
          <p:cNvSpPr>
            <a:spLocks noGrp="1" noChangeArrowheads="1"/>
          </p:cNvSpPr>
          <p:nvPr>
            <p:ph type="title"/>
          </p:nvPr>
        </p:nvSpPr>
        <p:spPr/>
        <p:txBody>
          <a:bodyPr/>
          <a:lstStyle/>
          <a:p>
            <a:r>
              <a:rPr lang="en-US" dirty="0"/>
              <a:t>Internet Telephone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ln/>
        </p:spPr>
        <p:txBody>
          <a:bodyPr/>
          <a:lstStyle/>
          <a:p>
            <a:r>
              <a:rPr lang="en-US" b="1" dirty="0"/>
              <a:t>An input and output device</a:t>
            </a:r>
          </a:p>
          <a:p>
            <a:r>
              <a:rPr lang="en-US" b="1" dirty="0"/>
              <a:t>Connects to a mainframe or server</a:t>
            </a:r>
          </a:p>
          <a:p>
            <a:r>
              <a:rPr lang="en-US" b="1" dirty="0"/>
              <a:t>Types of terminals</a:t>
            </a:r>
          </a:p>
          <a:p>
            <a:pPr lvl="1"/>
            <a:r>
              <a:rPr lang="en-US" b="1" i="1" dirty="0"/>
              <a:t>Dumb terminal </a:t>
            </a:r>
          </a:p>
          <a:p>
            <a:pPr lvl="1"/>
            <a:r>
              <a:rPr lang="en-US" b="1" i="1" dirty="0"/>
              <a:t>Intelligent terminal</a:t>
            </a:r>
          </a:p>
          <a:p>
            <a:pPr lvl="1"/>
            <a:r>
              <a:rPr lang="en-US" b="1" i="1" dirty="0"/>
              <a:t>Network terminal</a:t>
            </a:r>
          </a:p>
          <a:p>
            <a:pPr lvl="1"/>
            <a:r>
              <a:rPr lang="en-US" b="1" i="1" dirty="0"/>
              <a:t>Internet terminal</a:t>
            </a:r>
          </a:p>
        </p:txBody>
      </p:sp>
      <p:sp>
        <p:nvSpPr>
          <p:cNvPr id="5" name="Rectangle 2"/>
          <p:cNvSpPr>
            <a:spLocks noGrp="1" noChangeArrowheads="1"/>
          </p:cNvSpPr>
          <p:nvPr>
            <p:ph type="title"/>
          </p:nvPr>
        </p:nvSpPr>
        <p:spPr/>
        <p:txBody>
          <a:bodyPr/>
          <a:lstStyle/>
          <a:p>
            <a:r>
              <a:rPr lang="en-US" dirty="0"/>
              <a:t>Terminals</a:t>
            </a:r>
          </a:p>
        </p:txBody>
      </p:sp>
      <p:pic>
        <p:nvPicPr>
          <p:cNvPr id="6" name="Picture 7" descr="ole61102_ch07_web"/>
          <p:cNvPicPr>
            <a:picLocks noChangeAspect="1" noChangeArrowheads="1"/>
          </p:cNvPicPr>
          <p:nvPr/>
        </p:nvPicPr>
        <p:blipFill>
          <a:blip r:embed="rId2"/>
          <a:srcRect/>
          <a:stretch>
            <a:fillRect/>
          </a:stretch>
        </p:blipFill>
        <p:spPr bwMode="auto">
          <a:xfrm>
            <a:off x="4648200" y="3124200"/>
            <a:ext cx="3581400" cy="2292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Describe the three categories of output devices</a:t>
            </a:r>
          </a:p>
          <a:p>
            <a:r>
              <a:rPr lang="en-US" dirty="0" smtClean="0"/>
              <a:t>What are combinations input and output devices?  Describe four such devices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dirty="0" smtClean="0"/>
              <a:t>Thank You!</a:t>
            </a:r>
          </a:p>
          <a:p>
            <a:pPr algn="ct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Basic Structure</a:t>
            </a:r>
            <a:endParaRPr lang="en-US" dirty="0"/>
          </a:p>
        </p:txBody>
      </p:sp>
      <p:pic>
        <p:nvPicPr>
          <p:cNvPr id="4" name="Picture 2"/>
          <p:cNvPicPr>
            <a:picLocks noGrp="1" noChangeAspect="1" noChangeArrowheads="1"/>
          </p:cNvPicPr>
          <p:nvPr>
            <p:ph idx="1"/>
          </p:nvPr>
        </p:nvPicPr>
        <p:blipFill>
          <a:blip r:embed="rId2"/>
          <a:srcRect/>
          <a:stretch>
            <a:fillRect/>
          </a:stretch>
        </p:blipFill>
        <p:spPr>
          <a:xfrm>
            <a:off x="1700212" y="2343944"/>
            <a:ext cx="5743575" cy="303847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Devices</a:t>
            </a:r>
            <a:endParaRPr lang="en-US" dirty="0"/>
          </a:p>
        </p:txBody>
      </p:sp>
      <p:sp>
        <p:nvSpPr>
          <p:cNvPr id="3" name="Content Placeholder 2"/>
          <p:cNvSpPr>
            <a:spLocks noGrp="1"/>
          </p:cNvSpPr>
          <p:nvPr>
            <p:ph idx="1"/>
          </p:nvPr>
        </p:nvSpPr>
        <p:spPr/>
        <p:txBody>
          <a:bodyPr/>
          <a:lstStyle/>
          <a:p>
            <a:pPr algn="just">
              <a:buFont typeface="Wingdings" pitchFamily="2" charset="2"/>
              <a:buChar char="à"/>
            </a:pPr>
            <a:r>
              <a:rPr lang="en-US" sz="4800" dirty="0" smtClean="0">
                <a:sym typeface="Wingdings" pitchFamily="2" charset="2"/>
              </a:rPr>
              <a:t>Are used to get data into a system with minimum human intervention</a:t>
            </a:r>
          </a:p>
          <a:p>
            <a:pPr algn="just"/>
            <a:endParaRPr lang="en-US" dirty="0" smtClean="0">
              <a:sym typeface="Wingdings" pitchFamily="2" charset="2"/>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sp>
        <p:nvSpPr>
          <p:cNvPr id="3" name="Content Placeholder 2"/>
          <p:cNvSpPr>
            <a:spLocks noGrp="1"/>
          </p:cNvSpPr>
          <p:nvPr>
            <p:ph idx="1"/>
          </p:nvPr>
        </p:nvSpPr>
        <p:spPr/>
        <p:txBody>
          <a:bodyPr>
            <a:normAutofit lnSpcReduction="10000"/>
          </a:bodyPr>
          <a:lstStyle/>
          <a:p>
            <a:r>
              <a:rPr lang="en-US" dirty="0" smtClean="0"/>
              <a:t>Keyboards</a:t>
            </a:r>
          </a:p>
          <a:p>
            <a:pPr>
              <a:buNone/>
            </a:pPr>
            <a:r>
              <a:rPr lang="en-US" dirty="0" smtClean="0">
                <a:sym typeface="Wingdings" pitchFamily="2" charset="2"/>
              </a:rPr>
              <a:t></a:t>
            </a:r>
            <a:r>
              <a:rPr lang="en-US" dirty="0" smtClean="0"/>
              <a:t>Most common are qwerty keyboard</a:t>
            </a:r>
          </a:p>
          <a:p>
            <a:pPr>
              <a:buNone/>
            </a:pPr>
            <a:endParaRPr lang="en-US" dirty="0" smtClean="0"/>
          </a:p>
          <a:p>
            <a:pPr>
              <a:buNone/>
            </a:pPr>
            <a:endParaRPr lang="en-US" dirty="0" smtClean="0"/>
          </a:p>
          <a:p>
            <a:pPr>
              <a:buNone/>
            </a:pPr>
            <a:endParaRPr lang="en-US" dirty="0" smtClean="0"/>
          </a:p>
          <a:p>
            <a:pPr>
              <a:buNone/>
            </a:pPr>
            <a:endParaRPr lang="en-US" dirty="0" smtClean="0"/>
          </a:p>
          <a:p>
            <a:pPr>
              <a:buFont typeface="Wingdings" pitchFamily="2" charset="2"/>
              <a:buChar char="à"/>
            </a:pPr>
            <a:r>
              <a:rPr lang="en-US" dirty="0" smtClean="0">
                <a:sym typeface="Wingdings" pitchFamily="2" charset="2"/>
              </a:rPr>
              <a:t>Concept keyboard</a:t>
            </a:r>
          </a:p>
          <a:p>
            <a:pPr>
              <a:buNone/>
            </a:pPr>
            <a:r>
              <a:rPr lang="en-US" dirty="0" smtClean="0">
                <a:sym typeface="Wingdings" pitchFamily="2" charset="2"/>
              </a:rPr>
              <a:t>	</a:t>
            </a:r>
            <a:r>
              <a:rPr lang="en-US" dirty="0" smtClean="0">
                <a:sym typeface="Wingdings" pitchFamily="2" charset="2"/>
              </a:rPr>
              <a:t>keyboard with special design</a:t>
            </a:r>
            <a:endParaRPr lang="en-US" dirty="0" smtClean="0"/>
          </a:p>
          <a:p>
            <a:pPr>
              <a:buNone/>
            </a:pPr>
            <a:endParaRPr lang="en-US" dirty="0" smtClean="0"/>
          </a:p>
          <a:p>
            <a:pPr>
              <a:buNone/>
            </a:pPr>
            <a:endParaRPr lang="en-US" dirty="0" smtClean="0"/>
          </a:p>
          <a:p>
            <a:endParaRPr lang="en-US" dirty="0"/>
          </a:p>
        </p:txBody>
      </p:sp>
      <p:pic>
        <p:nvPicPr>
          <p:cNvPr id="5" name="Picture 10" descr="keyboard"/>
          <p:cNvPicPr>
            <a:picLocks noChangeAspect="1" noChangeArrowheads="1"/>
          </p:cNvPicPr>
          <p:nvPr/>
        </p:nvPicPr>
        <p:blipFill>
          <a:blip r:embed="rId2"/>
          <a:srcRect/>
          <a:stretch>
            <a:fillRect/>
          </a:stretch>
        </p:blipFill>
        <p:spPr>
          <a:xfrm>
            <a:off x="457200" y="2667000"/>
            <a:ext cx="7632700" cy="2133600"/>
          </a:xfrm>
          <a:prstGeom prst="rect">
            <a:avLst/>
          </a:prstGeo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sp>
        <p:nvSpPr>
          <p:cNvPr id="3" name="Content Placeholder 2"/>
          <p:cNvSpPr>
            <a:spLocks noGrp="1"/>
          </p:cNvSpPr>
          <p:nvPr>
            <p:ph idx="1"/>
          </p:nvPr>
        </p:nvSpPr>
        <p:spPr/>
        <p:txBody>
          <a:bodyPr/>
          <a:lstStyle/>
          <a:p>
            <a:pPr algn="just"/>
            <a:r>
              <a:rPr lang="en-GB" dirty="0" smtClean="0">
                <a:latin typeface="Lucida Sans" pitchFamily="34" charset="0"/>
              </a:rPr>
              <a:t>Point and Click devices include mouse, tracker balls, touch sensitive pads, joysticks, light pens, touch screens, and graphic tablets</a:t>
            </a:r>
            <a:r>
              <a:rPr lang="en-GB" dirty="0" smtClean="0">
                <a:latin typeface="Lucida Sans" pitchFamily="34" charset="0"/>
              </a:rPr>
              <a:t>.</a:t>
            </a:r>
          </a:p>
          <a:p>
            <a:pPr algn="just">
              <a:buNone/>
            </a:pPr>
            <a:endParaRPr lang="en-GB" dirty="0" smtClean="0">
              <a:latin typeface="Lucida Sans" pitchFamily="34" charset="0"/>
            </a:endParaRPr>
          </a:p>
          <a:p>
            <a:pPr algn="just">
              <a:buNone/>
            </a:pPr>
            <a:endParaRPr lang="en-GB" dirty="0" smtClean="0">
              <a:latin typeface="Lucida Sans" pitchFamily="34" charset="0"/>
            </a:endParaRPr>
          </a:p>
          <a:p>
            <a:pPr algn="just">
              <a:buNone/>
            </a:pPr>
            <a:endParaRPr lang="en-US" dirty="0">
              <a:latin typeface="Lucida Sans" pitchFamily="34" charset="0"/>
            </a:endParaRPr>
          </a:p>
        </p:txBody>
      </p:sp>
      <p:pic>
        <p:nvPicPr>
          <p:cNvPr id="6" name="Picture 2"/>
          <p:cNvPicPr>
            <a:picLocks noChangeAspect="1" noChangeArrowheads="1"/>
          </p:cNvPicPr>
          <p:nvPr/>
        </p:nvPicPr>
        <p:blipFill>
          <a:blip r:embed="rId2"/>
          <a:srcRect/>
          <a:stretch>
            <a:fillRect/>
          </a:stretch>
        </p:blipFill>
        <p:spPr bwMode="auto">
          <a:xfrm>
            <a:off x="685800" y="4038600"/>
            <a:ext cx="1447800" cy="1575594"/>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2362200" y="3810000"/>
            <a:ext cx="1905000" cy="20097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419600" y="4038600"/>
            <a:ext cx="1752600" cy="16478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477000" y="4191000"/>
            <a:ext cx="1752600" cy="1524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sp>
        <p:nvSpPr>
          <p:cNvPr id="3" name="Content Placeholder 2"/>
          <p:cNvSpPr>
            <a:spLocks noGrp="1"/>
          </p:cNvSpPr>
          <p:nvPr>
            <p:ph idx="1"/>
          </p:nvPr>
        </p:nvSpPr>
        <p:spPr/>
        <p:txBody>
          <a:bodyPr/>
          <a:lstStyle/>
          <a:p>
            <a:r>
              <a:rPr lang="en-US" dirty="0" smtClean="0"/>
              <a:t>Readers</a:t>
            </a:r>
          </a:p>
          <a:p>
            <a:pPr algn="just">
              <a:buNone/>
            </a:pPr>
            <a:r>
              <a:rPr lang="en-GB" dirty="0" smtClean="0">
                <a:solidFill>
                  <a:srgbClr val="D0D7FC"/>
                </a:solidFill>
                <a:latin typeface="Lucida Sans" pitchFamily="34" charset="0"/>
              </a:rPr>
              <a:t>	</a:t>
            </a:r>
            <a:r>
              <a:rPr lang="en-GB" dirty="0" smtClean="0">
                <a:latin typeface="Lucida Sans" pitchFamily="34" charset="0"/>
              </a:rPr>
              <a:t>The </a:t>
            </a:r>
            <a:r>
              <a:rPr lang="en-GB" dirty="0" smtClean="0">
                <a:latin typeface="Lucida Sans" pitchFamily="34" charset="0"/>
              </a:rPr>
              <a:t>most common types of reader used include magnetic strip readers, barcode readers, optical character readers/recognition, magnetic ink character readers/recognition, and optical mark readers/recognition).</a:t>
            </a:r>
            <a:endParaRPr lang="en-US" dirty="0" smtClean="0">
              <a:latin typeface="Lucida Sans" pitchFamily="34" charset="0"/>
            </a:endParaRP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à"/>
            </a:pPr>
            <a:r>
              <a:rPr lang="en-GB" dirty="0" smtClean="0">
                <a:latin typeface="Lucida Sans" pitchFamily="34" charset="0"/>
              </a:rPr>
              <a:t>Magnetic </a:t>
            </a:r>
            <a:r>
              <a:rPr lang="en-GB" dirty="0" smtClean="0">
                <a:latin typeface="Lucida Sans" pitchFamily="34" charset="0"/>
              </a:rPr>
              <a:t>strip </a:t>
            </a:r>
            <a:r>
              <a:rPr lang="en-GB" dirty="0" smtClean="0">
                <a:latin typeface="Lucida Sans" pitchFamily="34" charset="0"/>
              </a:rPr>
              <a:t>readers</a:t>
            </a:r>
          </a:p>
          <a:p>
            <a:pPr lvl="1"/>
            <a:r>
              <a:rPr lang="en-GB" dirty="0" smtClean="0">
                <a:latin typeface="Lucida Sans" pitchFamily="34" charset="0"/>
              </a:rPr>
              <a:t>The most common magnetic tape readers are those used at electronic points of sale (EPOS).</a:t>
            </a:r>
          </a:p>
          <a:p>
            <a:pPr lvl="1"/>
            <a:r>
              <a:rPr lang="en-GB" dirty="0" smtClean="0">
                <a:latin typeface="Lucida Sans" pitchFamily="34" charset="0"/>
              </a:rPr>
              <a:t>These ‘read’ the personal data stored on the magnetic strip of a credit or debit card</a:t>
            </a:r>
            <a:r>
              <a:rPr lang="en-GB" dirty="0" smtClean="0">
                <a:latin typeface="Lucida Sans" pitchFamily="34" charset="0"/>
              </a:rPr>
              <a:t>.</a:t>
            </a:r>
            <a:endParaRPr lang="en-GB" dirty="0" smtClean="0">
              <a:latin typeface="Lucida Sans" pitchFamily="34" charset="0"/>
            </a:endParaRPr>
          </a:p>
          <a:p>
            <a:pPr lvl="1">
              <a:buNone/>
            </a:pPr>
            <a:endParaRPr lang="en-GB" dirty="0" smtClean="0">
              <a:latin typeface="Lucida Sans" pitchFamily="34" charset="0"/>
            </a:endParaRPr>
          </a:p>
        </p:txBody>
      </p:sp>
      <p:pic>
        <p:nvPicPr>
          <p:cNvPr id="4" name="Picture 4" descr="magreader"/>
          <p:cNvPicPr>
            <a:picLocks noChangeAspect="1" noChangeArrowheads="1"/>
          </p:cNvPicPr>
          <p:nvPr/>
        </p:nvPicPr>
        <p:blipFill>
          <a:blip r:embed="rId2"/>
          <a:srcRect/>
          <a:stretch>
            <a:fillRect/>
          </a:stretch>
        </p:blipFill>
        <p:spPr>
          <a:xfrm>
            <a:off x="3657600" y="4876800"/>
            <a:ext cx="2324100" cy="1447800"/>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sp>
        <p:nvSpPr>
          <p:cNvPr id="3" name="Content Placeholder 2"/>
          <p:cNvSpPr>
            <a:spLocks noGrp="1"/>
          </p:cNvSpPr>
          <p:nvPr>
            <p:ph idx="1"/>
          </p:nvPr>
        </p:nvSpPr>
        <p:spPr/>
        <p:txBody>
          <a:bodyPr/>
          <a:lstStyle/>
          <a:p>
            <a:pPr>
              <a:buFont typeface="Wingdings" pitchFamily="2" charset="2"/>
              <a:buChar char="à"/>
            </a:pPr>
            <a:r>
              <a:rPr lang="en-US" dirty="0" smtClean="0">
                <a:sym typeface="Wingdings" pitchFamily="2" charset="2"/>
              </a:rPr>
              <a:t>Barcode Readers</a:t>
            </a:r>
          </a:p>
          <a:p>
            <a:pPr lvl="1" algn="just"/>
            <a:r>
              <a:rPr lang="en-GB" dirty="0" smtClean="0">
                <a:latin typeface="Lucida Sans" pitchFamily="34" charset="0"/>
              </a:rPr>
              <a:t>Barcodes are used in shops, libraries, luggage handling, and stock control.</a:t>
            </a:r>
          </a:p>
          <a:p>
            <a:pPr lvl="1" algn="just"/>
            <a:r>
              <a:rPr lang="en-GB" dirty="0" smtClean="0">
                <a:latin typeface="Lucida Sans" pitchFamily="34" charset="0"/>
              </a:rPr>
              <a:t>The lines on a barcode represent numbers, and can be scanned very quickly using a laser scanner</a:t>
            </a:r>
            <a:r>
              <a:rPr lang="en-GB" dirty="0" smtClean="0">
                <a:latin typeface="Lucida Sans" pitchFamily="34" charset="0"/>
              </a:rPr>
              <a:t>.</a:t>
            </a:r>
          </a:p>
          <a:p>
            <a:pPr lvl="1" algn="just">
              <a:buNone/>
            </a:pPr>
            <a:endParaRPr lang="en-US" dirty="0" smtClean="0">
              <a:latin typeface="Lucida Sans" pitchFamily="34" charset="0"/>
            </a:endParaRPr>
          </a:p>
          <a:p>
            <a:pPr>
              <a:buNone/>
            </a:pPr>
            <a:endParaRPr lang="en-US" dirty="0"/>
          </a:p>
        </p:txBody>
      </p:sp>
      <p:pic>
        <p:nvPicPr>
          <p:cNvPr id="4" name="Picture 7" descr="barcode2"/>
          <p:cNvPicPr>
            <a:picLocks noChangeAspect="1" noChangeArrowheads="1"/>
          </p:cNvPicPr>
          <p:nvPr/>
        </p:nvPicPr>
        <p:blipFill>
          <a:blip r:embed="rId2"/>
          <a:srcRect/>
          <a:stretch>
            <a:fillRect/>
          </a:stretch>
        </p:blipFill>
        <p:spPr>
          <a:xfrm>
            <a:off x="1066800" y="4648200"/>
            <a:ext cx="2971800" cy="1647825"/>
          </a:xfrm>
          <a:prstGeom prst="rect">
            <a:avLst/>
          </a:prstGeom>
          <a:noFill/>
          <a:ln/>
        </p:spPr>
      </p:pic>
      <p:pic>
        <p:nvPicPr>
          <p:cNvPr id="2050" name="Picture 2"/>
          <p:cNvPicPr>
            <a:picLocks noChangeAspect="1" noChangeArrowheads="1"/>
          </p:cNvPicPr>
          <p:nvPr/>
        </p:nvPicPr>
        <p:blipFill>
          <a:blip r:embed="rId3"/>
          <a:srcRect/>
          <a:stretch>
            <a:fillRect/>
          </a:stretch>
        </p:blipFill>
        <p:spPr bwMode="auto">
          <a:xfrm>
            <a:off x="4724400" y="4648200"/>
            <a:ext cx="2705100" cy="16764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857</Words>
  <Application>Microsoft Office PowerPoint</Application>
  <PresentationFormat>On-screen Show (4:3)</PresentationFormat>
  <Paragraphs>158</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Hardware</vt:lpstr>
      <vt:lpstr>Functional Units</vt:lpstr>
      <vt:lpstr>Computer Basic Structure</vt:lpstr>
      <vt:lpstr>Input Devices</vt:lpstr>
      <vt:lpstr>Types of input devices</vt:lpstr>
      <vt:lpstr>Types of input devices</vt:lpstr>
      <vt:lpstr>Types of input devices</vt:lpstr>
      <vt:lpstr>Types of input devices</vt:lpstr>
      <vt:lpstr>Types of input devices</vt:lpstr>
      <vt:lpstr>Types of input devices</vt:lpstr>
      <vt:lpstr>Types of input devices</vt:lpstr>
      <vt:lpstr>Types of input devices</vt:lpstr>
      <vt:lpstr>Types of input devices</vt:lpstr>
      <vt:lpstr>Types of input devices</vt:lpstr>
      <vt:lpstr>Types of input devices</vt:lpstr>
      <vt:lpstr>Types of input devices</vt:lpstr>
      <vt:lpstr>Exploration</vt:lpstr>
      <vt:lpstr>Output Devices </vt:lpstr>
      <vt:lpstr>Monitors</vt:lpstr>
      <vt:lpstr>Monitors</vt:lpstr>
      <vt:lpstr>Printers</vt:lpstr>
      <vt:lpstr>Printers</vt:lpstr>
      <vt:lpstr>Audio – Output Devices </vt:lpstr>
      <vt:lpstr>Combination  Input and Output Devices</vt:lpstr>
      <vt:lpstr>Internet Telephone</vt:lpstr>
      <vt:lpstr>Terminals</vt:lpstr>
      <vt:lpstr>Questions</vt:lpstr>
      <vt:lpstr>Slide 28</vt:lpstr>
    </vt:vector>
  </TitlesOfParts>
  <Company>UNIKOM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dc:title>
  <dc:creator>MELZZ</dc:creator>
  <cp:lastModifiedBy>MELZZ</cp:lastModifiedBy>
  <cp:revision>19</cp:revision>
  <dcterms:created xsi:type="dcterms:W3CDTF">2011-10-17T03:18:32Z</dcterms:created>
  <dcterms:modified xsi:type="dcterms:W3CDTF">2011-10-17T11:00:27Z</dcterms:modified>
</cp:coreProperties>
</file>