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79" r:id="rId4"/>
    <p:sldId id="276" r:id="rId5"/>
    <p:sldId id="260" r:id="rId6"/>
    <p:sldId id="257" r:id="rId7"/>
    <p:sldId id="277" r:id="rId8"/>
    <p:sldId id="278" r:id="rId9"/>
    <p:sldId id="261" r:id="rId10"/>
    <p:sldId id="262" r:id="rId11"/>
    <p:sldId id="281" r:id="rId12"/>
    <p:sldId id="280" r:id="rId13"/>
    <p:sldId id="264" r:id="rId14"/>
    <p:sldId id="265" r:id="rId15"/>
    <p:sldId id="266" r:id="rId16"/>
    <p:sldId id="267" r:id="rId17"/>
    <p:sldId id="268" r:id="rId18"/>
    <p:sldId id="282" r:id="rId19"/>
    <p:sldId id="284" r:id="rId20"/>
    <p:sldId id="271" r:id="rId21"/>
    <p:sldId id="272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5DB62-6B36-4773-8D6A-98960556D5E2}" type="datetimeFigureOut">
              <a:rPr lang="en-US" smtClean="0"/>
              <a:pPr/>
              <a:t>10/17/2011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1BA58-3DD7-4525-8B4D-5B77F71D9AB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10/17/2011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10/17/2011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10/17/2011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10/17/2011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10/17/2011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10/17/2011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10/17/2011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10/17/2011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10/17/2011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10/17/2011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10/17/2011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67CF8763-BE8A-4443-A184-FD28E032B309}" type="datetimeFigureOut">
              <a:rPr lang="en-US" smtClean="0"/>
              <a:pPr/>
              <a:t>10/17/2011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Learning C++ and Java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2888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S.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Indriani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Lestariningati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, M.T</a:t>
            </a:r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Indonesia Computer University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Bandung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2011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1142984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Modul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 5 Array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Object Oriented Programming</a:t>
            </a:r>
            <a:endParaRPr lang="en-SG" sz="20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Arial" charset="0"/>
              <a:buChar char="•"/>
            </a:pPr>
            <a:r>
              <a:rPr lang="en-US" dirty="0" smtClean="0"/>
              <a:t>Cara </a:t>
            </a:r>
            <a:r>
              <a:rPr lang="en-US" dirty="0" err="1" smtClean="0"/>
              <a:t>pengaksesan</a:t>
            </a:r>
            <a:r>
              <a:rPr lang="en-US" dirty="0" smtClean="0"/>
              <a:t> array: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X [3][4];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Consolas" pitchFamily="49" charset="0"/>
              </a:rPr>
              <a:t>	</a:t>
            </a: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Consolas" pitchFamily="49" charset="0"/>
            </a:endParaRP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Consolas" pitchFamily="49" charset="0"/>
            </a:endParaRP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Consolas" pitchFamily="49" charset="0"/>
            </a:endParaRP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Consolas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Consolas" pitchFamily="49" charset="0"/>
              </a:rPr>
              <a:t>	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Consolas" pitchFamily="49" charset="0"/>
              </a:rPr>
              <a:t>	X[0][3]=33;		X[2][0]=44;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Consolas" pitchFamily="49" charset="0"/>
              </a:rPr>
              <a:t>	X[1][2]=97;		X[3][2]=?		</a:t>
            </a:r>
            <a:r>
              <a:rPr lang="en-US" dirty="0" smtClean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14678" y="2571744"/>
          <a:ext cx="52578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5963"/>
                <a:gridCol w="1051560"/>
                <a:gridCol w="1147157"/>
                <a:gridCol w="1051560"/>
                <a:gridCol w="105156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33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86117" y="3071810"/>
            <a:ext cx="5715039" cy="3643338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Contoh</a:t>
            </a:r>
            <a:endParaRPr lang="en-SG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{  public static void main(String[]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{ 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[][]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duaD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={{1,2,3},{4,5,6}};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     for(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&lt;2;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++) 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     { for (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j=0; j&lt;3; j++) 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duaD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][j]+, " ");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86116" y="343611"/>
            <a:ext cx="5643602" cy="25853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iostream.h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{ 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A[2][3]={{1,2,3},{4,5,6}};  </a:t>
            </a:r>
          </a:p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   for(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&lt;2;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++)</a:t>
            </a:r>
          </a:p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	{  for(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j=0; j&lt;3; j++)</a:t>
            </a:r>
          </a:p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	   { 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&lt;&lt;A[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][j]&lt;&lt;"  ";</a:t>
            </a:r>
          </a:p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	   } 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&lt;&lt;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en-SG" dirty="0" smtClean="0">
                <a:latin typeface="Consolas" pitchFamily="49" charset="0"/>
                <a:cs typeface="Consolas" pitchFamily="49" charset="0"/>
              </a:rPr>
              <a:t>}</a:t>
            </a:r>
            <a:endParaRPr lang="en-SG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297586"/>
            <a:ext cx="2857520" cy="24006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Franklin Gothic Book" pitchFamily="34" charset="0"/>
              </a:rPr>
              <a:t>Diketahui</a:t>
            </a:r>
            <a:r>
              <a:rPr lang="en-US" sz="2000" dirty="0" smtClean="0">
                <a:latin typeface="Franklin Gothic Book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Franklin Gothic Book" pitchFamily="34" charset="0"/>
              </a:rPr>
              <a:t>Isi</a:t>
            </a:r>
            <a:r>
              <a:rPr lang="en-US" sz="2000" dirty="0" smtClean="0">
                <a:latin typeface="Franklin Gothic Book" pitchFamily="34" charset="0"/>
              </a:rPr>
              <a:t> array </a:t>
            </a:r>
            <a:r>
              <a:rPr lang="en-US" sz="2000" dirty="0" err="1" smtClean="0">
                <a:latin typeface="Franklin Gothic Book" pitchFamily="34" charset="0"/>
              </a:rPr>
              <a:t>int</a:t>
            </a:r>
            <a:r>
              <a:rPr lang="en-US" sz="2000" dirty="0" smtClean="0">
                <a:latin typeface="Franklin Gothic Book" pitchFamily="34" charset="0"/>
              </a:rPr>
              <a:t> A[2][3]={{1,2,3},{4,5,6}};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Franklin Gothic Book" pitchFamily="34" charset="0"/>
              </a:rPr>
              <a:t>Tampilkan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dalam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bentuk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matriks</a:t>
            </a:r>
            <a:r>
              <a:rPr lang="en-US" sz="2000" dirty="0" smtClean="0">
                <a:latin typeface="Franklin Gothic Book" pitchFamily="34" charset="0"/>
              </a:rPr>
              <a:t> 2x3</a:t>
            </a:r>
            <a:endParaRPr lang="en-SG" sz="2000" dirty="0">
              <a:latin typeface="Franklin Gothic Boo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3857628"/>
            <a:ext cx="1714512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sz="3200" dirty="0" smtClean="0"/>
              <a:t>  2    3</a:t>
            </a:r>
          </a:p>
          <a:p>
            <a:pPr marL="342900" indent="-342900"/>
            <a:r>
              <a:rPr lang="en-US" sz="3200" dirty="0" smtClean="0"/>
              <a:t>4    5   6 </a:t>
            </a:r>
            <a:endParaRPr lang="en-S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0"/>
            <a:ext cx="6000760" cy="3539430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iostream.h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{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bilangan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[2][3];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baris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kolom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baris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baris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&lt;2;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baris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++)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   for(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kolom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kolom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&lt;3;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kolom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++)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bilangan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baris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][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kolom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]=(baris+1)*(kolom+1);</a:t>
            </a:r>
          </a:p>
          <a:p>
            <a:endParaRPr lang="en-SG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baris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baris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&lt;2;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baris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++)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{  for(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kolom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kolom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&lt;3;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kolom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++)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&lt;&lt;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bilangan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baris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][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kolom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]&lt;&lt;"  ";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&lt;&lt;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3000364" y="3072348"/>
            <a:ext cx="6143668" cy="3785652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//Java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HelloWorld</a:t>
            </a:r>
            <a:endParaRPr lang="en-SG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{  public static void main(String[]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 { 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[][]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bilangan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=new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[2][3];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 	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, j;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	for(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&lt;2;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++)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 		for(j=0; j&lt;3; j++)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 			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bilangan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][j]= (i+1)*(j+1);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 	for (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&lt;2;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++)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	{ for(j=0; j&lt;3; j++) 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	  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bilangan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][j]+ "");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 	   </a:t>
            </a:r>
            <a:r>
              <a:rPr lang="en-SG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sz="1600" dirty="0" smtClean="0">
                <a:latin typeface="Consolas" pitchFamily="49" charset="0"/>
                <a:cs typeface="Consolas" pitchFamily="49" charset="0"/>
              </a:rPr>
              <a:t>("");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  	}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r>
              <a:rPr lang="en-SG" sz="16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err="1" smtClean="0"/>
              <a:t>Contoh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menampilkan</a:t>
            </a:r>
            <a:r>
              <a:rPr lang="en-US" sz="3200" dirty="0" smtClean="0"/>
              <a:t> array </a:t>
            </a:r>
            <a:r>
              <a:rPr lang="en-US" sz="3200" dirty="0" err="1" smtClean="0"/>
              <a:t>berdimensi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endParaRPr lang="en-US" sz="3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057681"/>
            <a:ext cx="6465957" cy="289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Consolas" pitchFamily="49" charset="0"/>
              </a:rPr>
              <a:t>#include&lt;</a:t>
            </a:r>
            <a:r>
              <a:rPr lang="en-US" sz="2000" b="1" dirty="0" err="1" smtClean="0">
                <a:latin typeface="Consolas" pitchFamily="49" charset="0"/>
              </a:rPr>
              <a:t>iostream.h</a:t>
            </a:r>
            <a:r>
              <a:rPr lang="en-US" sz="2000" b="1" dirty="0" smtClean="0">
                <a:latin typeface="Consolas" pitchFamily="49" charset="0"/>
              </a:rPr>
              <a:t>&gt;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Consolas" pitchFamily="49" charset="0"/>
              </a:rPr>
              <a:t>#include&lt;</a:t>
            </a:r>
            <a:r>
              <a:rPr lang="en-US" sz="2000" b="1" dirty="0" err="1" smtClean="0">
                <a:latin typeface="Consolas" pitchFamily="49" charset="0"/>
              </a:rPr>
              <a:t>conio.h</a:t>
            </a:r>
            <a:r>
              <a:rPr lang="en-US" sz="2000" b="1" dirty="0" smtClean="0">
                <a:latin typeface="Consolas" pitchFamily="49" charset="0"/>
              </a:rPr>
              <a:t>&gt;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Consolas" pitchFamily="49" charset="0"/>
              </a:rPr>
              <a:t>#include&lt;</a:t>
            </a:r>
            <a:r>
              <a:rPr lang="en-US" sz="2000" b="1" dirty="0" err="1" smtClean="0">
                <a:latin typeface="Consolas" pitchFamily="49" charset="0"/>
              </a:rPr>
              <a:t>iomanip.h</a:t>
            </a:r>
            <a:r>
              <a:rPr lang="en-US" sz="2000" b="1" dirty="0" smtClean="0">
                <a:latin typeface="Consolas" pitchFamily="49" charset="0"/>
              </a:rPr>
              <a:t>&gt;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Consolas" pitchFamily="49" charset="0"/>
              </a:rPr>
              <a:t>void main()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Consolas" pitchFamily="49" charset="0"/>
              </a:rPr>
              <a:t>{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Consolas" pitchFamily="49" charset="0"/>
              </a:rPr>
              <a:t>	</a:t>
            </a:r>
            <a:r>
              <a:rPr lang="en-US" sz="2000" b="1" dirty="0" err="1" smtClean="0">
                <a:latin typeface="Consolas" pitchFamily="49" charset="0"/>
              </a:rPr>
              <a:t>clrscr</a:t>
            </a:r>
            <a:r>
              <a:rPr lang="en-US" sz="2000" b="1" dirty="0" smtClean="0">
                <a:latin typeface="Consolas" pitchFamily="49" charset="0"/>
              </a:rPr>
              <a:t>();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Consolas" pitchFamily="49" charset="0"/>
              </a:rPr>
              <a:t>	</a:t>
            </a:r>
            <a:r>
              <a:rPr lang="en-US" sz="2000" b="1" dirty="0" err="1" smtClean="0">
                <a:latin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baris</a:t>
            </a:r>
            <a:r>
              <a:rPr lang="en-US" sz="2000" b="1" dirty="0" smtClean="0">
                <a:latin typeface="Consolas" pitchFamily="49" charset="0"/>
              </a:rPr>
              <a:t>, </a:t>
            </a:r>
            <a:r>
              <a:rPr lang="en-US" sz="2000" b="1" dirty="0" err="1" smtClean="0">
                <a:latin typeface="Consolas" pitchFamily="49" charset="0"/>
              </a:rPr>
              <a:t>kolom</a:t>
            </a:r>
            <a:r>
              <a:rPr lang="en-US" sz="20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Consolas" pitchFamily="49" charset="0"/>
              </a:rPr>
              <a:t>	</a:t>
            </a:r>
            <a:r>
              <a:rPr lang="en-US" sz="2000" b="1" dirty="0" err="1" smtClean="0">
                <a:latin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nilai</a:t>
            </a:r>
            <a:r>
              <a:rPr lang="en-US" sz="2000" b="1" dirty="0" smtClean="0">
                <a:latin typeface="Consolas" pitchFamily="49" charset="0"/>
              </a:rPr>
              <a:t> [2][3]={{12,74,75},{23,67,78}};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Consolas" pitchFamily="49" charset="0"/>
              </a:rPr>
              <a:t>	</a:t>
            </a:r>
            <a:r>
              <a:rPr lang="en-US" sz="2000" b="1" dirty="0" err="1" smtClean="0">
                <a:latin typeface="Consolas" pitchFamily="49" charset="0"/>
              </a:rPr>
              <a:t>cout</a:t>
            </a:r>
            <a:r>
              <a:rPr lang="en-US" sz="2000" b="1" dirty="0" smtClean="0">
                <a:latin typeface="Consolas" pitchFamily="49" charset="0"/>
              </a:rPr>
              <a:t>&lt;&lt;"</a:t>
            </a:r>
            <a:r>
              <a:rPr lang="en-US" sz="2000" b="1" dirty="0" err="1" smtClean="0">
                <a:latin typeface="Consolas" pitchFamily="49" charset="0"/>
              </a:rPr>
              <a:t>hasil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tampilan</a:t>
            </a:r>
            <a:r>
              <a:rPr lang="en-US" sz="2000" b="1" dirty="0" smtClean="0">
                <a:latin typeface="Consolas" pitchFamily="49" charset="0"/>
              </a:rPr>
              <a:t> data </a:t>
            </a:r>
            <a:r>
              <a:rPr lang="en-US" sz="2000" b="1" dirty="0" err="1" smtClean="0">
                <a:latin typeface="Consolas" pitchFamily="49" charset="0"/>
              </a:rPr>
              <a:t>berbentuk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kolom</a:t>
            </a:r>
            <a:r>
              <a:rPr lang="en-US" sz="2000" b="1" dirty="0" smtClean="0">
                <a:latin typeface="Consolas" pitchFamily="49" charset="0"/>
              </a:rPr>
              <a:t>"&lt;&lt;</a:t>
            </a:r>
            <a:r>
              <a:rPr lang="en-US" sz="2000" b="1" dirty="0" err="1" smtClean="0">
                <a:latin typeface="Consolas" pitchFamily="49" charset="0"/>
              </a:rPr>
              <a:t>endl</a:t>
            </a:r>
            <a:r>
              <a:rPr lang="en-US" sz="20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Consolas" pitchFamily="49" charset="0"/>
              </a:rPr>
              <a:t>	for (</a:t>
            </a:r>
            <a:r>
              <a:rPr lang="en-US" sz="2000" b="1" dirty="0" err="1" smtClean="0">
                <a:latin typeface="Consolas" pitchFamily="49" charset="0"/>
              </a:rPr>
              <a:t>baris</a:t>
            </a:r>
            <a:r>
              <a:rPr lang="en-US" sz="2000" b="1" dirty="0" smtClean="0">
                <a:latin typeface="Consolas" pitchFamily="49" charset="0"/>
              </a:rPr>
              <a:t>=0;baris&lt;2;baris++)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Consolas" pitchFamily="49" charset="0"/>
              </a:rPr>
              <a:t>			{	for (</a:t>
            </a:r>
            <a:r>
              <a:rPr lang="en-US" sz="2000" b="1" dirty="0" err="1" smtClean="0">
                <a:latin typeface="Consolas" pitchFamily="49" charset="0"/>
              </a:rPr>
              <a:t>kolom</a:t>
            </a:r>
            <a:r>
              <a:rPr lang="en-US" sz="2000" b="1" dirty="0" smtClean="0">
                <a:latin typeface="Consolas" pitchFamily="49" charset="0"/>
              </a:rPr>
              <a:t>=0;kolom&lt;3;kolom++)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Consolas" pitchFamily="49" charset="0"/>
              </a:rPr>
              <a:t>				</a:t>
            </a:r>
            <a:r>
              <a:rPr lang="en-US" sz="2000" b="1" dirty="0" err="1" smtClean="0">
                <a:latin typeface="Consolas" pitchFamily="49" charset="0"/>
              </a:rPr>
              <a:t>cout</a:t>
            </a:r>
            <a:r>
              <a:rPr lang="en-US" sz="2000" b="1" dirty="0" smtClean="0">
                <a:latin typeface="Consolas" pitchFamily="49" charset="0"/>
              </a:rPr>
              <a:t>&lt;&lt;</a:t>
            </a:r>
            <a:r>
              <a:rPr lang="en-US" sz="2000" b="1" dirty="0" err="1" smtClean="0">
                <a:latin typeface="Consolas" pitchFamily="49" charset="0"/>
              </a:rPr>
              <a:t>nilai</a:t>
            </a:r>
            <a:r>
              <a:rPr lang="en-US" sz="2000" b="1" dirty="0" smtClean="0">
                <a:latin typeface="Consolas" pitchFamily="49" charset="0"/>
              </a:rPr>
              <a:t>[</a:t>
            </a:r>
            <a:r>
              <a:rPr lang="en-US" sz="2000" b="1" dirty="0" err="1" smtClean="0">
                <a:latin typeface="Consolas" pitchFamily="49" charset="0"/>
              </a:rPr>
              <a:t>baris</a:t>
            </a:r>
            <a:r>
              <a:rPr lang="en-US" sz="2000" b="1" dirty="0" smtClean="0">
                <a:latin typeface="Consolas" pitchFamily="49" charset="0"/>
              </a:rPr>
              <a:t>][</a:t>
            </a:r>
            <a:r>
              <a:rPr lang="en-US" sz="2000" b="1" dirty="0" err="1" smtClean="0">
                <a:latin typeface="Consolas" pitchFamily="49" charset="0"/>
              </a:rPr>
              <a:t>kolom</a:t>
            </a:r>
            <a:r>
              <a:rPr lang="en-US" sz="2000" b="1" dirty="0" smtClean="0">
                <a:latin typeface="Consolas" pitchFamily="49" charset="0"/>
              </a:rPr>
              <a:t>]&lt;&lt;</a:t>
            </a:r>
            <a:r>
              <a:rPr lang="en-US" sz="2000" b="1" dirty="0" err="1" smtClean="0">
                <a:latin typeface="Consolas" pitchFamily="49" charset="0"/>
              </a:rPr>
              <a:t>setw</a:t>
            </a:r>
            <a:r>
              <a:rPr lang="en-US" sz="2000" b="1" dirty="0" smtClean="0">
                <a:latin typeface="Consolas" pitchFamily="49" charset="0"/>
              </a:rPr>
              <a:t>(3);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Consolas" pitchFamily="49" charset="0"/>
              </a:rPr>
              <a:t>				</a:t>
            </a:r>
            <a:r>
              <a:rPr lang="en-US" sz="2000" b="1" dirty="0" err="1" smtClean="0">
                <a:latin typeface="Consolas" pitchFamily="49" charset="0"/>
              </a:rPr>
              <a:t>cout</a:t>
            </a:r>
            <a:r>
              <a:rPr lang="en-US" sz="2000" b="1" dirty="0" smtClean="0">
                <a:latin typeface="Consolas" pitchFamily="49" charset="0"/>
              </a:rPr>
              <a:t>&lt;&lt;</a:t>
            </a:r>
            <a:r>
              <a:rPr lang="en-US" sz="2000" b="1" dirty="0" err="1" smtClean="0">
                <a:latin typeface="Consolas" pitchFamily="49" charset="0"/>
              </a:rPr>
              <a:t>endl</a:t>
            </a:r>
            <a:r>
              <a:rPr lang="en-US" sz="20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Consolas" pitchFamily="49" charset="0"/>
              </a:rPr>
              <a:t>			}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Contoh array 2 dimensi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err="1" smtClean="0"/>
              <a:t>Diketahui</a:t>
            </a:r>
            <a:r>
              <a:rPr lang="en-US" sz="2400" dirty="0" smtClean="0"/>
              <a:t> data </a:t>
            </a:r>
            <a:r>
              <a:rPr lang="en-US" sz="2400" dirty="0" err="1" smtClean="0"/>
              <a:t>kelulusan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</a:p>
          <a:p>
            <a:pPr eaLnBrk="1" hangingPunct="1"/>
            <a:endParaRPr lang="en-US" sz="2400" dirty="0" smtClean="0"/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Buat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yang lulus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jurusan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lulus  yang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!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861391" y="2151529"/>
          <a:ext cx="7752521" cy="227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268"/>
                <a:gridCol w="1247533"/>
                <a:gridCol w="1051490"/>
                <a:gridCol w="998026"/>
                <a:gridCol w="980204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Jurusan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1992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1993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1994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1995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Teknik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informatika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309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Manajemen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Informatika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Teknik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Komputer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1470" y="201613"/>
            <a:ext cx="9144000" cy="6454775"/>
          </a:xfrm>
        </p:spPr>
        <p:txBody>
          <a:bodyPr>
            <a:noAutofit/>
          </a:bodyPr>
          <a:lstStyle/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#include&lt;</a:t>
            </a:r>
            <a:r>
              <a:rPr lang="en-US" sz="1600" b="1" dirty="0" err="1" smtClean="0">
                <a:latin typeface="Consolas" pitchFamily="49" charset="0"/>
              </a:rPr>
              <a:t>iostream.h</a:t>
            </a:r>
            <a:r>
              <a:rPr lang="en-US" sz="1600" b="1" dirty="0" smtClean="0">
                <a:latin typeface="Consolas" pitchFamily="49" charset="0"/>
              </a:rPr>
              <a:t>&gt;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void main()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{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int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jurusan,tahun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int</a:t>
            </a:r>
            <a:r>
              <a:rPr lang="en-US" sz="1600" b="1" dirty="0" smtClean="0">
                <a:latin typeface="Consolas" pitchFamily="49" charset="0"/>
              </a:rPr>
              <a:t> data [3][4]={{35,45,80,120},{100,110,70,101},{10,15,20,17}};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//</a:t>
            </a:r>
            <a:r>
              <a:rPr lang="en-US" sz="1600" b="1" dirty="0" err="1" smtClean="0">
                <a:latin typeface="Consolas" pitchFamily="49" charset="0"/>
              </a:rPr>
              <a:t>proses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untuk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memperoleh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informasi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kelulusan</a:t>
            </a:r>
            <a:endParaRPr lang="en-US" sz="1600" b="1" dirty="0" smtClean="0">
              <a:latin typeface="Consolas" pitchFamily="49" charset="0"/>
            </a:endParaRP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while (1)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{  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&lt;&lt;"0=</a:t>
            </a:r>
            <a:r>
              <a:rPr lang="en-US" sz="1600" b="1" dirty="0" err="1" smtClean="0">
                <a:latin typeface="Consolas" pitchFamily="49" charset="0"/>
              </a:rPr>
              <a:t>Teknik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Informatika</a:t>
            </a:r>
            <a:r>
              <a:rPr lang="en-US" sz="1600" b="1" dirty="0" smtClean="0">
                <a:latin typeface="Consolas" pitchFamily="49" charset="0"/>
              </a:rPr>
              <a:t>, 1=</a:t>
            </a:r>
            <a:r>
              <a:rPr lang="en-US" sz="1600" b="1" dirty="0" err="1" smtClean="0">
                <a:latin typeface="Consolas" pitchFamily="49" charset="0"/>
              </a:rPr>
              <a:t>Manajemen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Informatika</a:t>
            </a:r>
            <a:r>
              <a:rPr lang="en-US" sz="1600" b="1" dirty="0" smtClean="0">
                <a:latin typeface="Consolas" pitchFamily="49" charset="0"/>
              </a:rPr>
              <a:t>, 2=</a:t>
            </a:r>
            <a:r>
              <a:rPr lang="en-US" sz="1600" b="1" dirty="0" err="1" smtClean="0">
                <a:latin typeface="Consolas" pitchFamily="49" charset="0"/>
              </a:rPr>
              <a:t>Teknik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Komputer</a:t>
            </a:r>
            <a:r>
              <a:rPr lang="en-US" sz="1600" b="1" dirty="0" smtClean="0">
                <a:latin typeface="Consolas" pitchFamily="49" charset="0"/>
              </a:rPr>
              <a:t>";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   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</a:t>
            </a:r>
            <a:r>
              <a:rPr lang="en-US" sz="1600" b="1" dirty="0" err="1" smtClean="0">
                <a:latin typeface="Consolas" pitchFamily="49" charset="0"/>
              </a:rPr>
              <a:t>Masukkan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kode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 yang </a:t>
            </a:r>
            <a:r>
              <a:rPr lang="en-US" sz="1600" b="1" dirty="0" err="1" smtClean="0">
                <a:latin typeface="Consolas" pitchFamily="49" charset="0"/>
              </a:rPr>
              <a:t>ingin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anda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ketahui</a:t>
            </a:r>
            <a:r>
              <a:rPr lang="en-US" sz="1600" b="1" dirty="0" smtClean="0">
                <a:latin typeface="Consolas" pitchFamily="49" charset="0"/>
              </a:rPr>
              <a:t>	:";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   </a:t>
            </a:r>
            <a:r>
              <a:rPr lang="en-US" sz="1600" b="1" dirty="0" err="1" smtClean="0">
                <a:latin typeface="Consolas" pitchFamily="49" charset="0"/>
              </a:rPr>
              <a:t>cin</a:t>
            </a:r>
            <a:r>
              <a:rPr lang="en-US" sz="1600" b="1" dirty="0" smtClean="0">
                <a:latin typeface="Consolas" pitchFamily="49" charset="0"/>
              </a:rPr>
              <a:t>&gt;&gt;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endParaRPr lang="en-US" sz="1600" b="1" dirty="0" smtClean="0">
              <a:latin typeface="Consolas" pitchFamily="49" charset="0"/>
            </a:endParaRP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   if((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==0)||(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==1)||(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==2))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   break;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}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while (1)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{  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 (1992-1995):";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   </a:t>
            </a:r>
            <a:r>
              <a:rPr lang="en-US" sz="1600" b="1" dirty="0" err="1" smtClean="0">
                <a:latin typeface="Consolas" pitchFamily="49" charset="0"/>
              </a:rPr>
              <a:t>cin</a:t>
            </a:r>
            <a:r>
              <a:rPr lang="en-US" sz="1600" b="1" dirty="0" smtClean="0">
                <a:latin typeface="Consolas" pitchFamily="49" charset="0"/>
              </a:rPr>
              <a:t>&gt;&gt;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endParaRPr lang="en-US" sz="1600" b="1" dirty="0" smtClean="0">
              <a:latin typeface="Consolas" pitchFamily="49" charset="0"/>
            </a:endParaRP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   if ((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&gt;=1992)&amp;&amp;(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&lt;=1995))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{	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-=1992;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	break;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}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}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</a:t>
            </a:r>
            <a:r>
              <a:rPr lang="en-US" sz="1600" b="1" dirty="0" err="1" smtClean="0">
                <a:latin typeface="Consolas" pitchFamily="49" charset="0"/>
              </a:rPr>
              <a:t>jumlah</a:t>
            </a:r>
            <a:r>
              <a:rPr lang="en-US" sz="1600" b="1" dirty="0" smtClean="0">
                <a:latin typeface="Consolas" pitchFamily="49" charset="0"/>
              </a:rPr>
              <a:t> yang lulus=";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&lt;&lt;data[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][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]&lt;&lt;</a:t>
            </a:r>
            <a:r>
              <a:rPr lang="en-US" sz="1600" b="1" dirty="0" err="1" smtClean="0">
                <a:latin typeface="Consolas" pitchFamily="49" charset="0"/>
              </a:rPr>
              <a:t>endl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72132" y="3857628"/>
            <a:ext cx="3240564" cy="1882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0010" tIns="40005" rIns="80010" bIns="40005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600" dirty="0" err="1">
                <a:latin typeface="Franklin Gothic Book" pitchFamily="34" charset="0"/>
              </a:rPr>
              <a:t>Pada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pendefinisian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diatas</a:t>
            </a:r>
            <a:r>
              <a:rPr lang="en-US" sz="1600" dirty="0">
                <a:latin typeface="Franklin Gothic Book" pitchFamily="34" charset="0"/>
              </a:rPr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en-US" sz="1600" dirty="0">
                <a:latin typeface="Franklin Gothic Book" pitchFamily="34" charset="0"/>
              </a:rPr>
              <a:t>3 </a:t>
            </a:r>
            <a:r>
              <a:rPr lang="en-US" sz="1600" dirty="0" err="1">
                <a:latin typeface="Franklin Gothic Book" pitchFamily="34" charset="0"/>
              </a:rPr>
              <a:t>menyatakan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jumlah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baris</a:t>
            </a:r>
            <a:r>
              <a:rPr lang="en-US" sz="1600" dirty="0">
                <a:latin typeface="Franklin Gothic Book" pitchFamily="34" charset="0"/>
              </a:rPr>
              <a:t> (</a:t>
            </a:r>
            <a:r>
              <a:rPr lang="en-US" sz="1600" dirty="0" err="1">
                <a:latin typeface="Franklin Gothic Book" pitchFamily="34" charset="0"/>
              </a:rPr>
              <a:t>mewakili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jurusan</a:t>
            </a:r>
            <a:r>
              <a:rPr lang="en-US" sz="1600" dirty="0">
                <a:latin typeface="Franklin Gothic Book" pitchFamily="34" charset="0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US" sz="1600" dirty="0">
                <a:latin typeface="Franklin Gothic Book" pitchFamily="34" charset="0"/>
              </a:rPr>
              <a:t>4 </a:t>
            </a:r>
            <a:r>
              <a:rPr lang="en-US" sz="1600" dirty="0" err="1">
                <a:latin typeface="Franklin Gothic Book" pitchFamily="34" charset="0"/>
              </a:rPr>
              <a:t>menyatakan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jumlah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kolom</a:t>
            </a:r>
            <a:r>
              <a:rPr lang="en-US" sz="1600" dirty="0">
                <a:latin typeface="Franklin Gothic Book" pitchFamily="34" charset="0"/>
              </a:rPr>
              <a:t> (</a:t>
            </a:r>
            <a:r>
              <a:rPr lang="en-US" sz="1600" dirty="0" err="1">
                <a:latin typeface="Franklin Gothic Book" pitchFamily="34" charset="0"/>
              </a:rPr>
              <a:t>mewakili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tahun</a:t>
            </a:r>
            <a:r>
              <a:rPr lang="en-US" sz="1600" dirty="0">
                <a:latin typeface="Franklin Gothic Book" pitchFamily="34" charset="0"/>
              </a:rPr>
              <a:t> </a:t>
            </a:r>
            <a:r>
              <a:rPr lang="en-US" sz="1600" dirty="0" err="1">
                <a:latin typeface="Franklin Gothic Book" pitchFamily="34" charset="0"/>
              </a:rPr>
              <a:t>kelulusan</a:t>
            </a:r>
            <a:r>
              <a:rPr lang="en-US" sz="1600" dirty="0">
                <a:latin typeface="Franklin Gothic Book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Hasil program:</a:t>
            </a:r>
          </a:p>
        </p:txBody>
      </p:sp>
      <p:pic>
        <p:nvPicPr>
          <p:cNvPr id="17411" name="Picture 3" descr="untitled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305" y="1680882"/>
            <a:ext cx="85407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u="sng" dirty="0" smtClean="0"/>
              <a:t>2. Array Multi </a:t>
            </a:r>
            <a:r>
              <a:rPr lang="en-US" sz="3600" b="1" u="sng" dirty="0" err="1" smtClean="0"/>
              <a:t>Dimensi</a:t>
            </a:r>
            <a:endParaRPr lang="en-US" sz="3600" b="1" u="sng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SzPct val="50000"/>
            </a:pPr>
            <a:r>
              <a:rPr lang="en-US" sz="2400" dirty="0" err="1" smtClean="0"/>
              <a:t>Deklarasi</a:t>
            </a:r>
            <a:r>
              <a:rPr lang="en-US" sz="2400" dirty="0" smtClean="0"/>
              <a:t> array: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</a:pPr>
            <a:r>
              <a:rPr lang="en-US" sz="18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C++ 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sym typeface="Wingdings" pitchFamily="2" charset="2"/>
              </a:rPr>
              <a:t>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</a:pPr>
            <a:endParaRPr lang="en-US" sz="2400" dirty="0" smtClean="0">
              <a:solidFill>
                <a:srgbClr val="FF0000"/>
              </a:solidFill>
              <a:latin typeface="Consolas" pitchFamily="49" charset="0"/>
              <a:sym typeface="Wingdings" pitchFamily="2" charset="2"/>
            </a:endParaRPr>
          </a:p>
          <a:p>
            <a:pPr eaLnBrk="1" hangingPunct="1">
              <a:lnSpc>
                <a:spcPct val="120000"/>
              </a:lnSpc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sym typeface="Wingdings" pitchFamily="2" charset="2"/>
              </a:rPr>
              <a:t>	Java</a:t>
            </a:r>
          </a:p>
          <a:p>
            <a:pPr>
              <a:lnSpc>
                <a:spcPct val="120000"/>
              </a:lnSpc>
              <a:buNone/>
            </a:pPr>
            <a:endParaRPr lang="en-US" sz="2000" dirty="0" smtClean="0"/>
          </a:p>
          <a:p>
            <a:pPr>
              <a:lnSpc>
                <a:spcPct val="12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dimana</a:t>
            </a:r>
            <a:r>
              <a:rPr lang="en-US" sz="2400" dirty="0" smtClean="0"/>
              <a:t>:</a:t>
            </a:r>
          </a:p>
          <a:p>
            <a:pPr>
              <a:lnSpc>
                <a:spcPct val="120000"/>
              </a:lnSpc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uk_1, uk_2, </a:t>
            </a:r>
            <a:r>
              <a:rPr lang="en-US" sz="2400" i="1" dirty="0" err="1" smtClean="0"/>
              <a:t>uk_n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adalah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ukuran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dari</a:t>
            </a:r>
            <a:r>
              <a:rPr lang="en-US" sz="2400" i="1" dirty="0" smtClean="0"/>
              <a:t> array</a:t>
            </a:r>
          </a:p>
          <a:p>
            <a:pPr>
              <a:lnSpc>
                <a:spcPct val="12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deklarasi</a:t>
            </a:r>
            <a:r>
              <a:rPr lang="en-US" sz="2400" dirty="0" smtClean="0"/>
              <a:t>:</a:t>
            </a:r>
          </a:p>
          <a:p>
            <a:pPr>
              <a:lnSpc>
                <a:spcPct val="120000"/>
              </a:lnSpc>
              <a:buNone/>
            </a:pPr>
            <a:r>
              <a:rPr lang="en-US" sz="2400" dirty="0" smtClean="0"/>
              <a:t>	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nilai</a:t>
            </a:r>
            <a:r>
              <a:rPr lang="en-US" sz="2000" dirty="0" smtClean="0">
                <a:latin typeface="Consolas" pitchFamily="49" charset="0"/>
              </a:rPr>
              <a:t>[4][2][7];</a:t>
            </a:r>
          </a:p>
        </p:txBody>
      </p:sp>
      <p:sp>
        <p:nvSpPr>
          <p:cNvPr id="9" name="Rectangle 8"/>
          <p:cNvSpPr/>
          <p:nvPr/>
        </p:nvSpPr>
        <p:spPr>
          <a:xfrm>
            <a:off x="2071670" y="2214554"/>
            <a:ext cx="6672338" cy="6429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b="1" dirty="0" err="1" smtClean="0">
                <a:solidFill>
                  <a:sysClr val="windowText" lastClr="000000"/>
                </a:solidFill>
                <a:latin typeface="Consolas" pitchFamily="49" charset="0"/>
              </a:rPr>
              <a:t>tipe</a:t>
            </a:r>
            <a:r>
              <a:rPr lang="en-US" sz="2000" b="1" dirty="0" smtClean="0">
                <a:solidFill>
                  <a:sysClr val="windowText" lastClr="000000"/>
                </a:solidFill>
                <a:latin typeface="Consolas" pitchFamily="49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onsolas" pitchFamily="49" charset="0"/>
              </a:rPr>
              <a:t>namaArray</a:t>
            </a:r>
            <a:r>
              <a:rPr lang="en-US" sz="2000" b="1" dirty="0" smtClean="0">
                <a:solidFill>
                  <a:sysClr val="windowText" lastClr="000000"/>
                </a:solidFill>
                <a:latin typeface="Consolas" pitchFamily="49" charset="0"/>
              </a:rPr>
              <a:t>[uk1][uk2][uk3];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71670" y="3071810"/>
            <a:ext cx="6715172" cy="6429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20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tipe</a:t>
            </a:r>
            <a:r>
              <a:rPr lang="en-SG" sz="20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SG" sz="20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namaArray</a:t>
            </a:r>
            <a:r>
              <a:rPr lang="en-SG" sz="20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[][][]=new </a:t>
            </a:r>
            <a:r>
              <a:rPr lang="en-SG" sz="20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tipe</a:t>
            </a:r>
            <a:r>
              <a:rPr lang="en-SG" sz="20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[uk1][uk2][uk3];</a:t>
            </a:r>
            <a:endParaRPr lang="en-SG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6696" y="2286836"/>
            <a:ext cx="6249229" cy="340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p Arrow 4"/>
          <p:cNvSpPr/>
          <p:nvPr/>
        </p:nvSpPr>
        <p:spPr>
          <a:xfrm>
            <a:off x="1372152" y="5311023"/>
            <a:ext cx="303696" cy="6863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urved Right Arrow 6"/>
          <p:cNvSpPr/>
          <p:nvPr/>
        </p:nvSpPr>
        <p:spPr>
          <a:xfrm rot="10637899">
            <a:off x="5808870" y="5402071"/>
            <a:ext cx="608772" cy="762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 rot="10032749">
            <a:off x="3515968" y="1678917"/>
            <a:ext cx="1067076" cy="48325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462" name="TextBox 9"/>
          <p:cNvSpPr txBox="1">
            <a:spLocks noChangeArrowheads="1"/>
          </p:cNvSpPr>
          <p:nvPr/>
        </p:nvSpPr>
        <p:spPr bwMode="auto">
          <a:xfrm>
            <a:off x="991152" y="5997383"/>
            <a:ext cx="1370772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en-US"/>
              <a:t>Subscript pertama</a:t>
            </a:r>
          </a:p>
        </p:txBody>
      </p:sp>
      <p:sp>
        <p:nvSpPr>
          <p:cNvPr id="19463" name="TextBox 10"/>
          <p:cNvSpPr txBox="1">
            <a:spLocks noChangeArrowheads="1"/>
          </p:cNvSpPr>
          <p:nvPr/>
        </p:nvSpPr>
        <p:spPr bwMode="auto">
          <a:xfrm>
            <a:off x="4420152" y="5844703"/>
            <a:ext cx="1370772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en-US"/>
              <a:t>Subscript kedua</a:t>
            </a:r>
          </a:p>
        </p:txBody>
      </p:sp>
      <p:sp>
        <p:nvSpPr>
          <p:cNvPr id="19464" name="TextBox 11"/>
          <p:cNvSpPr txBox="1">
            <a:spLocks noChangeArrowheads="1"/>
          </p:cNvSpPr>
          <p:nvPr/>
        </p:nvSpPr>
        <p:spPr bwMode="auto">
          <a:xfrm>
            <a:off x="4572000" y="1959064"/>
            <a:ext cx="2056848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en-US"/>
              <a:t>Subscript ketiga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Pengertian Array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60000"/>
              </a:lnSpc>
            </a:pPr>
            <a:r>
              <a:rPr lang="en-US" dirty="0" smtClean="0"/>
              <a:t>Array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kumpulan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dari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nilai-nilai</a:t>
            </a:r>
            <a:r>
              <a:rPr lang="en-US" u="sng" dirty="0" smtClean="0">
                <a:solidFill>
                  <a:srgbClr val="FF0000"/>
                </a:solidFill>
              </a:rPr>
              <a:t> data yang </a:t>
            </a:r>
            <a:r>
              <a:rPr lang="en-US" u="sng" dirty="0" err="1" smtClean="0">
                <a:solidFill>
                  <a:srgbClr val="FF0000"/>
                </a:solidFill>
              </a:rPr>
              <a:t>bertipe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urutan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tertentu</a:t>
            </a:r>
            <a:r>
              <a:rPr lang="en-US" dirty="0" smtClean="0"/>
              <a:t> yang </a:t>
            </a:r>
            <a:r>
              <a:rPr lang="en-US" u="sng" dirty="0" err="1" smtClean="0">
                <a:solidFill>
                  <a:srgbClr val="FF0000"/>
                </a:solidFill>
              </a:rPr>
              <a:t>menggunakan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nama</a:t>
            </a:r>
            <a:r>
              <a:rPr lang="en-US" u="sng" dirty="0" smtClean="0">
                <a:solidFill>
                  <a:srgbClr val="FF0000"/>
                </a:solidFill>
              </a:rPr>
              <a:t> yang </a:t>
            </a:r>
            <a:r>
              <a:rPr lang="en-US" u="sng" dirty="0" err="1" smtClean="0">
                <a:solidFill>
                  <a:srgbClr val="FF0000"/>
                </a:solidFill>
              </a:rPr>
              <a:t>sama</a:t>
            </a:r>
            <a:r>
              <a:rPr lang="en-US" dirty="0" smtClean="0"/>
              <a:t>.</a:t>
            </a:r>
          </a:p>
          <a:p>
            <a:pPr algn="just" eaLnBrk="1" hangingPunct="1">
              <a:lnSpc>
                <a:spcPct val="160000"/>
              </a:lnSpc>
            </a:pP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array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index.</a:t>
            </a:r>
          </a:p>
          <a:p>
            <a:pPr algn="just" eaLnBrk="1" hangingPunct="1">
              <a:lnSpc>
                <a:spcPct val="160000"/>
              </a:lnSpc>
            </a:pP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dimensinya</a:t>
            </a:r>
            <a:r>
              <a:rPr lang="en-US" dirty="0" smtClean="0"/>
              <a:t>, Array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Array </a:t>
            </a:r>
            <a:r>
              <a:rPr lang="en-US" dirty="0" err="1" smtClean="0"/>
              <a:t>berdimensi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, Array </a:t>
            </a:r>
            <a:r>
              <a:rPr lang="en-US" dirty="0" err="1" smtClean="0"/>
              <a:t>berdimensi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Array multi-</a:t>
            </a:r>
            <a:r>
              <a:rPr lang="en-US" dirty="0" err="1" smtClean="0"/>
              <a:t>dimensi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7566" y="336177"/>
            <a:ext cx="7771848" cy="941294"/>
          </a:xfrm>
        </p:spPr>
        <p:txBody>
          <a:bodyPr/>
          <a:lstStyle/>
          <a:p>
            <a:pPr eaLnBrk="1" hangingPunct="1"/>
            <a:r>
              <a:rPr lang="en-US" b="1" u="sng" smtClean="0"/>
              <a:t>4. Array tak berukuran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63826" y="1613647"/>
            <a:ext cx="7771848" cy="4572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800" dirty="0" smtClean="0"/>
              <a:t>Array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dideklarasikan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(</a:t>
            </a:r>
            <a:r>
              <a:rPr lang="en-US" sz="2800" dirty="0" err="1" smtClean="0"/>
              <a:t>jumlah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dalam</a:t>
            </a:r>
            <a:r>
              <a:rPr lang="en-US" sz="2800" dirty="0" smtClean="0"/>
              <a:t> array).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syarat</a:t>
            </a:r>
            <a:r>
              <a:rPr lang="en-US" sz="2800" dirty="0" smtClean="0"/>
              <a:t>: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diinisialisasi</a:t>
            </a:r>
            <a:endParaRPr lang="en-US" dirty="0" smtClean="0"/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sz="2800" dirty="0" err="1" smtClean="0"/>
              <a:t>Contoh</a:t>
            </a:r>
            <a:r>
              <a:rPr lang="en-US" sz="2800" dirty="0" smtClean="0"/>
              <a:t>:</a:t>
            </a:r>
          </a:p>
          <a:p>
            <a:pPr eaLnBrk="1" hangingPunct="1">
              <a:lnSpc>
                <a:spcPct val="110000"/>
              </a:lnSpc>
              <a:buFont typeface="Arial" charset="0"/>
              <a:buNone/>
            </a:pPr>
            <a:r>
              <a:rPr lang="en-US" sz="3000" dirty="0" smtClean="0"/>
              <a:t>	</a:t>
            </a:r>
            <a:r>
              <a:rPr lang="en-US" sz="3000" dirty="0" err="1" smtClean="0">
                <a:latin typeface="Consolas" pitchFamily="49" charset="0"/>
              </a:rPr>
              <a:t>int</a:t>
            </a:r>
            <a:r>
              <a:rPr lang="en-US" sz="3000" dirty="0" smtClean="0">
                <a:latin typeface="Consolas" pitchFamily="49" charset="0"/>
              </a:rPr>
              <a:t> </a:t>
            </a:r>
            <a:r>
              <a:rPr lang="en-US" sz="3000" dirty="0" err="1" smtClean="0">
                <a:latin typeface="Consolas" pitchFamily="49" charset="0"/>
              </a:rPr>
              <a:t>nilai</a:t>
            </a:r>
            <a:r>
              <a:rPr lang="en-US" sz="3000" dirty="0" smtClean="0">
                <a:latin typeface="Consolas" pitchFamily="49" charset="0"/>
              </a:rPr>
              <a:t> []={35,42,67,21}</a:t>
            </a:r>
          </a:p>
          <a:p>
            <a:pPr eaLnBrk="1" hangingPunct="1">
              <a:lnSpc>
                <a:spcPct val="110000"/>
              </a:lnSpc>
              <a:buFont typeface="Arial" charset="0"/>
              <a:buNone/>
            </a:pPr>
            <a:r>
              <a:rPr lang="en-US" sz="3000" dirty="0" smtClean="0">
                <a:latin typeface="Consolas" pitchFamily="49" charset="0"/>
              </a:rPr>
              <a:t>	</a:t>
            </a:r>
            <a:r>
              <a:rPr lang="en-US" sz="3000" dirty="0" err="1" smtClean="0">
                <a:latin typeface="Consolas" pitchFamily="49" charset="0"/>
              </a:rPr>
              <a:t>int</a:t>
            </a:r>
            <a:r>
              <a:rPr lang="en-US" sz="3000" dirty="0" smtClean="0">
                <a:latin typeface="Consolas" pitchFamily="49" charset="0"/>
              </a:rPr>
              <a:t> </a:t>
            </a:r>
            <a:r>
              <a:rPr lang="en-US" sz="3000" dirty="0" err="1" smtClean="0">
                <a:latin typeface="Consolas" pitchFamily="49" charset="0"/>
              </a:rPr>
              <a:t>nilai</a:t>
            </a:r>
            <a:r>
              <a:rPr lang="en-US" sz="3000" dirty="0" smtClean="0">
                <a:latin typeface="Consolas" pitchFamily="49" charset="0"/>
              </a:rPr>
              <a:t> [][2]={{9,7},{4,2},{8,3}}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31305" y="268941"/>
            <a:ext cx="7771848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u="sng" dirty="0" err="1" smtClean="0"/>
              <a:t>Melewatkan</a:t>
            </a:r>
            <a:r>
              <a:rPr lang="en-US" u="sng" dirty="0" smtClean="0"/>
              <a:t> array </a:t>
            </a:r>
            <a:r>
              <a:rPr lang="en-US" u="sng" dirty="0" err="1" smtClean="0"/>
              <a:t>sebagai</a:t>
            </a:r>
            <a:r>
              <a:rPr lang="en-US" u="sng" dirty="0" smtClean="0"/>
              <a:t> parameter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97565" y="1546412"/>
            <a:ext cx="8613913" cy="4572000"/>
          </a:xfrm>
        </p:spPr>
        <p:txBody>
          <a:bodyPr/>
          <a:lstStyle/>
          <a:p>
            <a:pPr eaLnBrk="1" hangingPunct="1"/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melewatkan</a:t>
            </a:r>
            <a:r>
              <a:rPr lang="en-US" sz="3000" dirty="0" smtClean="0"/>
              <a:t> array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parameter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, </a:t>
            </a:r>
            <a:r>
              <a:rPr lang="en-US" sz="3000" dirty="0" err="1" smtClean="0"/>
              <a:t>pemanggilannya</a:t>
            </a:r>
            <a:r>
              <a:rPr lang="en-US" sz="3000" dirty="0" smtClean="0"/>
              <a:t> </a:t>
            </a:r>
            <a:r>
              <a:rPr lang="en-US" sz="3000" dirty="0" err="1" smtClean="0"/>
              <a:t>cukup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nama</a:t>
            </a:r>
            <a:r>
              <a:rPr lang="en-US" sz="3000" dirty="0" smtClean="0"/>
              <a:t> array </a:t>
            </a:r>
            <a:r>
              <a:rPr lang="en-US" sz="3000" dirty="0" err="1" smtClean="0"/>
              <a:t>saja</a:t>
            </a:r>
            <a:r>
              <a:rPr lang="en-US" sz="3000" dirty="0" smtClean="0"/>
              <a:t>.</a:t>
            </a:r>
          </a:p>
          <a:p>
            <a:pPr eaLnBrk="1" hangingPunct="1"/>
            <a:r>
              <a:rPr lang="en-US" sz="3000" dirty="0" err="1" smtClean="0"/>
              <a:t>Contoh</a:t>
            </a:r>
            <a:r>
              <a:rPr lang="en-US" sz="3000" dirty="0" smtClean="0"/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000" dirty="0" smtClean="0"/>
              <a:t>	prototype  </a:t>
            </a:r>
            <a:r>
              <a:rPr lang="en-US" sz="3000" dirty="0" err="1" smtClean="0"/>
              <a:t>fungsi</a:t>
            </a:r>
            <a:r>
              <a:rPr lang="en-US" sz="3000" dirty="0" smtClean="0"/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void 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</a:rPr>
              <a:t>tambah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</a:rPr>
              <a:t>int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 data[]);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sz="3000" dirty="0" err="1" smtClean="0"/>
              <a:t>pemanggilan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cukup</a:t>
            </a:r>
            <a:r>
              <a:rPr lang="en-US" sz="3000" dirty="0" smtClean="0"/>
              <a:t> </a:t>
            </a:r>
            <a:r>
              <a:rPr lang="en-US" sz="3000" dirty="0" err="1" smtClean="0"/>
              <a:t>dikirim</a:t>
            </a:r>
            <a:r>
              <a:rPr lang="en-US" sz="3000" dirty="0" smtClean="0"/>
              <a:t> </a:t>
            </a:r>
            <a:r>
              <a:rPr lang="en-US" sz="3000" dirty="0" err="1" smtClean="0"/>
              <a:t>nama</a:t>
            </a:r>
            <a:r>
              <a:rPr lang="en-US" sz="3000" dirty="0" smtClean="0"/>
              <a:t> array: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	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</a:rPr>
              <a:t>tambah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 (data);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786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71500" indent="-571500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dirty="0" err="1" smtClean="0"/>
              <a:t>Buatlah</a:t>
            </a:r>
            <a:r>
              <a:rPr lang="en-US" dirty="0" smtClean="0"/>
              <a:t> program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10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user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array.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.</a:t>
            </a: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dirty="0" err="1" smtClean="0"/>
              <a:t>Buatlah</a:t>
            </a:r>
            <a:r>
              <a:rPr lang="en-US" dirty="0" smtClean="0"/>
              <a:t> program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10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user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array.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hitunglah</a:t>
            </a:r>
            <a:r>
              <a:rPr lang="en-US" dirty="0" smtClean="0"/>
              <a:t> rata-rata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.</a:t>
            </a: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dirty="0" err="1" smtClean="0"/>
              <a:t>Buatlah</a:t>
            </a:r>
            <a:r>
              <a:rPr lang="en-US" dirty="0" smtClean="0"/>
              <a:t> program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10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user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array.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mintalah</a:t>
            </a:r>
            <a:r>
              <a:rPr lang="en-US" dirty="0" smtClean="0"/>
              <a:t> user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 </a:t>
            </a: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array.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lokasinya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tampilkan</a:t>
            </a:r>
            <a:r>
              <a:rPr lang="en-US" dirty="0" smtClean="0"/>
              <a:t> “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.”</a:t>
            </a:r>
          </a:p>
          <a:p>
            <a:pPr>
              <a:lnSpc>
                <a:spcPct val="170000"/>
              </a:lnSpc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Array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Array 1 </a:t>
            </a:r>
            <a:r>
              <a:rPr lang="en-US" dirty="0" err="1" smtClean="0"/>
              <a:t>dimensi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Array 2 </a:t>
            </a:r>
            <a:r>
              <a:rPr lang="en-US" dirty="0" err="1" smtClean="0"/>
              <a:t>dimensi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Array </a:t>
            </a:r>
            <a:r>
              <a:rPr lang="en-US" dirty="0" err="1" smtClean="0"/>
              <a:t>Multidimensi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Array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5257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400" dirty="0" err="1" smtClean="0"/>
              <a:t>Deklarasi</a:t>
            </a:r>
            <a:r>
              <a:rPr lang="en-US" sz="2400" dirty="0" smtClean="0"/>
              <a:t> Array: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C++ </a:t>
            </a:r>
            <a:r>
              <a:rPr lang="en-US" sz="2400" dirty="0" smtClean="0">
                <a:sym typeface="Wingdings" pitchFamily="2" charset="2"/>
              </a:rPr>
              <a:t>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sz="2400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Java</a:t>
            </a:r>
            <a:r>
              <a:rPr lang="en-US" sz="2400" dirty="0" smtClean="0"/>
              <a:t> </a:t>
            </a:r>
            <a:r>
              <a:rPr lang="en-US" sz="2400" b="1" dirty="0" smtClean="0">
                <a:sym typeface="Wingdings" pitchFamily="2" charset="2"/>
              </a:rPr>
              <a:t>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US" sz="2400" b="1" u="sng" dirty="0" smtClean="0"/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b="1" u="sng" dirty="0" err="1" smtClean="0"/>
              <a:t>keterangan</a:t>
            </a:r>
            <a:r>
              <a:rPr lang="en-US" sz="2400" b="1" u="sng" dirty="0" smtClean="0"/>
              <a:t> :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sz="2000" dirty="0" err="1" smtClean="0"/>
              <a:t>tipe</a:t>
            </a:r>
            <a:r>
              <a:rPr lang="en-US" sz="2000" dirty="0" smtClean="0"/>
              <a:t>	: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array (</a:t>
            </a:r>
            <a:r>
              <a:rPr lang="en-US" sz="2000" dirty="0" err="1" smtClean="0"/>
              <a:t>cth</a:t>
            </a:r>
            <a:r>
              <a:rPr lang="en-US" sz="2000" dirty="0" smtClean="0"/>
              <a:t>: </a:t>
            </a:r>
            <a:r>
              <a:rPr lang="en-US" sz="2000" dirty="0" err="1" smtClean="0"/>
              <a:t>int</a:t>
            </a:r>
            <a:r>
              <a:rPr lang="en-US" sz="2000" dirty="0" smtClean="0"/>
              <a:t>, char)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sz="2000" dirty="0" err="1" smtClean="0"/>
              <a:t>Kapasitas</a:t>
            </a:r>
            <a:r>
              <a:rPr lang="en-US" sz="2000" dirty="0" smtClean="0"/>
              <a:t>	: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array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b="1" i="1" dirty="0" smtClean="0"/>
              <a:t>	</a:t>
            </a:r>
            <a:r>
              <a:rPr lang="en-US" sz="2400" b="1" u="sng" dirty="0" err="1" smtClean="0"/>
              <a:t>Contoh</a:t>
            </a:r>
            <a:r>
              <a:rPr lang="en-US" sz="2400" b="1" u="sng" dirty="0" smtClean="0"/>
              <a:t>:</a:t>
            </a:r>
            <a:endParaRPr lang="en-US" b="1" u="sng" dirty="0" smtClean="0"/>
          </a:p>
          <a:p>
            <a:pPr lvl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Nilai</a:t>
            </a:r>
            <a:r>
              <a:rPr lang="en-US" sz="2000" dirty="0" smtClean="0">
                <a:latin typeface="Consolas" pitchFamily="49" charset="0"/>
              </a:rPr>
              <a:t> [5];			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Nilai</a:t>
            </a:r>
            <a:r>
              <a:rPr lang="en-US" sz="2000" dirty="0" smtClean="0">
                <a:latin typeface="Consolas" pitchFamily="49" charset="0"/>
              </a:rPr>
              <a:t> []=new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[5];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SG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1971628" y="1928802"/>
            <a:ext cx="6672338" cy="6429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400" b="1" dirty="0" err="1" smtClean="0">
                <a:solidFill>
                  <a:sysClr val="windowText" lastClr="000000"/>
                </a:solidFill>
                <a:latin typeface="Consolas" pitchFamily="49" charset="0"/>
              </a:rPr>
              <a:t>tipe</a:t>
            </a:r>
            <a:r>
              <a:rPr lang="en-US" sz="2400" b="1" dirty="0" smtClean="0">
                <a:solidFill>
                  <a:sysClr val="windowText" lastClr="000000"/>
                </a:solidFill>
                <a:latin typeface="Consolas" pitchFamily="49" charset="0"/>
              </a:rPr>
              <a:t> </a:t>
            </a:r>
            <a:r>
              <a:rPr lang="en-US" sz="2400" b="1" dirty="0" err="1" smtClean="0">
                <a:solidFill>
                  <a:sysClr val="windowText" lastClr="000000"/>
                </a:solidFill>
                <a:latin typeface="Consolas" pitchFamily="49" charset="0"/>
              </a:rPr>
              <a:t>namaArray</a:t>
            </a:r>
            <a:r>
              <a:rPr lang="en-US" sz="2400" b="1" dirty="0" smtClean="0">
                <a:solidFill>
                  <a:sysClr val="windowText" lastClr="000000"/>
                </a:solidFill>
                <a:latin typeface="Consolas" pitchFamily="49" charset="0"/>
              </a:rPr>
              <a:t>[</a:t>
            </a:r>
            <a:r>
              <a:rPr lang="en-US" sz="2400" b="1" dirty="0" err="1" smtClean="0">
                <a:solidFill>
                  <a:sysClr val="windowText" lastClr="000000"/>
                </a:solidFill>
                <a:latin typeface="Consolas" pitchFamily="49" charset="0"/>
              </a:rPr>
              <a:t>kapasitas</a:t>
            </a:r>
            <a:r>
              <a:rPr lang="en-US" sz="2400" b="1" dirty="0" smtClean="0">
                <a:solidFill>
                  <a:sysClr val="windowText" lastClr="000000"/>
                </a:solidFill>
                <a:latin typeface="Consolas" pitchFamily="49" charset="0"/>
              </a:rPr>
              <a:t>];</a:t>
            </a:r>
          </a:p>
        </p:txBody>
      </p:sp>
      <p:sp>
        <p:nvSpPr>
          <p:cNvPr id="5" name="Rectangle 4"/>
          <p:cNvSpPr/>
          <p:nvPr/>
        </p:nvSpPr>
        <p:spPr>
          <a:xfrm>
            <a:off x="1971628" y="2714620"/>
            <a:ext cx="6715172" cy="6429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tipe</a:t>
            </a:r>
            <a:r>
              <a:rPr lang="en-SG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SG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namaArray</a:t>
            </a:r>
            <a:r>
              <a:rPr lang="en-SG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[]=new </a:t>
            </a:r>
            <a:r>
              <a:rPr lang="en-SG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tipe</a:t>
            </a:r>
            <a:r>
              <a:rPr lang="en-SG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SG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kapasitas</a:t>
            </a:r>
            <a:r>
              <a:rPr lang="en-SG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];</a:t>
            </a:r>
            <a:endParaRPr lang="en-SG" sz="24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904124"/>
            <a:ext cx="5461000" cy="95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Autofit/>
          </a:bodyPr>
          <a:lstStyle/>
          <a:p>
            <a:pPr marL="274306" indent="-274306">
              <a:buClr>
                <a:schemeClr val="accent3"/>
              </a:buClr>
              <a:defRPr/>
            </a:pPr>
            <a:r>
              <a:rPr lang="en-US" sz="2800" dirty="0" err="1" smtClean="0"/>
              <a:t>Pengaksesan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array: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</a:rPr>
              <a:t>namaArray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 [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</a:rPr>
              <a:t>indeks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];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 marL="823554" lvl="2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sz="1800" dirty="0" smtClean="0"/>
              <a:t>	</a:t>
            </a:r>
            <a:r>
              <a:rPr lang="en-US" dirty="0" err="1" smtClean="0">
                <a:latin typeface="Consolas" pitchFamily="49" charset="0"/>
              </a:rPr>
              <a:t>nilai</a:t>
            </a:r>
            <a:r>
              <a:rPr lang="en-US" dirty="0" smtClean="0">
                <a:latin typeface="Consolas" pitchFamily="49" charset="0"/>
              </a:rPr>
              <a:t> [0]=70;</a:t>
            </a:r>
          </a:p>
          <a:p>
            <a:pPr marL="823554" lvl="2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nilai</a:t>
            </a:r>
            <a:r>
              <a:rPr lang="en-US" dirty="0" smtClean="0">
                <a:latin typeface="Consolas" pitchFamily="49" charset="0"/>
              </a:rPr>
              <a:t> [1]=80;</a:t>
            </a:r>
          </a:p>
          <a:p>
            <a:pPr marL="823554" lvl="2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nilai</a:t>
            </a:r>
            <a:r>
              <a:rPr lang="en-US" dirty="0" smtClean="0">
                <a:latin typeface="Consolas" pitchFamily="49" charset="0"/>
              </a:rPr>
              <a:t> [2]=82;</a:t>
            </a:r>
          </a:p>
          <a:p>
            <a:pPr marL="823554" lvl="2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nilai</a:t>
            </a:r>
            <a:r>
              <a:rPr lang="en-US" dirty="0" smtClean="0">
                <a:latin typeface="Consolas" pitchFamily="49" charset="0"/>
              </a:rPr>
              <a:t> [3]=60;</a:t>
            </a:r>
          </a:p>
          <a:p>
            <a:pPr marL="823554" lvl="2" indent="-274306">
              <a:spcBef>
                <a:spcPts val="580"/>
              </a:spcBef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nilai</a:t>
            </a:r>
            <a:r>
              <a:rPr lang="en-US" dirty="0" smtClean="0">
                <a:latin typeface="Consolas" pitchFamily="49" charset="0"/>
              </a:rPr>
              <a:t> [4]=75;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endParaRPr lang="en-US" sz="2400" dirty="0" smtClean="0">
              <a:latin typeface="Consolas" pitchFamily="49" charset="0"/>
            </a:endParaRPr>
          </a:p>
          <a:p>
            <a:pPr marL="274306" indent="-274306">
              <a:buClr>
                <a:schemeClr val="accent3"/>
              </a:buClr>
              <a:defRPr/>
            </a:pPr>
            <a:r>
              <a:rPr lang="en-US" sz="2400" dirty="0" smtClean="0"/>
              <a:t>Cara lain: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r>
              <a:rPr lang="en-US" sz="2400" dirty="0" smtClean="0"/>
              <a:t>	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nilai</a:t>
            </a:r>
            <a:r>
              <a:rPr lang="en-US" sz="2400" dirty="0" smtClean="0">
                <a:latin typeface="Consolas" pitchFamily="49" charset="0"/>
              </a:rPr>
              <a:t> [5]={70,80,82,60,75};</a:t>
            </a:r>
          </a:p>
          <a:p>
            <a:pPr marL="274306" indent="-274306">
              <a:buClr>
                <a:schemeClr val="accent3"/>
              </a:buClr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42844" y="642918"/>
            <a:ext cx="3786214" cy="5632311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//C++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#include&lt;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iostream.h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#include&lt;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conio.h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void main()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{</a:t>
            </a:r>
            <a:r>
              <a:rPr lang="en-U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[4];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[0]=7;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[1]=5;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[2]=9;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[3]=99;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[0]&lt;&lt;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[1]&lt;&lt;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[2]&lt;&lt;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[3]&lt;&lt;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071934" y="642918"/>
            <a:ext cx="4929190" cy="5955476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//Java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public class 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Contoh</a:t>
            </a:r>
            <a:endParaRPr kumimoji="0" lang="en-SG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  <a:r>
              <a:rPr kumimoji="0" lang="en-SG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   p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ublic static void main(String[] 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args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  {	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bilangan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[]=new 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[4];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	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bilangan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[0]=7;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	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bilangan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[1]=5;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	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bilangan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[2]=9;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	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bilangan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[3]=99;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SG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	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System.out.println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bilangan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[0]);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	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System.out.println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bilangan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[1]);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	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System.out.println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bilangan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[2]);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	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System.out.println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bilangan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[3]);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   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SG" sz="2400" dirty="0" err="1" smtClean="0"/>
              <a:t>Dalam</a:t>
            </a:r>
            <a:r>
              <a:rPr lang="en-SG" sz="2400" dirty="0" smtClean="0"/>
              <a:t> </a:t>
            </a:r>
            <a:r>
              <a:rPr lang="en-SG" sz="2400" dirty="0" err="1" smtClean="0"/>
              <a:t>mengakses</a:t>
            </a:r>
            <a:r>
              <a:rPr lang="en-SG" sz="2400" dirty="0" smtClean="0"/>
              <a:t> (</a:t>
            </a:r>
            <a:r>
              <a:rPr lang="en-SG" sz="2400" dirty="0" err="1" smtClean="0"/>
              <a:t>mengisi</a:t>
            </a:r>
            <a:r>
              <a:rPr lang="en-SG" sz="2400" dirty="0" smtClean="0"/>
              <a:t> </a:t>
            </a:r>
            <a:r>
              <a:rPr lang="en-SG" sz="2400" dirty="0" err="1" smtClean="0"/>
              <a:t>atau</a:t>
            </a:r>
            <a:r>
              <a:rPr lang="en-SG" sz="2400" dirty="0" smtClean="0"/>
              <a:t> </a:t>
            </a:r>
            <a:r>
              <a:rPr lang="en-SG" sz="2400" dirty="0" err="1" smtClean="0"/>
              <a:t>mengambil</a:t>
            </a:r>
            <a:r>
              <a:rPr lang="en-SG" sz="2400" dirty="0" smtClean="0"/>
              <a:t> </a:t>
            </a:r>
            <a:r>
              <a:rPr lang="en-SG" sz="2400" dirty="0" err="1" smtClean="0"/>
              <a:t>nilai</a:t>
            </a:r>
            <a:r>
              <a:rPr lang="en-SG" sz="2400" dirty="0" smtClean="0"/>
              <a:t>) </a:t>
            </a:r>
            <a:r>
              <a:rPr lang="en-SG" sz="2400" dirty="0" err="1" smtClean="0"/>
              <a:t>sebuah</a:t>
            </a:r>
            <a:r>
              <a:rPr lang="en-SG" sz="2400" dirty="0" smtClean="0"/>
              <a:t> array, </a:t>
            </a:r>
            <a:r>
              <a:rPr lang="en-SG" sz="2400" dirty="0" err="1" smtClean="0"/>
              <a:t>kita</a:t>
            </a:r>
            <a:r>
              <a:rPr lang="en-SG" sz="2400" dirty="0" smtClean="0"/>
              <a:t> </a:t>
            </a:r>
            <a:r>
              <a:rPr lang="en-SG" sz="2400" dirty="0" err="1" smtClean="0"/>
              <a:t>harus</a:t>
            </a:r>
            <a:r>
              <a:rPr lang="en-SG" sz="2400" dirty="0" smtClean="0"/>
              <a:t> </a:t>
            </a:r>
            <a:r>
              <a:rPr lang="en-SG" sz="2400" dirty="0" err="1" smtClean="0"/>
              <a:t>dapat</a:t>
            </a:r>
            <a:r>
              <a:rPr lang="en-SG" sz="2400" dirty="0" smtClean="0"/>
              <a:t> </a:t>
            </a:r>
            <a:r>
              <a:rPr lang="en-SG" sz="2400" dirty="0" err="1" smtClean="0"/>
              <a:t>menggunakan</a:t>
            </a:r>
            <a:r>
              <a:rPr lang="en-SG" sz="2400" dirty="0" smtClean="0"/>
              <a:t> </a:t>
            </a:r>
            <a:r>
              <a:rPr lang="en-SG" sz="2400" dirty="0" err="1" smtClean="0"/>
              <a:t>perintah</a:t>
            </a:r>
            <a:r>
              <a:rPr lang="en-SG" sz="2400" dirty="0" smtClean="0"/>
              <a:t> </a:t>
            </a:r>
            <a:r>
              <a:rPr lang="en-SG" sz="2400" dirty="0" err="1" smtClean="0"/>
              <a:t>perulangan</a:t>
            </a:r>
            <a:r>
              <a:rPr lang="en-SG" sz="2400" dirty="0" smtClean="0"/>
              <a:t>.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</a:t>
            </a:r>
            <a:r>
              <a:rPr lang="en-SG" sz="2400" dirty="0" err="1" smtClean="0"/>
              <a:t>demikian</a:t>
            </a:r>
            <a:r>
              <a:rPr lang="en-SG" sz="2400" dirty="0" smtClean="0"/>
              <a:t> </a:t>
            </a:r>
            <a:r>
              <a:rPr lang="en-SG" sz="2400" dirty="0" err="1" smtClean="0"/>
              <a:t>kita</a:t>
            </a:r>
            <a:r>
              <a:rPr lang="en-SG" sz="2400" dirty="0" smtClean="0"/>
              <a:t> </a:t>
            </a:r>
            <a:r>
              <a:rPr lang="en-SG" sz="2400" dirty="0" err="1" smtClean="0"/>
              <a:t>tidak</a:t>
            </a:r>
            <a:r>
              <a:rPr lang="en-SG" sz="2400" dirty="0" smtClean="0"/>
              <a:t> </a:t>
            </a:r>
            <a:r>
              <a:rPr lang="en-SG" sz="2400" dirty="0" err="1" smtClean="0"/>
              <a:t>akan</a:t>
            </a:r>
            <a:r>
              <a:rPr lang="en-SG" sz="2400" dirty="0" smtClean="0"/>
              <a:t> </a:t>
            </a:r>
            <a:r>
              <a:rPr lang="en-SG" sz="2400" dirty="0" err="1" smtClean="0"/>
              <a:t>repot</a:t>
            </a:r>
            <a:r>
              <a:rPr lang="en-SG" sz="2400" dirty="0" smtClean="0"/>
              <a:t> </a:t>
            </a:r>
            <a:r>
              <a:rPr lang="en-SG" sz="2400" dirty="0" err="1" smtClean="0"/>
              <a:t>karena</a:t>
            </a:r>
            <a:r>
              <a:rPr lang="en-SG" sz="2400" dirty="0" smtClean="0"/>
              <a:t> </a:t>
            </a:r>
            <a:r>
              <a:rPr lang="en-SG" sz="2400" dirty="0" err="1" smtClean="0"/>
              <a:t>harus</a:t>
            </a:r>
            <a:r>
              <a:rPr lang="en-SG" sz="2400" dirty="0" smtClean="0"/>
              <a:t> </a:t>
            </a:r>
            <a:r>
              <a:rPr lang="en-SG" sz="2400" dirty="0" err="1" smtClean="0"/>
              <a:t>mengakses</a:t>
            </a:r>
            <a:r>
              <a:rPr lang="en-SG" sz="2400" dirty="0" smtClean="0"/>
              <a:t> </a:t>
            </a:r>
            <a:r>
              <a:rPr lang="en-SG" sz="2400" dirty="0" err="1" smtClean="0"/>
              <a:t>elemen</a:t>
            </a:r>
            <a:r>
              <a:rPr lang="en-SG" sz="2400" dirty="0" smtClean="0"/>
              <a:t> array </a:t>
            </a:r>
            <a:r>
              <a:rPr lang="en-SG" sz="2400" dirty="0" err="1" smtClean="0"/>
              <a:t>tersebut</a:t>
            </a:r>
            <a:r>
              <a:rPr lang="en-SG" sz="2400" dirty="0" smtClean="0"/>
              <a:t> </a:t>
            </a:r>
            <a:r>
              <a:rPr lang="en-SG" sz="2400" dirty="0" err="1" smtClean="0"/>
              <a:t>satu</a:t>
            </a:r>
            <a:r>
              <a:rPr lang="en-SG" sz="2400" dirty="0" smtClean="0"/>
              <a:t> </a:t>
            </a:r>
            <a:r>
              <a:rPr lang="en-SG" sz="2400" dirty="0" err="1" smtClean="0"/>
              <a:t>persatu</a:t>
            </a:r>
            <a:r>
              <a:rPr lang="en-SG" sz="2400" dirty="0" smtClean="0"/>
              <a:t>.</a:t>
            </a:r>
          </a:p>
          <a:p>
            <a:pPr>
              <a:lnSpc>
                <a:spcPct val="150000"/>
              </a:lnSpc>
            </a:pPr>
            <a:endParaRPr lang="en-S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-32" y="714356"/>
            <a:ext cx="4071966" cy="5632311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//C++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#include&lt;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iostream.h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#include&lt;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conio.h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void main()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{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[4], index;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[0]=7;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[1]=5;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[2]=9;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[3]=99;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for(index=0; index&lt;4; index++)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bilangan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[index]&lt;&lt;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}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143404" y="714356"/>
            <a:ext cx="5000628" cy="5581015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//Java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public class 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Contoh</a:t>
            </a:r>
            <a:endParaRPr kumimoji="0" lang="en-SG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public static void main(String[] 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args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{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  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bilangan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[]=new 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int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[4], index;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  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bilangan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[0]=7;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  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bilangan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[1]=5;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  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bilangan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[2]=9;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  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bilangan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[3]=99;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SG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  for(index=0; index&lt;4; index++)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SG" sz="1600" dirty="0" smtClean="0">
                <a:latin typeface="Consolas" pitchFamily="49" charset="0"/>
                <a:cs typeface="Arial" pitchFamily="34" charset="0"/>
              </a:rPr>
              <a:t>      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System.out.println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en-S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bilangan</a:t>
            </a: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[index]);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    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}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3600" b="1" u="sng" dirty="0" smtClean="0"/>
              <a:t>2. Array </a:t>
            </a:r>
            <a:r>
              <a:rPr lang="en-US" sz="3600" b="1" u="sng" dirty="0" err="1" smtClean="0"/>
              <a:t>Berdimensi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Dua</a:t>
            </a:r>
            <a:endParaRPr lang="en-US" sz="3600" b="1" u="sng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buSzPct val="50000"/>
            </a:pPr>
            <a:r>
              <a:rPr lang="en-US" sz="2400" dirty="0" smtClean="0"/>
              <a:t>Array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array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: </a:t>
            </a:r>
          </a:p>
          <a:p>
            <a:pPr eaLnBrk="1" hangingPunct="1">
              <a:lnSpc>
                <a:spcPct val="110000"/>
              </a:lnSpc>
              <a:buSzPct val="50000"/>
              <a:buFont typeface="Wingdings 2" pitchFamily="18" charset="2"/>
              <a:buNone/>
            </a:pPr>
            <a:r>
              <a:rPr lang="en-US" sz="2400" dirty="0" smtClean="0"/>
              <a:t>	</a:t>
            </a:r>
            <a:r>
              <a:rPr lang="en-US" sz="2400" i="1" dirty="0" smtClean="0">
                <a:solidFill>
                  <a:schemeClr val="accent1"/>
                </a:solidFill>
              </a:rPr>
              <a:t>m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buah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baris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chemeClr val="accent1"/>
                </a:solidFill>
              </a:rPr>
              <a:t>n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buah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kolom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10000"/>
              </a:lnSpc>
              <a:buSzPct val="50000"/>
            </a:pPr>
            <a:r>
              <a:rPr lang="en-US" sz="2400" dirty="0" err="1" smtClean="0"/>
              <a:t>Bentuknya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endParaRPr lang="en-US" sz="2400" dirty="0" smtClean="0"/>
          </a:p>
          <a:p>
            <a:pPr eaLnBrk="1" hangingPunct="1">
              <a:lnSpc>
                <a:spcPct val="110000"/>
              </a:lnSpc>
              <a:buSzPct val="50000"/>
            </a:pPr>
            <a:r>
              <a:rPr lang="en-US" sz="2400" dirty="0" err="1" smtClean="0"/>
              <a:t>Deklarasi</a:t>
            </a:r>
            <a:r>
              <a:rPr lang="en-US" sz="2400" dirty="0" smtClean="0"/>
              <a:t> array:</a:t>
            </a:r>
          </a:p>
          <a:p>
            <a:pPr eaLnBrk="1" hangingPunct="1">
              <a:lnSpc>
                <a:spcPct val="110000"/>
              </a:lnSpc>
              <a:buFont typeface="Arial" charset="0"/>
              <a:buNone/>
            </a:pPr>
            <a:r>
              <a:rPr lang="en-US" sz="18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</a:rPr>
              <a:t>C++ 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sym typeface="Wingdings" pitchFamily="2" charset="2"/>
              </a:rPr>
              <a:t></a:t>
            </a:r>
          </a:p>
          <a:p>
            <a:pPr eaLnBrk="1" hangingPunct="1">
              <a:lnSpc>
                <a:spcPct val="110000"/>
              </a:lnSpc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sym typeface="Wingdings" pitchFamily="2" charset="2"/>
              </a:rPr>
              <a:t>	Java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sym typeface="Wingdings" pitchFamily="2" charset="2"/>
              </a:rPr>
              <a:t> </a:t>
            </a:r>
            <a:endParaRPr lang="en-US" sz="1800" dirty="0" smtClean="0">
              <a:solidFill>
                <a:srgbClr val="FF0000"/>
              </a:solidFill>
              <a:latin typeface="Consolas" pitchFamily="49" charset="0"/>
            </a:endParaRPr>
          </a:p>
          <a:p>
            <a:pPr eaLnBrk="1" hangingPunct="1">
              <a:lnSpc>
                <a:spcPct val="110000"/>
              </a:lnSpc>
              <a:buFont typeface="Arial" charset="0"/>
              <a:buNone/>
            </a:pPr>
            <a:r>
              <a:rPr lang="en-US" sz="1800" dirty="0" smtClean="0"/>
              <a:t>	</a:t>
            </a:r>
          </a:p>
          <a:p>
            <a:pPr eaLnBrk="1" hangingPunct="1">
              <a:lnSpc>
                <a:spcPct val="110000"/>
              </a:lnSpc>
              <a:buFont typeface="Arial" charset="0"/>
              <a:buNone/>
            </a:pPr>
            <a:r>
              <a:rPr lang="en-US" sz="18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110000"/>
              </a:lnSpc>
              <a:buFont typeface="Arial" charset="0"/>
              <a:buNone/>
            </a:pPr>
            <a:r>
              <a:rPr lang="en-US" sz="1800" dirty="0" smtClean="0"/>
              <a:t>	</a:t>
            </a:r>
            <a:r>
              <a:rPr lang="en-US" sz="1800" dirty="0" err="1" smtClean="0"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X[3][4];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00364" y="5272110"/>
          <a:ext cx="46482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219200"/>
                <a:gridCol w="1219200"/>
                <a:gridCol w="1066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X[0][0]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X[0][1]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X[0][2]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X[0][3]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X[1][0]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X[1][1]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X[1][2]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X[1][3]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X[2][0]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X[2][1]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X[2][2]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X[2][3]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00232" y="3500438"/>
            <a:ext cx="6672338" cy="6429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b="1" dirty="0" err="1" smtClean="0">
                <a:solidFill>
                  <a:sysClr val="windowText" lastClr="000000"/>
                </a:solidFill>
                <a:latin typeface="Consolas" pitchFamily="49" charset="0"/>
              </a:rPr>
              <a:t>tipe</a:t>
            </a:r>
            <a:r>
              <a:rPr lang="en-US" sz="2000" b="1" dirty="0" smtClean="0">
                <a:solidFill>
                  <a:sysClr val="windowText" lastClr="000000"/>
                </a:solidFill>
                <a:latin typeface="Consolas" pitchFamily="49" charset="0"/>
              </a:rPr>
              <a:t>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onsolas" pitchFamily="49" charset="0"/>
              </a:rPr>
              <a:t>namaArray</a:t>
            </a:r>
            <a:r>
              <a:rPr lang="en-US" sz="2000" b="1" dirty="0" smtClean="0">
                <a:solidFill>
                  <a:sysClr val="windowText" lastClr="000000"/>
                </a:solidFill>
                <a:latin typeface="Consolas" pitchFamily="49" charset="0"/>
              </a:rPr>
              <a:t>[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onsolas" pitchFamily="49" charset="0"/>
              </a:rPr>
              <a:t>baris</a:t>
            </a:r>
            <a:r>
              <a:rPr lang="en-US" sz="2000" b="1" dirty="0" smtClean="0">
                <a:solidFill>
                  <a:sysClr val="windowText" lastClr="000000"/>
                </a:solidFill>
                <a:latin typeface="Consolas" pitchFamily="49" charset="0"/>
              </a:rPr>
              <a:t>][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onsolas" pitchFamily="49" charset="0"/>
              </a:rPr>
              <a:t>kolom</a:t>
            </a:r>
            <a:r>
              <a:rPr lang="en-US" sz="2000" b="1" dirty="0" smtClean="0">
                <a:solidFill>
                  <a:sysClr val="windowText" lastClr="000000"/>
                </a:solidFill>
                <a:latin typeface="Consolas" pitchFamily="49" charset="0"/>
              </a:rPr>
              <a:t>];</a:t>
            </a:r>
          </a:p>
        </p:txBody>
      </p:sp>
      <p:sp>
        <p:nvSpPr>
          <p:cNvPr id="6" name="Rectangle 5"/>
          <p:cNvSpPr/>
          <p:nvPr/>
        </p:nvSpPr>
        <p:spPr>
          <a:xfrm>
            <a:off x="2000232" y="4286256"/>
            <a:ext cx="6715172" cy="6429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20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tipe</a:t>
            </a:r>
            <a:r>
              <a:rPr lang="en-SG" sz="20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SG" sz="20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namaArray</a:t>
            </a:r>
            <a:r>
              <a:rPr lang="en-SG" sz="20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[][]=new </a:t>
            </a:r>
            <a:r>
              <a:rPr lang="en-SG" sz="20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tipe</a:t>
            </a:r>
            <a:r>
              <a:rPr lang="en-SG" sz="20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SG" sz="20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baris</a:t>
            </a:r>
            <a:r>
              <a:rPr lang="en-SG" sz="20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][</a:t>
            </a:r>
            <a:r>
              <a:rPr lang="en-SG" sz="20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kolom</a:t>
            </a:r>
            <a:r>
              <a:rPr lang="en-SG" sz="20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];</a:t>
            </a:r>
            <a:endParaRPr lang="en-SG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2771</TotalTime>
  <Words>853</Words>
  <Application>Microsoft Office PowerPoint</Application>
  <PresentationFormat>On-screen Show (4:3)</PresentationFormat>
  <Paragraphs>317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Learning C++ and Java</vt:lpstr>
      <vt:lpstr>Pengertian Array</vt:lpstr>
      <vt:lpstr>Slide 3</vt:lpstr>
      <vt:lpstr>Deklarasi Array</vt:lpstr>
      <vt:lpstr>Slide 5</vt:lpstr>
      <vt:lpstr>Slide 6</vt:lpstr>
      <vt:lpstr>Slide 7</vt:lpstr>
      <vt:lpstr>Slide 8</vt:lpstr>
      <vt:lpstr>2. Array Berdimensi Dua</vt:lpstr>
      <vt:lpstr>Slide 10</vt:lpstr>
      <vt:lpstr>Slide 11</vt:lpstr>
      <vt:lpstr>Slide 12</vt:lpstr>
      <vt:lpstr>Contoh program untuk menampilkan array berdimensi dua</vt:lpstr>
      <vt:lpstr>Slide 14</vt:lpstr>
      <vt:lpstr>Contoh array 2 dimensi</vt:lpstr>
      <vt:lpstr>Slide 16</vt:lpstr>
      <vt:lpstr>Hasil program:</vt:lpstr>
      <vt:lpstr>2. Array Multi Dimensi</vt:lpstr>
      <vt:lpstr>Slide 19</vt:lpstr>
      <vt:lpstr>4. Array tak berukuran</vt:lpstr>
      <vt:lpstr>Melewatkan array sebagai parameter</vt:lpstr>
      <vt:lpstr>Latihan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Mini</dc:creator>
  <cp:lastModifiedBy>HP Mini</cp:lastModifiedBy>
  <cp:revision>71</cp:revision>
  <dcterms:created xsi:type="dcterms:W3CDTF">2011-09-10T02:27:09Z</dcterms:created>
  <dcterms:modified xsi:type="dcterms:W3CDTF">2011-10-17T16:00:25Z</dcterms:modified>
</cp:coreProperties>
</file>