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  <p:sldMasterId id="2147483649" r:id="rId3"/>
    <p:sldMasterId id="2147483650" r:id="rId4"/>
    <p:sldMasterId id="2147483651" r:id="rId5"/>
  </p:sldMasterIdLst>
  <p:sldIdLst>
    <p:sldId id="268" r:id="rId6"/>
    <p:sldId id="259" r:id="rId7"/>
    <p:sldId id="260" r:id="rId8"/>
    <p:sldId id="261" r:id="rId9"/>
    <p:sldId id="262" r:id="rId10"/>
    <p:sldId id="263" r:id="rId11"/>
    <p:sldId id="265" r:id="rId12"/>
    <p:sldId id="266" r:id="rId13"/>
    <p:sldId id="267" r:id="rId14"/>
    <p:sldId id="269" r:id="rId15"/>
    <p:sldId id="270" r:id="rId16"/>
    <p:sldId id="271" r:id="rId17"/>
    <p:sldId id="257" r:id="rId18"/>
  </p:sldIdLst>
  <p:sldSz cx="9144000" cy="6858000" type="screen4x3"/>
  <p:notesSz cx="6858000" cy="9144000"/>
  <p:defaultTextStyle>
    <a:defPPr>
      <a:defRPr lang="en-MY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0000"/>
    <a:srgbClr val="3333CC"/>
    <a:srgbClr val="000066"/>
    <a:srgbClr val="4D4D4D"/>
    <a:srgbClr val="CCFFFF"/>
    <a:srgbClr val="00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94701" autoAdjust="0"/>
  </p:normalViewPr>
  <p:slideViewPr>
    <p:cSldViewPr>
      <p:cViewPr>
        <p:scale>
          <a:sx n="60" d="100"/>
          <a:sy n="60" d="100"/>
        </p:scale>
        <p:origin x="-168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4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0EF05-EF68-436E-BEBB-E342A23CBA8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8E341-8E36-49B0-9828-BD793AB84E66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4419600"/>
            <a:ext cx="2076450" cy="182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4419600"/>
            <a:ext cx="6076950" cy="182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E095E-05A6-4C02-B9BF-301689A8F05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E0B0D-57F8-4082-A30E-8C5B8854C98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12B96-0F8B-4976-BAA4-4CE39B214DA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5702C2-321A-4C97-A237-611755A129E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FA673D-CF4F-4077-9602-53780D36015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4C75C-EFDE-4EF7-A680-68CA03080A9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C17ED-096B-49D6-B6A7-D129490E533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74F723-1311-4FDD-8C1E-C43613F4168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53E7CA-1459-41BD-A4E9-28C4F8A0009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971ADE-4FAA-49AC-ADE0-9E5A31215B8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ACE3B-5F14-400C-B1E9-7AA5A3EECB4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C7E92-9EC1-4BBD-AF03-238AA095AC4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4050" y="685800"/>
            <a:ext cx="18097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52768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603E8-EF5F-43B7-B258-4F031439864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A50518-EDAB-49D9-8595-63B284436BF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1856A0-B684-4ABE-A3B9-F47B83AA123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B756CA-9A27-4B7D-B759-82F0069E78C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0" y="1828800"/>
            <a:ext cx="35433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65826-6B5C-4E18-B4E8-5A60BAC5685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9553CF-0F14-4B63-BA3D-012E806508C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26E5C9-7303-4DC2-B31E-03922F569AB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D53A0B-865D-48FA-B04B-45D97322B9C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0799B9-9435-4B2E-869A-932CDEE0597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5DA9D6-1F91-4755-B822-3100B6970EB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B4FA-9352-4F99-86AF-29338CF6315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2F553D-554B-4BD7-BD22-3C569B531BBF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34050" y="685800"/>
            <a:ext cx="180975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685800"/>
            <a:ext cx="527685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2D851C-F797-4639-A236-D45E4522419E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42522D-240E-4A4B-A439-F1959C9BA75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67D5E6-BE40-49DF-9411-62F59E25547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4706C1-06F9-4020-8DAC-D0A46E064B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DCF32-2C6B-4AA9-9C03-BB15C36841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EC3B8-FDF9-4509-89B6-E29A035D92C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7413FA-9E41-4DD8-B173-4E2D88ADB6C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4419600"/>
            <a:ext cx="26670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0400" y="4419600"/>
            <a:ext cx="2667000" cy="45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24287-6643-4D43-8B40-6E444A89B48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5AB19-A8A5-417B-A5CC-31F873232FD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0ECCAA-5275-447D-A0FD-542C64571A9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EA4AD1-3C2F-4746-825C-3A7BC7A5C52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D5CA4-83C3-486B-B378-5A7D740C1C6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2158B8-165C-4AD9-BB09-2E65AB856BF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B27CE-4DFB-4B76-A7CB-2920F33C481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90942-EF90-4360-BA7A-9F674DE094F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A28F4-6D6C-444A-8DEB-00FDC4B1B4D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714D9C-67B5-4EB9-B246-563D3D96E6A9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E250A7-BCD6-4376-A50F-E968C02406B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44196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Subtitle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80EF69-25CB-4A8C-8057-0F8BFC3588D8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410200"/>
            <a:ext cx="8229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Software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r" rtl="0" eaLnBrk="1" fontAlgn="base" hangingPunct="1">
        <a:spcBef>
          <a:spcPct val="20000"/>
        </a:spcBef>
        <a:spcAft>
          <a:spcPct val="0"/>
        </a:spcAft>
        <a:defRPr sz="3000" b="1">
          <a:solidFill>
            <a:srgbClr val="0066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85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288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9BF528C-4C82-4640-8088-0EB95CFD2986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500">
          <a:solidFill>
            <a:srgbClr val="000066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6DB6097-FE9B-4852-83B9-DF0B82D99DA6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2600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685800"/>
            <a:ext cx="5715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152601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828800"/>
            <a:ext cx="72390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500">
          <a:solidFill>
            <a:srgbClr val="3333CC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2000" b="1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MY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BBD4EE2-C9C7-4C62-AE47-4635544D1932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6680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5181600"/>
            <a:ext cx="8077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5000">
          <a:solidFill>
            <a:schemeClr val="hlink"/>
          </a:solidFill>
          <a:latin typeface="Arial Black" pitchFamily="34" charset="0"/>
        </a:defRPr>
      </a:lvl9pPr>
    </p:titleStyle>
    <p:bodyStyle>
      <a:lvl1pPr marL="342900" indent="-342900" algn="ctr" rtl="0" fontAlgn="base">
        <a:spcBef>
          <a:spcPct val="20000"/>
        </a:spcBef>
        <a:spcAft>
          <a:spcPct val="0"/>
        </a:spcAft>
        <a:defRPr sz="4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039072"/>
            <a:ext cx="8077200" cy="838200"/>
          </a:xfrm>
        </p:spPr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chitextOneType" pitchFamily="2" charset="0"/>
              </a:rPr>
              <a:t>MEMBUAT LIST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chitextOneTyp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6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5715000" cy="1008112"/>
          </a:xfrm>
        </p:spPr>
        <p:txBody>
          <a:bodyPr/>
          <a:lstStyle/>
          <a:p>
            <a:pPr algn="ctr"/>
            <a:r>
              <a:rPr lang="en-US" dirty="0" smtClean="0"/>
              <a:t>List </a:t>
            </a:r>
            <a:r>
              <a:rPr lang="en-US" dirty="0" err="1" smtClean="0"/>
              <a:t>Defini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 </a:t>
            </a:r>
            <a:r>
              <a:rPr lang="en-US" i="1" dirty="0" smtClean="0"/>
              <a:t>Definition List 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044824"/>
            <a:ext cx="5851376" cy="4120480"/>
          </a:xfrm>
        </p:spPr>
        <p:txBody>
          <a:bodyPr/>
          <a:lstStyle/>
          <a:p>
            <a:pPr marL="0" indent="0" algn="just"/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Pembuatan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daftar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definisi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atau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disebut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i="1" dirty="0" smtClean="0">
                <a:solidFill>
                  <a:srgbClr val="000099"/>
                </a:solidFill>
                <a:latin typeface="Arcitectura" pitchFamily="34" charset="0"/>
              </a:rPr>
              <a:t>definition list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menggunakan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tag &lt;DL&gt; yang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terdiri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dari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i="1" dirty="0" smtClean="0">
                <a:solidFill>
                  <a:srgbClr val="000099"/>
                </a:solidFill>
                <a:latin typeface="Arcitectura" pitchFamily="34" charset="0"/>
              </a:rPr>
              <a:t>definition term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dengan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tag &lt;DT&gt;,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dan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i="1" dirty="0" smtClean="0">
                <a:solidFill>
                  <a:srgbClr val="000099"/>
                </a:solidFill>
                <a:latin typeface="Arcitectura" pitchFamily="34" charset="0"/>
              </a:rPr>
              <a:t>definition </a:t>
            </a:r>
            <a:r>
              <a:rPr lang="en-US" sz="4400" i="1" dirty="0" err="1" smtClean="0">
                <a:solidFill>
                  <a:srgbClr val="000099"/>
                </a:solidFill>
                <a:latin typeface="Arcitectura" pitchFamily="34" charset="0"/>
              </a:rPr>
              <a:t>definition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</a:t>
            </a:r>
            <a:r>
              <a:rPr lang="en-US" sz="4400" dirty="0" err="1" smtClean="0">
                <a:solidFill>
                  <a:srgbClr val="000099"/>
                </a:solidFill>
                <a:latin typeface="Arcitectura" pitchFamily="34" charset="0"/>
              </a:rPr>
              <a:t>dengan</a:t>
            </a:r>
            <a:r>
              <a:rPr lang="en-US" sz="4400" dirty="0" smtClean="0">
                <a:solidFill>
                  <a:srgbClr val="000099"/>
                </a:solidFill>
                <a:latin typeface="Arcitectura" pitchFamily="34" charset="0"/>
              </a:rPr>
              <a:t> tag &lt;DD&gt;</a:t>
            </a:r>
            <a:endParaRPr lang="en-US" sz="4400" dirty="0">
              <a:solidFill>
                <a:srgbClr val="000099"/>
              </a:solidFill>
              <a:latin typeface="Arcitectu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807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76672"/>
            <a:ext cx="5715000" cy="1008112"/>
          </a:xfrm>
        </p:spPr>
        <p:txBody>
          <a:bodyPr/>
          <a:lstStyle/>
          <a:p>
            <a:pPr algn="ctr"/>
            <a:r>
              <a:rPr lang="en-US" dirty="0" smtClean="0"/>
              <a:t>CONTOH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907888"/>
            <a:ext cx="4896544" cy="4680520"/>
          </a:xfrm>
          <a:solidFill>
            <a:schemeClr val="lt1">
              <a:alpha val="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&lt;TITLE&gt;List </a:t>
            </a:r>
            <a:r>
              <a:rPr lang="en-US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Definisi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&lt;/TITLE&gt;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&lt;DL&gt;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&lt;DT&gt; HTML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&lt;DD&gt; </a:t>
            </a:r>
            <a:r>
              <a:rPr lang="en-US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HyperText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Markup Language,......... 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blablabla</a:t>
            </a:r>
            <a:endParaRPr lang="en-US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&lt;DT&gt; HTTP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&lt;DD&gt; </a:t>
            </a:r>
            <a:r>
              <a:rPr lang="en-US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HyperText</a:t>
            </a:r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Transfer Protocol ,.........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r>
              <a:rPr lang="en-US" sz="1600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blablabla</a:t>
            </a:r>
            <a:endParaRPr lang="en-US" sz="16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&lt;/DL&gt;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</a:t>
            </a:r>
          </a:p>
          <a:p>
            <a:pPr marL="0" indent="0" algn="just"/>
            <a:r>
              <a:rPr lang="en-US" sz="16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5202184" y="4941168"/>
            <a:ext cx="3690296" cy="1655928"/>
          </a:xfrm>
          <a:prstGeom prst="round2DiagRect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rgbClr val="CC0000"/>
                </a:solidFill>
                <a:latin typeface="+mj-lt"/>
              </a:rPr>
              <a:t>SIMPAN DENGAN NAMA </a:t>
            </a:r>
            <a:r>
              <a:rPr lang="en-US" sz="1600" dirty="0" smtClean="0">
                <a:solidFill>
                  <a:srgbClr val="CC0000"/>
                </a:solidFill>
                <a:latin typeface="+mj-lt"/>
              </a:rPr>
              <a:t>FILE</a:t>
            </a:r>
            <a:endParaRPr lang="en-US" sz="1600" dirty="0" smtClean="0">
              <a:solidFill>
                <a:srgbClr val="CC0000"/>
              </a:solidFill>
              <a:latin typeface="+mj-lt"/>
            </a:endParaRPr>
          </a:p>
          <a:p>
            <a:pPr algn="ctr"/>
            <a:r>
              <a:rPr lang="en-US" sz="2000" dirty="0" smtClean="0">
                <a:solidFill>
                  <a:srgbClr val="CC0000"/>
                </a:solidFill>
                <a:latin typeface="+mj-lt"/>
              </a:rPr>
              <a:t>List_Definisi.HTML</a:t>
            </a:r>
            <a:endParaRPr lang="en-US" sz="20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3713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736" y="580212"/>
            <a:ext cx="5715000" cy="864096"/>
          </a:xfrm>
        </p:spPr>
        <p:txBody>
          <a:bodyPr/>
          <a:lstStyle/>
          <a:p>
            <a:pPr algn="ctr"/>
            <a:r>
              <a:rPr lang="en-US" sz="4800" u="sng" dirty="0" smtClean="0">
                <a:solidFill>
                  <a:srgbClr val="C00000"/>
                </a:solidFill>
                <a:latin typeface="8Pin Matrix" pitchFamily="2" charset="0"/>
              </a:rPr>
              <a:t>L A T I H A N</a:t>
            </a:r>
            <a:endParaRPr lang="en-US" sz="4800" u="sng" dirty="0">
              <a:solidFill>
                <a:srgbClr val="C00000"/>
              </a:solidFill>
              <a:latin typeface="8Pin Matrix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60590"/>
            <a:ext cx="3600400" cy="4752528"/>
          </a:xfrm>
          <a:prstGeom prst="rect">
            <a:avLst/>
          </a:prstGeom>
          <a:ln w="38100" cap="sq">
            <a:solidFill>
              <a:schemeClr val="accent2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99865" y="2372529"/>
            <a:ext cx="3168352" cy="37286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C00000"/>
                </a:solidFill>
              </a:rPr>
              <a:t>Buatlah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contoh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halaman</a:t>
            </a:r>
            <a:r>
              <a:rPr lang="en-US" sz="2400" dirty="0" smtClean="0">
                <a:solidFill>
                  <a:srgbClr val="C00000"/>
                </a:solidFill>
              </a:rPr>
              <a:t> web </a:t>
            </a:r>
            <a:r>
              <a:rPr lang="en-US" sz="2400" dirty="0" err="1" smtClean="0">
                <a:solidFill>
                  <a:srgbClr val="C00000"/>
                </a:solidFill>
              </a:rPr>
              <a:t>dengan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menggunakan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daftar</a:t>
            </a:r>
            <a:r>
              <a:rPr lang="en-US" sz="2400" dirty="0" smtClean="0">
                <a:solidFill>
                  <a:srgbClr val="C00000"/>
                </a:solidFill>
              </a:rPr>
              <a:t>  </a:t>
            </a:r>
            <a:r>
              <a:rPr lang="en-US" sz="2400" dirty="0" err="1" smtClean="0">
                <a:solidFill>
                  <a:srgbClr val="C00000"/>
                </a:solidFill>
              </a:rPr>
              <a:t>dengan</a:t>
            </a:r>
            <a:r>
              <a:rPr lang="en-US" sz="2400" dirty="0" smtClean="0">
                <a:solidFill>
                  <a:srgbClr val="C00000"/>
                </a:solidFill>
              </a:rPr>
              <a:t> model </a:t>
            </a:r>
            <a:r>
              <a:rPr lang="en-US" sz="2400" i="1" dirty="0" smtClean="0">
                <a:solidFill>
                  <a:srgbClr val="C00000"/>
                </a:solidFill>
              </a:rPr>
              <a:t>ordered list </a:t>
            </a:r>
            <a:r>
              <a:rPr lang="en-US" sz="2400" dirty="0" err="1" smtClean="0">
                <a:solidFill>
                  <a:srgbClr val="C00000"/>
                </a:solidFill>
              </a:rPr>
              <a:t>dan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i="1" dirty="0" smtClean="0">
                <a:solidFill>
                  <a:srgbClr val="C00000"/>
                </a:solidFill>
              </a:rPr>
              <a:t>unordered list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untuk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menampilkan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informasi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sebagai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berikut</a:t>
            </a:r>
            <a:r>
              <a:rPr lang="en-US" sz="2400" dirty="0" smtClean="0">
                <a:solidFill>
                  <a:srgbClr val="C00000"/>
                </a:solidFill>
              </a:rPr>
              <a:t> :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5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E L E S A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1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dirty="0" smtClean="0">
                <a:latin typeface="ArchitextOneType" pitchFamily="2" charset="0"/>
              </a:rPr>
              <a:t>PENDAHULUAN</a:t>
            </a:r>
            <a:endParaRPr lang="en-US" sz="4000" dirty="0">
              <a:latin typeface="ArchitextOneType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800" b="0" dirty="0" smtClean="0">
                <a:latin typeface="Continuum Medium" pitchFamily="2" charset="0"/>
              </a:rPr>
              <a:t>List </a:t>
            </a:r>
            <a:r>
              <a:rPr lang="en-US" sz="2800" b="0" dirty="0" err="1" smtClean="0">
                <a:latin typeface="Continuum Medium" pitchFamily="2" charset="0"/>
              </a:rPr>
              <a:t>diperlukan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untuk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menampilkan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informasi</a:t>
            </a:r>
            <a:r>
              <a:rPr lang="en-US" sz="2800" b="0" dirty="0" smtClean="0">
                <a:latin typeface="Continuum Medium" pitchFamily="2" charset="0"/>
              </a:rPr>
              <a:t> yang </a:t>
            </a:r>
            <a:r>
              <a:rPr lang="en-US" sz="2800" b="0" dirty="0" err="1" smtClean="0">
                <a:latin typeface="Continuum Medium" pitchFamily="2" charset="0"/>
              </a:rPr>
              <a:t>bersifat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berurutan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dan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biasanya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ditampilkan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dalam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bentuk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daftar</a:t>
            </a:r>
            <a:r>
              <a:rPr lang="en-US" sz="2800" b="0" dirty="0" smtClean="0">
                <a:latin typeface="Continuum Medium" pitchFamily="2" charset="0"/>
              </a:rPr>
              <a:t>. HTML </a:t>
            </a:r>
            <a:r>
              <a:rPr lang="en-US" sz="2800" b="0" dirty="0" err="1" smtClean="0">
                <a:latin typeface="Continuum Medium" pitchFamily="2" charset="0"/>
              </a:rPr>
              <a:t>menyediakan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beberapa</a:t>
            </a:r>
            <a:r>
              <a:rPr lang="en-US" sz="2800" b="0" dirty="0" smtClean="0">
                <a:latin typeface="Continuum Medium" pitchFamily="2" charset="0"/>
              </a:rPr>
              <a:t> </a:t>
            </a:r>
            <a:r>
              <a:rPr lang="en-US" sz="2800" b="0" dirty="0" err="1" smtClean="0">
                <a:latin typeface="Continuum Medium" pitchFamily="2" charset="0"/>
              </a:rPr>
              <a:t>jenis</a:t>
            </a:r>
            <a:r>
              <a:rPr lang="en-US" sz="2800" b="0" dirty="0" smtClean="0">
                <a:latin typeface="Continuum Medium" pitchFamily="2" charset="0"/>
              </a:rPr>
              <a:t> List, </a:t>
            </a:r>
            <a:r>
              <a:rPr lang="en-US" sz="2800" b="0" dirty="0" err="1" smtClean="0">
                <a:latin typeface="Continuum Medium" pitchFamily="2" charset="0"/>
              </a:rPr>
              <a:t>yaitu</a:t>
            </a:r>
            <a:r>
              <a:rPr lang="en-US" sz="2800" b="0" dirty="0" smtClean="0">
                <a:latin typeface="Continuum Medium" pitchFamily="2" charset="0"/>
              </a:rPr>
              <a:t> : </a:t>
            </a:r>
          </a:p>
          <a:p>
            <a:pPr algn="just"/>
            <a:r>
              <a:rPr lang="en-US" sz="2800" b="0" dirty="0" smtClean="0">
                <a:solidFill>
                  <a:schemeClr val="accent2"/>
                </a:solidFill>
                <a:latin typeface="Army Thin" pitchFamily="2" charset="0"/>
              </a:rPr>
              <a:t>1. List </a:t>
            </a:r>
            <a:r>
              <a:rPr lang="en-US" sz="2800" b="0" dirty="0" err="1" smtClean="0">
                <a:solidFill>
                  <a:schemeClr val="accent2"/>
                </a:solidFill>
                <a:latin typeface="Army Thin" pitchFamily="2" charset="0"/>
              </a:rPr>
              <a:t>tanpa</a:t>
            </a:r>
            <a:r>
              <a:rPr lang="en-US" sz="2800" b="0" dirty="0" smtClean="0">
                <a:solidFill>
                  <a:schemeClr val="accent2"/>
                </a:solidFill>
                <a:latin typeface="Army Thin" pitchFamily="2" charset="0"/>
              </a:rPr>
              <a:t> </a:t>
            </a:r>
            <a:r>
              <a:rPr lang="en-US" sz="2800" b="0" dirty="0" err="1" smtClean="0">
                <a:solidFill>
                  <a:schemeClr val="accent2"/>
                </a:solidFill>
                <a:latin typeface="Army Thin" pitchFamily="2" charset="0"/>
              </a:rPr>
              <a:t>nomor</a:t>
            </a:r>
            <a:r>
              <a:rPr lang="en-US" sz="2800" b="0" dirty="0" smtClean="0">
                <a:solidFill>
                  <a:schemeClr val="accent2"/>
                </a:solidFill>
                <a:latin typeface="Army Thin" pitchFamily="2" charset="0"/>
              </a:rPr>
              <a:t> / Unordered list / Bulleted list </a:t>
            </a:r>
          </a:p>
          <a:p>
            <a:pPr algn="just"/>
            <a:r>
              <a:rPr lang="en-US" sz="2800" b="0" dirty="0" smtClean="0">
                <a:solidFill>
                  <a:schemeClr val="accent2"/>
                </a:solidFill>
                <a:latin typeface="Army Thin" pitchFamily="2" charset="0"/>
              </a:rPr>
              <a:t>2. List </a:t>
            </a:r>
            <a:r>
              <a:rPr lang="en-US" sz="2800" b="0" dirty="0" err="1" smtClean="0">
                <a:solidFill>
                  <a:schemeClr val="accent2"/>
                </a:solidFill>
                <a:latin typeface="Army Thin" pitchFamily="2" charset="0"/>
              </a:rPr>
              <a:t>dengan</a:t>
            </a:r>
            <a:r>
              <a:rPr lang="en-US" sz="2800" b="0" dirty="0" smtClean="0">
                <a:solidFill>
                  <a:schemeClr val="accent2"/>
                </a:solidFill>
                <a:latin typeface="Army Thin" pitchFamily="2" charset="0"/>
              </a:rPr>
              <a:t> </a:t>
            </a:r>
            <a:r>
              <a:rPr lang="en-US" sz="2800" b="0" dirty="0" err="1" smtClean="0">
                <a:solidFill>
                  <a:schemeClr val="accent2"/>
                </a:solidFill>
                <a:latin typeface="Army Thin" pitchFamily="2" charset="0"/>
              </a:rPr>
              <a:t>nomor</a:t>
            </a:r>
            <a:r>
              <a:rPr lang="en-US" sz="2800" b="0" dirty="0" smtClean="0">
                <a:solidFill>
                  <a:schemeClr val="accent2"/>
                </a:solidFill>
                <a:latin typeface="Army Thin" pitchFamily="2" charset="0"/>
              </a:rPr>
              <a:t> / Ordered list / numbered list </a:t>
            </a:r>
          </a:p>
          <a:p>
            <a:pPr algn="just"/>
            <a:r>
              <a:rPr lang="en-US" sz="2800" b="0" dirty="0" smtClean="0">
                <a:solidFill>
                  <a:schemeClr val="accent2"/>
                </a:solidFill>
                <a:latin typeface="Army Thin" pitchFamily="2" charset="0"/>
              </a:rPr>
              <a:t>3. List </a:t>
            </a:r>
            <a:r>
              <a:rPr lang="en-US" sz="2800" b="0" dirty="0" err="1" smtClean="0">
                <a:solidFill>
                  <a:schemeClr val="accent2"/>
                </a:solidFill>
                <a:latin typeface="Army Thin" pitchFamily="2" charset="0"/>
              </a:rPr>
              <a:t>Definisi</a:t>
            </a:r>
            <a:r>
              <a:rPr lang="en-US" sz="2800" b="0" dirty="0" smtClean="0">
                <a:solidFill>
                  <a:schemeClr val="accent2"/>
                </a:solidFill>
                <a:latin typeface="Army Thin" pitchFamily="2" charset="0"/>
              </a:rPr>
              <a:t> / definition list </a:t>
            </a:r>
          </a:p>
          <a:p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163747" y="6059893"/>
            <a:ext cx="8856984" cy="634177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3				                 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415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b="1" dirty="0">
                <a:latin typeface="ArchitextOneType" pitchFamily="2" charset="0"/>
              </a:rPr>
              <a:t>List </a:t>
            </a:r>
            <a:r>
              <a:rPr lang="en-US" b="1" dirty="0" err="1">
                <a:latin typeface="ArchitextOneType" pitchFamily="2" charset="0"/>
              </a:rPr>
              <a:t>tanpa</a:t>
            </a:r>
            <a:r>
              <a:rPr lang="en-US" b="1" dirty="0">
                <a:latin typeface="ArchitextOneType" pitchFamily="2" charset="0"/>
              </a:rPr>
              <a:t> </a:t>
            </a:r>
            <a:r>
              <a:rPr lang="en-US" b="1" dirty="0" err="1">
                <a:latin typeface="ArchitextOneType" pitchFamily="2" charset="0"/>
              </a:rPr>
              <a:t>nomor</a:t>
            </a:r>
            <a:r>
              <a:rPr lang="en-US" b="1" dirty="0">
                <a:latin typeface="ArchitextOneType" pitchFamily="2" charset="0"/>
              </a:rPr>
              <a:t> / Bulleted list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75196"/>
            <a:ext cx="7075512" cy="4039344"/>
          </a:xfrm>
        </p:spPr>
        <p:txBody>
          <a:bodyPr/>
          <a:lstStyle/>
          <a:p>
            <a:pPr marL="0" indent="0"/>
            <a:r>
              <a:rPr lang="en-US" sz="3600" b="0" dirty="0">
                <a:latin typeface="Continuum Medium" pitchFamily="2" charset="0"/>
              </a:rPr>
              <a:t>Tag </a:t>
            </a:r>
            <a:r>
              <a:rPr lang="en-US" sz="3600" b="0" dirty="0" err="1">
                <a:latin typeface="Continuum Medium" pitchFamily="2" charset="0"/>
              </a:rPr>
              <a:t>untuk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membuat</a:t>
            </a:r>
            <a:r>
              <a:rPr lang="en-US" sz="3600" b="0" dirty="0">
                <a:latin typeface="Continuum Medium" pitchFamily="2" charset="0"/>
              </a:rPr>
              <a:t> list </a:t>
            </a:r>
            <a:r>
              <a:rPr lang="en-US" sz="3600" b="0" dirty="0" err="1">
                <a:latin typeface="Continuum Medium" pitchFamily="2" charset="0"/>
              </a:rPr>
              <a:t>tanpa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nomor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dimulai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dengan</a:t>
            </a:r>
            <a:r>
              <a:rPr lang="en-US" sz="3600" b="0" dirty="0">
                <a:latin typeface="Continuum Medium" pitchFamily="2" charset="0"/>
              </a:rPr>
              <a:t> tag &lt;UL&gt;. </a:t>
            </a:r>
            <a:r>
              <a:rPr lang="en-US" sz="3600" b="0" dirty="0" err="1">
                <a:latin typeface="Continuum Medium" pitchFamily="2" charset="0"/>
              </a:rPr>
              <a:t>Kemudian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untuk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menampilkan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daftar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butir-butir</a:t>
            </a:r>
            <a:r>
              <a:rPr lang="en-US" sz="3600" b="0" dirty="0">
                <a:latin typeface="Continuum Medium" pitchFamily="2" charset="0"/>
              </a:rPr>
              <a:t> yang </a:t>
            </a:r>
            <a:r>
              <a:rPr lang="en-US" sz="3600" b="0" dirty="0" err="1">
                <a:latin typeface="Continuum Medium" pitchFamily="2" charset="0"/>
              </a:rPr>
              <a:t>diinginkan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menggunakan</a:t>
            </a:r>
            <a:r>
              <a:rPr lang="en-US" sz="3600" b="0" dirty="0">
                <a:latin typeface="Continuum Medium" pitchFamily="2" charset="0"/>
              </a:rPr>
              <a:t> tag &lt;LI&gt;, </a:t>
            </a:r>
            <a:r>
              <a:rPr lang="en-US" sz="3600" b="0" dirty="0" err="1">
                <a:latin typeface="Continuum Medium" pitchFamily="2" charset="0"/>
              </a:rPr>
              <a:t>dan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untuk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mengakhirinya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ditutup</a:t>
            </a:r>
            <a:r>
              <a:rPr lang="en-US" sz="3600" b="0" dirty="0">
                <a:latin typeface="Continuum Medium" pitchFamily="2" charset="0"/>
              </a:rPr>
              <a:t> </a:t>
            </a:r>
            <a:r>
              <a:rPr lang="en-US" sz="3600" b="0" dirty="0" err="1">
                <a:latin typeface="Continuum Medium" pitchFamily="2" charset="0"/>
              </a:rPr>
              <a:t>dengan</a:t>
            </a:r>
            <a:r>
              <a:rPr lang="en-US" sz="3600" b="0" dirty="0">
                <a:latin typeface="Continuum Medium" pitchFamily="2" charset="0"/>
              </a:rPr>
              <a:t> &lt;/UL&gt; </a:t>
            </a:r>
            <a:endParaRPr lang="en-US" sz="3600" b="0" dirty="0" smtClean="0">
              <a:latin typeface="Continuum Medium" pitchFamily="2" charset="0"/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6208057"/>
            <a:ext cx="9128234" cy="634177"/>
          </a:xfrm>
          <a:prstGeom prst="rect">
            <a:avLst/>
          </a:prstGeom>
          <a:ln>
            <a:solidFill>
              <a:schemeClr val="accent3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274320" tIns="50685" rIns="101370" bIns="50685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KOMPUTER</a:t>
            </a:r>
            <a:r>
              <a:rPr kumimoji="0" lang="en-US" sz="1600" i="0" u="none" strike="noStrike" kern="0" normalizeH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APLIKASI IT – I 				</a:t>
            </a:r>
            <a:r>
              <a:rPr kumimoji="0" lang="en-US" sz="1600" i="0" u="none" strike="noStrike" kern="0" normalizeH="0" baseline="0" noProof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Oleh</a:t>
            </a:r>
            <a:r>
              <a:rPr kumimoji="0" lang="en-US" sz="1600" i="0" u="none" strike="noStrike" kern="0" normalizeH="0" baseline="0" noProof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:</a:t>
            </a:r>
          </a:p>
          <a:p>
            <a:pPr marL="0" marR="0" lvl="0" indent="0" defTabSz="10144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MODUL – 3				                 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Adi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Rachmanto</a:t>
            </a:r>
            <a:r>
              <a:rPr lang="en-US" sz="1600" kern="0" dirty="0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, </a:t>
            </a:r>
            <a:r>
              <a:rPr lang="en-US" sz="1600" kern="0" dirty="0" err="1" smtClean="0">
                <a:ln w="18415" cmpd="sng">
                  <a:solidFill>
                    <a:srgbClr val="C0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 Gothic" pitchFamily="34" charset="0"/>
                <a:ea typeface="+mj-ea"/>
                <a:cs typeface="+mj-cs"/>
              </a:rPr>
              <a:t>S.Kom</a:t>
            </a:r>
            <a:endParaRPr kumimoji="0" lang="en-US" sz="1600" i="0" u="none" strike="noStrike" kern="0" normalizeH="0" baseline="0" noProof="0" dirty="0">
              <a:ln w="18415" cmpd="sng">
                <a:solidFill>
                  <a:srgbClr val="C0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8924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6792"/>
            <a:ext cx="7239000" cy="4696544"/>
          </a:xfrm>
        </p:spPr>
        <p:txBody>
          <a:bodyPr/>
          <a:lstStyle/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&lt;html&gt;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&lt;head&gt;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       &lt;title&gt;List 1&lt;/title&gt;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&lt;/head&gt;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&lt;body&gt;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    </a:t>
            </a:r>
            <a:r>
              <a:rPr lang="en-US" sz="2200" dirty="0" err="1">
                <a:solidFill>
                  <a:srgbClr val="CC0000"/>
                </a:solidFill>
              </a:rPr>
              <a:t>Daftar</a:t>
            </a:r>
            <a:r>
              <a:rPr lang="en-US" sz="2200" dirty="0">
                <a:solidFill>
                  <a:srgbClr val="CC0000"/>
                </a:solidFill>
              </a:rPr>
              <a:t> Negara Asia Tenggara &lt;HR&gt;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    &lt;UL&gt;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        &lt;LI&gt; Indonesia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        &lt;LI&gt; Malaysia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        &lt;LI&gt; </a:t>
            </a:r>
            <a:r>
              <a:rPr lang="en-US" sz="2200" dirty="0" err="1">
                <a:solidFill>
                  <a:srgbClr val="CC0000"/>
                </a:solidFill>
              </a:rPr>
              <a:t>Singapura</a:t>
            </a:r>
            <a:endParaRPr lang="en-US" sz="2200" dirty="0">
              <a:solidFill>
                <a:srgbClr val="CC0000"/>
              </a:solidFill>
            </a:endParaRP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        &lt;LI&gt; Vietnam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    &lt;/UL&gt;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&lt;/body&gt;</a:t>
            </a:r>
          </a:p>
          <a:p>
            <a:pPr marL="108000" indent="-144000">
              <a:spcBef>
                <a:spcPts val="0"/>
              </a:spcBef>
            </a:pPr>
            <a:r>
              <a:rPr lang="en-US" sz="2200" dirty="0">
                <a:solidFill>
                  <a:srgbClr val="CC0000"/>
                </a:solidFill>
              </a:rPr>
              <a:t>&lt;/html&gt;</a:t>
            </a:r>
          </a:p>
        </p:txBody>
      </p:sp>
      <p:sp>
        <p:nvSpPr>
          <p:cNvPr id="4" name="Oval 3"/>
          <p:cNvSpPr/>
          <p:nvPr/>
        </p:nvSpPr>
        <p:spPr>
          <a:xfrm>
            <a:off x="4499992" y="4365104"/>
            <a:ext cx="3816424" cy="19371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CC0000"/>
                </a:solidFill>
                <a:latin typeface="+mj-lt"/>
              </a:rPr>
              <a:t>SIMPAN DENGAN NAMA FILE</a:t>
            </a:r>
          </a:p>
          <a:p>
            <a:pPr algn="ctr"/>
            <a:r>
              <a:rPr lang="en-US" sz="2000" dirty="0" smtClean="0">
                <a:solidFill>
                  <a:srgbClr val="CC0000"/>
                </a:solidFill>
                <a:latin typeface="+mj-lt"/>
              </a:rPr>
              <a:t>LIST1.HTML</a:t>
            </a:r>
            <a:endParaRPr lang="en-US" sz="20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47407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JENIS – JENIS BULLET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004" y="2109936"/>
            <a:ext cx="6480720" cy="4343400"/>
          </a:xfrm>
        </p:spPr>
        <p:txBody>
          <a:bodyPr/>
          <a:lstStyle/>
          <a:p>
            <a:pPr marL="0" indent="0"/>
            <a:r>
              <a:rPr lang="en-US" sz="3200" b="0" dirty="0" err="1" smtClean="0"/>
              <a:t>Jenis</a:t>
            </a:r>
            <a:r>
              <a:rPr lang="en-US" sz="3200" b="0" dirty="0" smtClean="0"/>
              <a:t> </a:t>
            </a:r>
            <a:r>
              <a:rPr lang="en-US" sz="3200" b="0" dirty="0"/>
              <a:t>Bullet </a:t>
            </a:r>
            <a:r>
              <a:rPr lang="en-US" sz="3200" b="0" dirty="0" err="1"/>
              <a:t>pada</a:t>
            </a:r>
            <a:r>
              <a:rPr lang="en-US" sz="3200" b="0" dirty="0"/>
              <a:t> list </a:t>
            </a:r>
            <a:r>
              <a:rPr lang="en-US" sz="3200" b="0" dirty="0" err="1"/>
              <a:t>ini</a:t>
            </a:r>
            <a:r>
              <a:rPr lang="en-US" sz="3200" b="0" dirty="0"/>
              <a:t> </a:t>
            </a:r>
            <a:r>
              <a:rPr lang="en-US" sz="3200" b="0" dirty="0" err="1"/>
              <a:t>dapat</a:t>
            </a:r>
            <a:r>
              <a:rPr lang="en-US" sz="3200" b="0" dirty="0"/>
              <a:t> </a:t>
            </a:r>
            <a:r>
              <a:rPr lang="en-US" sz="3200" b="0" dirty="0" err="1"/>
              <a:t>diubah</a:t>
            </a:r>
            <a:r>
              <a:rPr lang="en-US" sz="3200" b="0" dirty="0"/>
              <a:t> </a:t>
            </a:r>
            <a:r>
              <a:rPr lang="en-US" sz="3200" b="0" dirty="0" err="1"/>
              <a:t>sesuai</a:t>
            </a:r>
            <a:r>
              <a:rPr lang="en-US" sz="3200" b="0" dirty="0"/>
              <a:t> </a:t>
            </a:r>
            <a:r>
              <a:rPr lang="en-US" sz="3200" b="0" dirty="0" err="1"/>
              <a:t>dengan</a:t>
            </a:r>
            <a:r>
              <a:rPr lang="en-US" sz="3200" b="0" dirty="0"/>
              <a:t> bullet yang </a:t>
            </a:r>
            <a:r>
              <a:rPr lang="en-US" sz="3200" b="0" dirty="0" err="1"/>
              <a:t>tersedia</a:t>
            </a:r>
            <a:r>
              <a:rPr lang="en-US" sz="3200" b="0" dirty="0"/>
              <a:t> </a:t>
            </a:r>
            <a:r>
              <a:rPr lang="en-US" sz="3200" b="0" dirty="0" err="1"/>
              <a:t>yaitu</a:t>
            </a:r>
            <a:r>
              <a:rPr lang="en-US" sz="3200" b="0" dirty="0"/>
              <a:t> : </a:t>
            </a:r>
            <a:endParaRPr lang="en-US" sz="3200" b="0" dirty="0" smtClean="0"/>
          </a:p>
          <a:p>
            <a:pPr marL="0" indent="0"/>
            <a:r>
              <a:rPr lang="en-US" sz="3200" b="0" dirty="0" smtClean="0"/>
              <a:t>Type </a:t>
            </a:r>
            <a:r>
              <a:rPr lang="en-US" sz="3200" b="0" dirty="0" err="1" smtClean="0"/>
              <a:t>Bentuk</a:t>
            </a:r>
            <a:r>
              <a:rPr lang="en-US" sz="3200" b="0" dirty="0" smtClean="0"/>
              <a:t> </a:t>
            </a:r>
            <a:r>
              <a:rPr lang="en-US" sz="3200" b="0" dirty="0"/>
              <a:t>	</a:t>
            </a:r>
          </a:p>
          <a:p>
            <a:r>
              <a:rPr lang="en-US" sz="3200" b="0" dirty="0"/>
              <a:t>disc 	</a:t>
            </a:r>
            <a:r>
              <a:rPr lang="en-US" sz="3200" b="0" dirty="0" smtClean="0"/>
              <a:t>	● </a:t>
            </a:r>
            <a:r>
              <a:rPr lang="en-US" sz="3200" b="0" dirty="0"/>
              <a:t>	</a:t>
            </a:r>
          </a:p>
          <a:p>
            <a:r>
              <a:rPr lang="en-US" sz="3200" b="0" dirty="0"/>
              <a:t>Square 	■ 	</a:t>
            </a:r>
          </a:p>
          <a:p>
            <a:r>
              <a:rPr lang="en-US" sz="3200" b="0" dirty="0"/>
              <a:t>Circle 	○ </a:t>
            </a:r>
            <a:r>
              <a:rPr lang="en-US" b="0" dirty="0"/>
              <a:t>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81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CONTOH </a:t>
            </a:r>
            <a:r>
              <a:rPr lang="en-US" dirty="0" smtClean="0"/>
              <a:t>PROGRAM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9074" y="1844824"/>
            <a:ext cx="3406822" cy="471182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/>
            <a:r>
              <a:rPr lang="en-US" sz="1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</a:t>
            </a: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TITLE&gt;Type - type List&lt;/TITLE&gt;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Negara Asia Tenggara &lt;HR&gt;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&lt;UL type="disc"&gt;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Indonesia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Malaysia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Singapura</a:t>
            </a: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Vietnam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&lt;/UL&gt; &lt;BR&gt;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Buah-buahan</a:t>
            </a:r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&lt;HR&gt; </a:t>
            </a:r>
          </a:p>
          <a:p>
            <a:pPr marL="0" indent="0"/>
            <a:r>
              <a:rPr lang="en-US" sz="14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&lt;UL type="square"&gt; </a:t>
            </a:r>
          </a:p>
          <a:p>
            <a:pPr marL="0" indent="0"/>
            <a:r>
              <a:rPr lang="en-US" sz="400" b="0" dirty="0" smtClean="0"/>
              <a:t>	</a:t>
            </a:r>
          </a:p>
          <a:p>
            <a:endParaRPr lang="en-US" sz="4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3779912" y="1844824"/>
            <a:ext cx="3312368" cy="471182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tabLst>
                <a:tab pos="1260475" algn="r"/>
              </a:tabLst>
            </a:pP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	&lt;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Jeruk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tabLst>
                <a:tab pos="1260475" algn="r"/>
              </a:tabLst>
            </a:pP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tabLst>
                <a:tab pos="1260475" algn="r"/>
              </a:tabLst>
            </a:pP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Nenas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>
              <a:tabLst>
                <a:tab pos="1260475" algn="r"/>
              </a:tabLst>
            </a:pP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Anggur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&lt;/UL&gt; &lt;BR&gt;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hewan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&lt;HR&gt;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&lt;UL type="circle"&gt;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Harimau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Kuda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Jerapah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600" b="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&lt;/UL&gt;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/>
            <a:r>
              <a:rPr lang="en-US" sz="1600" b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  <a:r>
              <a:rPr lang="en-US" sz="11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endParaRPr lang="en-US" sz="400" dirty="0"/>
          </a:p>
        </p:txBody>
      </p:sp>
      <p:sp>
        <p:nvSpPr>
          <p:cNvPr id="5" name="Rounded Rectangle 4"/>
          <p:cNvSpPr/>
          <p:nvPr/>
        </p:nvSpPr>
        <p:spPr>
          <a:xfrm>
            <a:off x="6482562" y="305091"/>
            <a:ext cx="2556868" cy="1505090"/>
          </a:xfrm>
          <a:prstGeom prst="roundRect">
            <a:avLst/>
          </a:prstGeom>
          <a:solidFill>
            <a:schemeClr val="accent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SIMPAN DENGAN NAMA FILE</a:t>
            </a:r>
          </a:p>
          <a:p>
            <a:pPr algn="ctr"/>
            <a:r>
              <a:rPr lang="en-US" sz="1600" dirty="0" smtClean="0">
                <a:solidFill>
                  <a:srgbClr val="CC0000"/>
                </a:solidFill>
                <a:latin typeface="+mj-lt"/>
              </a:rPr>
              <a:t>TYPE</a:t>
            </a:r>
            <a:r>
              <a:rPr lang="en-US" sz="1600" dirty="0" smtClean="0">
                <a:solidFill>
                  <a:srgbClr val="CC0000"/>
                </a:solidFill>
                <a:latin typeface="+mj-lt"/>
              </a:rPr>
              <a:t>LIST1.HTML</a:t>
            </a:r>
            <a:endParaRPr lang="en-US" sz="16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882087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5715000" cy="100811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  <a:t>List </a:t>
            </a:r>
            <a:r>
              <a:rPr lang="en-US" sz="3600" b="1" dirty="0" err="1">
                <a:solidFill>
                  <a:srgbClr val="3333CC"/>
                </a:solidFill>
                <a:latin typeface="Army Thin" pitchFamily="2" charset="0"/>
              </a:rPr>
              <a:t>dengan</a:t>
            </a:r>
            <a: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Army Thin" pitchFamily="2" charset="0"/>
              </a:rPr>
              <a:t>nomor</a:t>
            </a:r>
            <a: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  <a:t> / </a:t>
            </a:r>
            <a:b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</a:br>
            <a: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  <a:t>Numbered list </a:t>
            </a:r>
            <a:r>
              <a:rPr lang="en-US" dirty="0">
                <a:latin typeface="Continuum Medium" pitchFamily="2" charset="0"/>
              </a:rPr>
              <a:t/>
            </a:r>
            <a:br>
              <a:rPr lang="en-US" dirty="0">
                <a:latin typeface="Continuum Medium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29074" y="1797526"/>
            <a:ext cx="6863206" cy="489654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just"/>
            <a:r>
              <a:rPr lang="en-US" sz="1600" b="0" dirty="0"/>
              <a:t>Tag </a:t>
            </a:r>
            <a:r>
              <a:rPr lang="en-US" sz="1600" b="0" dirty="0" err="1"/>
              <a:t>untuk</a:t>
            </a:r>
            <a:r>
              <a:rPr lang="en-US" sz="1600" b="0" dirty="0"/>
              <a:t> </a:t>
            </a:r>
            <a:r>
              <a:rPr lang="en-US" sz="1600" b="0" dirty="0" err="1"/>
              <a:t>membuat</a:t>
            </a:r>
            <a:r>
              <a:rPr lang="en-US" sz="1600" b="0" dirty="0"/>
              <a:t> list </a:t>
            </a:r>
            <a:r>
              <a:rPr lang="en-US" sz="1600" b="0" dirty="0" err="1"/>
              <a:t>dengan</a:t>
            </a:r>
            <a:r>
              <a:rPr lang="en-US" sz="1600" b="0" dirty="0"/>
              <a:t> </a:t>
            </a:r>
            <a:r>
              <a:rPr lang="en-US" sz="1600" b="0" dirty="0" err="1"/>
              <a:t>nomor</a:t>
            </a:r>
            <a:r>
              <a:rPr lang="en-US" sz="1600" b="0" dirty="0"/>
              <a:t> </a:t>
            </a:r>
            <a:r>
              <a:rPr lang="en-US" sz="1600" b="0" dirty="0" err="1"/>
              <a:t>dimulai</a:t>
            </a:r>
            <a:r>
              <a:rPr lang="en-US" sz="1600" b="0" dirty="0"/>
              <a:t> </a:t>
            </a:r>
            <a:r>
              <a:rPr lang="en-US" sz="1600" b="0" dirty="0" err="1"/>
              <a:t>dengan</a:t>
            </a:r>
            <a:r>
              <a:rPr lang="en-US" sz="1600" b="0" dirty="0"/>
              <a:t> tag &lt;OL&gt;. </a:t>
            </a:r>
            <a:r>
              <a:rPr lang="en-US" sz="1600" b="0" dirty="0" err="1"/>
              <a:t>Kemudian</a:t>
            </a:r>
            <a:r>
              <a:rPr lang="en-US" sz="1600" b="0" dirty="0"/>
              <a:t> </a:t>
            </a:r>
            <a:r>
              <a:rPr lang="en-US" sz="1600" b="0" dirty="0" err="1"/>
              <a:t>untuk</a:t>
            </a:r>
            <a:r>
              <a:rPr lang="en-US" sz="1600" b="0" dirty="0"/>
              <a:t> </a:t>
            </a:r>
            <a:r>
              <a:rPr lang="en-US" sz="1600" b="0" dirty="0" err="1"/>
              <a:t>menampilkan</a:t>
            </a:r>
            <a:r>
              <a:rPr lang="en-US" sz="1600" b="0" dirty="0"/>
              <a:t> </a:t>
            </a:r>
            <a:r>
              <a:rPr lang="en-US" sz="1600" b="0" dirty="0" err="1"/>
              <a:t>daftar</a:t>
            </a:r>
            <a:r>
              <a:rPr lang="en-US" sz="1600" b="0" dirty="0"/>
              <a:t> </a:t>
            </a:r>
            <a:r>
              <a:rPr lang="en-US" sz="1600" b="0" dirty="0" err="1"/>
              <a:t>butir-butir</a:t>
            </a:r>
            <a:r>
              <a:rPr lang="en-US" sz="1600" b="0" dirty="0"/>
              <a:t> yang </a:t>
            </a:r>
            <a:r>
              <a:rPr lang="en-US" sz="1600" b="0" dirty="0" err="1"/>
              <a:t>diinginkan</a:t>
            </a:r>
            <a:r>
              <a:rPr lang="en-US" sz="1600" b="0" dirty="0"/>
              <a:t> </a:t>
            </a:r>
            <a:r>
              <a:rPr lang="en-US" sz="1600" b="0" dirty="0" err="1"/>
              <a:t>menggunakan</a:t>
            </a:r>
            <a:r>
              <a:rPr lang="en-US" sz="1600" b="0" dirty="0"/>
              <a:t> tag &lt;LI&gt;, </a:t>
            </a:r>
            <a:r>
              <a:rPr lang="en-US" sz="1600" b="0" dirty="0" err="1"/>
              <a:t>dan</a:t>
            </a:r>
            <a:r>
              <a:rPr lang="en-US" sz="1600" b="0" dirty="0"/>
              <a:t> </a:t>
            </a:r>
            <a:r>
              <a:rPr lang="en-US" sz="1600" b="0" dirty="0" err="1"/>
              <a:t>untuk</a:t>
            </a:r>
            <a:r>
              <a:rPr lang="en-US" sz="1600" b="0" dirty="0"/>
              <a:t> </a:t>
            </a:r>
            <a:r>
              <a:rPr lang="en-US" sz="1600" b="0" dirty="0" err="1"/>
              <a:t>mengakhirinya</a:t>
            </a:r>
            <a:r>
              <a:rPr lang="en-US" sz="1600" b="0" dirty="0"/>
              <a:t> </a:t>
            </a:r>
            <a:r>
              <a:rPr lang="en-US" sz="1600" b="0" dirty="0" err="1"/>
              <a:t>ditutup</a:t>
            </a:r>
            <a:r>
              <a:rPr lang="en-US" sz="1600" b="0" dirty="0"/>
              <a:t> </a:t>
            </a:r>
            <a:r>
              <a:rPr lang="en-US" sz="1600" b="0" dirty="0" err="1"/>
              <a:t>dengan</a:t>
            </a:r>
            <a:r>
              <a:rPr lang="en-US" sz="1600" b="0" dirty="0"/>
              <a:t> &lt;/OL&gt; </a:t>
            </a:r>
            <a:r>
              <a:rPr lang="en-US" sz="1600" b="0" dirty="0" smtClean="0"/>
              <a:t> </a:t>
            </a:r>
          </a:p>
          <a:p>
            <a:pPr marL="0" indent="0" algn="just"/>
            <a:r>
              <a:rPr lang="en-US" sz="1600" b="0" dirty="0" err="1" smtClean="0"/>
              <a:t>Contoh</a:t>
            </a:r>
            <a:r>
              <a:rPr lang="en-US" sz="1600" b="0" dirty="0" smtClean="0"/>
              <a:t> :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&lt;HTML&gt; 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</a:t>
            </a:r>
            <a:r>
              <a:rPr lang="en-US" sz="1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TITLE&gt;</a:t>
            </a:r>
            <a:r>
              <a:rPr lang="en-US" sz="1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Numbered </a:t>
            </a:r>
            <a:r>
              <a:rPr lang="en-US" sz="1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List&lt;/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TITLE&gt;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Program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UNIKOM &lt;HR&gt; 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&lt;OL&gt; 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endParaRPr lang="en-US" sz="14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S1 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D3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Keuangan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Perbankan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&lt;LI&gt;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Manajemen</a:t>
            </a:r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Pemasaran</a:t>
            </a:r>
            <a:endParaRPr lang="en-US" sz="14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&lt;/OL&gt; 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</a:t>
            </a:r>
          </a:p>
          <a:p>
            <a:pPr marL="0" indent="0" algn="just"/>
            <a:r>
              <a:rPr lang="en-US" sz="140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</a:p>
        </p:txBody>
      </p:sp>
      <p:sp>
        <p:nvSpPr>
          <p:cNvPr id="4" name="Bevel 3"/>
          <p:cNvSpPr/>
          <p:nvPr/>
        </p:nvSpPr>
        <p:spPr>
          <a:xfrm>
            <a:off x="5792870" y="4653136"/>
            <a:ext cx="2556868" cy="1505090"/>
          </a:xfrm>
          <a:prstGeom prst="bevel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SIMPAN DENGAN NAMA FILE</a:t>
            </a:r>
          </a:p>
          <a:p>
            <a:pPr algn="ctr"/>
            <a:r>
              <a:rPr lang="en-US" sz="1600" dirty="0" smtClean="0">
                <a:solidFill>
                  <a:srgbClr val="CC0000"/>
                </a:solidFill>
                <a:latin typeface="+mj-lt"/>
              </a:rPr>
              <a:t>Nomor_List</a:t>
            </a:r>
            <a:r>
              <a:rPr lang="en-US" sz="1600" dirty="0" smtClean="0">
                <a:solidFill>
                  <a:srgbClr val="CC0000"/>
                </a:solidFill>
                <a:latin typeface="+mj-lt"/>
              </a:rPr>
              <a:t>.HTML</a:t>
            </a:r>
            <a:endParaRPr lang="en-US" sz="16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7141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5715000" cy="1008112"/>
          </a:xfrm>
        </p:spPr>
        <p:txBody>
          <a:bodyPr/>
          <a:lstStyle/>
          <a:p>
            <a:pPr algn="ctr"/>
            <a: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  <a:t>List </a:t>
            </a:r>
            <a:r>
              <a:rPr lang="en-US" sz="3600" b="1" dirty="0" err="1">
                <a:solidFill>
                  <a:srgbClr val="3333CC"/>
                </a:solidFill>
                <a:latin typeface="Army Thin" pitchFamily="2" charset="0"/>
              </a:rPr>
              <a:t>dengan</a:t>
            </a:r>
            <a: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Army Thin" pitchFamily="2" charset="0"/>
              </a:rPr>
              <a:t>nomor</a:t>
            </a:r>
            <a: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  <a:t> / </a:t>
            </a:r>
            <a:b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</a:br>
            <a:r>
              <a:rPr lang="en-US" sz="3600" b="1" dirty="0">
                <a:solidFill>
                  <a:srgbClr val="3333CC"/>
                </a:solidFill>
                <a:latin typeface="Army Thin" pitchFamily="2" charset="0"/>
              </a:rPr>
              <a:t>Numbered list </a:t>
            </a:r>
            <a:r>
              <a:rPr lang="en-US" dirty="0">
                <a:latin typeface="Continuum Medium" pitchFamily="2" charset="0"/>
              </a:rPr>
              <a:t/>
            </a:r>
            <a:br>
              <a:rPr lang="en-US" dirty="0">
                <a:latin typeface="Continuum Medium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6370" y="2002478"/>
            <a:ext cx="6863206" cy="4511794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b="0" dirty="0" err="1"/>
              <a:t>Secara</a:t>
            </a:r>
            <a:r>
              <a:rPr lang="en-US" b="0" dirty="0"/>
              <a:t> </a:t>
            </a:r>
            <a:r>
              <a:rPr lang="en-US" b="0" i="1" dirty="0"/>
              <a:t>default</a:t>
            </a:r>
            <a:r>
              <a:rPr lang="en-US" b="0" dirty="0"/>
              <a:t> </a:t>
            </a:r>
            <a:r>
              <a:rPr lang="en-US" b="0" dirty="0" err="1"/>
              <a:t>jenis</a:t>
            </a:r>
            <a:r>
              <a:rPr lang="en-US" b="0" dirty="0"/>
              <a:t> </a:t>
            </a:r>
            <a:r>
              <a:rPr lang="en-US" b="0" dirty="0" err="1"/>
              <a:t>urutan</a:t>
            </a:r>
            <a:r>
              <a:rPr lang="en-US" b="0" dirty="0"/>
              <a:t> </a:t>
            </a:r>
            <a:r>
              <a:rPr lang="en-US" b="0" dirty="0" err="1"/>
              <a:t>nomor</a:t>
            </a:r>
            <a:r>
              <a:rPr lang="en-US" b="0" dirty="0"/>
              <a:t> </a:t>
            </a:r>
            <a:r>
              <a:rPr lang="en-US" b="0" dirty="0" err="1"/>
              <a:t>pada</a:t>
            </a:r>
            <a:r>
              <a:rPr lang="en-US" b="0" dirty="0"/>
              <a:t> numbered list </a:t>
            </a:r>
            <a:r>
              <a:rPr lang="en-US" b="0" dirty="0" err="1"/>
              <a:t>adalah</a:t>
            </a:r>
            <a:r>
              <a:rPr lang="en-US" b="0" dirty="0"/>
              <a:t> 1,2,3,…</a:t>
            </a:r>
            <a:r>
              <a:rPr lang="en-US" b="0" dirty="0" err="1"/>
              <a:t>dst</a:t>
            </a:r>
            <a:r>
              <a:rPr lang="en-US" b="0" dirty="0"/>
              <a:t>. </a:t>
            </a:r>
            <a:r>
              <a:rPr lang="en-US" b="0" dirty="0" err="1"/>
              <a:t>Jenis</a:t>
            </a:r>
            <a:r>
              <a:rPr lang="en-US" b="0" dirty="0"/>
              <a:t> </a:t>
            </a:r>
            <a:r>
              <a:rPr lang="en-US" b="0" dirty="0" err="1"/>
              <a:t>ini</a:t>
            </a:r>
            <a:r>
              <a:rPr lang="en-US" b="0" dirty="0"/>
              <a:t> </a:t>
            </a:r>
            <a:r>
              <a:rPr lang="en-US" b="0" dirty="0" err="1"/>
              <a:t>dapat</a:t>
            </a:r>
            <a:r>
              <a:rPr lang="en-US" b="0" dirty="0"/>
              <a:t> </a:t>
            </a:r>
            <a:r>
              <a:rPr lang="en-US" b="0" dirty="0" err="1"/>
              <a:t>dirubah</a:t>
            </a:r>
            <a:r>
              <a:rPr lang="en-US" b="0" dirty="0"/>
              <a:t> </a:t>
            </a:r>
            <a:r>
              <a:rPr lang="en-US" b="0" dirty="0" err="1"/>
              <a:t>sesuai</a:t>
            </a:r>
            <a:r>
              <a:rPr lang="en-US" b="0" dirty="0"/>
              <a:t> </a:t>
            </a:r>
            <a:r>
              <a:rPr lang="en-US" b="0" dirty="0" err="1"/>
              <a:t>jenis</a:t>
            </a:r>
            <a:r>
              <a:rPr lang="en-US" b="0" dirty="0"/>
              <a:t> yang </a:t>
            </a:r>
            <a:r>
              <a:rPr lang="en-US" b="0" dirty="0" err="1"/>
              <a:t>kita</a:t>
            </a:r>
            <a:r>
              <a:rPr lang="en-US" b="0" dirty="0"/>
              <a:t> </a:t>
            </a:r>
            <a:r>
              <a:rPr lang="en-US" b="0" dirty="0" err="1"/>
              <a:t>inginkan</a:t>
            </a:r>
            <a:r>
              <a:rPr lang="en-US" b="0" dirty="0"/>
              <a:t> </a:t>
            </a:r>
            <a:r>
              <a:rPr lang="en-US" b="0" dirty="0" err="1"/>
              <a:t>dan</a:t>
            </a:r>
            <a:r>
              <a:rPr lang="en-US" b="0" dirty="0"/>
              <a:t> </a:t>
            </a:r>
            <a:r>
              <a:rPr lang="en-US" b="0" dirty="0" err="1"/>
              <a:t>tersedia</a:t>
            </a:r>
            <a:r>
              <a:rPr lang="en-US" b="0" dirty="0"/>
              <a:t> </a:t>
            </a:r>
            <a:r>
              <a:rPr lang="en-US" b="0" dirty="0" err="1"/>
              <a:t>yaitu</a:t>
            </a:r>
            <a:r>
              <a:rPr lang="en-US" b="0" dirty="0"/>
              <a:t> : Type 	</a:t>
            </a:r>
          </a:p>
          <a:p>
            <a:r>
              <a:rPr lang="en-US" sz="2400" b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2400" b="0" dirty="0" smtClean="0">
                <a:latin typeface="Continuum Medium" pitchFamily="2" charset="0"/>
              </a:rPr>
              <a:t> </a:t>
            </a:r>
            <a:r>
              <a:rPr lang="en-US" sz="2400" b="0" dirty="0">
                <a:latin typeface="Continuum Medium" pitchFamily="2" charset="0"/>
              </a:rPr>
              <a:t>	</a:t>
            </a:r>
            <a:r>
              <a:rPr lang="en-US" sz="2400" b="0" dirty="0" err="1">
                <a:latin typeface="Continuum Medium" pitchFamily="2" charset="0"/>
              </a:rPr>
              <a:t>Untuk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menampilakan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daftar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dengan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angka</a:t>
            </a:r>
            <a:r>
              <a:rPr lang="en-US" sz="2400" b="0" dirty="0">
                <a:latin typeface="Continuum Medium" pitchFamily="2" charset="0"/>
              </a:rPr>
              <a:t> 1,2,3,… </a:t>
            </a:r>
            <a:r>
              <a:rPr lang="en-US" sz="2400" b="0" dirty="0" err="1">
                <a:latin typeface="Continuum Medium" pitchFamily="2" charset="0"/>
              </a:rPr>
              <a:t>dst</a:t>
            </a:r>
            <a:r>
              <a:rPr lang="en-US" sz="2400" b="0" dirty="0">
                <a:latin typeface="Continuum Medium" pitchFamily="2" charset="0"/>
              </a:rPr>
              <a:t> 	</a:t>
            </a:r>
          </a:p>
          <a:p>
            <a:r>
              <a:rPr lang="en-US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tinuum Medium" pitchFamily="2" charset="0"/>
              </a:rPr>
              <a:t>I</a:t>
            </a:r>
            <a:r>
              <a:rPr lang="en-US" sz="2400" b="0" dirty="0">
                <a:latin typeface="Continuum Medium" pitchFamily="2" charset="0"/>
              </a:rPr>
              <a:t> 	</a:t>
            </a:r>
            <a:r>
              <a:rPr lang="en-US" sz="2400" b="0" dirty="0" err="1">
                <a:latin typeface="Continuum Medium" pitchFamily="2" charset="0"/>
              </a:rPr>
              <a:t>Untuk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 smtClean="0">
                <a:latin typeface="Continuum Medium" pitchFamily="2" charset="0"/>
              </a:rPr>
              <a:t>menampilkan</a:t>
            </a:r>
            <a:r>
              <a:rPr lang="en-US" sz="2400" b="0" dirty="0" smtClean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daftar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dengan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angka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Romawi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besar</a:t>
            </a:r>
            <a:r>
              <a:rPr lang="en-US" sz="2400" b="0" dirty="0">
                <a:latin typeface="Continuum Medium" pitchFamily="2" charset="0"/>
              </a:rPr>
              <a:t> 	</a:t>
            </a:r>
          </a:p>
          <a:p>
            <a:r>
              <a:rPr lang="en-US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tinuum Medium" pitchFamily="2" charset="0"/>
              </a:rPr>
              <a:t>i </a:t>
            </a:r>
            <a:r>
              <a:rPr lang="en-US" sz="2400" b="0" dirty="0">
                <a:latin typeface="Continuum Medium" pitchFamily="2" charset="0"/>
              </a:rPr>
              <a:t>	</a:t>
            </a:r>
            <a:r>
              <a:rPr lang="en-US" sz="2400" b="0" dirty="0" err="1">
                <a:latin typeface="Continuum Medium" pitchFamily="2" charset="0"/>
              </a:rPr>
              <a:t>Untuk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menampilakan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daftar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dengan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angka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Romawi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kecil</a:t>
            </a:r>
            <a:r>
              <a:rPr lang="en-US" sz="2400" b="0" dirty="0">
                <a:latin typeface="Continuum Medium" pitchFamily="2" charset="0"/>
              </a:rPr>
              <a:t> 	</a:t>
            </a:r>
          </a:p>
          <a:p>
            <a:r>
              <a:rPr lang="en-US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tinuum Medium" pitchFamily="2" charset="0"/>
              </a:rPr>
              <a:t>A</a:t>
            </a:r>
            <a:r>
              <a:rPr lang="en-US" sz="2400" b="0" dirty="0">
                <a:latin typeface="Continuum Medium" pitchFamily="2" charset="0"/>
              </a:rPr>
              <a:t> 	</a:t>
            </a:r>
            <a:r>
              <a:rPr lang="en-US" sz="2400" b="0" dirty="0" err="1">
                <a:latin typeface="Continuum Medium" pitchFamily="2" charset="0"/>
              </a:rPr>
              <a:t>Untuk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 smtClean="0">
                <a:latin typeface="Continuum Medium" pitchFamily="2" charset="0"/>
              </a:rPr>
              <a:t>menampilkan</a:t>
            </a:r>
            <a:r>
              <a:rPr lang="en-US" sz="2400" b="0" dirty="0" smtClean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daftar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dengan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abjad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 smtClean="0">
                <a:latin typeface="Continuum Medium" pitchFamily="2" charset="0"/>
              </a:rPr>
              <a:t>besar</a:t>
            </a:r>
            <a:endParaRPr lang="en-US" sz="2400" b="0" dirty="0">
              <a:latin typeface="Continuum Medium" pitchFamily="2" charset="0"/>
            </a:endParaRPr>
          </a:p>
          <a:p>
            <a:r>
              <a:rPr lang="en-US" sz="2400" b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tinuum Medium" pitchFamily="2" charset="0"/>
              </a:rPr>
              <a:t>a</a:t>
            </a:r>
            <a:r>
              <a:rPr lang="en-US" sz="2400" b="0" dirty="0">
                <a:latin typeface="Continuum Medium" pitchFamily="2" charset="0"/>
              </a:rPr>
              <a:t> 	</a:t>
            </a:r>
            <a:r>
              <a:rPr lang="en-US" sz="2400" b="0" dirty="0" err="1">
                <a:latin typeface="Continuum Medium" pitchFamily="2" charset="0"/>
              </a:rPr>
              <a:t>Untuk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 smtClean="0">
                <a:latin typeface="Continuum Medium" pitchFamily="2" charset="0"/>
              </a:rPr>
              <a:t>menampilkan</a:t>
            </a:r>
            <a:r>
              <a:rPr lang="en-US" sz="2400" b="0" dirty="0" smtClean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daftar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dengan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abjad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2400" b="0" dirty="0" err="1">
                <a:latin typeface="Continuum Medium" pitchFamily="2" charset="0"/>
              </a:rPr>
              <a:t>kecil</a:t>
            </a:r>
            <a:r>
              <a:rPr lang="en-US" sz="2400" b="0" dirty="0">
                <a:latin typeface="Continuum Medium" pitchFamily="2" charset="0"/>
              </a:rPr>
              <a:t> </a:t>
            </a:r>
            <a:r>
              <a:rPr lang="en-US" sz="1400" b="0" dirty="0"/>
              <a:t>	</a:t>
            </a:r>
          </a:p>
          <a:p>
            <a:pPr marL="0" indent="0" algn="just"/>
            <a:r>
              <a:rPr lang="en-US" sz="1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4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930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CONTOH PROGRAM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76370" y="1844824"/>
            <a:ext cx="4151614" cy="4752528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endParaRPr lang="en-US" sz="1800" b="0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n-US" sz="18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</a:t>
            </a:r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HTML&gt; 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&lt;HEAD&gt;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&lt;TITLE&gt;List&lt;/TITLE&gt;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&lt;/HEAD&gt; 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&lt;BODY&gt; 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</a:t>
            </a:r>
            <a:r>
              <a:rPr lang="en-US" sz="18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Negara Asia Tenggara &lt;HR&gt; 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&lt;OL type=A&gt; 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Indonesia 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Malaysia 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</a:t>
            </a:r>
            <a:r>
              <a:rPr lang="en-US" sz="18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Singapura</a:t>
            </a:r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Vietnam </a:t>
            </a: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&lt;LI&gt; </a:t>
            </a:r>
            <a:r>
              <a:rPr lang="en-US" sz="18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800" b="0" dirty="0" smtClean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/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8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en-US" sz="18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</a:t>
            </a:r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OL&gt;	</a:t>
            </a:r>
            <a:r>
              <a:rPr lang="en-US" sz="18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</a:t>
            </a:r>
            <a:r>
              <a:rPr lang="en-US" sz="18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BR&gt; </a:t>
            </a:r>
            <a:r>
              <a:rPr lang="en-US" sz="12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marL="0" indent="0" algn="just"/>
            <a:r>
              <a:rPr lang="en-US" sz="1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4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0" y="1845082"/>
            <a:ext cx="4151614" cy="4752528"/>
          </a:xfrm>
          <a:prstGeom prst="rect">
            <a:avLst/>
          </a:prstGeom>
          <a:solidFill>
            <a:schemeClr val="lt1">
              <a:alpha val="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/>
            <a:r>
              <a:rPr lang="en-US" sz="14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00" b="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Buah-buahan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&lt;HR&gt;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&lt;OL type=I&gt;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Jeruk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Apel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Nenas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Anggur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	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&lt;/OL&gt; &lt;BR&gt; </a:t>
            </a:r>
          </a:p>
          <a:p>
            <a:pPr marL="0" indent="0"/>
            <a:r>
              <a:rPr lang="en-US" sz="14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</a:t>
            </a:r>
            <a:r>
              <a:rPr lang="en-US" sz="1400" b="0" dirty="0" err="1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Daftar</a:t>
            </a:r>
            <a:r>
              <a:rPr lang="en-US" sz="1400" b="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hewan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&lt;HR&gt;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&lt;OL type=i&gt;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Harimau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Singa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Kuda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Jerapah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&lt;LI&gt; </a:t>
            </a:r>
            <a:r>
              <a:rPr lang="en-US" sz="1400" b="0" dirty="0" err="1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dll</a:t>
            </a:r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&lt;/OL&gt;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&lt;/BODY&gt; </a:t>
            </a:r>
          </a:p>
          <a:p>
            <a:pPr marL="0" indent="0"/>
            <a:r>
              <a:rPr lang="en-US" sz="1400" b="0" dirty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&lt;/HTML&gt;</a:t>
            </a:r>
            <a:r>
              <a:rPr lang="en-US" sz="1200" b="0" dirty="0"/>
              <a:t>	</a:t>
            </a:r>
          </a:p>
          <a:p>
            <a:pPr marL="0" indent="0" algn="just"/>
            <a:r>
              <a:rPr lang="en-US" sz="1400" dirty="0" smtClean="0">
                <a:solidFill>
                  <a:srgbClr val="CC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1400" dirty="0">
              <a:solidFill>
                <a:srgbClr val="CC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 Diagonal Corner Rectangle 5"/>
          <p:cNvSpPr/>
          <p:nvPr/>
        </p:nvSpPr>
        <p:spPr>
          <a:xfrm>
            <a:off x="6426100" y="5029457"/>
            <a:ext cx="2232248" cy="1505090"/>
          </a:xfrm>
          <a:prstGeom prst="round2DiagRect">
            <a:avLst/>
          </a:prstGeom>
          <a:solidFill>
            <a:schemeClr val="accent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latin typeface="+mj-lt"/>
              </a:rPr>
              <a:t>SIMPAN DENGAN NAMA FILE</a:t>
            </a:r>
          </a:p>
          <a:p>
            <a:pPr algn="ctr"/>
            <a:r>
              <a:rPr lang="en-US" sz="1600" dirty="0" smtClean="0">
                <a:solidFill>
                  <a:srgbClr val="CC0000"/>
                </a:solidFill>
                <a:latin typeface="+mj-lt"/>
              </a:rPr>
              <a:t>Nomor_List2.</a:t>
            </a:r>
          </a:p>
          <a:p>
            <a:pPr algn="ctr"/>
            <a:r>
              <a:rPr lang="en-US" sz="1600" dirty="0" smtClean="0">
                <a:solidFill>
                  <a:srgbClr val="CC0000"/>
                </a:solidFill>
                <a:latin typeface="+mj-lt"/>
              </a:rPr>
              <a:t>HTML</a:t>
            </a:r>
            <a:endParaRPr lang="en-US" sz="1600" dirty="0">
              <a:solidFill>
                <a:srgbClr val="CC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088084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xedArt_Software">
  <a:themeElements>
    <a:clrScheme name="01abstrac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01abstrac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01abstrac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abstrac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abstrac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31BF361-26EB-402F-B62B-20AB46386A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BoxedArt_Software</Template>
  <TotalTime>324</TotalTime>
  <Words>479</Words>
  <Application>Microsoft Office PowerPoint</Application>
  <PresentationFormat>On-screen Show (4:3)</PresentationFormat>
  <Paragraphs>158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BoxedArt_Software</vt:lpstr>
      <vt:lpstr>Custom Design</vt:lpstr>
      <vt:lpstr>1_Custom Design</vt:lpstr>
      <vt:lpstr>1_Default Design</vt:lpstr>
      <vt:lpstr>MEMBUAT LIST</vt:lpstr>
      <vt:lpstr>PENDAHULUAN</vt:lpstr>
      <vt:lpstr> List tanpa nomor / Bulleted list  </vt:lpstr>
      <vt:lpstr>Contoh Program</vt:lpstr>
      <vt:lpstr>JENIS – JENIS BULLET</vt:lpstr>
      <vt:lpstr>CONTOH PROGRAM</vt:lpstr>
      <vt:lpstr>List dengan nomor /  Numbered list  </vt:lpstr>
      <vt:lpstr>List dengan nomor /  Numbered list  </vt:lpstr>
      <vt:lpstr>CONTOH PROGRAM</vt:lpstr>
      <vt:lpstr>List Defini  ( Definition List )</vt:lpstr>
      <vt:lpstr>CONTOH PROGRAM</vt:lpstr>
      <vt:lpstr>L A T I H A N</vt:lpstr>
      <vt:lpstr>S E L E S A I</vt:lpstr>
    </vt:vector>
  </TitlesOfParts>
  <Company>Student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DASAR – DASAR  PENGOPERASIAN LINUX</dc:title>
  <dc:subject/>
  <dc:creator>User</dc:creator>
  <cp:keywords/>
  <dc:description/>
  <cp:lastModifiedBy>User</cp:lastModifiedBy>
  <cp:revision>37</cp:revision>
  <dcterms:created xsi:type="dcterms:W3CDTF">2011-10-06T01:12:16Z</dcterms:created>
  <dcterms:modified xsi:type="dcterms:W3CDTF">2011-10-12T02:25:09Z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TC019517539991</vt:lpwstr>
  </property>
</Properties>
</file>