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5" r:id="rId9"/>
    <p:sldId id="267" r:id="rId10"/>
    <p:sldId id="268" r:id="rId11"/>
    <p:sldId id="269" r:id="rId12"/>
    <p:sldId id="270" r:id="rId13"/>
    <p:sldId id="272" r:id="rId14"/>
    <p:sldId id="311" r:id="rId15"/>
    <p:sldId id="271" r:id="rId16"/>
    <p:sldId id="299" r:id="rId17"/>
    <p:sldId id="300" r:id="rId18"/>
    <p:sldId id="301" r:id="rId19"/>
    <p:sldId id="274" r:id="rId20"/>
    <p:sldId id="275" r:id="rId21"/>
    <p:sldId id="303" r:id="rId22"/>
    <p:sldId id="304" r:id="rId23"/>
    <p:sldId id="305" r:id="rId24"/>
    <p:sldId id="306" r:id="rId25"/>
    <p:sldId id="278" r:id="rId26"/>
    <p:sldId id="302" r:id="rId27"/>
    <p:sldId id="279" r:id="rId28"/>
    <p:sldId id="280" r:id="rId29"/>
    <p:sldId id="281" r:id="rId30"/>
    <p:sldId id="308" r:id="rId31"/>
    <p:sldId id="309" r:id="rId32"/>
    <p:sldId id="288" r:id="rId33"/>
    <p:sldId id="282" r:id="rId34"/>
    <p:sldId id="290" r:id="rId35"/>
    <p:sldId id="291" r:id="rId36"/>
    <p:sldId id="292" r:id="rId37"/>
    <p:sldId id="296" r:id="rId38"/>
    <p:sldId id="293" r:id="rId39"/>
    <p:sldId id="294" r:id="rId40"/>
    <p:sldId id="295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6699"/>
    <a:srgbClr val="663300"/>
    <a:srgbClr val="FFE2A7"/>
    <a:srgbClr val="9900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F095A-0196-4D0A-A3F9-8C2DEDDC0393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MPj039884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6477000" cy="48577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28600"/>
            <a:ext cx="4495800" cy="2590800"/>
          </a:xfrm>
        </p:spPr>
        <p:txBody>
          <a:bodyPr/>
          <a:lstStyle>
            <a:lvl1pPr algn="r">
              <a:defRPr sz="4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971800"/>
            <a:ext cx="4495800" cy="1752600"/>
          </a:xfrm>
        </p:spPr>
        <p:txBody>
          <a:bodyPr/>
          <a:lstStyle>
            <a:lvl1pPr marL="0" indent="0" algn="r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B89BC-2AB5-4CD3-A44B-376106B46B06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235E1-5DEE-4AC6-8AC6-DB37E2CD36C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41BD2-09B4-4D69-A216-F03243BA4F19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96A6F-4E45-48F2-BB53-9A7B27093F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31C6D-F9D0-45FD-89FC-87A008D7C9E4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10685-98FC-43CA-8168-43B0D3CCA4D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90D83-49A2-453F-8043-79B57B54A625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E42F4-E30C-486A-B0A4-4F4F09219F3E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FAC1C-2B16-413A-8080-AEAB2E2BA23E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F3FA2-E290-4598-A7B7-869B105874C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F7350-AC6A-4821-A54D-C285213B10F2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5C3E-5C63-443F-85EE-7DE6A15084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AEC81-A19F-481D-B2A7-76C6289B59B6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8FBD-6339-4AE7-936A-81A0A8B929B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89264-5F89-4961-8A25-C485585D248C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3C81-D871-499A-AC8B-7AE9E3F11BA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FAEAD-7DED-4B7B-BBCB-66E7415ACE3B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82A93-662F-45AE-BA32-90A4FD561FE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MPj03988430000[1]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66FF"/>
                </a:solidFill>
              </a:defRPr>
            </a:lvl1pPr>
          </a:lstStyle>
          <a:p>
            <a:fld id="{EA2E15AB-6416-469C-AEBF-05638184F408}" type="datetime1">
              <a:rPr lang="en-SG"/>
              <a:pPr/>
              <a:t>7/10/2011</a:t>
            </a:fld>
            <a:endParaRPr lang="en-S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66FF"/>
                </a:solidFill>
              </a:defRPr>
            </a:lvl1pPr>
          </a:lstStyle>
          <a:p>
            <a:r>
              <a:rPr lang="en-SG" dirty="0" smtClean="0"/>
              <a:t>Free template from www.brainybetty.com</a:t>
            </a:r>
            <a:endParaRPr lang="en-SG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66FF"/>
                </a:solidFill>
              </a:defRPr>
            </a:lvl1pPr>
          </a:lstStyle>
          <a:p>
            <a:fld id="{17E3EF8F-33D6-42E3-8EA7-BD61F6B1C042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8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sz="2400" b="1">
          <a:solidFill>
            <a:srgbClr val="0066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000" b="1">
          <a:solidFill>
            <a:srgbClr val="0066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b="1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SG" sz="4800" dirty="0" err="1" smtClean="0"/>
              <a:t>Komunikasi</a:t>
            </a:r>
            <a:r>
              <a:rPr lang="en-SG" sz="4800" dirty="0" smtClean="0"/>
              <a:t> Data</a:t>
            </a:r>
            <a:endParaRPr lang="en-SG" sz="4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29058" y="5357826"/>
            <a:ext cx="4910142" cy="714380"/>
          </a:xfrm>
        </p:spPr>
        <p:txBody>
          <a:bodyPr/>
          <a:lstStyle/>
          <a:p>
            <a:r>
              <a:rPr lang="en-SG" sz="2400" dirty="0" smtClean="0"/>
              <a:t>2. </a:t>
            </a:r>
            <a:r>
              <a:rPr lang="en-SG" sz="2400" dirty="0" err="1" smtClean="0"/>
              <a:t>Dasar</a:t>
            </a:r>
            <a:r>
              <a:rPr lang="en-SG" sz="2400" dirty="0" smtClean="0"/>
              <a:t> </a:t>
            </a:r>
            <a:r>
              <a:rPr lang="en-SG" sz="2400" dirty="0" err="1" smtClean="0"/>
              <a:t>Transmisi</a:t>
            </a:r>
            <a:r>
              <a:rPr lang="en-SG" sz="2400" dirty="0" smtClean="0"/>
              <a:t> Data</a:t>
            </a:r>
            <a:endParaRPr lang="en-SG" sz="24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000372"/>
            <a:ext cx="1857378" cy="1857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3306" y="607220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66FF"/>
                </a:solidFill>
              </a:rPr>
              <a:t>Dosen</a:t>
            </a:r>
            <a:r>
              <a:rPr lang="en-US" dirty="0" smtClean="0">
                <a:solidFill>
                  <a:srgbClr val="0066FF"/>
                </a:solidFill>
              </a:rPr>
              <a:t> : S. </a:t>
            </a:r>
            <a:r>
              <a:rPr lang="en-US" dirty="0" err="1" smtClean="0">
                <a:solidFill>
                  <a:srgbClr val="0066FF"/>
                </a:solidFill>
              </a:rPr>
              <a:t>Indriani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0066FF"/>
                </a:solidFill>
              </a:rPr>
              <a:t>Lestariningati</a:t>
            </a:r>
            <a:r>
              <a:rPr lang="en-US" dirty="0" smtClean="0">
                <a:solidFill>
                  <a:srgbClr val="0066FF"/>
                </a:solidFill>
              </a:rPr>
              <a:t>, M.T</a:t>
            </a:r>
            <a:endParaRPr lang="en-SG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36"/>
            <a:ext cx="8334404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pada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umumnya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berbentuk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 </a:t>
            </a:r>
            <a:r>
              <a:rPr lang="en-SG" sz="2400" b="0" dirty="0" err="1" smtClean="0">
                <a:latin typeface="Franklin Gothic Book" pitchFamily="34" charset="0"/>
              </a:rPr>
              <a:t>memiliki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tiga</a:t>
            </a:r>
            <a:r>
              <a:rPr lang="en-SG" sz="2400" b="0" dirty="0" smtClean="0">
                <a:latin typeface="Franklin Gothic Book" pitchFamily="34" charset="0"/>
              </a:rPr>
              <a:t> variable </a:t>
            </a:r>
            <a:r>
              <a:rPr lang="en-SG" sz="2400" b="0" dirty="0" err="1" smtClean="0">
                <a:latin typeface="Franklin Gothic Book" pitchFamily="34" charset="0"/>
              </a:rPr>
              <a:t>dasar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yaitu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amplitudo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frekuensi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phase.</a:t>
            </a:r>
          </a:p>
          <a:p>
            <a:pPr marL="971550" lvl="1" indent="-514350" algn="just">
              <a:lnSpc>
                <a:spcPct val="150000"/>
              </a:lnSpc>
            </a:pPr>
            <a:r>
              <a:rPr lang="en-SG" dirty="0" err="1" smtClean="0">
                <a:latin typeface="Franklin Gothic Book" pitchFamily="34" charset="0"/>
              </a:rPr>
              <a:t>Amplitudo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merupakan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ukuran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tinggi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rendahnya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tegangan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dari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sinyal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analog</a:t>
            </a:r>
            <a:r>
              <a:rPr lang="en-SG" b="0" dirty="0" smtClean="0">
                <a:latin typeface="Franklin Gothic Book" pitchFamily="34" charset="0"/>
              </a:rPr>
              <a:t>.</a:t>
            </a:r>
          </a:p>
          <a:p>
            <a:pPr marL="971550" lvl="1" indent="-514350" algn="just">
              <a:lnSpc>
                <a:spcPct val="150000"/>
              </a:lnSpc>
            </a:pPr>
            <a:r>
              <a:rPr lang="en-SG" dirty="0" err="1" smtClean="0">
                <a:latin typeface="Franklin Gothic Book" pitchFamily="34" charset="0"/>
              </a:rPr>
              <a:t>Frekuensi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adalah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jumlah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gelombang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sinyal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analog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dalam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satuan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detik</a:t>
            </a:r>
            <a:r>
              <a:rPr lang="en-SG" b="0" dirty="0" smtClean="0">
                <a:latin typeface="Franklin Gothic Book" pitchFamily="34" charset="0"/>
              </a:rPr>
              <a:t>.</a:t>
            </a:r>
          </a:p>
          <a:p>
            <a:pPr marL="971550" lvl="1" indent="-514350" algn="just">
              <a:lnSpc>
                <a:spcPct val="150000"/>
              </a:lnSpc>
            </a:pPr>
            <a:r>
              <a:rPr lang="en-SG" dirty="0" smtClean="0">
                <a:latin typeface="Franklin Gothic Book" pitchFamily="34" charset="0"/>
              </a:rPr>
              <a:t>Phase </a:t>
            </a:r>
            <a:r>
              <a:rPr lang="en-SG" b="0" dirty="0" err="1" smtClean="0">
                <a:latin typeface="Franklin Gothic Book" pitchFamily="34" charset="0"/>
              </a:rPr>
              <a:t>adalah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besar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sudut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dari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sinyal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analog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pada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saat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tertentu</a:t>
            </a:r>
            <a:r>
              <a:rPr lang="en-SG" b="0" dirty="0" smtClean="0">
                <a:latin typeface="Franklin Gothic Book" pitchFamily="34" charset="0"/>
              </a:rPr>
              <a:t>.</a:t>
            </a:r>
            <a:endParaRPr lang="en-SG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Digital</a:t>
            </a:r>
          </a:p>
          <a:p>
            <a:pPr marL="514350" indent="-514350">
              <a:buNone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digital </a:t>
            </a:r>
            <a:r>
              <a:rPr lang="en-SG" sz="2400" b="0" dirty="0" err="1" smtClean="0">
                <a:latin typeface="Franklin Gothic Book" pitchFamily="34" charset="0"/>
              </a:rPr>
              <a:t>merupakan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data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pulsa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dapat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mengalami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perubahan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tiba-tiba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mempunyai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besaran</a:t>
            </a:r>
            <a:r>
              <a:rPr lang="en-SG" sz="2400" b="0" dirty="0" smtClean="0">
                <a:latin typeface="Franklin Gothic Book" pitchFamily="34" charset="0"/>
              </a:rPr>
              <a:t> 0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1</a:t>
            </a:r>
            <a:endParaRPr lang="en-SG" sz="2400" b="0" dirty="0">
              <a:latin typeface="Franklin Gothic Boo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590427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digital </a:t>
            </a:r>
            <a:r>
              <a:rPr lang="en-SG" sz="2400" b="0" dirty="0" err="1" smtClean="0">
                <a:latin typeface="Franklin Gothic Book" pitchFamily="34" charset="0"/>
              </a:rPr>
              <a:t>hanya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memiliki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dua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keadaan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yaitu</a:t>
            </a:r>
            <a:r>
              <a:rPr lang="en-SG" sz="2400" b="0" dirty="0" smtClean="0">
                <a:latin typeface="Franklin Gothic Book" pitchFamily="34" charset="0"/>
              </a:rPr>
              <a:t> 0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1, </a:t>
            </a:r>
            <a:r>
              <a:rPr lang="en-SG" sz="2400" b="0" dirty="0" err="1" smtClean="0">
                <a:latin typeface="Franklin Gothic Book" pitchFamily="34" charset="0"/>
              </a:rPr>
              <a:t>sehingga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tidak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mudah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terpengaruh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oleh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derau</a:t>
            </a:r>
            <a:r>
              <a:rPr lang="en-SG" sz="2400" b="0" dirty="0" smtClean="0">
                <a:latin typeface="Franklin Gothic Book" pitchFamily="34" charset="0"/>
              </a:rPr>
              <a:t>/noise, </a:t>
            </a:r>
            <a:r>
              <a:rPr lang="en-SG" sz="2400" b="0" dirty="0" err="1" smtClean="0">
                <a:latin typeface="Franklin Gothic Book" pitchFamily="34" charset="0"/>
              </a:rPr>
              <a:t>tetapi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transmisi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digital </a:t>
            </a:r>
            <a:r>
              <a:rPr lang="en-SG" sz="2400" b="0" dirty="0" err="1" smtClean="0">
                <a:latin typeface="Franklin Gothic Book" pitchFamily="34" charset="0"/>
              </a:rPr>
              <a:t>hanya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mencapai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jarak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jangkau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pengiriman</a:t>
            </a:r>
            <a:r>
              <a:rPr lang="en-SG" sz="2400" b="0" dirty="0" smtClean="0">
                <a:latin typeface="Franklin Gothic Book" pitchFamily="34" charset="0"/>
              </a:rPr>
              <a:t> data yang </a:t>
            </a:r>
            <a:r>
              <a:rPr lang="en-SG" sz="2400" b="0" dirty="0" err="1" smtClean="0">
                <a:latin typeface="Franklin Gothic Book" pitchFamily="34" charset="0"/>
              </a:rPr>
              <a:t>relatif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dekat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Biasanya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juga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dikenal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diskrit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mempunyai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dua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keadaan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biasa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disebut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bit.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4000"/>
              <a:t>Transmisi Analog &amp; Digital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ph idx="4294967295"/>
          </p:nvPr>
        </p:nvGraphicFramePr>
        <p:xfrm>
          <a:off x="457200" y="1801813"/>
          <a:ext cx="8162925" cy="4258945"/>
        </p:xfrm>
        <a:graphic>
          <a:graphicData uri="http://schemas.openxmlformats.org/drawingml/2006/table">
            <a:tbl>
              <a:tblPr/>
              <a:tblGrid>
                <a:gridCol w="4081463"/>
                <a:gridCol w="40814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Analog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Digital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8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Rentan terhadap Noise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Signal yang diterima diproses dengan diulang dan diamplifikasi.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Mudah terjadi crosstalk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sinyal kontinyu.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Kualitas signal diukur dalam satuan S/N (Signal To Noise Ratio)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Tahan terhadap Noise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Proses regenerasi dilakukan bagi signal yang diterima.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Bebas cross talk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signal diskrit (discrete)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Kualitas signal diukur dalam BER (Bit Error Rate)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48488" y="6481763"/>
            <a:ext cx="2133600" cy="476250"/>
          </a:xfrm>
          <a:prstGeom prst="rect">
            <a:avLst/>
          </a:prstGeom>
        </p:spPr>
        <p:txBody>
          <a:bodyPr/>
          <a:lstStyle/>
          <a:p>
            <a:fld id="{A3D77EDD-34AE-4E2F-A698-30A5F75F1211}" type="slidenum">
              <a:rPr lang="en-US"/>
              <a:pPr/>
              <a:t>14</a:t>
            </a:fld>
            <a:endParaRPr 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908050"/>
          </a:xfrm>
        </p:spPr>
        <p:txBody>
          <a:bodyPr/>
          <a:lstStyle/>
          <a:p>
            <a:r>
              <a:rPr lang="id-ID" dirty="0"/>
              <a:t>Elemen Sistem Transmisi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id-ID" sz="2800"/>
              <a:t>Untuk sistem komunikasi dua arah, maka pada arah transmisi yang berlawanan juga diperlukan elemen yang sama</a:t>
            </a:r>
            <a:endParaRPr lang="en-US" sz="2800"/>
          </a:p>
        </p:txBody>
      </p:sp>
      <p:pic>
        <p:nvPicPr>
          <p:cNvPr id="3379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134350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r>
              <a:rPr lang="en-US" sz="3600" dirty="0" err="1" smtClean="0">
                <a:latin typeface="Franklin Gothic Book" pitchFamily="34" charset="0"/>
              </a:rPr>
              <a:t>Permasalahan</a:t>
            </a:r>
            <a:r>
              <a:rPr lang="en-US" sz="3600" dirty="0" smtClean="0">
                <a:latin typeface="Franklin Gothic Book" pitchFamily="34" charset="0"/>
              </a:rPr>
              <a:t> </a:t>
            </a:r>
            <a:r>
              <a:rPr lang="en-US" sz="3600" dirty="0" err="1" smtClean="0">
                <a:latin typeface="Franklin Gothic Book" pitchFamily="34" charset="0"/>
              </a:rPr>
              <a:t>umum</a:t>
            </a:r>
            <a:r>
              <a:rPr lang="en-US" sz="3600" dirty="0" smtClean="0">
                <a:latin typeface="Franklin Gothic Book" pitchFamily="34" charset="0"/>
              </a:rPr>
              <a:t> </a:t>
            </a:r>
            <a:r>
              <a:rPr lang="en-US" sz="3600" dirty="0" err="1" smtClean="0">
                <a:latin typeface="Franklin Gothic Book" pitchFamily="34" charset="0"/>
              </a:rPr>
              <a:t>sinyal</a:t>
            </a:r>
            <a:r>
              <a:rPr lang="en-US" sz="3600" dirty="0" smtClean="0">
                <a:latin typeface="Franklin Gothic Book" pitchFamily="34" charset="0"/>
              </a:rPr>
              <a:t> analog </a:t>
            </a:r>
            <a:r>
              <a:rPr lang="en-US" sz="3600" dirty="0" err="1" smtClean="0">
                <a:latin typeface="Franklin Gothic Book" pitchFamily="34" charset="0"/>
              </a:rPr>
              <a:t>dan</a:t>
            </a:r>
            <a:r>
              <a:rPr lang="en-US" sz="3600" dirty="0" smtClean="0">
                <a:latin typeface="Franklin Gothic Book" pitchFamily="34" charset="0"/>
              </a:rPr>
              <a:t> digital </a:t>
            </a:r>
            <a:r>
              <a:rPr lang="en-US" sz="3600" dirty="0" err="1" smtClean="0">
                <a:latin typeface="Franklin Gothic Book" pitchFamily="34" charset="0"/>
              </a:rPr>
              <a:t>adalah</a:t>
            </a:r>
            <a:r>
              <a:rPr lang="en-US" sz="3600" dirty="0" smtClean="0">
                <a:latin typeface="Franklin Gothic Book" pitchFamily="34" charset="0"/>
              </a:rPr>
              <a:t>:</a:t>
            </a:r>
            <a:endParaRPr lang="en-SG" sz="36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05842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Franklin Gothic Book" pitchFamily="34" charset="0"/>
              </a:rPr>
              <a:t>Atenuasi</a:t>
            </a:r>
            <a:r>
              <a:rPr lang="en-US" sz="2400" b="0" dirty="0" smtClean="0">
                <a:latin typeface="Franklin Gothic Book" pitchFamily="34" charset="0"/>
              </a:rPr>
              <a:t> (Attenuation) : </a:t>
            </a:r>
            <a:r>
              <a:rPr lang="en-US" sz="2400" b="0" dirty="0" err="1" smtClean="0">
                <a:latin typeface="Franklin Gothic Book" pitchFamily="34" charset="0"/>
              </a:rPr>
              <a:t>peningkatan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atenuasi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seiring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fungsi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Franklin Gothic Book" pitchFamily="34" charset="0"/>
              </a:rPr>
              <a:t>Penurunan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seiring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fungsi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jarak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r>
              <a:rPr lang="en-US" sz="2400" b="0" dirty="0" smtClean="0">
                <a:latin typeface="Franklin Gothic Book" pitchFamily="34" charset="0"/>
                <a:sym typeface="Wingdings" pitchFamily="2" charset="2"/>
              </a:rPr>
              <a:t></a:t>
            </a:r>
            <a:r>
              <a:rPr lang="en-US" sz="2400" b="0" dirty="0" err="1" smtClean="0">
                <a:latin typeface="Franklin Gothic Book" pitchFamily="34" charset="0"/>
              </a:rPr>
              <a:t>Pengembalian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kualitas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dilakukan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</a:t>
            </a:r>
            <a:r>
              <a:rPr lang="en-US" sz="2400" b="0" dirty="0" err="1" smtClean="0">
                <a:latin typeface="Franklin Gothic Book" pitchFamily="34" charset="0"/>
              </a:rPr>
              <a:t>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cara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yaitu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amplifier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analog,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repeater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digital.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smtClean="0">
                <a:latin typeface="Franklin Gothic Book" pitchFamily="34" charset="0"/>
              </a:rPr>
              <a:t>Delay distortion </a:t>
            </a:r>
            <a:r>
              <a:rPr lang="en-US" sz="2400" b="0" dirty="0" err="1" smtClean="0">
                <a:latin typeface="Franklin Gothic Book" pitchFamily="34" charset="0"/>
              </a:rPr>
              <a:t>terjadi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ketika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komponen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berjalan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Franklin Gothic Book" pitchFamily="34" charset="0"/>
              </a:rPr>
              <a:t>Masalah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mendasar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adalah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efek</a:t>
            </a:r>
            <a:r>
              <a:rPr lang="en-US" sz="2400" b="0" dirty="0" smtClean="0">
                <a:latin typeface="Franklin Gothic Book" pitchFamily="34" charset="0"/>
              </a:rPr>
              <a:t> noise.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Book" pitchFamily="34" charset="0"/>
              </a:rPr>
              <a:t>Attenuation (</a:t>
            </a:r>
            <a:r>
              <a:rPr lang="en-US" dirty="0" err="1" smtClean="0">
                <a:latin typeface="Franklin Gothic Book" pitchFamily="34" charset="0"/>
              </a:rPr>
              <a:t>Atenuasi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eaLnBrk="1" hangingPunct="1"/>
            <a:r>
              <a:rPr lang="en-US" sz="2400" b="0" dirty="0" err="1" smtClean="0">
                <a:latin typeface="Franklin Gothic Book" pitchFamily="34" charset="0"/>
              </a:rPr>
              <a:t>Apabila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dilewatkan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seringkali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mengalami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berbagai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perlakuan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medium (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) yang </a:t>
            </a:r>
            <a:r>
              <a:rPr lang="en-US" sz="2400" b="0" dirty="0" err="1" smtClean="0">
                <a:latin typeface="Franklin Gothic Book" pitchFamily="34" charset="0"/>
              </a:rPr>
              <a:t>dilaluinya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r>
              <a:rPr lang="en-US" sz="2400" b="0" dirty="0" err="1" smtClean="0">
                <a:latin typeface="Franklin Gothic Book" pitchFamily="34" charset="0"/>
              </a:rPr>
              <a:t>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mekanisme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dimana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dilewati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mengalami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pelemahan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energi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selanjutnya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dikenal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atenuasi</a:t>
            </a:r>
            <a:r>
              <a:rPr lang="en-US" sz="2400" b="0" dirty="0" smtClean="0">
                <a:latin typeface="Franklin Gothic Book" pitchFamily="34" charset="0"/>
              </a:rPr>
              <a:t> (</a:t>
            </a:r>
            <a:r>
              <a:rPr lang="en-US" sz="2400" b="0" dirty="0" err="1" smtClean="0">
                <a:latin typeface="Franklin Gothic Book" pitchFamily="34" charset="0"/>
              </a:rPr>
              <a:t>pelemahan</a:t>
            </a:r>
            <a:r>
              <a:rPr lang="en-US" sz="2400" b="0" dirty="0" smtClean="0">
                <a:latin typeface="Franklin Gothic Book" pitchFamily="34" charset="0"/>
              </a:rPr>
              <a:t>/ </a:t>
            </a:r>
            <a:r>
              <a:rPr lang="en-US" sz="2400" b="0" dirty="0" err="1" smtClean="0">
                <a:latin typeface="Franklin Gothic Book" pitchFamily="34" charset="0"/>
              </a:rPr>
              <a:t>redaman</a:t>
            </a:r>
            <a:r>
              <a:rPr lang="en-US" sz="2400" b="0" dirty="0" smtClean="0">
                <a:latin typeface="Franklin Gothic Book" pitchFamily="34" charset="0"/>
              </a:rPr>
              <a:t>)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</a:p>
          <a:p>
            <a:pPr eaLnBrk="1" hangingPunct="1"/>
            <a:r>
              <a:rPr lang="en-US" sz="2400" b="0" dirty="0" err="1" smtClean="0">
                <a:latin typeface="Franklin Gothic Book" pitchFamily="34" charset="0"/>
              </a:rPr>
              <a:t>Bentuk</a:t>
            </a:r>
            <a:r>
              <a:rPr lang="en-US" sz="2400" b="0" dirty="0" smtClean="0">
                <a:latin typeface="Franklin Gothic Book" pitchFamily="34" charset="0"/>
              </a:rPr>
              <a:t> diagram </a:t>
            </a:r>
            <a:r>
              <a:rPr lang="en-US" sz="2400" b="0" dirty="0" err="1" smtClean="0">
                <a:latin typeface="Franklin Gothic Book" pitchFamily="34" charset="0"/>
              </a:rPr>
              <a:t>blok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operasi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penurunan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diberikan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gambar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berikut</a:t>
            </a:r>
            <a:r>
              <a:rPr lang="en-US" sz="2400" b="0" dirty="0" smtClean="0">
                <a:latin typeface="Franklin Gothic Book" pitchFamily="34" charset="0"/>
              </a:rPr>
              <a:t>:</a:t>
            </a:r>
          </a:p>
          <a:p>
            <a:pPr eaLnBrk="1" hangingPunct="1"/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800600"/>
            <a:ext cx="11430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Sinyal</a:t>
            </a:r>
            <a:r>
              <a:rPr lang="en-US" dirty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masuk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4800600"/>
            <a:ext cx="11430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Franklin Gothic Book" pitchFamily="34" charset="0"/>
              </a:rPr>
              <a:t>Media </a:t>
            </a: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transmisi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4800600"/>
            <a:ext cx="11430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Sinyal</a:t>
            </a:r>
            <a:r>
              <a:rPr lang="en-US" dirty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keluar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048000" y="5257800"/>
            <a:ext cx="990600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5181600" y="5257800"/>
            <a:ext cx="990600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0" dirty="0" err="1" smtClean="0">
                <a:latin typeface="Franklin Gothic Book" pitchFamily="34" charset="0"/>
              </a:rPr>
              <a:t>Penguatan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maupun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penurunan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seringkali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dinyatakan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dalam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desibel</a:t>
            </a:r>
            <a:r>
              <a:rPr lang="en-US" b="0" dirty="0" smtClean="0">
                <a:latin typeface="Franklin Gothic Book" pitchFamily="34" charset="0"/>
              </a:rPr>
              <a:t> , yang </a:t>
            </a:r>
            <a:r>
              <a:rPr lang="en-US" b="0" dirty="0" err="1" smtClean="0">
                <a:latin typeface="Franklin Gothic Book" pitchFamily="34" charset="0"/>
              </a:rPr>
              <a:t>didefinisikan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:</a:t>
            </a:r>
          </a:p>
          <a:p>
            <a:pPr eaLnBrk="1" hangingPunct="1"/>
            <a:endParaRPr lang="en-US" dirty="0" smtClean="0">
              <a:latin typeface="Franklin Gothic Book" pitchFamily="34" charset="0"/>
            </a:endParaRPr>
          </a:p>
          <a:p>
            <a:pPr eaLnBrk="1" hangingPunct="1"/>
            <a:endParaRPr lang="en-US" dirty="0" smtClean="0">
              <a:latin typeface="Franklin Gothic Book" pitchFamily="34" charset="0"/>
            </a:endParaRPr>
          </a:p>
          <a:p>
            <a:pPr eaLnBrk="1" hangingPunct="1"/>
            <a:r>
              <a:rPr lang="en-US" dirty="0" err="1" smtClean="0">
                <a:latin typeface="Franklin Gothic Book" pitchFamily="34" charset="0"/>
              </a:rPr>
              <a:t>Contoh</a:t>
            </a:r>
            <a:r>
              <a:rPr lang="en-US" dirty="0" smtClean="0">
                <a:latin typeface="Franklin Gothic Book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Franklin Gothic Book" pitchFamily="34" charset="0"/>
              </a:rPr>
              <a:t>	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66913" y="3276600"/>
          <a:ext cx="5127625" cy="482600"/>
        </p:xfrm>
        <a:graphic>
          <a:graphicData uri="http://schemas.openxmlformats.org/presentationml/2006/ole">
            <p:oleObj spid="_x0000_s4098" name="Equation" r:id="rId3" imgW="2158920" imgH="203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038600" y="4343400"/>
            <a:ext cx="1219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Amplified (3dB)</a:t>
            </a: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3276600" y="4648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5257800" y="4648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35052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1</a:t>
            </a:r>
          </a:p>
        </p:txBody>
      </p:sp>
      <p:sp>
        <p:nvSpPr>
          <p:cNvPr id="2058" name="TextBox 10"/>
          <p:cNvSpPr txBox="1">
            <a:spLocks noChangeArrowheads="1"/>
          </p:cNvSpPr>
          <p:nvPr/>
        </p:nvSpPr>
        <p:spPr bwMode="auto">
          <a:xfrm>
            <a:off x="54864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2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76600" y="5410200"/>
          <a:ext cx="2809875" cy="1238250"/>
        </p:xfrm>
        <a:graphic>
          <a:graphicData uri="http://schemas.openxmlformats.org/presentationml/2006/ole">
            <p:oleObj spid="_x0000_s4099" name="Equation" r:id="rId4" imgW="1498320" imgH="660240" progId="Equation.3">
              <p:embed/>
            </p:oleObj>
          </a:graphicData>
        </a:graphic>
      </p:graphicFrame>
      <p:sp>
        <p:nvSpPr>
          <p:cNvPr id="2059" name="TextBox 12"/>
          <p:cNvSpPr txBox="1">
            <a:spLocks noChangeArrowheads="1"/>
          </p:cNvSpPr>
          <p:nvPr/>
        </p:nvSpPr>
        <p:spPr bwMode="auto">
          <a:xfrm>
            <a:off x="6705600" y="4800600"/>
            <a:ext cx="1905000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w Cen MT" pitchFamily="34" charset="0"/>
              </a:rPr>
              <a:t>Artinya bahwa sinyal diperkuat dua kalinya atau sinyal diperkuat sebesar 3dB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Book" pitchFamily="34" charset="0"/>
              </a:rPr>
              <a:t>Delay Distortion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959753" cy="4495800"/>
          </a:xfrm>
        </p:spPr>
        <p:txBody>
          <a:bodyPr/>
          <a:lstStyle/>
          <a:p>
            <a:pPr algn="just" eaLnBrk="1" hangingPunct="1"/>
            <a:r>
              <a:rPr lang="en-US" sz="2400" b="0" dirty="0" err="1" smtClean="0">
                <a:latin typeface="Franklin Gothic Book" pitchFamily="34" charset="0"/>
              </a:rPr>
              <a:t>Terjadi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akibat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melalui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berbeda-beda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tiba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penerima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waktu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</a:p>
          <a:p>
            <a:pPr algn="just" eaLnBrk="1" hangingPunct="1"/>
            <a:r>
              <a:rPr lang="en-US" sz="2400" b="0" dirty="0" smtClean="0">
                <a:latin typeface="Franklin Gothic Book" pitchFamily="34" charset="0"/>
              </a:rPr>
              <a:t>Hal </a:t>
            </a:r>
            <a:r>
              <a:rPr lang="en-US" sz="2400" b="0" dirty="0" err="1" smtClean="0">
                <a:latin typeface="Franklin Gothic Book" pitchFamily="34" charset="0"/>
              </a:rPr>
              <a:t>ini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hal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kritis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bagi</a:t>
            </a:r>
            <a:r>
              <a:rPr lang="en-US" sz="2400" b="0" dirty="0" smtClean="0">
                <a:latin typeface="Franklin Gothic Book" pitchFamily="34" charset="0"/>
              </a:rPr>
              <a:t> data digital yang </a:t>
            </a:r>
            <a:r>
              <a:rPr lang="en-US" sz="2400" b="0" dirty="0" err="1" smtClean="0">
                <a:latin typeface="Franklin Gothic Book" pitchFamily="34" charset="0"/>
              </a:rPr>
              <a:t>dibentuk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sinyal-sinyal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–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menyebabkan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i="1" dirty="0" err="1" smtClean="0">
                <a:latin typeface="Franklin Gothic Book" pitchFamily="34" charset="0"/>
              </a:rPr>
              <a:t>intersymbol</a:t>
            </a:r>
            <a:r>
              <a:rPr lang="en-US" sz="2400" b="0" i="1" dirty="0" smtClean="0">
                <a:latin typeface="Franklin Gothic Book" pitchFamily="34" charset="0"/>
              </a:rPr>
              <a:t> interference (ISI)</a:t>
            </a:r>
          </a:p>
          <a:p>
            <a:pPr algn="just" eaLnBrk="1" hangingPunct="1"/>
            <a:r>
              <a:rPr lang="en-US" sz="2400" b="0" dirty="0" err="1" smtClean="0">
                <a:latin typeface="Franklin Gothic Book" pitchFamily="34" charset="0"/>
              </a:rPr>
              <a:t>Tidak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begitu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berpengaruh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voice </a:t>
            </a:r>
            <a:r>
              <a:rPr lang="en-US" sz="2400" b="0" dirty="0" err="1" smtClean="0">
                <a:latin typeface="Franklin Gothic Book" pitchFamily="34" charset="0"/>
              </a:rPr>
              <a:t>tapi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merugikan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SG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Noise 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→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sinyal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tambahan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yang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tidak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diinginkan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,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sehingga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bisa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menghasilkan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sejumlah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retransmission data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mengakibatkan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lambatnya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pengiriman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(transfer)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informasi</a:t>
            </a:r>
            <a:endParaRPr lang="en-US" sz="2000" b="0" dirty="0">
              <a:latin typeface="Franklin Gothic Book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000" b="0" dirty="0">
              <a:latin typeface="Franklin Gothic Book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Penyebab</a:t>
            </a:r>
            <a:r>
              <a:rPr lang="en-US" sz="2000" b="0" dirty="0">
                <a:latin typeface="Franklin Gothic Book" pitchFamily="34" charset="0"/>
              </a:rPr>
              <a:t> Noise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1. Electromagnetic interference (EMI)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2. Radio frequency interference (RFI)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0" dirty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Signal to noise ratio (SNR) 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→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besarnya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rasio</a:t>
            </a:r>
            <a:r>
              <a:rPr lang="en-US" sz="2000" b="0" dirty="0">
                <a:latin typeface="Franklin Gothic Book" pitchFamily="34" charset="0"/>
              </a:rPr>
              <a:t>/</a:t>
            </a:r>
            <a:r>
              <a:rPr lang="en-US" sz="2000" b="0" dirty="0" err="1">
                <a:latin typeface="Franklin Gothic Book" pitchFamily="34" charset="0"/>
              </a:rPr>
              <a:t>perbandingan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antara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utama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daya</a:t>
            </a:r>
            <a:r>
              <a:rPr lang="en-US" sz="2000" b="0" dirty="0">
                <a:latin typeface="Franklin Gothic Book" pitchFamily="34" charset="0"/>
              </a:rPr>
              <a:t> noise/</a:t>
            </a:r>
            <a:r>
              <a:rPr lang="en-US" sz="2000" b="0" dirty="0" err="1">
                <a:latin typeface="Franklin Gothic Book" pitchFamily="34" charset="0"/>
              </a:rPr>
              <a:t>derau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mengganggu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utama</a:t>
            </a:r>
            <a:r>
              <a:rPr lang="en-US" sz="2000" b="0" dirty="0">
                <a:latin typeface="Franklin Gothic Book" pitchFamily="34" charset="0"/>
              </a:rPr>
              <a:t>(</a:t>
            </a:r>
            <a:r>
              <a:rPr lang="en-US" sz="2000" b="0" dirty="0" err="1">
                <a:latin typeface="Franklin Gothic Book" pitchFamily="34" charset="0"/>
              </a:rPr>
              <a:t>untuk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mengukur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kualitas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ditransmisikan</a:t>
            </a:r>
            <a:r>
              <a:rPr lang="en-US" sz="2000" b="0" dirty="0">
                <a:latin typeface="Franklin Gothic Book" pitchFamily="34" charset="0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</a:t>
            </a:r>
            <a:r>
              <a:rPr lang="en-US" sz="2000" b="0" dirty="0" err="1">
                <a:latin typeface="Franklin Gothic Book" pitchFamily="34" charset="0"/>
              </a:rPr>
              <a:t>Satuan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dalam</a:t>
            </a:r>
            <a:r>
              <a:rPr lang="en-US" sz="2000" b="0" dirty="0">
                <a:latin typeface="Franklin Gothic Book" pitchFamily="34" charset="0"/>
              </a:rPr>
              <a:t> “decibel(db)”.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	S/N minimum; </a:t>
            </a:r>
            <a:r>
              <a:rPr lang="en-US" sz="2000" b="0" dirty="0" smtClean="0">
                <a:latin typeface="Franklin Gothic Book" pitchFamily="34" charset="0"/>
              </a:rPr>
              <a:t>	- </a:t>
            </a:r>
            <a:r>
              <a:rPr lang="en-US" sz="2000" b="0" dirty="0" err="1">
                <a:latin typeface="Franklin Gothic Book" pitchFamily="34" charset="0"/>
              </a:rPr>
              <a:t>suara</a:t>
            </a:r>
            <a:r>
              <a:rPr lang="en-US" sz="2000" b="0" dirty="0">
                <a:latin typeface="Franklin Gothic Book" pitchFamily="34" charset="0"/>
              </a:rPr>
              <a:t> : 40 dB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		 </a:t>
            </a:r>
            <a:r>
              <a:rPr lang="en-US" sz="2000" b="0" dirty="0" smtClean="0">
                <a:latin typeface="Franklin Gothic Book" pitchFamily="34" charset="0"/>
              </a:rPr>
              <a:t>	- </a:t>
            </a:r>
            <a:r>
              <a:rPr lang="en-US" sz="2000" b="0" dirty="0">
                <a:latin typeface="Franklin Gothic Book" pitchFamily="34" charset="0"/>
              </a:rPr>
              <a:t>video (TV) : 45 dB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		</a:t>
            </a:r>
            <a:r>
              <a:rPr lang="en-US" sz="2000" b="0" dirty="0" smtClean="0">
                <a:latin typeface="Franklin Gothic Book" pitchFamily="34" charset="0"/>
              </a:rPr>
              <a:t>	 </a:t>
            </a:r>
            <a:r>
              <a:rPr lang="en-US" sz="2000" b="0" dirty="0">
                <a:latin typeface="Franklin Gothic Book" pitchFamily="34" charset="0"/>
              </a:rPr>
              <a:t>- data : 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~ 15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dB,tergantung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tipe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modulasi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					  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performansi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error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0" dirty="0">
              <a:latin typeface="Franklin Gothic Boo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KONSEP DAN ISTILAH-ISTILAH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Data </a:t>
            </a:r>
            <a:r>
              <a:rPr lang="en-US" sz="2400" dirty="0" err="1" smtClean="0">
                <a:latin typeface="Franklin Gothic Book" pitchFamily="34" charset="0"/>
              </a:rPr>
              <a:t>ditransmisikan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melewati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transmitter </a:t>
            </a:r>
            <a:r>
              <a:rPr lang="en-US" sz="2400" dirty="0" smtClean="0">
                <a:latin typeface="Franklin Gothic Book" pitchFamily="34" charset="0"/>
              </a:rPr>
              <a:t>(</a:t>
            </a:r>
            <a:r>
              <a:rPr lang="en-US" sz="2400" dirty="0" err="1" smtClean="0">
                <a:latin typeface="Franklin Gothic Book" pitchFamily="34" charset="0"/>
              </a:rPr>
              <a:t>pemancar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receiver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dirty="0" err="1" smtClean="0">
                <a:latin typeface="Franklin Gothic Book" pitchFamily="34" charset="0"/>
              </a:rPr>
              <a:t>penerima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melalui</a:t>
            </a:r>
            <a:r>
              <a:rPr lang="en-US" sz="2400" dirty="0" smtClean="0">
                <a:latin typeface="Franklin Gothic Book" pitchFamily="34" charset="0"/>
              </a:rPr>
              <a:t> medium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Media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diklasifikasikan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sebagai</a:t>
            </a:r>
            <a:r>
              <a:rPr lang="en-US" sz="2400" dirty="0" smtClean="0">
                <a:latin typeface="Franklin Gothic Book" pitchFamily="34" charset="0"/>
              </a:rPr>
              <a:t>: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Franklin Gothic Book" pitchFamily="34" charset="0"/>
              </a:rPr>
              <a:t>Media </a:t>
            </a:r>
            <a:r>
              <a:rPr lang="en-US" sz="2000" dirty="0" err="1" smtClean="0">
                <a:latin typeface="Franklin Gothic Book" pitchFamily="34" charset="0"/>
              </a:rPr>
              <a:t>terpandu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i="1" dirty="0" smtClean="0">
                <a:latin typeface="Franklin Gothic Book" pitchFamily="34" charset="0"/>
              </a:rPr>
              <a:t>guided media): </a:t>
            </a:r>
            <a:r>
              <a:rPr lang="en-US" sz="2000" dirty="0" err="1" smtClean="0">
                <a:latin typeface="Franklin Gothic Book" pitchFamily="34" charset="0"/>
              </a:rPr>
              <a:t>gelombang-gelombang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dipandu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melewati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jalur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fisik</a:t>
            </a:r>
            <a:r>
              <a:rPr lang="en-US" sz="2000" dirty="0" smtClean="0">
                <a:latin typeface="Franklin Gothic Book" pitchFamily="34" charset="0"/>
              </a:rPr>
              <a:t>.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Franklin Gothic Book" pitchFamily="34" charset="0"/>
              </a:rPr>
              <a:t>Media </a:t>
            </a:r>
            <a:r>
              <a:rPr lang="en-US" sz="2000" dirty="0" err="1" smtClean="0">
                <a:latin typeface="Franklin Gothic Book" pitchFamily="34" charset="0"/>
              </a:rPr>
              <a:t>tak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terpandu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i="1" dirty="0" smtClean="0">
                <a:latin typeface="Franklin Gothic Book" pitchFamily="34" charset="0"/>
              </a:rPr>
              <a:t>unguided media</a:t>
            </a:r>
            <a:r>
              <a:rPr lang="en-US" sz="2000" dirty="0" smtClean="0">
                <a:latin typeface="Franklin Gothic Book" pitchFamily="34" charset="0"/>
              </a:rPr>
              <a:t>): </a:t>
            </a:r>
            <a:r>
              <a:rPr lang="en-US" sz="2000" dirty="0" err="1" smtClean="0">
                <a:latin typeface="Franklin Gothic Book" pitchFamily="34" charset="0"/>
              </a:rPr>
              <a:t>menyediakan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peralatan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untuk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mentransmisikan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gelombang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elektromagnetik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tetapi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tidak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memandunya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000504"/>
            <a:ext cx="8429684" cy="25527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Gambar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menunjukkan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kanal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suara</a:t>
            </a:r>
            <a:r>
              <a:rPr lang="en-US" sz="2200" b="0" dirty="0">
                <a:latin typeface="Franklin Gothic Book" pitchFamily="34" charset="0"/>
              </a:rPr>
              <a:t> analog nominal (300-3400Hz) </a:t>
            </a:r>
            <a:r>
              <a:rPr lang="en-US" sz="2200" b="0" dirty="0" err="1">
                <a:latin typeface="Franklin Gothic Book" pitchFamily="34" charset="0"/>
              </a:rPr>
              <a:t>dengan</a:t>
            </a:r>
            <a:r>
              <a:rPr lang="en-US" sz="2200" b="0" dirty="0">
                <a:latin typeface="Franklin Gothic Book" pitchFamily="34" charset="0"/>
              </a:rPr>
              <a:t> signal test 1000 Hz.</a:t>
            </a:r>
          </a:p>
          <a:p>
            <a:pPr lvl="1"/>
            <a:r>
              <a:rPr lang="en-US" sz="2200" b="0" dirty="0" err="1" smtClean="0">
                <a:latin typeface="Franklin Gothic Book" pitchFamily="34" charset="0"/>
              </a:rPr>
              <a:t>Vertikal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>
                <a:latin typeface="Franklin Gothic Book" pitchFamily="34" charset="0"/>
              </a:rPr>
              <a:t>: </a:t>
            </a:r>
            <a:r>
              <a:rPr lang="en-US" sz="2200" b="0" dirty="0" err="1">
                <a:latin typeface="Franklin Gothic Book" pitchFamily="34" charset="0"/>
              </a:rPr>
              <a:t>daya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sinyal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dalam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dBm</a:t>
            </a:r>
            <a:endParaRPr lang="en-US" sz="2200" b="0" dirty="0" smtClean="0">
              <a:latin typeface="Franklin Gothic Book" pitchFamily="34" charset="0"/>
            </a:endParaRPr>
          </a:p>
          <a:p>
            <a:pPr lvl="1"/>
            <a:r>
              <a:rPr lang="en-US" sz="2200" b="0" dirty="0" smtClean="0">
                <a:latin typeface="Franklin Gothic Book" pitchFamily="34" charset="0"/>
              </a:rPr>
              <a:t>horizontal </a:t>
            </a:r>
            <a:r>
              <a:rPr lang="en-US" sz="2200" b="0" dirty="0">
                <a:latin typeface="Franklin Gothic Book" pitchFamily="34" charset="0"/>
              </a:rPr>
              <a:t>: </a:t>
            </a:r>
            <a:r>
              <a:rPr lang="en-US" sz="2200" b="0" dirty="0" err="1">
                <a:latin typeface="Franklin Gothic Book" pitchFamily="34" charset="0"/>
              </a:rPr>
              <a:t>frekuensi</a:t>
            </a:r>
            <a:r>
              <a:rPr lang="en-US" sz="2200" b="0" dirty="0">
                <a:latin typeface="Franklin Gothic Book" pitchFamily="34" charset="0"/>
              </a:rPr>
              <a:t>, 0 – 3400 </a:t>
            </a:r>
            <a:r>
              <a:rPr lang="en-US" sz="2200" b="0" dirty="0" smtClean="0">
                <a:latin typeface="Franklin Gothic Book" pitchFamily="34" charset="0"/>
              </a:rPr>
              <a:t>Hz</a:t>
            </a:r>
          </a:p>
          <a:p>
            <a:pPr lvl="1"/>
            <a:r>
              <a:rPr lang="en-US" sz="2200" b="0" dirty="0" smtClean="0">
                <a:latin typeface="Franklin Gothic Book" pitchFamily="34" charset="0"/>
              </a:rPr>
              <a:t>S/N </a:t>
            </a:r>
            <a:r>
              <a:rPr lang="en-US" sz="2200" b="0" dirty="0">
                <a:latin typeface="Franklin Gothic Book" pitchFamily="34" charset="0"/>
              </a:rPr>
              <a:t>= 10 dB; </a:t>
            </a:r>
            <a:r>
              <a:rPr lang="en-US" sz="2200" b="0" dirty="0" err="1">
                <a:latin typeface="Franklin Gothic Book" pitchFamily="34" charset="0"/>
              </a:rPr>
              <a:t>dimana</a:t>
            </a:r>
            <a:r>
              <a:rPr lang="en-US" sz="2200" b="0" dirty="0">
                <a:latin typeface="Franklin Gothic Book" pitchFamily="34" charset="0"/>
              </a:rPr>
              <a:t> level </a:t>
            </a:r>
            <a:r>
              <a:rPr lang="en-US" sz="2200" b="0" dirty="0" err="1">
                <a:latin typeface="Franklin Gothic Book" pitchFamily="34" charset="0"/>
              </a:rPr>
              <a:t>sinyal</a:t>
            </a:r>
            <a:r>
              <a:rPr lang="en-US" sz="2200" b="0" dirty="0">
                <a:latin typeface="Franklin Gothic Book" pitchFamily="34" charset="0"/>
              </a:rPr>
              <a:t> +15dBm, level noise +</a:t>
            </a:r>
            <a:r>
              <a:rPr lang="en-US" sz="2200" b="0" dirty="0" smtClean="0">
                <a:latin typeface="Franklin Gothic Book" pitchFamily="34" charset="0"/>
              </a:rPr>
              <a:t>5dBm</a:t>
            </a:r>
            <a:endParaRPr lang="en-US" sz="2200" b="0" dirty="0">
              <a:latin typeface="Franklin Gothic Book" pitchFamily="34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2296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Franklin Gothic Book" pitchFamily="34" charset="0"/>
              </a:rPr>
              <a:t>Jenis-jenis</a:t>
            </a:r>
            <a:r>
              <a:rPr lang="en-US" dirty="0" smtClean="0">
                <a:latin typeface="Franklin Gothic Book" pitchFamily="34" charset="0"/>
              </a:rPr>
              <a:t>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02625" cy="50292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Franklin Gothic Book" pitchFamily="34" charset="0"/>
              </a:rPr>
              <a:t>1. Thermal Noise</a:t>
            </a:r>
            <a:r>
              <a:rPr lang="en-US" dirty="0" smtClean="0">
                <a:latin typeface="Franklin Gothic Book" pitchFamily="34" charset="0"/>
              </a:rPr>
              <a:t>,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Disebabkan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oleh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agitasi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termal</a:t>
            </a:r>
            <a:r>
              <a:rPr lang="en-US" b="0" dirty="0" smtClean="0">
                <a:latin typeface="Franklin Gothic Book" pitchFamily="34" charset="0"/>
              </a:rPr>
              <a:t> electron </a:t>
            </a:r>
            <a:r>
              <a:rPr lang="en-US" b="0" dirty="0" err="1" smtClean="0">
                <a:latin typeface="Franklin Gothic Book" pitchFamily="34" charset="0"/>
              </a:rPr>
              <a:t>dalam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konduktor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Sering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dinyatakan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i="1" dirty="0" smtClean="0">
                <a:latin typeface="Franklin Gothic Book" pitchFamily="34" charset="0"/>
              </a:rPr>
              <a:t>white noise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Tidak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dilenyapkan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Besar</a:t>
            </a:r>
            <a:r>
              <a:rPr lang="en-US" b="0" dirty="0" smtClean="0">
                <a:latin typeface="Franklin Gothic Book" pitchFamily="34" charset="0"/>
              </a:rPr>
              <a:t> thermal noise (</a:t>
            </a:r>
            <a:r>
              <a:rPr lang="en-US" b="0" dirty="0" err="1" smtClean="0">
                <a:latin typeface="Franklin Gothic Book" pitchFamily="34" charset="0"/>
              </a:rPr>
              <a:t>dalam</a:t>
            </a:r>
            <a:r>
              <a:rPr lang="en-US" b="0" dirty="0" smtClean="0">
                <a:latin typeface="Franklin Gothic Book" pitchFamily="34" charset="0"/>
              </a:rPr>
              <a:t> watt per 1 Hz Bandwidth)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dinyatakan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: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b="0" dirty="0" smtClean="0">
                <a:latin typeface="Franklin Gothic Book" pitchFamily="34" charset="0"/>
              </a:rPr>
              <a:t>				</a:t>
            </a:r>
            <a:r>
              <a:rPr lang="en-US" dirty="0" smtClean="0">
                <a:latin typeface="Franklin Gothic Book" pitchFamily="34" charset="0"/>
              </a:rPr>
              <a:t>N=</a:t>
            </a:r>
            <a:r>
              <a:rPr lang="en-US" dirty="0" err="1" smtClean="0">
                <a:latin typeface="Franklin Gothic Book" pitchFamily="34" charset="0"/>
              </a:rPr>
              <a:t>k.T.B</a:t>
            </a:r>
            <a:endParaRPr lang="en-US" dirty="0" smtClean="0">
              <a:latin typeface="Franklin Gothic Book" pitchFamily="34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Franklin Gothic Book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Franklin Gothic Book" pitchFamily="34" charset="0"/>
              </a:rPr>
              <a:t>	</a:t>
            </a:r>
            <a:r>
              <a:rPr lang="en-US" sz="1900" b="0" dirty="0" err="1" smtClean="0">
                <a:latin typeface="Franklin Gothic Book" pitchFamily="34" charset="0"/>
              </a:rPr>
              <a:t>Dimana</a:t>
            </a:r>
            <a:r>
              <a:rPr lang="en-US" sz="1900" b="0" dirty="0" smtClean="0">
                <a:latin typeface="Franklin Gothic Book" pitchFamily="34" charset="0"/>
              </a:rPr>
              <a:t>:	</a:t>
            </a:r>
            <a:r>
              <a:rPr lang="en-US" sz="2200" b="0" dirty="0" smtClean="0">
                <a:latin typeface="Franklin Gothic Book" pitchFamily="34" charset="0"/>
              </a:rPr>
              <a:t>N=noise power density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200" b="0" dirty="0" smtClean="0">
                <a:latin typeface="Franklin Gothic Book" pitchFamily="34" charset="0"/>
              </a:rPr>
              <a:t>			K= </a:t>
            </a:r>
            <a:r>
              <a:rPr lang="en-US" sz="2200" b="0" dirty="0" err="1" smtClean="0">
                <a:latin typeface="Franklin Gothic Book" pitchFamily="34" charset="0"/>
              </a:rPr>
              <a:t>konstanta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Boltzman</a:t>
            </a:r>
            <a:r>
              <a:rPr lang="en-US" sz="2200" b="0" dirty="0" smtClean="0">
                <a:latin typeface="Franklin Gothic Book" pitchFamily="34" charset="0"/>
              </a:rPr>
              <a:t> = 1.3803 x 10</a:t>
            </a:r>
            <a:r>
              <a:rPr lang="en-US" sz="2200" b="0" baseline="30000" dirty="0" smtClean="0">
                <a:latin typeface="Franklin Gothic Book" pitchFamily="34" charset="0"/>
              </a:rPr>
              <a:t>-23</a:t>
            </a:r>
            <a:r>
              <a:rPr lang="en-US" sz="2200" b="0" dirty="0" smtClean="0">
                <a:latin typeface="Franklin Gothic Book" pitchFamily="34" charset="0"/>
              </a:rPr>
              <a:t> j /˚K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200" b="0" dirty="0" smtClean="0">
                <a:latin typeface="Franklin Gothic Book" pitchFamily="34" charset="0"/>
              </a:rPr>
              <a:t>			T = </a:t>
            </a:r>
            <a:r>
              <a:rPr lang="en-US" sz="2200" b="0" dirty="0" err="1" smtClean="0">
                <a:latin typeface="Franklin Gothic Book" pitchFamily="34" charset="0"/>
              </a:rPr>
              <a:t>Temperatur</a:t>
            </a:r>
            <a:r>
              <a:rPr lang="en-US" sz="2200" b="0" dirty="0" smtClean="0">
                <a:latin typeface="Franklin Gothic Book" pitchFamily="34" charset="0"/>
              </a:rPr>
              <a:t> (˚K)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diasumsikan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sebagai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keleluasaan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suhu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watt </a:t>
            </a:r>
            <a:r>
              <a:rPr lang="en-US" sz="2400" b="0" dirty="0" err="1" smtClean="0">
                <a:latin typeface="Franklin Gothic Book" pitchFamily="34" charset="0"/>
              </a:rPr>
              <a:t>ditampilkan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bandwith</a:t>
            </a:r>
            <a:r>
              <a:rPr lang="en-US" sz="2400" b="0" dirty="0" smtClean="0">
                <a:latin typeface="Franklin Gothic Book" pitchFamily="34" charset="0"/>
              </a:rPr>
              <a:t> (B) Hertz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dinyatakan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sebagai</a:t>
            </a:r>
            <a:r>
              <a:rPr lang="en-US" sz="2400" b="0" dirty="0" smtClean="0">
                <a:latin typeface="Franklin Gothic Book" pitchFamily="34" charset="0"/>
              </a:rPr>
              <a:t>: N=</a:t>
            </a:r>
            <a:r>
              <a:rPr lang="en-US" sz="2400" b="0" dirty="0" err="1" smtClean="0">
                <a:latin typeface="Franklin Gothic Book" pitchFamily="34" charset="0"/>
              </a:rPr>
              <a:t>k.T.B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desibel</a:t>
            </a:r>
            <a:r>
              <a:rPr lang="en-US" sz="2400" b="0" dirty="0" smtClean="0">
                <a:latin typeface="Franklin Gothic Book" pitchFamily="34" charset="0"/>
              </a:rPr>
              <a:t> watt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N (dB) = 10 log K + 10 log T + 10 log B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10 log 1,38 x 10 </a:t>
            </a:r>
            <a:r>
              <a:rPr lang="en-US" sz="2400" b="0" baseline="30000" dirty="0" smtClean="0">
                <a:latin typeface="Franklin Gothic Book" pitchFamily="34" charset="0"/>
              </a:rPr>
              <a:t>-23 </a:t>
            </a:r>
            <a:r>
              <a:rPr lang="en-US" sz="2400" b="0" dirty="0" smtClean="0">
                <a:latin typeface="Franklin Gothic Book" pitchFamily="34" charset="0"/>
              </a:rPr>
              <a:t>J/⁰K= -228.6</a:t>
            </a:r>
          </a:p>
          <a:p>
            <a:pPr marL="320040" indent="-320040" algn="just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Contoh</a:t>
            </a:r>
            <a:r>
              <a:rPr lang="en-US" sz="2400" b="0" dirty="0" smtClean="0">
                <a:latin typeface="Franklin Gothic Book" pitchFamily="34" charset="0"/>
              </a:rPr>
              <a:t>: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receiver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efektif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sebesar</a:t>
            </a:r>
            <a:r>
              <a:rPr lang="en-US" sz="2400" b="0" dirty="0" smtClean="0">
                <a:latin typeface="Franklin Gothic Book" pitchFamily="34" charset="0"/>
              </a:rPr>
              <a:t> 100ºK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Bandwidth 10 MHz, </a:t>
            </a:r>
            <a:r>
              <a:rPr lang="en-US" sz="2400" b="0" dirty="0" err="1" smtClean="0">
                <a:latin typeface="Franklin Gothic Book" pitchFamily="34" charset="0"/>
              </a:rPr>
              <a:t>tingkat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suhu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output receiver </a:t>
            </a:r>
            <a:r>
              <a:rPr lang="en-US" sz="2400" b="0" dirty="0" err="1" smtClean="0">
                <a:latin typeface="Franklin Gothic Book" pitchFamily="34" charset="0"/>
              </a:rPr>
              <a:t>adalah</a:t>
            </a:r>
            <a:r>
              <a:rPr lang="en-US" sz="2400" b="0" dirty="0" smtClean="0">
                <a:latin typeface="Franklin Gothic Book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>
              <a:latin typeface="Franklin Gothic Book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Franklin Gothic Book" pitchFamily="34" charset="0"/>
              </a:rPr>
              <a:t>2. </a:t>
            </a:r>
            <a:r>
              <a:rPr lang="en-US" b="1" dirty="0" err="1" smtClean="0">
                <a:latin typeface="Franklin Gothic Book" pitchFamily="34" charset="0"/>
              </a:rPr>
              <a:t>Intermodulation</a:t>
            </a:r>
            <a:r>
              <a:rPr lang="en-US" b="1" dirty="0" smtClean="0">
                <a:latin typeface="Franklin Gothic Book" pitchFamily="34" charset="0"/>
              </a:rPr>
              <a:t> noise,</a:t>
            </a:r>
            <a:endParaRPr lang="en-US" dirty="0" smtClean="0">
              <a:latin typeface="Franklin Gothic Book" pitchFamily="34" charset="0"/>
            </a:endParaRPr>
          </a:p>
          <a:p>
            <a:pPr lvl="1" eaLnBrk="1" hangingPunct="1"/>
            <a:r>
              <a:rPr lang="en-US" b="0" dirty="0" err="1" smtClean="0">
                <a:latin typeface="Franklin Gothic Book" pitchFamily="34" charset="0"/>
              </a:rPr>
              <a:t>Disebabkan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pada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frekuensi-frekuensi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berbeda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tersebar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pada</a:t>
            </a:r>
            <a:r>
              <a:rPr lang="en-US" b="0" dirty="0" smtClean="0">
                <a:latin typeface="Franklin Gothic Book" pitchFamily="34" charset="0"/>
              </a:rPr>
              <a:t> medium </a:t>
            </a:r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sama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sehingga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menghasilkan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pada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merupakan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penjumlahan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atau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pengalian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dari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frekuensi-frekuensi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asalnya</a:t>
            </a:r>
            <a:r>
              <a:rPr lang="en-US" b="0" dirty="0" smtClean="0">
                <a:latin typeface="Franklin Gothic Book" pitchFamily="34" charset="0"/>
              </a:rPr>
              <a:t>.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b="0" dirty="0" smtClean="0">
                <a:latin typeface="Franklin Gothic Book" pitchFamily="34" charset="0"/>
              </a:rPr>
              <a:t>	</a:t>
            </a:r>
            <a:r>
              <a:rPr lang="en-US" b="0" dirty="0" err="1" smtClean="0">
                <a:latin typeface="Franklin Gothic Book" pitchFamily="34" charset="0"/>
              </a:rPr>
              <a:t>Misalnya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f1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f2 </a:t>
            </a:r>
            <a:r>
              <a:rPr lang="en-US" b="0" dirty="0" err="1" smtClean="0">
                <a:latin typeface="Franklin Gothic Book" pitchFamily="34" charset="0"/>
              </a:rPr>
              <a:t>maka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mengganggu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dengan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f1+f2</a:t>
            </a:r>
          </a:p>
          <a:p>
            <a:pPr lvl="1" eaLnBrk="1" hangingPunct="1"/>
            <a:r>
              <a:rPr lang="en-US" b="0" dirty="0" smtClean="0">
                <a:latin typeface="Franklin Gothic Book" pitchFamily="34" charset="0"/>
              </a:rPr>
              <a:t>Hal </a:t>
            </a:r>
            <a:r>
              <a:rPr lang="en-US" b="0" dirty="0" err="1" smtClean="0">
                <a:latin typeface="Franklin Gothic Book" pitchFamily="34" charset="0"/>
              </a:rPr>
              <a:t>ini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timbul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karena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ketidak-linieran</a:t>
            </a:r>
            <a:r>
              <a:rPr lang="en-US" b="0" dirty="0" smtClean="0">
                <a:latin typeface="Franklin Gothic Book" pitchFamily="34" charset="0"/>
              </a:rPr>
              <a:t> transmitter, receiver </a:t>
            </a:r>
            <a:r>
              <a:rPr lang="en-US" b="0" dirty="0" err="1" smtClean="0">
                <a:latin typeface="Franklin Gothic Book" pitchFamily="34" charset="0"/>
              </a:rPr>
              <a:t>atau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sistem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Franklin Gothic Book" pitchFamily="34" charset="0"/>
            </a:endParaRPr>
          </a:p>
          <a:p>
            <a:pPr eaLnBrk="1" hangingPunct="1"/>
            <a:endParaRPr lang="en-US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26425" cy="495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Franklin Gothic Book" pitchFamily="34" charset="0"/>
              </a:rPr>
              <a:t>3. Crosstalk</a:t>
            </a:r>
            <a:endParaRPr lang="en-US" dirty="0" smtClean="0">
              <a:latin typeface="Franklin Gothic Book" pitchFamily="34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penghubung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antar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tidak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diinginkan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terjadi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oleh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hubungan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elektrikal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antara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kabel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berdekatan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pula </a:t>
            </a:r>
            <a:r>
              <a:rPr lang="en-US" b="0" dirty="0" err="1" smtClean="0">
                <a:latin typeface="Franklin Gothic Book" pitchFamily="34" charset="0"/>
              </a:rPr>
              <a:t>karena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energi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dari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gelombang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mikro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b="0" dirty="0" err="1" smtClean="0">
                <a:latin typeface="Franklin Gothic Book" pitchFamily="34" charset="0"/>
              </a:rPr>
              <a:t>Contoh</a:t>
            </a:r>
            <a:r>
              <a:rPr lang="en-US" b="0" dirty="0" smtClean="0">
                <a:latin typeface="Franklin Gothic Book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2200" b="0" dirty="0" smtClean="0">
                <a:latin typeface="Franklin Gothic Book" pitchFamily="34" charset="0"/>
              </a:rPr>
              <a:t>Di </a:t>
            </a:r>
            <a:r>
              <a:rPr lang="en-US" sz="2200" b="0" dirty="0" err="1" smtClean="0">
                <a:latin typeface="Franklin Gothic Book" pitchFamily="34" charset="0"/>
              </a:rPr>
              <a:t>telepon,terdengar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percakapan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orang</a:t>
            </a:r>
            <a:r>
              <a:rPr lang="en-US" sz="2200" b="0" dirty="0" smtClean="0">
                <a:latin typeface="Franklin Gothic Book" pitchFamily="34" charset="0"/>
              </a:rPr>
              <a:t> lain</a:t>
            </a:r>
          </a:p>
          <a:p>
            <a:pPr lvl="1">
              <a:lnSpc>
                <a:spcPct val="150000"/>
              </a:lnSpc>
            </a:pPr>
            <a:r>
              <a:rPr lang="en-US" sz="2200" b="0" dirty="0" err="1" smtClean="0">
                <a:latin typeface="Franklin Gothic Book" pitchFamily="34" charset="0"/>
              </a:rPr>
              <a:t>Terjadi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karena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sambungan</a:t>
            </a:r>
            <a:r>
              <a:rPr lang="en-US" sz="2200" b="0" dirty="0" smtClean="0">
                <a:latin typeface="Franklin Gothic Book" pitchFamily="34" charset="0"/>
              </a:rPr>
              <a:t> yang </a:t>
            </a:r>
            <a:r>
              <a:rPr lang="en-US" sz="2200" b="0" dirty="0" err="1" smtClean="0">
                <a:latin typeface="Franklin Gothic Book" pitchFamily="34" charset="0"/>
              </a:rPr>
              <a:t>kurang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baik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kabel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elektrik</a:t>
            </a:r>
            <a:r>
              <a:rPr lang="en-US" sz="2200" b="0" dirty="0" smtClean="0">
                <a:latin typeface="Franklin Gothic Book" pitchFamily="34" charset="0"/>
              </a:rPr>
              <a:t> yang </a:t>
            </a:r>
            <a:r>
              <a:rPr lang="en-US" sz="2200" b="0" dirty="0" err="1" smtClean="0">
                <a:latin typeface="Franklin Gothic Book" pitchFamily="34" charset="0"/>
              </a:rPr>
              <a:t>berdekatan</a:t>
            </a:r>
            <a:r>
              <a:rPr lang="en-US" sz="2200" b="0" dirty="0" smtClean="0">
                <a:latin typeface="Franklin Gothic Book" pitchFamily="34" charset="0"/>
              </a:rPr>
              <a:t>, </a:t>
            </a:r>
            <a:r>
              <a:rPr lang="en-US" sz="2200" b="0" dirty="0" err="1" smtClean="0">
                <a:latin typeface="Franklin Gothic Book" pitchFamily="34" charset="0"/>
              </a:rPr>
              <a:t>melalui</a:t>
            </a:r>
            <a:r>
              <a:rPr lang="en-US" sz="2200" b="0" dirty="0" smtClean="0">
                <a:latin typeface="Franklin Gothic Book" pitchFamily="34" charset="0"/>
              </a:rPr>
              <a:t> antenna </a:t>
            </a:r>
            <a:r>
              <a:rPr lang="en-US" sz="2200" b="0" dirty="0" err="1" smtClean="0">
                <a:latin typeface="Franklin Gothic Book" pitchFamily="34" charset="0"/>
              </a:rPr>
              <a:t>gelombang</a:t>
            </a:r>
            <a:r>
              <a:rPr lang="en-US" sz="2200" b="0" dirty="0" smtClean="0">
                <a:latin typeface="Franklin Gothic Book" pitchFamily="34" charset="0"/>
              </a:rPr>
              <a:t> 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endParaRPr lang="en-US" sz="2200" b="0" dirty="0" smtClean="0">
              <a:latin typeface="Franklin Gothic Book" pitchFamily="34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b="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54275" y="1600200"/>
            <a:ext cx="4235450" cy="4060825"/>
          </a:xfrm>
          <a:noFill/>
          <a:ln/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003675" y="324643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Crosstalk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 smtClean="0">
                <a:latin typeface="Franklin Gothic Book" pitchFamily="34" charset="0"/>
              </a:rPr>
              <a:t>Impulse Noise</a:t>
            </a:r>
          </a:p>
          <a:p>
            <a:pPr marL="1040130" lvl="2" indent="-274320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Terdiri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pulsa-pulsa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beraturan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i="1" dirty="0" smtClean="0">
                <a:latin typeface="Franklin Gothic Book" pitchFamily="34" charset="0"/>
              </a:rPr>
              <a:t>spike noise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durasi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pendek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amplituda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relatif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tinggi</a:t>
            </a:r>
            <a:endParaRPr lang="en-US" sz="2400" b="0" dirty="0" smtClean="0">
              <a:latin typeface="Franklin Gothic Book" pitchFamily="34" charset="0"/>
            </a:endParaRPr>
          </a:p>
          <a:p>
            <a:pPr marL="1040130" lvl="2" indent="-274320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Dihasilkan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oleh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kilat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kesalahan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cacat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sistem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endParaRPr lang="en-US" sz="2400" b="0" dirty="0" smtClean="0">
              <a:latin typeface="Franklin Gothic Book" pitchFamily="34" charset="0"/>
            </a:endParaRPr>
          </a:p>
          <a:p>
            <a:pPr marL="1040130" lvl="2" indent="-274320" fontAlgn="auto">
              <a:spcAft>
                <a:spcPts val="0"/>
              </a:spcAft>
              <a:defRPr/>
            </a:pPr>
            <a:r>
              <a:rPr lang="en-US" sz="2400" b="0" dirty="0" smtClean="0">
                <a:latin typeface="Franklin Gothic Book" pitchFamily="34" charset="0"/>
              </a:rPr>
              <a:t>Noise </a:t>
            </a:r>
            <a:r>
              <a:rPr lang="en-US" sz="2400" b="0" dirty="0" err="1" smtClean="0">
                <a:latin typeface="Franklin Gothic Book" pitchFamily="34" charset="0"/>
              </a:rPr>
              <a:t>ini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sumber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utama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kesalahan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data digital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hanya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gangguan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kecil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bagi</a:t>
            </a:r>
            <a:r>
              <a:rPr lang="en-US" sz="2400" b="0" dirty="0" smtClean="0">
                <a:latin typeface="Franklin Gothic Book" pitchFamily="34" charset="0"/>
              </a:rPr>
              <a:t> data analog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4000">
                <a:latin typeface="Franklin Gothic Book" pitchFamily="34" charset="0"/>
              </a:rPr>
              <a:t>Keuntungan Transmisi Digital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err="1">
                <a:latin typeface="Franklin Gothic Book" pitchFamily="34" charset="0"/>
              </a:rPr>
              <a:t>Teknologi</a:t>
            </a:r>
            <a:r>
              <a:rPr lang="en-US" sz="2400" dirty="0">
                <a:latin typeface="Franklin Gothic Book" pitchFamily="34" charset="0"/>
              </a:rPr>
              <a:t> digital, </a:t>
            </a:r>
            <a:r>
              <a:rPr lang="en-US" sz="2400" dirty="0" err="1">
                <a:latin typeface="Franklin Gothic Book" pitchFamily="34" charset="0"/>
              </a:rPr>
              <a:t>murah</a:t>
            </a:r>
            <a:r>
              <a:rPr lang="en-US" sz="2400" dirty="0">
                <a:latin typeface="Franklin Gothic Book" pitchFamily="34" charset="0"/>
              </a:rPr>
              <a:t> (LSI, VLSI)</a:t>
            </a:r>
          </a:p>
          <a:p>
            <a:r>
              <a:rPr lang="en-US" sz="2400" dirty="0">
                <a:latin typeface="Franklin Gothic Book" pitchFamily="34" charset="0"/>
              </a:rPr>
              <a:t>Data integrity</a:t>
            </a:r>
          </a:p>
          <a:p>
            <a:pPr lvl="1"/>
            <a:r>
              <a:rPr lang="en-US" sz="2000" dirty="0" err="1">
                <a:latin typeface="Franklin Gothic Book" pitchFamily="34" charset="0"/>
              </a:rPr>
              <a:t>Jarak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lebih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panjang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melalui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saluran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kualitas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rendah</a:t>
            </a:r>
            <a:endParaRPr lang="en-US" sz="2000" dirty="0">
              <a:latin typeface="Franklin Gothic Book" pitchFamily="34" charset="0"/>
            </a:endParaRPr>
          </a:p>
          <a:p>
            <a:r>
              <a:rPr lang="en-US" sz="2400" dirty="0">
                <a:latin typeface="Franklin Gothic Book" pitchFamily="34" charset="0"/>
              </a:rPr>
              <a:t>Capacity utilization</a:t>
            </a:r>
          </a:p>
          <a:p>
            <a:pPr lvl="1"/>
            <a:r>
              <a:rPr lang="en-US" sz="2000" dirty="0" err="1">
                <a:latin typeface="Franklin Gothic Book" pitchFamily="34" charset="0"/>
              </a:rPr>
              <a:t>Ekonomis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untuk</a:t>
            </a:r>
            <a:r>
              <a:rPr lang="en-US" sz="2000" dirty="0">
                <a:latin typeface="Franklin Gothic Book" pitchFamily="34" charset="0"/>
              </a:rPr>
              <a:t> link </a:t>
            </a:r>
            <a:r>
              <a:rPr lang="en-US" sz="2000" dirty="0" err="1">
                <a:latin typeface="Franklin Gothic Book" pitchFamily="34" charset="0"/>
              </a:rPr>
              <a:t>dengan</a:t>
            </a:r>
            <a:r>
              <a:rPr lang="en-US" sz="2000" dirty="0">
                <a:latin typeface="Franklin Gothic Book" pitchFamily="34" charset="0"/>
              </a:rPr>
              <a:t> bandwidth </a:t>
            </a:r>
            <a:r>
              <a:rPr lang="en-US" sz="2000" dirty="0" err="1">
                <a:latin typeface="Franklin Gothic Book" pitchFamily="34" charset="0"/>
              </a:rPr>
              <a:t>tinggi</a:t>
            </a:r>
            <a:endParaRPr lang="en-US" sz="2000" dirty="0">
              <a:latin typeface="Franklin Gothic Book" pitchFamily="34" charset="0"/>
            </a:endParaRPr>
          </a:p>
          <a:p>
            <a:pPr lvl="1"/>
            <a:r>
              <a:rPr lang="en-US" sz="2000" dirty="0">
                <a:latin typeface="Franklin Gothic Book" pitchFamily="34" charset="0"/>
              </a:rPr>
              <a:t>Multiplexing </a:t>
            </a:r>
            <a:r>
              <a:rPr lang="en-US" sz="2000" dirty="0" err="1">
                <a:latin typeface="Franklin Gothic Book" pitchFamily="34" charset="0"/>
              </a:rPr>
              <a:t>untuk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derajat</a:t>
            </a:r>
            <a:r>
              <a:rPr lang="en-US" sz="2000" dirty="0">
                <a:latin typeface="Franklin Gothic Book" pitchFamily="34" charset="0"/>
              </a:rPr>
              <a:t> yang </a:t>
            </a:r>
            <a:r>
              <a:rPr lang="en-US" sz="2000" dirty="0" err="1">
                <a:latin typeface="Franklin Gothic Book" pitchFamily="34" charset="0"/>
              </a:rPr>
              <a:t>tinggi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lebih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mudah</a:t>
            </a:r>
            <a:r>
              <a:rPr lang="en-US" sz="2000" dirty="0">
                <a:latin typeface="Franklin Gothic Book" pitchFamily="34" charset="0"/>
              </a:rPr>
              <a:t>  </a:t>
            </a:r>
            <a:r>
              <a:rPr lang="en-US" sz="2000" dirty="0" err="1">
                <a:latin typeface="Franklin Gothic Book" pitchFamily="34" charset="0"/>
              </a:rPr>
              <a:t>pada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teknologi</a:t>
            </a:r>
            <a:r>
              <a:rPr lang="en-US" sz="2000" dirty="0">
                <a:latin typeface="Franklin Gothic Book" pitchFamily="34" charset="0"/>
              </a:rPr>
              <a:t> digital</a:t>
            </a:r>
          </a:p>
          <a:p>
            <a:r>
              <a:rPr lang="en-US" sz="2400" dirty="0">
                <a:latin typeface="Franklin Gothic Book" pitchFamily="34" charset="0"/>
              </a:rPr>
              <a:t>Security &amp; privacy</a:t>
            </a:r>
          </a:p>
          <a:p>
            <a:pPr lvl="1"/>
            <a:r>
              <a:rPr lang="en-US" sz="2000" dirty="0">
                <a:latin typeface="Franklin Gothic Book" pitchFamily="34" charset="0"/>
                <a:sym typeface="Wingdings" pitchFamily="2" charset="2"/>
              </a:rPr>
              <a:t>Encryption</a:t>
            </a:r>
          </a:p>
          <a:p>
            <a:r>
              <a:rPr lang="en-US" sz="2400" dirty="0">
                <a:latin typeface="Franklin Gothic Book" pitchFamily="34" charset="0"/>
                <a:sym typeface="Wingdings" pitchFamily="2" charset="2"/>
              </a:rPr>
              <a:t>Integration</a:t>
            </a:r>
          </a:p>
          <a:p>
            <a:pPr lvl="1"/>
            <a:r>
              <a:rPr lang="en-US" sz="2000" dirty="0" err="1">
                <a:latin typeface="Franklin Gothic Book" pitchFamily="34" charset="0"/>
              </a:rPr>
              <a:t>Perlakuan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sama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untuk</a:t>
            </a:r>
            <a:r>
              <a:rPr lang="en-US" sz="2000" dirty="0">
                <a:latin typeface="Franklin Gothic Book" pitchFamily="34" charset="0"/>
              </a:rPr>
              <a:t> data analog </a:t>
            </a:r>
            <a:r>
              <a:rPr lang="en-US" sz="2000" dirty="0" err="1">
                <a:latin typeface="Franklin Gothic Book" pitchFamily="34" charset="0"/>
              </a:rPr>
              <a:t>maupun</a:t>
            </a:r>
            <a:r>
              <a:rPr lang="en-US" sz="2000" dirty="0">
                <a:latin typeface="Franklin Gothic Book" pitchFamily="34" charset="0"/>
              </a:rPr>
              <a:t> digital</a:t>
            </a:r>
          </a:p>
          <a:p>
            <a:pPr lvl="2">
              <a:spcBef>
                <a:spcPct val="0"/>
              </a:spcBef>
            </a:pPr>
            <a:endParaRPr lang="en-US" sz="1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err="1">
                <a:latin typeface="Franklin Gothic Book" pitchFamily="34" charset="0"/>
              </a:rPr>
              <a:t>Kanal</a:t>
            </a:r>
            <a:r>
              <a:rPr lang="en-US" sz="3200" dirty="0">
                <a:latin typeface="Franklin Gothic Book" pitchFamily="34" charset="0"/>
              </a:rPr>
              <a:t> </a:t>
            </a:r>
            <a:r>
              <a:rPr lang="en-US" sz="3200" dirty="0" err="1">
                <a:latin typeface="Franklin Gothic Book" pitchFamily="34" charset="0"/>
              </a:rPr>
              <a:t>Komunikasi</a:t>
            </a:r>
            <a:r>
              <a:rPr lang="en-US" sz="3200" dirty="0">
                <a:latin typeface="Franklin Gothic Book" pitchFamily="34" charset="0"/>
              </a:rPr>
              <a:t> (Communication Channel)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85860"/>
            <a:ext cx="8534400" cy="51149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Kanal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komunikasi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adalah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bagian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dari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sistem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transmisi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menghubungkan</a:t>
            </a:r>
            <a:r>
              <a:rPr lang="en-US" sz="2000" b="0" dirty="0">
                <a:latin typeface="Franklin Gothic Book" pitchFamily="34" charset="0"/>
              </a:rPr>
              <a:t> transmitter </a:t>
            </a:r>
            <a:r>
              <a:rPr lang="en-US" sz="2000" b="0" dirty="0" err="1">
                <a:latin typeface="Franklin Gothic Book" pitchFamily="34" charset="0"/>
              </a:rPr>
              <a:t>dengan</a:t>
            </a:r>
            <a:r>
              <a:rPr lang="en-US" sz="2000" b="0" dirty="0">
                <a:latin typeface="Franklin Gothic Book" pitchFamily="34" charset="0"/>
              </a:rPr>
              <a:t> receiver, yang </a:t>
            </a:r>
            <a:r>
              <a:rPr lang="en-US" sz="2000" b="0" dirty="0" err="1">
                <a:latin typeface="Franklin Gothic Book" pitchFamily="34" charset="0"/>
              </a:rPr>
              <a:t>menurut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jenis</a:t>
            </a:r>
            <a:r>
              <a:rPr lang="en-US" sz="2000" b="0" dirty="0">
                <a:latin typeface="Franklin Gothic Book" pitchFamily="34" charset="0"/>
              </a:rPr>
              <a:t> media-</a:t>
            </a:r>
            <a:r>
              <a:rPr lang="en-US" sz="2000" b="0" dirty="0" err="1">
                <a:latin typeface="Franklin Gothic Book" pitchFamily="34" charset="0"/>
              </a:rPr>
              <a:t>nya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terbagi</a:t>
            </a:r>
            <a:r>
              <a:rPr lang="en-US" sz="2000" b="0" dirty="0">
                <a:latin typeface="Franklin Gothic Book" pitchFamily="34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media </a:t>
            </a:r>
            <a:r>
              <a:rPr lang="en-US" sz="2000" b="0" dirty="0" err="1">
                <a:latin typeface="Franklin Gothic Book" pitchFamily="34" charset="0"/>
              </a:rPr>
              <a:t>fisik</a:t>
            </a:r>
            <a:r>
              <a:rPr lang="en-US" sz="2000" b="0" dirty="0">
                <a:latin typeface="Franklin Gothic Book" pitchFamily="34" charset="0"/>
              </a:rPr>
              <a:t> (</a:t>
            </a:r>
            <a:r>
              <a:rPr lang="en-US" sz="2000" b="0" dirty="0" err="1">
                <a:latin typeface="Franklin Gothic Book" pitchFamily="34" charset="0"/>
              </a:rPr>
              <a:t>mis</a:t>
            </a:r>
            <a:r>
              <a:rPr lang="en-US" sz="2000" b="0" dirty="0">
                <a:latin typeface="Franklin Gothic Book" pitchFamily="34" charset="0"/>
              </a:rPr>
              <a:t>. </a:t>
            </a:r>
            <a:r>
              <a:rPr lang="en-US" sz="2000" b="0" dirty="0" err="1">
                <a:latin typeface="Franklin Gothic Book" pitchFamily="34" charset="0"/>
              </a:rPr>
              <a:t>kabel</a:t>
            </a:r>
            <a:r>
              <a:rPr lang="en-US" sz="2000" b="0" dirty="0">
                <a:latin typeface="Franklin Gothic Book" pitchFamily="34" charset="0"/>
              </a:rPr>
              <a:t>, fiber </a:t>
            </a:r>
            <a:r>
              <a:rPr lang="en-US" sz="2000" b="0" dirty="0" err="1">
                <a:latin typeface="Franklin Gothic Book" pitchFamily="34" charset="0"/>
              </a:rPr>
              <a:t>optik</a:t>
            </a:r>
            <a:r>
              <a:rPr lang="en-US" sz="2000" b="0" dirty="0">
                <a:latin typeface="Franklin Gothic Book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media non </a:t>
            </a:r>
            <a:r>
              <a:rPr lang="en-US" sz="2000" b="0" dirty="0" err="1">
                <a:latin typeface="Franklin Gothic Book" pitchFamily="34" charset="0"/>
              </a:rPr>
              <a:t>fisik</a:t>
            </a:r>
            <a:r>
              <a:rPr lang="en-US" sz="2000" b="0" dirty="0">
                <a:latin typeface="Franklin Gothic Book" pitchFamily="34" charset="0"/>
              </a:rPr>
              <a:t> (</a:t>
            </a:r>
            <a:r>
              <a:rPr lang="en-US" sz="2000" b="0" dirty="0" err="1">
                <a:latin typeface="Franklin Gothic Book" pitchFamily="34" charset="0"/>
              </a:rPr>
              <a:t>mis</a:t>
            </a:r>
            <a:r>
              <a:rPr lang="en-US" sz="2000" b="0" dirty="0">
                <a:latin typeface="Franklin Gothic Book" pitchFamily="34" charset="0"/>
              </a:rPr>
              <a:t>. </a:t>
            </a:r>
            <a:r>
              <a:rPr lang="en-US" sz="2000" b="0" dirty="0" err="1">
                <a:latin typeface="Franklin Gothic Book" pitchFamily="34" charset="0"/>
              </a:rPr>
              <a:t>udara</a:t>
            </a:r>
            <a:r>
              <a:rPr lang="en-US" sz="2000" b="0" dirty="0">
                <a:latin typeface="Franklin Gothic Book" pitchFamily="34" charset="0"/>
              </a:rPr>
              <a:t>, </a:t>
            </a:r>
            <a:r>
              <a:rPr lang="en-US" sz="2000" b="0" dirty="0" err="1">
                <a:latin typeface="Franklin Gothic Book" pitchFamily="34" charset="0"/>
              </a:rPr>
              <a:t>ruang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angkasa</a:t>
            </a:r>
            <a:r>
              <a:rPr lang="en-US" sz="2000" b="0" dirty="0">
                <a:latin typeface="Franklin Gothic Book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Dalam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kanal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komunikasi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selalu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ada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gangguan-gangguan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menyebabkan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penyaluran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informasi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mengalami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ketidaksempurnaan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menyebabkan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terjadinya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distorsi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endParaRPr lang="en-US" sz="2000" b="0" dirty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Jenis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gangguan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antara</a:t>
            </a:r>
            <a:r>
              <a:rPr lang="en-US" sz="2000" b="0" dirty="0">
                <a:latin typeface="Franklin Gothic Book" pitchFamily="34" charset="0"/>
              </a:rPr>
              <a:t> lain :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Noise</a:t>
            </a:r>
          </a:p>
          <a:p>
            <a:pPr lvl="1"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Interferensi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Redaman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Fading</a:t>
            </a: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Akibat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gangguan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Analog: </a:t>
            </a:r>
            <a:r>
              <a:rPr lang="en-US" sz="2000" b="0" dirty="0" err="1">
                <a:latin typeface="Franklin Gothic Book" pitchFamily="34" charset="0"/>
              </a:rPr>
              <a:t>degradasi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kualitas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>
                <a:latin typeface="Franklin Gothic Book" pitchFamily="34" charset="0"/>
                <a:sym typeface="Wingdings" pitchFamily="2" charset="2"/>
              </a:rPr>
              <a:t> signal-to-noise ratio (S/N)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Digital: bit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pPr algn="l"/>
            <a:r>
              <a:rPr lang="en-US" sz="3600">
                <a:latin typeface="Franklin Gothic Book" pitchFamily="34" charset="0"/>
              </a:rPr>
              <a:t>Kapasitas kanal (Channel Capacity)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34404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Kapasitas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menyatakan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mana</a:t>
            </a:r>
            <a:r>
              <a:rPr lang="en-US" sz="2400" b="0" dirty="0" smtClean="0">
                <a:latin typeface="Franklin Gothic Book" pitchFamily="34" charset="0"/>
              </a:rPr>
              <a:t> data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ditransmisikan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melalui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jalur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diberikan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dibawah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kondisi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diberikan</a:t>
            </a:r>
            <a:endParaRPr lang="en-US" sz="2400" b="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Kapasitas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dibatasi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oleh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keadaan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fisik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transmisi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sumber-sumber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lainnya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  <a:endParaRPr lang="en-US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36"/>
            <a:ext cx="8534400" cy="4876800"/>
          </a:xfrm>
        </p:spPr>
        <p:txBody>
          <a:bodyPr/>
          <a:lstStyle/>
          <a:p>
            <a:r>
              <a:rPr lang="en-US" sz="2400" dirty="0" smtClean="0">
                <a:latin typeface="Franklin Gothic Book" pitchFamily="34" charset="0"/>
              </a:rPr>
              <a:t>Direct Link : </a:t>
            </a:r>
            <a:r>
              <a:rPr lang="en-US" sz="2400" b="0" dirty="0" err="1" smtClean="0">
                <a:latin typeface="Franklin Gothic Book" pitchFamily="34" charset="0"/>
              </a:rPr>
              <a:t>menyatakan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arah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transmisi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antara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dua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perangkat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dimana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disebarkan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langsung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transmiter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pesawat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penerima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tanpa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perangkat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perantara</a:t>
            </a:r>
            <a:r>
              <a:rPr lang="en-US" sz="2400" b="0" dirty="0" smtClean="0">
                <a:latin typeface="Franklin Gothic Book" pitchFamily="34" charset="0"/>
              </a:rPr>
              <a:t> (amplifier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repeater yang </a:t>
            </a:r>
            <a:r>
              <a:rPr lang="en-US" sz="2400" b="0" dirty="0" err="1" smtClean="0">
                <a:latin typeface="Franklin Gothic Book" pitchFamily="34" charset="0"/>
              </a:rPr>
              <a:t>dipakai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.)</a:t>
            </a:r>
          </a:p>
          <a:p>
            <a:pPr>
              <a:buNone/>
            </a:pPr>
            <a:endParaRPr lang="en-US" sz="1200" dirty="0" smtClean="0">
              <a:latin typeface="Franklin Gothic Book" pitchFamily="34" charset="0"/>
            </a:endParaRPr>
          </a:p>
          <a:p>
            <a:r>
              <a:rPr lang="en-US" sz="2400" dirty="0" err="1" smtClean="0">
                <a:latin typeface="Franklin Gothic Book" pitchFamily="34" charset="0"/>
              </a:rPr>
              <a:t>Sistem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menurut</a:t>
            </a:r>
            <a:r>
              <a:rPr lang="en-US" sz="2400" dirty="0" smtClean="0">
                <a:latin typeface="Franklin Gothic Book" pitchFamily="34" charset="0"/>
              </a:rPr>
              <a:t> ANSI: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>
                <a:latin typeface="Franklin Gothic Book" pitchFamily="34" charset="0"/>
              </a:rPr>
              <a:t>Simplex, </a:t>
            </a:r>
            <a:r>
              <a:rPr lang="en-US" sz="2000" b="0" dirty="0" err="1" smtClean="0">
                <a:latin typeface="Franklin Gothic Book" pitchFamily="34" charset="0"/>
              </a:rPr>
              <a:t>sinyal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ditransmisikan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dalam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satu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arah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saja</a:t>
            </a:r>
            <a:r>
              <a:rPr lang="en-US" sz="2000" b="0" dirty="0" smtClean="0">
                <a:latin typeface="Franklin Gothic Book" pitchFamily="34" charset="0"/>
              </a:rPr>
              <a:t>. </a:t>
            </a:r>
            <a:r>
              <a:rPr lang="en-US" sz="2000" b="0" dirty="0" err="1" smtClean="0">
                <a:latin typeface="Franklin Gothic Book" pitchFamily="34" charset="0"/>
              </a:rPr>
              <a:t>Stasiun</a:t>
            </a:r>
            <a:r>
              <a:rPr lang="en-US" sz="2000" b="0" dirty="0" smtClean="0">
                <a:latin typeface="Franklin Gothic Book" pitchFamily="34" charset="0"/>
              </a:rPr>
              <a:t> yang </a:t>
            </a:r>
            <a:r>
              <a:rPr lang="en-US" sz="2000" b="0" dirty="0" err="1" smtClean="0">
                <a:latin typeface="Franklin Gothic Book" pitchFamily="34" charset="0"/>
              </a:rPr>
              <a:t>satu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bertindak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sebagai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pendirim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dan</a:t>
            </a:r>
            <a:r>
              <a:rPr lang="en-US" sz="2000" b="0" dirty="0" smtClean="0">
                <a:latin typeface="Franklin Gothic Book" pitchFamily="34" charset="0"/>
              </a:rPr>
              <a:t> yang </a:t>
            </a:r>
            <a:r>
              <a:rPr lang="en-US" sz="2000" b="0" dirty="0" err="1" smtClean="0">
                <a:latin typeface="Franklin Gothic Book" pitchFamily="34" charset="0"/>
              </a:rPr>
              <a:t>lainnya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sebagai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oenerima</a:t>
            </a:r>
            <a:endParaRPr lang="en-US" sz="2000" b="0" dirty="0" smtClean="0">
              <a:latin typeface="Franklin Gothic Book" pitchFamily="34" charset="0"/>
            </a:endParaRP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>
                <a:latin typeface="Franklin Gothic Book" pitchFamily="34" charset="0"/>
              </a:rPr>
              <a:t>Half Duplex, </a:t>
            </a:r>
            <a:r>
              <a:rPr lang="en-US" sz="2000" b="0" dirty="0" err="1" smtClean="0">
                <a:latin typeface="Franklin Gothic Book" pitchFamily="34" charset="0"/>
              </a:rPr>
              <a:t>kedua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stasiun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dapat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melakukan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transmisi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tetapi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hanya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sekali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dalam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satu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waktu</a:t>
            </a:r>
            <a:r>
              <a:rPr lang="en-US" sz="2000" b="0" dirty="0" smtClean="0">
                <a:latin typeface="Franklin Gothic Book" pitchFamily="34" charset="0"/>
              </a:rPr>
              <a:t>.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>
                <a:latin typeface="Franklin Gothic Book" pitchFamily="34" charset="0"/>
              </a:rPr>
              <a:t>Full Duplex, </a:t>
            </a:r>
            <a:r>
              <a:rPr lang="en-US" sz="2000" b="0" dirty="0" err="1" smtClean="0">
                <a:latin typeface="Franklin Gothic Book" pitchFamily="34" charset="0"/>
              </a:rPr>
              <a:t>kedua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stasiun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dapat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melakukan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transmisi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secara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simultan</a:t>
            </a:r>
            <a:r>
              <a:rPr lang="en-US" sz="2000" b="0" dirty="0" smtClean="0">
                <a:latin typeface="Franklin Gothic Book" pitchFamily="34" charset="0"/>
              </a:rPr>
              <a:t>, medium </a:t>
            </a:r>
            <a:r>
              <a:rPr lang="en-US" sz="2000" b="0" dirty="0" err="1" smtClean="0">
                <a:latin typeface="Franklin Gothic Book" pitchFamily="34" charset="0"/>
              </a:rPr>
              <a:t>membawa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dalam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dua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arah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pada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waktu</a:t>
            </a:r>
            <a:r>
              <a:rPr lang="en-US" sz="2000" b="0" dirty="0" smtClean="0">
                <a:latin typeface="Franklin Gothic Book" pitchFamily="34" charset="0"/>
              </a:rPr>
              <a:t> yang </a:t>
            </a:r>
            <a:r>
              <a:rPr lang="en-US" sz="2000" b="0" dirty="0" err="1" smtClean="0">
                <a:latin typeface="Franklin Gothic Book" pitchFamily="34" charset="0"/>
              </a:rPr>
              <a:t>sama</a:t>
            </a:r>
            <a:r>
              <a:rPr lang="en-US" sz="2000" b="0" dirty="0" smtClean="0">
                <a:latin typeface="Franklin Gothic Book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Nyquist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</a:t>
            </a:r>
            <a:r>
              <a:rPr lang="en-US" b="0" dirty="0" smtClean="0">
                <a:solidFill>
                  <a:srgbClr val="FF0000"/>
                </a:solidFill>
              </a:rPr>
              <a:t>C = 2 W log</a:t>
            </a:r>
            <a:r>
              <a:rPr lang="en-US" b="0" baseline="-25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M</a:t>
            </a:r>
          </a:p>
          <a:p>
            <a:pPr>
              <a:lnSpc>
                <a:spcPct val="150000"/>
              </a:lnSpc>
              <a:buNone/>
            </a:pPr>
            <a:r>
              <a:rPr lang="en-US" b="0" dirty="0" smtClean="0"/>
              <a:t>	</a:t>
            </a:r>
            <a:r>
              <a:rPr lang="en-US" sz="2000" b="0" dirty="0" err="1" smtClean="0"/>
              <a:t>dimana</a:t>
            </a:r>
            <a:r>
              <a:rPr lang="en-US" sz="2000" b="0" dirty="0" smtClean="0"/>
              <a:t>:	C = </a:t>
            </a:r>
            <a:r>
              <a:rPr lang="en-US" sz="2000" b="0" dirty="0" err="1" smtClean="0"/>
              <a:t>kapasitas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kanal</a:t>
            </a:r>
            <a:r>
              <a:rPr lang="en-US" sz="2000" b="0" dirty="0" smtClean="0"/>
              <a:t> (bps)</a:t>
            </a:r>
          </a:p>
          <a:p>
            <a:pPr>
              <a:buNone/>
            </a:pPr>
            <a:r>
              <a:rPr lang="en-US" sz="2000" b="0" dirty="0" smtClean="0"/>
              <a:t>			W = bandwidth </a:t>
            </a:r>
            <a:r>
              <a:rPr lang="en-US" sz="2000" b="0" dirty="0" err="1" smtClean="0"/>
              <a:t>dari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kanal</a:t>
            </a:r>
            <a:r>
              <a:rPr lang="en-US" sz="2000" b="0" dirty="0" smtClean="0"/>
              <a:t> (Hz)</a:t>
            </a:r>
          </a:p>
          <a:p>
            <a:pPr>
              <a:buNone/>
            </a:pPr>
            <a:r>
              <a:rPr lang="en-US" sz="2000" b="0" dirty="0" smtClean="0"/>
              <a:t>			M = </a:t>
            </a:r>
            <a:r>
              <a:rPr lang="en-US" sz="2000" b="0" dirty="0" err="1" smtClean="0"/>
              <a:t>jumlah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sinyal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diskrit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atau</a:t>
            </a:r>
            <a:r>
              <a:rPr lang="en-US" sz="2000" b="0" dirty="0" smtClean="0"/>
              <a:t> level </a:t>
            </a:r>
            <a:r>
              <a:rPr lang="en-US" sz="2000" b="0" dirty="0" err="1" smtClean="0"/>
              <a:t>tegangan</a:t>
            </a:r>
            <a:endParaRPr lang="en-US" sz="2000" b="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Claude Shannon</a:t>
            </a:r>
          </a:p>
          <a:p>
            <a:pPr>
              <a:buNone/>
            </a:pPr>
            <a:r>
              <a:rPr lang="en-US" b="0" dirty="0" smtClean="0">
                <a:solidFill>
                  <a:srgbClr val="FF0000"/>
                </a:solidFill>
              </a:rPr>
              <a:t>			C =  W log</a:t>
            </a:r>
            <a:r>
              <a:rPr lang="en-US" b="0" baseline="-25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(1 + S/N)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data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ditingkatkan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ataupun</a:t>
            </a:r>
            <a:r>
              <a:rPr lang="en-US" sz="2400" b="0" dirty="0" smtClean="0">
                <a:latin typeface="Franklin Gothic Book" pitchFamily="34" charset="0"/>
              </a:rPr>
              <a:t> bandwidth. </a:t>
            </a:r>
            <a:r>
              <a:rPr lang="en-US" sz="2400" b="0" dirty="0" err="1" smtClean="0">
                <a:latin typeface="Franklin Gothic Book" pitchFamily="34" charset="0"/>
              </a:rPr>
              <a:t>Tetapi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meningkat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timbul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ketidak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linieran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sistem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intermodulation</a:t>
            </a:r>
            <a:r>
              <a:rPr lang="en-US" sz="2400" b="0" dirty="0" smtClean="0">
                <a:latin typeface="Franklin Gothic Book" pitchFamily="34" charset="0"/>
              </a:rPr>
              <a:t> noise. </a:t>
            </a:r>
            <a:r>
              <a:rPr lang="en-US" sz="2400" b="0" dirty="0" err="1" smtClean="0">
                <a:latin typeface="Franklin Gothic Book" pitchFamily="34" charset="0"/>
              </a:rPr>
              <a:t>Disamping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semakin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melebarnya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maka</a:t>
            </a:r>
            <a:r>
              <a:rPr lang="en-US" sz="2400" b="0" dirty="0" smtClean="0">
                <a:latin typeface="Franklin Gothic Book" pitchFamily="34" charset="0"/>
              </a:rPr>
              <a:t> noise </a:t>
            </a:r>
            <a:r>
              <a:rPr lang="en-US" sz="2400" b="0" dirty="0" err="1" smtClean="0">
                <a:latin typeface="Franklin Gothic Book" pitchFamily="34" charset="0"/>
              </a:rPr>
              <a:t>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semakin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mudah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masuk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sistem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Peningkatan</a:t>
            </a:r>
            <a:r>
              <a:rPr lang="en-US" sz="2400" b="0" dirty="0" smtClean="0">
                <a:latin typeface="Franklin Gothic Book" pitchFamily="34" charset="0"/>
              </a:rPr>
              <a:t> W </a:t>
            </a:r>
            <a:r>
              <a:rPr lang="en-US" sz="2400" b="0" dirty="0" err="1" smtClean="0">
                <a:latin typeface="Franklin Gothic Book" pitchFamily="34" charset="0"/>
              </a:rPr>
              <a:t>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menurunkan</a:t>
            </a:r>
            <a:r>
              <a:rPr lang="en-US" sz="2400" b="0" dirty="0" smtClean="0">
                <a:latin typeface="Franklin Gothic Book" pitchFamily="34" charset="0"/>
              </a:rPr>
              <a:t> S/N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Franklin Gothic Book" pitchFamily="34" charset="0"/>
              </a:rPr>
              <a:t>Istilah</a:t>
            </a:r>
            <a:r>
              <a:rPr lang="en-US" sz="3200" dirty="0" smtClean="0">
                <a:latin typeface="Franklin Gothic Book" pitchFamily="34" charset="0"/>
              </a:rPr>
              <a:t> analog </a:t>
            </a:r>
            <a:r>
              <a:rPr lang="en-US" sz="3200" dirty="0" err="1" smtClean="0">
                <a:latin typeface="Franklin Gothic Book" pitchFamily="34" charset="0"/>
              </a:rPr>
              <a:t>dan</a:t>
            </a:r>
            <a:r>
              <a:rPr lang="en-US" sz="3200" dirty="0" smtClean="0">
                <a:latin typeface="Franklin Gothic Book" pitchFamily="34" charset="0"/>
              </a:rPr>
              <a:t> digital yang </a:t>
            </a:r>
            <a:r>
              <a:rPr lang="en-US" sz="3200" dirty="0" err="1" smtClean="0">
                <a:latin typeface="Franklin Gothic Book" pitchFamily="34" charset="0"/>
              </a:rPr>
              <a:t>dalam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komunikasi</a:t>
            </a:r>
            <a:r>
              <a:rPr lang="en-US" sz="3200" dirty="0" smtClean="0">
                <a:latin typeface="Franklin Gothic Book" pitchFamily="34" charset="0"/>
              </a:rPr>
              <a:t> data </a:t>
            </a:r>
            <a:r>
              <a:rPr lang="en-US" sz="3200" dirty="0" err="1" smtClean="0">
                <a:latin typeface="Franklin Gothic Book" pitchFamily="34" charset="0"/>
              </a:rPr>
              <a:t>dipakai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dalam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tiga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konteks</a:t>
            </a:r>
            <a:endParaRPr lang="en-SG" sz="32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Data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didefinisikan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entitas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mengandung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arti</a:t>
            </a:r>
            <a:endParaRPr lang="en-US" b="0" dirty="0" smtClean="0">
              <a:latin typeface="Franklin Gothic Book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Signaling</a:t>
            </a:r>
            <a:r>
              <a:rPr lang="en-US" b="0" dirty="0" smtClean="0">
                <a:latin typeface="Franklin Gothic Book" pitchFamily="34" charset="0"/>
              </a:rPr>
              <a:t> (</a:t>
            </a:r>
            <a:r>
              <a:rPr lang="en-US" b="0" dirty="0" err="1" smtClean="0">
                <a:latin typeface="Franklin Gothic Book" pitchFamily="34" charset="0"/>
              </a:rPr>
              <a:t>pensinyalan</a:t>
            </a:r>
            <a:r>
              <a:rPr lang="en-US" b="0" dirty="0" smtClean="0">
                <a:latin typeface="Franklin Gothic Book" pitchFamily="34" charset="0"/>
              </a:rPr>
              <a:t>), </a:t>
            </a:r>
            <a:r>
              <a:rPr lang="en-US" b="0" dirty="0" err="1" smtClean="0">
                <a:latin typeface="Franklin Gothic Book" pitchFamily="34" charset="0"/>
              </a:rPr>
              <a:t>adalah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tindakan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penyebaran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melalui</a:t>
            </a:r>
            <a:r>
              <a:rPr lang="en-US" b="0" dirty="0" smtClean="0">
                <a:latin typeface="Franklin Gothic Book" pitchFamily="34" charset="0"/>
              </a:rPr>
              <a:t> medium yang </a:t>
            </a:r>
            <a:r>
              <a:rPr lang="en-US" b="0" dirty="0" err="1" smtClean="0">
                <a:latin typeface="Franklin Gothic Book" pitchFamily="34" charset="0"/>
              </a:rPr>
              <a:t>sesuai</a:t>
            </a:r>
            <a:endParaRPr lang="en-US" b="0" dirty="0" smtClean="0">
              <a:latin typeface="Franklin Gothic Book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Transmission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adalah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komunikasi</a:t>
            </a:r>
            <a:r>
              <a:rPr lang="en-US" b="0" dirty="0" smtClean="0">
                <a:latin typeface="Franklin Gothic Book" pitchFamily="34" charset="0"/>
              </a:rPr>
              <a:t> data </a:t>
            </a:r>
            <a:r>
              <a:rPr lang="en-US" b="0" dirty="0" err="1" smtClean="0">
                <a:latin typeface="Franklin Gothic Book" pitchFamily="34" charset="0"/>
              </a:rPr>
              <a:t>dengan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penyebaran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pemrosesan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endParaRPr lang="en-SG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62966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Data :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representasi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formal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cocok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komunikasi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interprestasi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ataupun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mesin</a:t>
            </a:r>
            <a:endParaRPr lang="en-US" sz="24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arti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berdasarkan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konvensi</a:t>
            </a:r>
            <a:endParaRPr lang="en-US" sz="24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Data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Franklin Gothic Book" pitchFamily="34" charset="0"/>
              </a:rPr>
              <a:t>Analog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Nilai-nilai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kontinu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didalam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beberapa</a:t>
            </a:r>
            <a:r>
              <a:rPr lang="en-US" b="0" dirty="0">
                <a:latin typeface="Franklin Gothic Book" pitchFamily="34" charset="0"/>
              </a:rPr>
              <a:t> interval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Contoh</a:t>
            </a:r>
            <a:r>
              <a:rPr lang="en-US" b="0" dirty="0">
                <a:latin typeface="Franklin Gothic Book" pitchFamily="34" charset="0"/>
              </a:rPr>
              <a:t>; </a:t>
            </a:r>
            <a:r>
              <a:rPr lang="en-US" b="0" dirty="0" err="1">
                <a:latin typeface="Franklin Gothic Book" pitchFamily="34" charset="0"/>
              </a:rPr>
              <a:t>suara</a:t>
            </a:r>
            <a:r>
              <a:rPr lang="en-US" b="0" dirty="0">
                <a:latin typeface="Franklin Gothic Book" pitchFamily="34" charset="0"/>
              </a:rPr>
              <a:t> (sound), </a:t>
            </a:r>
            <a:r>
              <a:rPr lang="en-US" b="0" dirty="0" err="1">
                <a:latin typeface="Franklin Gothic Book" pitchFamily="34" charset="0"/>
              </a:rPr>
              <a:t>gambar</a:t>
            </a:r>
            <a:r>
              <a:rPr lang="en-US" b="0" dirty="0">
                <a:latin typeface="Franklin Gothic Book" pitchFamily="34" charset="0"/>
              </a:rPr>
              <a:t> (video)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Franklin Gothic Book" pitchFamily="34" charset="0"/>
              </a:rPr>
              <a:t>Digital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Nilai-nilai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Diskret</a:t>
            </a:r>
            <a:r>
              <a:rPr lang="en-US" b="0" dirty="0">
                <a:latin typeface="Franklin Gothic Book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Contoh</a:t>
            </a:r>
            <a:r>
              <a:rPr lang="en-US" b="0" dirty="0">
                <a:latin typeface="Franklin Gothic Book" pitchFamily="34" charset="0"/>
              </a:rPr>
              <a:t>; text,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Spektrum Akustik (Analog)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/>
          <a:srcRect b="7564"/>
          <a:stretch>
            <a:fillRect/>
          </a:stretch>
        </p:blipFill>
        <p:spPr bwMode="auto">
          <a:xfrm>
            <a:off x="762000" y="1655763"/>
            <a:ext cx="74676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Sinyal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405842" cy="4876800"/>
          </a:xfrm>
        </p:spPr>
        <p:txBody>
          <a:bodyPr/>
          <a:lstStyle/>
          <a:p>
            <a:r>
              <a:rPr lang="en-US" b="0" dirty="0">
                <a:latin typeface="Franklin Gothic Book" pitchFamily="34" charset="0"/>
              </a:rPr>
              <a:t>Data yang </a:t>
            </a:r>
            <a:r>
              <a:rPr lang="en-US" b="0" dirty="0" err="1">
                <a:latin typeface="Franklin Gothic Book" pitchFamily="34" charset="0"/>
              </a:rPr>
              <a:t>dijalarkan</a:t>
            </a:r>
            <a:r>
              <a:rPr lang="en-US" b="0" dirty="0">
                <a:latin typeface="Franklin Gothic Book" pitchFamily="34" charset="0"/>
              </a:rPr>
              <a:t>/ </a:t>
            </a:r>
            <a:r>
              <a:rPr lang="en-US" b="0" dirty="0" err="1">
                <a:latin typeface="Franklin Gothic Book" pitchFamily="34" charset="0"/>
              </a:rPr>
              <a:t>dipropagasikan</a:t>
            </a:r>
            <a:r>
              <a:rPr lang="en-US" b="0" dirty="0">
                <a:latin typeface="Franklin Gothic Book" pitchFamily="34" charset="0"/>
              </a:rPr>
              <a:t>/ </a:t>
            </a:r>
            <a:r>
              <a:rPr lang="en-US" b="0" dirty="0" err="1">
                <a:latin typeface="Franklin Gothic Book" pitchFamily="34" charset="0"/>
              </a:rPr>
              <a:t>ditransmisikan</a:t>
            </a:r>
            <a:endParaRPr lang="en-US" b="0" dirty="0">
              <a:latin typeface="Franklin Gothic Book" pitchFamily="34" charset="0"/>
            </a:endParaRPr>
          </a:p>
          <a:p>
            <a:r>
              <a:rPr lang="en-US" b="0" dirty="0">
                <a:latin typeface="Franklin Gothic Book" pitchFamily="34" charset="0"/>
              </a:rPr>
              <a:t>Analog</a:t>
            </a:r>
          </a:p>
          <a:p>
            <a:pPr lvl="1"/>
            <a:r>
              <a:rPr lang="en-US" b="0" dirty="0" err="1">
                <a:latin typeface="Franklin Gothic Book" pitchFamily="34" charset="0"/>
              </a:rPr>
              <a:t>Variabel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secara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kontinu</a:t>
            </a:r>
            <a:r>
              <a:rPr lang="en-US" b="0" dirty="0">
                <a:latin typeface="Franklin Gothic Book" pitchFamily="34" charset="0"/>
              </a:rPr>
              <a:t> </a:t>
            </a:r>
          </a:p>
          <a:p>
            <a:pPr lvl="1"/>
            <a:r>
              <a:rPr lang="en-US" b="0" dirty="0" err="1">
                <a:latin typeface="Franklin Gothic Book" pitchFamily="34" charset="0"/>
              </a:rPr>
              <a:t>Berbagai</a:t>
            </a:r>
            <a:r>
              <a:rPr lang="en-US" b="0" dirty="0">
                <a:latin typeface="Franklin Gothic Book" pitchFamily="34" charset="0"/>
              </a:rPr>
              <a:t> media </a:t>
            </a:r>
            <a:r>
              <a:rPr lang="en-US" b="0" dirty="0" err="1">
                <a:latin typeface="Franklin Gothic Book" pitchFamily="34" charset="0"/>
              </a:rPr>
              <a:t>transmisi</a:t>
            </a:r>
            <a:endParaRPr lang="en-US" b="0" dirty="0">
              <a:latin typeface="Franklin Gothic Book" pitchFamily="34" charset="0"/>
            </a:endParaRPr>
          </a:p>
          <a:p>
            <a:pPr lvl="2"/>
            <a:r>
              <a:rPr lang="en-US" b="0" dirty="0" err="1">
                <a:latin typeface="Franklin Gothic Book" pitchFamily="34" charset="0"/>
              </a:rPr>
              <a:t>kawat</a:t>
            </a:r>
            <a:r>
              <a:rPr lang="en-US" b="0" dirty="0">
                <a:latin typeface="Franklin Gothic Book" pitchFamily="34" charset="0"/>
              </a:rPr>
              <a:t>, </a:t>
            </a:r>
            <a:r>
              <a:rPr lang="en-US" b="0" dirty="0" err="1">
                <a:latin typeface="Franklin Gothic Book" pitchFamily="34" charset="0"/>
              </a:rPr>
              <a:t>serat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optik</a:t>
            </a:r>
            <a:r>
              <a:rPr lang="en-US" b="0" dirty="0">
                <a:latin typeface="Franklin Gothic Book" pitchFamily="34" charset="0"/>
              </a:rPr>
              <a:t>, </a:t>
            </a:r>
            <a:r>
              <a:rPr lang="en-US" b="0" dirty="0" err="1">
                <a:latin typeface="Franklin Gothic Book" pitchFamily="34" charset="0"/>
              </a:rPr>
              <a:t>udara</a:t>
            </a:r>
            <a:r>
              <a:rPr lang="en-US" b="0" dirty="0">
                <a:latin typeface="Franklin Gothic Book" pitchFamily="34" charset="0"/>
              </a:rPr>
              <a:t> </a:t>
            </a:r>
          </a:p>
          <a:p>
            <a:pPr lvl="1"/>
            <a:r>
              <a:rPr lang="en-US" b="0" dirty="0">
                <a:latin typeface="Franklin Gothic Book" pitchFamily="34" charset="0"/>
              </a:rPr>
              <a:t>Speech Bandwidth 100Hz </a:t>
            </a:r>
            <a:r>
              <a:rPr lang="en-US" b="0" dirty="0" err="1">
                <a:latin typeface="Franklin Gothic Book" pitchFamily="34" charset="0"/>
              </a:rPr>
              <a:t>sampai</a:t>
            </a:r>
            <a:r>
              <a:rPr lang="en-US" b="0" dirty="0">
                <a:latin typeface="Franklin Gothic Book" pitchFamily="34" charset="0"/>
              </a:rPr>
              <a:t> 7kHz</a:t>
            </a:r>
          </a:p>
          <a:p>
            <a:pPr lvl="1"/>
            <a:r>
              <a:rPr lang="en-US" b="0" dirty="0">
                <a:latin typeface="Franklin Gothic Book" pitchFamily="34" charset="0"/>
              </a:rPr>
              <a:t>Telephone Bandwidth 300Hz </a:t>
            </a:r>
            <a:r>
              <a:rPr lang="en-US" b="0" dirty="0" err="1">
                <a:latin typeface="Franklin Gothic Book" pitchFamily="34" charset="0"/>
              </a:rPr>
              <a:t>sampai</a:t>
            </a:r>
            <a:r>
              <a:rPr lang="en-US" b="0" dirty="0">
                <a:latin typeface="Franklin Gothic Book" pitchFamily="34" charset="0"/>
              </a:rPr>
              <a:t> 3400Hz</a:t>
            </a:r>
          </a:p>
          <a:p>
            <a:pPr lvl="1"/>
            <a:r>
              <a:rPr lang="en-US" b="0" dirty="0">
                <a:latin typeface="Franklin Gothic Book" pitchFamily="34" charset="0"/>
              </a:rPr>
              <a:t>Video Bandwidth 4MHz</a:t>
            </a:r>
          </a:p>
          <a:p>
            <a:r>
              <a:rPr lang="en-US" b="0" dirty="0">
                <a:latin typeface="Franklin Gothic Book" pitchFamily="34" charset="0"/>
              </a:rPr>
              <a:t>Digital</a:t>
            </a:r>
          </a:p>
          <a:p>
            <a:pPr lvl="1"/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dua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komponen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smtClean="0">
                <a:latin typeface="Franklin Gothic Book" pitchFamily="34" charset="0"/>
              </a:rPr>
              <a:t>DC (</a:t>
            </a:r>
            <a:r>
              <a:rPr lang="en-US" b="0" dirty="0" err="1" smtClean="0">
                <a:latin typeface="Franklin Gothic Book" pitchFamily="34" charset="0"/>
              </a:rPr>
              <a:t>komponen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nol</a:t>
            </a:r>
            <a:r>
              <a:rPr lang="en-US" b="0" dirty="0" smtClean="0">
                <a:latin typeface="Franklin Gothic Book" pitchFamily="34" charset="0"/>
              </a:rPr>
              <a:t>)</a:t>
            </a:r>
            <a:endParaRPr lang="en-US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Franklin Gothic Book" pitchFamily="34" charset="0"/>
              </a:rPr>
              <a:t>Sinyal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dengan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Komponen</a:t>
            </a:r>
            <a:r>
              <a:rPr lang="en-US" dirty="0">
                <a:latin typeface="Franklin Gothic Book" pitchFamily="34" charset="0"/>
              </a:rPr>
              <a:t> DC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 b="8170"/>
          <a:stretch>
            <a:fillRect/>
          </a:stretch>
        </p:blipFill>
        <p:spPr bwMode="auto">
          <a:xfrm>
            <a:off x="2057400" y="1676400"/>
            <a:ext cx="49339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Data and Sinyal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22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Biasanya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digital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 data digital </a:t>
            </a:r>
            <a:r>
              <a:rPr lang="en-US" b="0" dirty="0" err="1">
                <a:latin typeface="Franklin Gothic Book" pitchFamily="34" charset="0"/>
              </a:rPr>
              <a:t>dan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analog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data analog </a:t>
            </a:r>
          </a:p>
          <a:p>
            <a:pPr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Bisa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analog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membawa</a:t>
            </a:r>
            <a:r>
              <a:rPr lang="en-US" b="0" dirty="0">
                <a:latin typeface="Franklin Gothic Book" pitchFamily="34" charset="0"/>
              </a:rPr>
              <a:t> data digital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latin typeface="Franklin Gothic Book" pitchFamily="34" charset="0"/>
              </a:rPr>
              <a:t>Modem</a:t>
            </a:r>
          </a:p>
          <a:p>
            <a:pPr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Bisa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digital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membawa</a:t>
            </a:r>
            <a:r>
              <a:rPr lang="en-US" b="0" dirty="0">
                <a:latin typeface="Franklin Gothic Book" pitchFamily="34" charset="0"/>
              </a:rPr>
              <a:t> data analog 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latin typeface="Franklin Gothic Book" pitchFamily="34" charset="0"/>
              </a:rPr>
              <a:t>Compact Disc audio</a:t>
            </a:r>
          </a:p>
          <a:p>
            <a:pPr lvl="1">
              <a:lnSpc>
                <a:spcPct val="150000"/>
              </a:lnSpc>
            </a:pPr>
            <a:endParaRPr lang="en-US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latin typeface="Franklin Gothic Book" pitchFamily="34" charset="0"/>
              </a:rPr>
              <a:t>Sinyal</a:t>
            </a:r>
            <a:r>
              <a:rPr lang="en-US" sz="3600" dirty="0">
                <a:latin typeface="Franklin Gothic Book" pitchFamily="34" charset="0"/>
              </a:rPr>
              <a:t> Analog </a:t>
            </a:r>
            <a:r>
              <a:rPr lang="en-US" sz="3600" dirty="0" err="1">
                <a:latin typeface="Franklin Gothic Book" pitchFamily="34" charset="0"/>
              </a:rPr>
              <a:t>membawa</a:t>
            </a:r>
            <a:r>
              <a:rPr lang="en-US" sz="3600" dirty="0">
                <a:latin typeface="Franklin Gothic Book" pitchFamily="34" charset="0"/>
              </a:rPr>
              <a:t> </a:t>
            </a:r>
            <a:r>
              <a:rPr lang="en-US" sz="3600" dirty="0" smtClean="0">
                <a:latin typeface="Franklin Gothic Book" pitchFamily="34" charset="0"/>
              </a:rPr>
              <a:t/>
            </a:r>
            <a:br>
              <a:rPr lang="en-US" sz="3600" dirty="0" smtClean="0">
                <a:latin typeface="Franklin Gothic Book" pitchFamily="34" charset="0"/>
              </a:rPr>
            </a:br>
            <a:r>
              <a:rPr lang="en-US" sz="3600" dirty="0" smtClean="0">
                <a:latin typeface="Franklin Gothic Book" pitchFamily="34" charset="0"/>
              </a:rPr>
              <a:t>Data </a:t>
            </a:r>
            <a:r>
              <a:rPr lang="en-US" sz="3600" dirty="0">
                <a:latin typeface="Franklin Gothic Book" pitchFamily="34" charset="0"/>
              </a:rPr>
              <a:t>Analog </a:t>
            </a:r>
            <a:r>
              <a:rPr lang="en-US" sz="3600" dirty="0" err="1">
                <a:latin typeface="Franklin Gothic Book" pitchFamily="34" charset="0"/>
              </a:rPr>
              <a:t>dan</a:t>
            </a:r>
            <a:r>
              <a:rPr lang="en-US" sz="3600" dirty="0">
                <a:latin typeface="Franklin Gothic Book" pitchFamily="34" charset="0"/>
              </a:rPr>
              <a:t> Data Digital </a:t>
            </a: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/>
          <a:srcRect b="55797"/>
          <a:stretch>
            <a:fillRect/>
          </a:stretch>
        </p:blipFill>
        <p:spPr bwMode="auto">
          <a:xfrm>
            <a:off x="457200" y="1838325"/>
            <a:ext cx="81534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62966" cy="4876800"/>
          </a:xfrm>
        </p:spPr>
        <p:txBody>
          <a:bodyPr/>
          <a:lstStyle/>
          <a:p>
            <a:pPr algn="just"/>
            <a:r>
              <a:rPr lang="en-US" sz="2200" dirty="0" smtClean="0">
                <a:latin typeface="Franklin Gothic Book" pitchFamily="34" charset="0"/>
              </a:rPr>
              <a:t>Bandwidth: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Semua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sistem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komunikasi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elektronik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mengirimkan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informasi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dengan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memancarkan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energi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r>
              <a:rPr lang="en-US" sz="2200" b="0" dirty="0" smtClean="0">
                <a:latin typeface="Franklin Gothic Book" pitchFamily="34" charset="0"/>
              </a:rPr>
              <a:t>. </a:t>
            </a:r>
            <a:r>
              <a:rPr lang="en-US" sz="2200" b="0" dirty="0" err="1" smtClean="0">
                <a:latin typeface="Franklin Gothic Book" pitchFamily="34" charset="0"/>
              </a:rPr>
              <a:t>Energi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ini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dapat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berjalan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sebagai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sebuah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tegangan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arus</a:t>
            </a:r>
            <a:r>
              <a:rPr lang="en-US" sz="2200" b="0" dirty="0" smtClean="0">
                <a:latin typeface="Franklin Gothic Book" pitchFamily="34" charset="0"/>
              </a:rPr>
              <a:t> yang </a:t>
            </a:r>
            <a:r>
              <a:rPr lang="en-US" sz="2200" b="0" dirty="0" err="1" smtClean="0">
                <a:latin typeface="Franklin Gothic Book" pitchFamily="34" charset="0"/>
              </a:rPr>
              <a:t>melalui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dawai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sebagaimana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emisi</a:t>
            </a:r>
            <a:r>
              <a:rPr lang="en-US" sz="2200" b="0" dirty="0" smtClean="0">
                <a:latin typeface="Franklin Gothic Book" pitchFamily="34" charset="0"/>
              </a:rPr>
              <a:t> radio </a:t>
            </a:r>
            <a:r>
              <a:rPr lang="en-US" sz="2200" b="0" dirty="0" err="1" smtClean="0">
                <a:latin typeface="Franklin Gothic Book" pitchFamily="34" charset="0"/>
              </a:rPr>
              <a:t>melintasi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udara</a:t>
            </a:r>
            <a:r>
              <a:rPr lang="en-US" sz="2200" b="0" dirty="0" smtClean="0">
                <a:latin typeface="Franklin Gothic Book" pitchFamily="34" charset="0"/>
              </a:rPr>
              <a:t>.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Untuk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mengirim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informasi</a:t>
            </a:r>
            <a:r>
              <a:rPr lang="en-US" sz="2200" b="0" dirty="0" smtClean="0">
                <a:latin typeface="Franklin Gothic Book" pitchFamily="34" charset="0"/>
              </a:rPr>
              <a:t>, </a:t>
            </a:r>
            <a:r>
              <a:rPr lang="en-US" sz="2200" b="0" dirty="0" err="1" smtClean="0">
                <a:latin typeface="Franklin Gothic Book" pitchFamily="34" charset="0"/>
              </a:rPr>
              <a:t>sistem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komunikasi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harus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menggunakan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spektrum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dalam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jumlah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range </a:t>
            </a:r>
            <a:r>
              <a:rPr lang="en-US" sz="2200" b="0" dirty="0" err="1" smtClean="0">
                <a:latin typeface="Franklin Gothic Book" pitchFamily="34" charset="0"/>
              </a:rPr>
              <a:t>tertentu</a:t>
            </a:r>
            <a:r>
              <a:rPr lang="en-US" sz="2200" b="0" dirty="0" smtClean="0">
                <a:latin typeface="Franklin Gothic Book" pitchFamily="34" charset="0"/>
              </a:rPr>
              <a:t>. 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dirty="0" err="1" smtClean="0">
                <a:latin typeface="Franklin Gothic Book" pitchFamily="34" charset="0"/>
              </a:rPr>
              <a:t>contoh</a:t>
            </a:r>
            <a:r>
              <a:rPr lang="en-US" sz="2200" b="0" dirty="0" smtClean="0">
                <a:latin typeface="Franklin Gothic Book" pitchFamily="34" charset="0"/>
              </a:rPr>
              <a:t>: </a:t>
            </a:r>
            <a:r>
              <a:rPr lang="en-US" sz="2200" b="0" dirty="0" err="1" smtClean="0">
                <a:latin typeface="Franklin Gothic Book" pitchFamily="34" charset="0"/>
              </a:rPr>
              <a:t>musik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menggunakan</a:t>
            </a:r>
            <a:r>
              <a:rPr lang="en-US" sz="2200" b="0" dirty="0" smtClean="0">
                <a:latin typeface="Franklin Gothic Book" pitchFamily="34" charset="0"/>
              </a:rPr>
              <a:t> range </a:t>
            </a:r>
            <a:r>
              <a:rPr lang="en-US" sz="2200" b="0" dirty="0" err="1" smtClean="0">
                <a:latin typeface="Franklin Gothic Book" pitchFamily="34" charset="0"/>
              </a:rPr>
              <a:t>frekuensi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dari</a:t>
            </a:r>
            <a:r>
              <a:rPr lang="en-US" sz="2200" b="0" dirty="0" smtClean="0">
                <a:latin typeface="Franklin Gothic Book" pitchFamily="34" charset="0"/>
              </a:rPr>
              <a:t> 0 </a:t>
            </a:r>
            <a:r>
              <a:rPr lang="en-US" sz="2200" b="0" dirty="0" err="1" smtClean="0">
                <a:latin typeface="Franklin Gothic Book" pitchFamily="34" charset="0"/>
              </a:rPr>
              <a:t>sampai</a:t>
            </a:r>
            <a:r>
              <a:rPr lang="en-US" sz="2200" b="0" dirty="0" smtClean="0">
                <a:latin typeface="Franklin Gothic Book" pitchFamily="34" charset="0"/>
              </a:rPr>
              <a:t> 20.000 </a:t>
            </a:r>
            <a:r>
              <a:rPr lang="en-US" sz="2200" b="0" dirty="0" err="1" smtClean="0">
                <a:latin typeface="Franklin Gothic Book" pitchFamily="34" charset="0"/>
              </a:rPr>
              <a:t>siklus</a:t>
            </a:r>
            <a:r>
              <a:rPr lang="en-US" sz="2200" b="0" dirty="0" smtClean="0">
                <a:latin typeface="Franklin Gothic Book" pitchFamily="34" charset="0"/>
              </a:rPr>
              <a:t> per </a:t>
            </a:r>
            <a:r>
              <a:rPr lang="en-US" sz="2200" b="0" dirty="0" err="1" smtClean="0">
                <a:latin typeface="Franklin Gothic Book" pitchFamily="34" charset="0"/>
              </a:rPr>
              <a:t>detik</a:t>
            </a:r>
            <a:r>
              <a:rPr lang="en-US" sz="2200" b="0" dirty="0" smtClean="0">
                <a:latin typeface="Franklin Gothic Book" pitchFamily="34" charset="0"/>
              </a:rPr>
              <a:t> (cycle per second)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juga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disebut</a:t>
            </a:r>
            <a:r>
              <a:rPr lang="en-US" sz="2200" b="0" dirty="0" smtClean="0">
                <a:latin typeface="Franklin Gothic Book" pitchFamily="34" charset="0"/>
              </a:rPr>
              <a:t> Hertz (Hz) 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 20kHz.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	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Sebagai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konsekuensi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nya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,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untuk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mengirim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keseluruhan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sinyal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musik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,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sistem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komunikasi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harus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mengalokasikan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bandwidth paling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tidak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20kHz</a:t>
            </a:r>
            <a:endParaRPr lang="en-SG" sz="22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latin typeface="Franklin Gothic Book" pitchFamily="34" charset="0"/>
              </a:rPr>
              <a:t>Sinyal</a:t>
            </a:r>
            <a:r>
              <a:rPr lang="en-US" sz="3600" dirty="0">
                <a:latin typeface="Franklin Gothic Book" pitchFamily="34" charset="0"/>
              </a:rPr>
              <a:t> Digital </a:t>
            </a:r>
            <a:r>
              <a:rPr lang="en-US" sz="3600" dirty="0" err="1">
                <a:latin typeface="Franklin Gothic Book" pitchFamily="34" charset="0"/>
              </a:rPr>
              <a:t>membawa</a:t>
            </a:r>
            <a:r>
              <a:rPr lang="en-US" sz="3600" dirty="0">
                <a:latin typeface="Franklin Gothic Book" pitchFamily="34" charset="0"/>
              </a:rPr>
              <a:t> </a:t>
            </a:r>
            <a:r>
              <a:rPr lang="en-US" sz="3600" dirty="0" smtClean="0">
                <a:latin typeface="Franklin Gothic Book" pitchFamily="34" charset="0"/>
              </a:rPr>
              <a:t/>
            </a:r>
            <a:br>
              <a:rPr lang="en-US" sz="3600" dirty="0" smtClean="0">
                <a:latin typeface="Franklin Gothic Book" pitchFamily="34" charset="0"/>
              </a:rPr>
            </a:br>
            <a:r>
              <a:rPr lang="en-US" sz="3600" dirty="0" smtClean="0">
                <a:latin typeface="Franklin Gothic Book" pitchFamily="34" charset="0"/>
              </a:rPr>
              <a:t>Data </a:t>
            </a:r>
            <a:r>
              <a:rPr lang="en-US" sz="3600" dirty="0">
                <a:latin typeface="Franklin Gothic Book" pitchFamily="34" charset="0"/>
              </a:rPr>
              <a:t>Analog </a:t>
            </a:r>
            <a:r>
              <a:rPr lang="en-US" sz="3600" dirty="0" err="1">
                <a:latin typeface="Franklin Gothic Book" pitchFamily="34" charset="0"/>
              </a:rPr>
              <a:t>dan</a:t>
            </a:r>
            <a:r>
              <a:rPr lang="en-US" sz="3600" dirty="0">
                <a:latin typeface="Franklin Gothic Book" pitchFamily="34" charset="0"/>
              </a:rPr>
              <a:t> Digital 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/>
          <a:srcRect t="47681" b="8261"/>
          <a:stretch>
            <a:fillRect/>
          </a:stretch>
        </p:blipFill>
        <p:spPr bwMode="auto">
          <a:xfrm>
            <a:off x="457200" y="1778000"/>
            <a:ext cx="81534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14810" y="785794"/>
            <a:ext cx="4495800" cy="2590800"/>
          </a:xfrm>
        </p:spPr>
        <p:txBody>
          <a:bodyPr/>
          <a:lstStyle/>
          <a:p>
            <a:r>
              <a:rPr lang="id-ID" sz="3600" dirty="0"/>
              <a:t>Data Rate Maksimum dari Sebuah Kanal Transmisi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400204"/>
            <a:ext cx="8534400" cy="1143000"/>
          </a:xfrm>
        </p:spPr>
        <p:txBody>
          <a:bodyPr/>
          <a:lstStyle/>
          <a:p>
            <a:r>
              <a:rPr lang="id-ID" sz="4000"/>
              <a:t>Symbol Rate (Baud Rate) dan Bandwidth</a:t>
            </a:r>
            <a:endParaRPr lang="en-US" sz="4000"/>
          </a:p>
        </p:txBody>
      </p:sp>
      <p:sp>
        <p:nvSpPr>
          <p:cNvPr id="3461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2695604"/>
            <a:ext cx="8534400" cy="4876800"/>
          </a:xfrm>
        </p:spPr>
        <p:txBody>
          <a:bodyPr/>
          <a:lstStyle/>
          <a:p>
            <a:r>
              <a:rPr lang="id-ID" dirty="0"/>
              <a:t>Komunikasi membutuhkan bandwidth transmisi yang memadai untuk mengakomodasi adanya spektrum sinyal; kalau tidak, </a:t>
            </a:r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2987675" y="4162454"/>
            <a:ext cx="58324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d-ID" sz="4400" b="1" dirty="0">
                <a:solidFill>
                  <a:srgbClr val="FF3300"/>
                </a:solidFill>
                <a:latin typeface="Chiller" pitchFamily="82" charset="0"/>
              </a:rPr>
              <a:t>akan terjadi distorsi</a:t>
            </a:r>
            <a:endParaRPr lang="en-US" sz="4400" b="1" dirty="0">
              <a:solidFill>
                <a:srgbClr val="FF3300"/>
              </a:solidFill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20" grpId="0"/>
      <p:bldP spid="346120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Kenyataan: </a:t>
            </a:r>
          </a:p>
          <a:p>
            <a:pPr lvl="1">
              <a:lnSpc>
                <a:spcPct val="90000"/>
              </a:lnSpc>
            </a:pPr>
            <a:r>
              <a:rPr lang="id-ID"/>
              <a:t>Setiap kanal komunikasi memiliki bandwidth yang terbatas</a:t>
            </a:r>
          </a:p>
          <a:p>
            <a:pPr lvl="1">
              <a:lnSpc>
                <a:spcPct val="90000"/>
              </a:lnSpc>
            </a:pPr>
            <a:r>
              <a:rPr lang="id-ID"/>
              <a:t>Semakin tinggi data rate, durasi pulsa digital yang digunakan akan semakin pendek</a:t>
            </a:r>
          </a:p>
          <a:p>
            <a:pPr lvl="1">
              <a:lnSpc>
                <a:spcPct val="90000"/>
              </a:lnSpc>
            </a:pPr>
            <a:r>
              <a:rPr lang="id-ID"/>
              <a:t>Semakin pendek durasi pulsa, semakin lebar bandwidth yang digunakan</a:t>
            </a:r>
          </a:p>
          <a:p>
            <a:pPr>
              <a:lnSpc>
                <a:spcPct val="90000"/>
              </a:lnSpc>
            </a:pPr>
            <a:r>
              <a:rPr lang="id-ID"/>
              <a:t>Ketika sebuah sinyal berubah-rubah dengan cepat (dari sisi waktu), spektrumnya akan melebar sehingga kita katakan bahwa sinyal itu memiliki bandwidth yang lebar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48488" y="6481763"/>
            <a:ext cx="2133600" cy="476250"/>
          </a:xfrm>
          <a:prstGeom prst="rect">
            <a:avLst/>
          </a:prstGeom>
        </p:spPr>
        <p:txBody>
          <a:bodyPr/>
          <a:lstStyle/>
          <a:p>
            <a:fld id="{5DF7CFAE-B9E8-4E30-88F8-78670BDEBFD8}" type="slidenum">
              <a:rPr lang="en-US"/>
              <a:pPr/>
              <a:t>44</a:t>
            </a:fld>
            <a:endParaRPr lang="en-US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22"/>
            <a:ext cx="82296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400" dirty="0"/>
              <a:t>Misalnya kita masukan sebuah pulsa digital berdurasi T (T = 1ms) ke dalam suatu kanal yang memiliki sifat seperti </a:t>
            </a:r>
            <a:r>
              <a:rPr lang="id-ID" sz="2400" i="1" dirty="0"/>
              <a:t>lowpass filter</a:t>
            </a:r>
            <a:r>
              <a:rPr lang="id-ID" sz="2400" dirty="0"/>
              <a:t> ideal dengan bandwidth B</a:t>
            </a:r>
            <a:endParaRPr lang="en-US" sz="2400" dirty="0"/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29600" cy="792163"/>
          </a:xfrm>
        </p:spPr>
        <p:txBody>
          <a:bodyPr/>
          <a:lstStyle/>
          <a:p>
            <a:r>
              <a:rPr lang="id-ID" dirty="0"/>
              <a:t>Ilustrasi</a:t>
            </a:r>
            <a:endParaRPr lang="en-US" dirty="0"/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1908175" y="3500438"/>
            <a:ext cx="2087563" cy="20161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1400" b="1">
                <a:solidFill>
                  <a:schemeClr val="bg1"/>
                </a:solidFill>
              </a:rPr>
              <a:t>Kanal Transmisi </a:t>
            </a:r>
          </a:p>
          <a:p>
            <a:pPr algn="ctr"/>
            <a:r>
              <a:rPr lang="id-ID" sz="1400" b="1">
                <a:solidFill>
                  <a:schemeClr val="bg1"/>
                </a:solidFill>
              </a:rPr>
              <a:t>dengan Bandwidth B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350216" name="Line 8"/>
          <p:cNvSpPr>
            <a:spLocks noChangeShapeType="1"/>
          </p:cNvSpPr>
          <p:nvPr/>
        </p:nvSpPr>
        <p:spPr bwMode="auto">
          <a:xfrm>
            <a:off x="323850" y="5013325"/>
            <a:ext cx="1584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3850" y="3789363"/>
            <a:ext cx="1150938" cy="935037"/>
            <a:chOff x="204" y="2478"/>
            <a:chExt cx="725" cy="589"/>
          </a:xfrm>
        </p:grpSpPr>
        <p:sp>
          <p:nvSpPr>
            <p:cNvPr id="350217" name="Line 9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18" name="Line 10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19" name="Line 11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20" name="Line 12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21" name="Line 13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0223" name="Line 15"/>
          <p:cNvSpPr>
            <a:spLocks noChangeShapeType="1"/>
          </p:cNvSpPr>
          <p:nvPr/>
        </p:nvSpPr>
        <p:spPr bwMode="auto">
          <a:xfrm>
            <a:off x="3995738" y="5013325"/>
            <a:ext cx="3889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364163" y="3789363"/>
            <a:ext cx="1150937" cy="935037"/>
            <a:chOff x="204" y="2478"/>
            <a:chExt cx="725" cy="589"/>
          </a:xfrm>
        </p:grpSpPr>
        <p:sp>
          <p:nvSpPr>
            <p:cNvPr id="350225" name="Line 17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26" name="Line 18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27" name="Line 19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28" name="Line 20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0229" name="Line 21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0233" name="Freeform 25"/>
          <p:cNvSpPr>
            <a:spLocks/>
          </p:cNvSpPr>
          <p:nvPr/>
        </p:nvSpPr>
        <p:spPr bwMode="auto">
          <a:xfrm>
            <a:off x="5364163" y="3573463"/>
            <a:ext cx="1439862" cy="1392237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46" y="824"/>
              </a:cxn>
              <a:cxn ang="0">
                <a:pos x="182" y="143"/>
              </a:cxn>
              <a:cxn ang="0">
                <a:pos x="318" y="234"/>
              </a:cxn>
              <a:cxn ang="0">
                <a:pos x="409" y="98"/>
              </a:cxn>
              <a:cxn ang="0">
                <a:pos x="590" y="824"/>
              </a:cxn>
              <a:cxn ang="0">
                <a:pos x="726" y="733"/>
              </a:cxn>
              <a:cxn ang="0">
                <a:pos x="771" y="778"/>
              </a:cxn>
            </a:cxnLst>
            <a:rect l="0" t="0" r="r" b="b"/>
            <a:pathLst>
              <a:path w="771" h="930">
                <a:moveTo>
                  <a:pt x="0" y="733"/>
                </a:moveTo>
                <a:cubicBezTo>
                  <a:pt x="8" y="827"/>
                  <a:pt x="16" y="922"/>
                  <a:pt x="46" y="824"/>
                </a:cubicBezTo>
                <a:cubicBezTo>
                  <a:pt x="76" y="726"/>
                  <a:pt x="137" y="241"/>
                  <a:pt x="182" y="143"/>
                </a:cubicBezTo>
                <a:cubicBezTo>
                  <a:pt x="227" y="45"/>
                  <a:pt x="280" y="241"/>
                  <a:pt x="318" y="234"/>
                </a:cubicBezTo>
                <a:cubicBezTo>
                  <a:pt x="356" y="227"/>
                  <a:pt x="364" y="0"/>
                  <a:pt x="409" y="98"/>
                </a:cubicBezTo>
                <a:cubicBezTo>
                  <a:pt x="454" y="196"/>
                  <a:pt x="537" y="718"/>
                  <a:pt x="590" y="824"/>
                </a:cubicBezTo>
                <a:cubicBezTo>
                  <a:pt x="643" y="930"/>
                  <a:pt x="696" y="741"/>
                  <a:pt x="726" y="733"/>
                </a:cubicBezTo>
                <a:cubicBezTo>
                  <a:pt x="756" y="725"/>
                  <a:pt x="764" y="763"/>
                  <a:pt x="771" y="778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0234" name="Freeform 26"/>
          <p:cNvSpPr>
            <a:spLocks/>
          </p:cNvSpPr>
          <p:nvPr/>
        </p:nvSpPr>
        <p:spPr bwMode="auto">
          <a:xfrm>
            <a:off x="5256213" y="3644900"/>
            <a:ext cx="1476375" cy="1392238"/>
          </a:xfrm>
          <a:custGeom>
            <a:avLst/>
            <a:gdLst/>
            <a:ahLst/>
            <a:cxnLst>
              <a:cxn ang="0">
                <a:pos x="23" y="635"/>
              </a:cxn>
              <a:cxn ang="0">
                <a:pos x="68" y="680"/>
              </a:cxn>
              <a:cxn ang="0">
                <a:pos x="431" y="0"/>
              </a:cxn>
              <a:cxn ang="0">
                <a:pos x="794" y="680"/>
              </a:cxn>
              <a:cxn ang="0">
                <a:pos x="930" y="544"/>
              </a:cxn>
            </a:cxnLst>
            <a:rect l="0" t="0" r="r" b="b"/>
            <a:pathLst>
              <a:path w="930" h="786">
                <a:moveTo>
                  <a:pt x="23" y="635"/>
                </a:moveTo>
                <a:cubicBezTo>
                  <a:pt x="11" y="710"/>
                  <a:pt x="0" y="786"/>
                  <a:pt x="68" y="680"/>
                </a:cubicBezTo>
                <a:cubicBezTo>
                  <a:pt x="136" y="574"/>
                  <a:pt x="310" y="0"/>
                  <a:pt x="431" y="0"/>
                </a:cubicBezTo>
                <a:cubicBezTo>
                  <a:pt x="552" y="0"/>
                  <a:pt x="711" y="589"/>
                  <a:pt x="794" y="680"/>
                </a:cubicBezTo>
                <a:cubicBezTo>
                  <a:pt x="877" y="771"/>
                  <a:pt x="907" y="567"/>
                  <a:pt x="930" y="544"/>
                </a:cubicBez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0235" name="Freeform 27"/>
          <p:cNvSpPr>
            <a:spLocks/>
          </p:cNvSpPr>
          <p:nvPr/>
        </p:nvSpPr>
        <p:spPr bwMode="auto">
          <a:xfrm>
            <a:off x="4932363" y="3981450"/>
            <a:ext cx="2087562" cy="1019175"/>
          </a:xfrm>
          <a:custGeom>
            <a:avLst/>
            <a:gdLst/>
            <a:ahLst/>
            <a:cxnLst>
              <a:cxn ang="0">
                <a:pos x="0" y="514"/>
              </a:cxn>
              <a:cxn ang="0">
                <a:pos x="45" y="514"/>
              </a:cxn>
              <a:cxn ang="0">
                <a:pos x="136" y="468"/>
              </a:cxn>
              <a:cxn ang="0">
                <a:pos x="635" y="15"/>
              </a:cxn>
              <a:cxn ang="0">
                <a:pos x="1134" y="559"/>
              </a:cxn>
              <a:cxn ang="0">
                <a:pos x="1315" y="514"/>
              </a:cxn>
            </a:cxnLst>
            <a:rect l="0" t="0" r="r" b="b"/>
            <a:pathLst>
              <a:path w="1315" h="642">
                <a:moveTo>
                  <a:pt x="0" y="514"/>
                </a:moveTo>
                <a:cubicBezTo>
                  <a:pt x="11" y="518"/>
                  <a:pt x="22" y="522"/>
                  <a:pt x="45" y="514"/>
                </a:cubicBezTo>
                <a:cubicBezTo>
                  <a:pt x="68" y="506"/>
                  <a:pt x="38" y="551"/>
                  <a:pt x="136" y="468"/>
                </a:cubicBezTo>
                <a:cubicBezTo>
                  <a:pt x="234" y="385"/>
                  <a:pt x="469" y="0"/>
                  <a:pt x="635" y="15"/>
                </a:cubicBezTo>
                <a:cubicBezTo>
                  <a:pt x="801" y="30"/>
                  <a:pt x="1021" y="476"/>
                  <a:pt x="1134" y="559"/>
                </a:cubicBezTo>
                <a:cubicBezTo>
                  <a:pt x="1247" y="642"/>
                  <a:pt x="1281" y="578"/>
                  <a:pt x="1315" y="51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0237" name="Freeform 29"/>
          <p:cNvSpPr>
            <a:spLocks/>
          </p:cNvSpPr>
          <p:nvPr/>
        </p:nvSpPr>
        <p:spPr bwMode="auto">
          <a:xfrm>
            <a:off x="4930775" y="4292600"/>
            <a:ext cx="2305050" cy="431800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635" y="8"/>
              </a:cxn>
              <a:cxn ang="0">
                <a:pos x="1316" y="235"/>
              </a:cxn>
              <a:cxn ang="0">
                <a:pos x="1452" y="280"/>
              </a:cxn>
            </a:cxnLst>
            <a:rect l="0" t="0" r="r" b="b"/>
            <a:pathLst>
              <a:path w="1452" h="280">
                <a:moveTo>
                  <a:pt x="0" y="280"/>
                </a:moveTo>
                <a:cubicBezTo>
                  <a:pt x="208" y="148"/>
                  <a:pt x="416" y="16"/>
                  <a:pt x="635" y="8"/>
                </a:cubicBezTo>
                <a:cubicBezTo>
                  <a:pt x="854" y="0"/>
                  <a:pt x="1180" y="190"/>
                  <a:pt x="1316" y="235"/>
                </a:cubicBezTo>
                <a:cubicBezTo>
                  <a:pt x="1452" y="280"/>
                  <a:pt x="1452" y="280"/>
                  <a:pt x="1452" y="280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495925" y="2276475"/>
            <a:ext cx="3167063" cy="1512888"/>
            <a:chOff x="3462" y="1434"/>
            <a:chExt cx="1995" cy="953"/>
          </a:xfrm>
        </p:grpSpPr>
        <p:sp>
          <p:nvSpPr>
            <p:cNvPr id="350238" name="Text Box 30"/>
            <p:cNvSpPr txBox="1">
              <a:spLocks noChangeArrowheads="1"/>
            </p:cNvSpPr>
            <p:nvPr/>
          </p:nvSpPr>
          <p:spPr bwMode="auto">
            <a:xfrm>
              <a:off x="3515" y="1434"/>
              <a:ext cx="1942" cy="21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d-ID" sz="1600">
                  <a:solidFill>
                    <a:schemeClr val="bg1"/>
                  </a:solidFill>
                </a:rPr>
                <a:t>Pulsa keluaran yang diharapkan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350239" name="Freeform 31"/>
            <p:cNvSpPr>
              <a:spLocks/>
            </p:cNvSpPr>
            <p:nvPr/>
          </p:nvSpPr>
          <p:spPr bwMode="auto">
            <a:xfrm>
              <a:off x="3462" y="1661"/>
              <a:ext cx="144" cy="72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8" y="136"/>
                </a:cxn>
                <a:cxn ang="0">
                  <a:pos x="98" y="726"/>
                </a:cxn>
              </a:cxnLst>
              <a:rect l="0" t="0" r="r" b="b"/>
              <a:pathLst>
                <a:path w="144" h="726">
                  <a:moveTo>
                    <a:pt x="144" y="0"/>
                  </a:moveTo>
                  <a:cubicBezTo>
                    <a:pt x="80" y="7"/>
                    <a:pt x="16" y="15"/>
                    <a:pt x="8" y="136"/>
                  </a:cubicBezTo>
                  <a:cubicBezTo>
                    <a:pt x="0" y="257"/>
                    <a:pt x="49" y="491"/>
                    <a:pt x="98" y="7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711825" y="2636838"/>
            <a:ext cx="2833688" cy="1223962"/>
            <a:chOff x="3598" y="1661"/>
            <a:chExt cx="1785" cy="953"/>
          </a:xfrm>
        </p:grpSpPr>
        <p:sp>
          <p:nvSpPr>
            <p:cNvPr id="350242" name="Text Box 34"/>
            <p:cNvSpPr txBox="1">
              <a:spLocks noChangeArrowheads="1"/>
            </p:cNvSpPr>
            <p:nvPr/>
          </p:nvSpPr>
          <p:spPr bwMode="auto">
            <a:xfrm>
              <a:off x="3651" y="1661"/>
              <a:ext cx="1732" cy="269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d-ID" sz="1600">
                  <a:solidFill>
                    <a:schemeClr val="bg1"/>
                  </a:solidFill>
                </a:rPr>
                <a:t>Pulsa keluaran Jika B=2*1/T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350243" name="Freeform 35"/>
            <p:cNvSpPr>
              <a:spLocks/>
            </p:cNvSpPr>
            <p:nvPr/>
          </p:nvSpPr>
          <p:spPr bwMode="auto">
            <a:xfrm>
              <a:off x="3598" y="1888"/>
              <a:ext cx="144" cy="72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8" y="136"/>
                </a:cxn>
                <a:cxn ang="0">
                  <a:pos x="98" y="726"/>
                </a:cxn>
              </a:cxnLst>
              <a:rect l="0" t="0" r="r" b="b"/>
              <a:pathLst>
                <a:path w="144" h="726">
                  <a:moveTo>
                    <a:pt x="144" y="0"/>
                  </a:moveTo>
                  <a:cubicBezTo>
                    <a:pt x="80" y="7"/>
                    <a:pt x="16" y="15"/>
                    <a:pt x="8" y="136"/>
                  </a:cubicBezTo>
                  <a:cubicBezTo>
                    <a:pt x="0" y="257"/>
                    <a:pt x="49" y="491"/>
                    <a:pt x="98" y="726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856288" y="2997200"/>
            <a:ext cx="2905125" cy="647700"/>
            <a:chOff x="3689" y="1888"/>
            <a:chExt cx="1830" cy="408"/>
          </a:xfrm>
        </p:grpSpPr>
        <p:sp>
          <p:nvSpPr>
            <p:cNvPr id="350246" name="Text Box 38"/>
            <p:cNvSpPr txBox="1">
              <a:spLocks noChangeArrowheads="1"/>
            </p:cNvSpPr>
            <p:nvPr/>
          </p:nvSpPr>
          <p:spPr bwMode="auto">
            <a:xfrm>
              <a:off x="3787" y="1888"/>
              <a:ext cx="17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d-ID" sz="1600">
                  <a:solidFill>
                    <a:schemeClr val="bg1"/>
                  </a:solidFill>
                </a:rPr>
                <a:t>Pulsa keluaran Jika B=1*1/T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350249" name="Freeform 41"/>
            <p:cNvSpPr>
              <a:spLocks/>
            </p:cNvSpPr>
            <p:nvPr/>
          </p:nvSpPr>
          <p:spPr bwMode="auto">
            <a:xfrm>
              <a:off x="3689" y="1979"/>
              <a:ext cx="98" cy="31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7" y="90"/>
                </a:cxn>
                <a:cxn ang="0">
                  <a:pos x="53" y="317"/>
                </a:cxn>
              </a:cxnLst>
              <a:rect l="0" t="0" r="r" b="b"/>
              <a:pathLst>
                <a:path w="98" h="317">
                  <a:moveTo>
                    <a:pt x="98" y="0"/>
                  </a:moveTo>
                  <a:cubicBezTo>
                    <a:pt x="56" y="18"/>
                    <a:pt x="14" y="37"/>
                    <a:pt x="7" y="90"/>
                  </a:cubicBezTo>
                  <a:cubicBezTo>
                    <a:pt x="0" y="143"/>
                    <a:pt x="26" y="230"/>
                    <a:pt x="53" y="317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6286500" y="3455988"/>
            <a:ext cx="2692400" cy="1052512"/>
            <a:chOff x="3960" y="2177"/>
            <a:chExt cx="1696" cy="663"/>
          </a:xfrm>
        </p:grpSpPr>
        <p:sp>
          <p:nvSpPr>
            <p:cNvPr id="350252" name="Text Box 44"/>
            <p:cNvSpPr txBox="1">
              <a:spLocks noChangeArrowheads="1"/>
            </p:cNvSpPr>
            <p:nvPr/>
          </p:nvSpPr>
          <p:spPr bwMode="auto">
            <a:xfrm>
              <a:off x="3960" y="2177"/>
              <a:ext cx="1696" cy="19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d-ID" sz="1400">
                  <a:solidFill>
                    <a:schemeClr val="bg1"/>
                  </a:solidFill>
                </a:rPr>
                <a:t>Pulsa keluaran Jika B=(1/2)*1/T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50254" name="Freeform 46"/>
            <p:cNvSpPr>
              <a:spLocks/>
            </p:cNvSpPr>
            <p:nvPr/>
          </p:nvSpPr>
          <p:spPr bwMode="auto">
            <a:xfrm>
              <a:off x="4059" y="2341"/>
              <a:ext cx="91" cy="4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8"/>
                </a:cxn>
              </a:cxnLst>
              <a:rect l="0" t="0" r="r" b="b"/>
              <a:pathLst>
                <a:path w="1" h="408">
                  <a:moveTo>
                    <a:pt x="0" y="0"/>
                  </a:moveTo>
                  <a:cubicBezTo>
                    <a:pt x="0" y="0"/>
                    <a:pt x="0" y="204"/>
                    <a:pt x="0" y="408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6516688" y="3816350"/>
            <a:ext cx="2592387" cy="692150"/>
            <a:chOff x="4105" y="2404"/>
            <a:chExt cx="1633" cy="436"/>
          </a:xfrm>
        </p:grpSpPr>
        <p:sp>
          <p:nvSpPr>
            <p:cNvPr id="350257" name="Text Box 49"/>
            <p:cNvSpPr txBox="1">
              <a:spLocks noChangeArrowheads="1"/>
            </p:cNvSpPr>
            <p:nvPr/>
          </p:nvSpPr>
          <p:spPr bwMode="auto">
            <a:xfrm>
              <a:off x="4105" y="2404"/>
              <a:ext cx="1633" cy="179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d-ID" sz="1200">
                  <a:solidFill>
                    <a:schemeClr val="bg1"/>
                  </a:solidFill>
                </a:rPr>
                <a:t>Pulsa keluaran Jika B=(1/4)*1/T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350259" name="Freeform 51"/>
            <p:cNvSpPr>
              <a:spLocks/>
            </p:cNvSpPr>
            <p:nvPr/>
          </p:nvSpPr>
          <p:spPr bwMode="auto">
            <a:xfrm>
              <a:off x="4241" y="2568"/>
              <a:ext cx="91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182"/>
                </a:cxn>
                <a:cxn ang="0">
                  <a:pos x="0" y="272"/>
                </a:cxn>
              </a:cxnLst>
              <a:rect l="0" t="0" r="r" b="b"/>
              <a:pathLst>
                <a:path w="91" h="272">
                  <a:moveTo>
                    <a:pt x="0" y="0"/>
                  </a:moveTo>
                  <a:cubicBezTo>
                    <a:pt x="45" y="68"/>
                    <a:pt x="91" y="137"/>
                    <a:pt x="91" y="182"/>
                  </a:cubicBezTo>
                  <a:cubicBezTo>
                    <a:pt x="91" y="227"/>
                    <a:pt x="45" y="249"/>
                    <a:pt x="0" y="272"/>
                  </a:cubicBezTo>
                </a:path>
              </a:pathLst>
            </a:custGeom>
            <a:noFill/>
            <a:ln w="9525">
              <a:solidFill>
                <a:srgbClr val="FF0066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50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50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50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50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33" grpId="0" animBg="1"/>
      <p:bldP spid="350234" grpId="0" animBg="1"/>
      <p:bldP spid="350235" grpId="0" animBg="1"/>
      <p:bldP spid="35023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Esensi dari ilustrasi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Pulsa keluaran akan semakin terdistorsi bila bandwidth kanal transmisi semakin kecil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r>
              <a:rPr lang="id-ID" sz="4000"/>
              <a:t>Ilustrasi lain</a:t>
            </a:r>
            <a:endParaRPr lang="en-US" sz="400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229600" cy="649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000"/>
              <a:t>Andaikan kita kirim beberapa pulsa digital untuk kasus yang paling buruk (bandwidth terkecil) dari yang sudah ditunjukkan pada ilustrasi sebelumnya</a:t>
            </a:r>
            <a:endParaRPr lang="en-US" sz="2000"/>
          </a:p>
        </p:txBody>
      </p:sp>
      <p:sp>
        <p:nvSpPr>
          <p:cNvPr id="352313" name="Rectangle 57"/>
          <p:cNvSpPr>
            <a:spLocks noChangeArrowheads="1"/>
          </p:cNvSpPr>
          <p:nvPr/>
        </p:nvSpPr>
        <p:spPr bwMode="auto">
          <a:xfrm>
            <a:off x="468313" y="5157788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000"/>
              <a:t>ISI akan menyebabkan kesalahan pendeteksian sinyal di penerima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/>
              <a:t>Bit ‘0’ bisa disangka bit ‘1’ dan sebaliknya</a:t>
            </a:r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5773738" y="2422525"/>
            <a:ext cx="1150937" cy="935038"/>
            <a:chOff x="204" y="2478"/>
            <a:chExt cx="725" cy="589"/>
          </a:xfrm>
        </p:grpSpPr>
        <p:sp>
          <p:nvSpPr>
            <p:cNvPr id="352318" name="Line 62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19" name="Line 63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20" name="Line 64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21" name="Line 65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22" name="Line 66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2323" name="Line 67"/>
          <p:cNvSpPr>
            <a:spLocks noChangeShapeType="1"/>
          </p:cNvSpPr>
          <p:nvPr/>
        </p:nvSpPr>
        <p:spPr bwMode="auto">
          <a:xfrm>
            <a:off x="733425" y="3646488"/>
            <a:ext cx="2305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2324" name="Line 68"/>
          <p:cNvSpPr>
            <a:spLocks noChangeShapeType="1"/>
          </p:cNvSpPr>
          <p:nvPr/>
        </p:nvSpPr>
        <p:spPr bwMode="auto">
          <a:xfrm>
            <a:off x="4405313" y="3646488"/>
            <a:ext cx="3889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2325" name="Freeform 69"/>
          <p:cNvSpPr>
            <a:spLocks/>
          </p:cNvSpPr>
          <p:nvPr/>
        </p:nvSpPr>
        <p:spPr bwMode="auto">
          <a:xfrm>
            <a:off x="5126038" y="2709863"/>
            <a:ext cx="2736850" cy="720725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635" y="8"/>
              </a:cxn>
              <a:cxn ang="0">
                <a:pos x="1316" y="235"/>
              </a:cxn>
              <a:cxn ang="0">
                <a:pos x="1452" y="280"/>
              </a:cxn>
            </a:cxnLst>
            <a:rect l="0" t="0" r="r" b="b"/>
            <a:pathLst>
              <a:path w="1452" h="280">
                <a:moveTo>
                  <a:pt x="0" y="280"/>
                </a:moveTo>
                <a:cubicBezTo>
                  <a:pt x="208" y="148"/>
                  <a:pt x="416" y="16"/>
                  <a:pt x="635" y="8"/>
                </a:cubicBezTo>
                <a:cubicBezTo>
                  <a:pt x="854" y="0"/>
                  <a:pt x="1180" y="190"/>
                  <a:pt x="1316" y="235"/>
                </a:cubicBezTo>
                <a:cubicBezTo>
                  <a:pt x="1452" y="280"/>
                  <a:pt x="1452" y="280"/>
                  <a:pt x="1452" y="280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733425" y="2422525"/>
            <a:ext cx="1150938" cy="935038"/>
            <a:chOff x="204" y="2478"/>
            <a:chExt cx="725" cy="589"/>
          </a:xfrm>
        </p:grpSpPr>
        <p:sp>
          <p:nvSpPr>
            <p:cNvPr id="352327" name="Line 71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28" name="Line 72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29" name="Line 73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30" name="Line 74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31" name="Line 75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1887538" y="2422525"/>
            <a:ext cx="1150937" cy="935038"/>
            <a:chOff x="204" y="2478"/>
            <a:chExt cx="725" cy="589"/>
          </a:xfrm>
        </p:grpSpPr>
        <p:sp>
          <p:nvSpPr>
            <p:cNvPr id="352333" name="Line 77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34" name="Line 78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35" name="Line 79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36" name="Line 80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37" name="Line 81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2338" name="Freeform 82"/>
          <p:cNvSpPr>
            <a:spLocks/>
          </p:cNvSpPr>
          <p:nvPr/>
        </p:nvSpPr>
        <p:spPr bwMode="auto">
          <a:xfrm flipV="1">
            <a:off x="5629275" y="2349500"/>
            <a:ext cx="2736850" cy="720725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635" y="8"/>
              </a:cxn>
              <a:cxn ang="0">
                <a:pos x="1316" y="235"/>
              </a:cxn>
              <a:cxn ang="0">
                <a:pos x="1452" y="280"/>
              </a:cxn>
            </a:cxnLst>
            <a:rect l="0" t="0" r="r" b="b"/>
            <a:pathLst>
              <a:path w="1452" h="280">
                <a:moveTo>
                  <a:pt x="0" y="280"/>
                </a:moveTo>
                <a:cubicBezTo>
                  <a:pt x="208" y="148"/>
                  <a:pt x="416" y="16"/>
                  <a:pt x="635" y="8"/>
                </a:cubicBezTo>
                <a:cubicBezTo>
                  <a:pt x="854" y="0"/>
                  <a:pt x="1180" y="190"/>
                  <a:pt x="1316" y="235"/>
                </a:cubicBezTo>
                <a:cubicBezTo>
                  <a:pt x="1452" y="280"/>
                  <a:pt x="1452" y="280"/>
                  <a:pt x="1452" y="28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 flipV="1">
            <a:off x="6350000" y="2422525"/>
            <a:ext cx="1150938" cy="935038"/>
            <a:chOff x="204" y="2478"/>
            <a:chExt cx="725" cy="589"/>
          </a:xfrm>
        </p:grpSpPr>
        <p:sp>
          <p:nvSpPr>
            <p:cNvPr id="352340" name="Line 84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41" name="Line 85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42" name="Line 86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43" name="Line 87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2344" name="Line 88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2345" name="Freeform 89" descr="Light downward diagonal"/>
          <p:cNvSpPr>
            <a:spLocks/>
          </p:cNvSpPr>
          <p:nvPr/>
        </p:nvSpPr>
        <p:spPr bwMode="auto">
          <a:xfrm>
            <a:off x="6191250" y="2747963"/>
            <a:ext cx="923925" cy="288925"/>
          </a:xfrm>
          <a:custGeom>
            <a:avLst/>
            <a:gdLst/>
            <a:ahLst/>
            <a:cxnLst>
              <a:cxn ang="0">
                <a:pos x="7" y="23"/>
              </a:cxn>
              <a:cxn ang="0">
                <a:pos x="234" y="159"/>
              </a:cxn>
              <a:cxn ang="0">
                <a:pos x="461" y="205"/>
              </a:cxn>
              <a:cxn ang="0">
                <a:pos x="642" y="159"/>
              </a:cxn>
              <a:cxn ang="0">
                <a:pos x="597" y="159"/>
              </a:cxn>
              <a:cxn ang="0">
                <a:pos x="279" y="23"/>
              </a:cxn>
              <a:cxn ang="0">
                <a:pos x="7" y="23"/>
              </a:cxn>
            </a:cxnLst>
            <a:rect l="0" t="0" r="r" b="b"/>
            <a:pathLst>
              <a:path w="665" h="205">
                <a:moveTo>
                  <a:pt x="7" y="23"/>
                </a:moveTo>
                <a:cubicBezTo>
                  <a:pt x="0" y="46"/>
                  <a:pt x="158" y="129"/>
                  <a:pt x="234" y="159"/>
                </a:cubicBezTo>
                <a:cubicBezTo>
                  <a:pt x="310" y="189"/>
                  <a:pt x="393" y="205"/>
                  <a:pt x="461" y="205"/>
                </a:cubicBezTo>
                <a:cubicBezTo>
                  <a:pt x="529" y="205"/>
                  <a:pt x="619" y="167"/>
                  <a:pt x="642" y="159"/>
                </a:cubicBezTo>
                <a:cubicBezTo>
                  <a:pt x="665" y="151"/>
                  <a:pt x="658" y="182"/>
                  <a:pt x="597" y="159"/>
                </a:cubicBezTo>
                <a:cubicBezTo>
                  <a:pt x="536" y="136"/>
                  <a:pt x="377" y="46"/>
                  <a:pt x="279" y="23"/>
                </a:cubicBezTo>
                <a:cubicBezTo>
                  <a:pt x="181" y="0"/>
                  <a:pt x="14" y="0"/>
                  <a:pt x="7" y="23"/>
                </a:cubicBezTo>
                <a:close/>
              </a:path>
            </a:pathLst>
          </a:custGeom>
          <a:pattFill prst="ltDnDiag">
            <a:fgClr>
              <a:srgbClr val="FF0000"/>
            </a:fgClr>
            <a:bgClr>
              <a:schemeClr val="bg1"/>
            </a:bgClr>
          </a:pattFill>
          <a:ln w="63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5414963" y="2854325"/>
            <a:ext cx="3117850" cy="1735138"/>
            <a:chOff x="3198" y="1616"/>
            <a:chExt cx="1964" cy="1093"/>
          </a:xfrm>
        </p:grpSpPr>
        <p:sp>
          <p:nvSpPr>
            <p:cNvPr id="352347" name="Text Box 91"/>
            <p:cNvSpPr txBox="1">
              <a:spLocks noChangeArrowheads="1"/>
            </p:cNvSpPr>
            <p:nvPr/>
          </p:nvSpPr>
          <p:spPr bwMode="auto">
            <a:xfrm>
              <a:off x="3198" y="2478"/>
              <a:ext cx="1964" cy="231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d-ID">
                  <a:solidFill>
                    <a:schemeClr val="bg1"/>
                  </a:solidFill>
                </a:rPr>
                <a:t>intersymbol interference (ISI)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2348" name="Freeform 92"/>
            <p:cNvSpPr>
              <a:spLocks/>
            </p:cNvSpPr>
            <p:nvPr/>
          </p:nvSpPr>
          <p:spPr bwMode="auto">
            <a:xfrm>
              <a:off x="3734" y="1616"/>
              <a:ext cx="189" cy="862"/>
            </a:xfrm>
            <a:custGeom>
              <a:avLst/>
              <a:gdLst/>
              <a:ahLst/>
              <a:cxnLst>
                <a:cxn ang="0">
                  <a:pos x="8" y="862"/>
                </a:cxn>
                <a:cxn ang="0">
                  <a:pos x="144" y="771"/>
                </a:cxn>
                <a:cxn ang="0">
                  <a:pos x="144" y="544"/>
                </a:cxn>
                <a:cxn ang="0">
                  <a:pos x="8" y="272"/>
                </a:cxn>
                <a:cxn ang="0">
                  <a:pos x="189" y="0"/>
                </a:cxn>
              </a:cxnLst>
              <a:rect l="0" t="0" r="r" b="b"/>
              <a:pathLst>
                <a:path w="189" h="862">
                  <a:moveTo>
                    <a:pt x="8" y="862"/>
                  </a:moveTo>
                  <a:cubicBezTo>
                    <a:pt x="64" y="843"/>
                    <a:pt x="121" y="824"/>
                    <a:pt x="144" y="771"/>
                  </a:cubicBezTo>
                  <a:cubicBezTo>
                    <a:pt x="167" y="718"/>
                    <a:pt x="167" y="627"/>
                    <a:pt x="144" y="544"/>
                  </a:cubicBezTo>
                  <a:cubicBezTo>
                    <a:pt x="121" y="461"/>
                    <a:pt x="0" y="363"/>
                    <a:pt x="8" y="272"/>
                  </a:cubicBezTo>
                  <a:cubicBezTo>
                    <a:pt x="16" y="181"/>
                    <a:pt x="102" y="90"/>
                    <a:pt x="189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2349" name="Rectangle 93"/>
          <p:cNvSpPr>
            <a:spLocks noChangeArrowheads="1"/>
          </p:cNvSpPr>
          <p:nvPr/>
        </p:nvSpPr>
        <p:spPr bwMode="auto">
          <a:xfrm>
            <a:off x="3038475" y="2133600"/>
            <a:ext cx="2087563" cy="20161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1400" b="1">
                <a:solidFill>
                  <a:schemeClr val="bg1"/>
                </a:solidFill>
              </a:rPr>
              <a:t>Kanal Transmisi </a:t>
            </a:r>
          </a:p>
          <a:p>
            <a:pPr algn="ctr"/>
            <a:r>
              <a:rPr lang="id-ID" sz="1400" b="1">
                <a:solidFill>
                  <a:schemeClr val="bg1"/>
                </a:solidFill>
              </a:rPr>
              <a:t>dengan Bandwidth </a:t>
            </a:r>
          </a:p>
          <a:p>
            <a:pPr algn="ctr"/>
            <a:r>
              <a:rPr lang="id-ID" sz="2000" b="1">
                <a:solidFill>
                  <a:schemeClr val="bg1"/>
                </a:solidFill>
              </a:rPr>
              <a:t>B = (1/4)*1/T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5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13" grpId="0"/>
      <p:bldP spid="352325" grpId="0" animBg="1"/>
      <p:bldP spid="352338" grpId="0" animBg="1"/>
      <p:bldP spid="3523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48488" y="6481763"/>
            <a:ext cx="2133600" cy="476250"/>
          </a:xfrm>
          <a:prstGeom prst="rect">
            <a:avLst/>
          </a:prstGeom>
        </p:spPr>
        <p:txBody>
          <a:bodyPr/>
          <a:lstStyle/>
          <a:p>
            <a:fld id="{5E52EB32-E8B9-43C6-BA6D-2105FE8250B8}" type="slidenum">
              <a:rPr lang="en-US"/>
              <a:pPr/>
              <a:t>47</a:t>
            </a:fld>
            <a:endParaRPr 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id-ID"/>
              <a:t>Esensi ilustrasi</a:t>
            </a:r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4525963"/>
          </a:xfrm>
        </p:spPr>
        <p:txBody>
          <a:bodyPr/>
          <a:lstStyle/>
          <a:p>
            <a:r>
              <a:rPr lang="id-ID" sz="2400"/>
              <a:t>Pengiriman sinyal dengan data rate tinggi harus menggunakan kanal transmisi yang bandwidthnya lebar</a:t>
            </a:r>
          </a:p>
          <a:p>
            <a:pPr lvl="1"/>
            <a:r>
              <a:rPr lang="id-ID" sz="2000"/>
              <a:t>Supaya efek ISI tidak terasa</a:t>
            </a:r>
          </a:p>
          <a:p>
            <a:r>
              <a:rPr lang="id-ID" sz="2400"/>
              <a:t>Bandingkan ilustrasi berikut dengan ilustrasi sebelumnya</a:t>
            </a:r>
            <a:endParaRPr lang="en-US" sz="240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867400" y="3221038"/>
            <a:ext cx="1223963" cy="928687"/>
            <a:chOff x="204" y="2478"/>
            <a:chExt cx="725" cy="589"/>
          </a:xfrm>
        </p:grpSpPr>
        <p:sp>
          <p:nvSpPr>
            <p:cNvPr id="353318" name="Line 38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19" name="Line 39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20" name="Line 40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21" name="Line 41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22" name="Line 42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3323" name="Line 43"/>
          <p:cNvSpPr>
            <a:spLocks noChangeShapeType="1"/>
          </p:cNvSpPr>
          <p:nvPr/>
        </p:nvSpPr>
        <p:spPr bwMode="auto">
          <a:xfrm>
            <a:off x="827088" y="4438650"/>
            <a:ext cx="2305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3324" name="Line 44"/>
          <p:cNvSpPr>
            <a:spLocks noChangeShapeType="1"/>
          </p:cNvSpPr>
          <p:nvPr/>
        </p:nvSpPr>
        <p:spPr bwMode="auto">
          <a:xfrm>
            <a:off x="4498975" y="4438650"/>
            <a:ext cx="3889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SG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827088" y="3214688"/>
            <a:ext cx="1150937" cy="935037"/>
            <a:chOff x="204" y="2478"/>
            <a:chExt cx="725" cy="589"/>
          </a:xfrm>
        </p:grpSpPr>
        <p:sp>
          <p:nvSpPr>
            <p:cNvPr id="353326" name="Line 46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27" name="Line 47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28" name="Line 48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29" name="Line 49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30" name="Line 50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981200" y="3214688"/>
            <a:ext cx="1150938" cy="935037"/>
            <a:chOff x="204" y="2478"/>
            <a:chExt cx="725" cy="589"/>
          </a:xfrm>
        </p:grpSpPr>
        <p:sp>
          <p:nvSpPr>
            <p:cNvPr id="353332" name="Line 52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33" name="Line 53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34" name="Line 54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35" name="Line 55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36" name="Line 56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 flipV="1">
            <a:off x="6516688" y="3214688"/>
            <a:ext cx="1150937" cy="935037"/>
            <a:chOff x="204" y="2478"/>
            <a:chExt cx="725" cy="589"/>
          </a:xfrm>
        </p:grpSpPr>
        <p:sp>
          <p:nvSpPr>
            <p:cNvPr id="353338" name="Line 58"/>
            <p:cNvSpPr>
              <a:spLocks noChangeShapeType="1"/>
            </p:cNvSpPr>
            <p:nvPr/>
          </p:nvSpPr>
          <p:spPr bwMode="auto">
            <a:xfrm>
              <a:off x="204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39" name="Line 59"/>
            <p:cNvSpPr>
              <a:spLocks noChangeShapeType="1"/>
            </p:cNvSpPr>
            <p:nvPr/>
          </p:nvSpPr>
          <p:spPr bwMode="auto">
            <a:xfrm flipV="1">
              <a:off x="385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40" name="Line 60"/>
            <p:cNvSpPr>
              <a:spLocks noChangeShapeType="1"/>
            </p:cNvSpPr>
            <p:nvPr/>
          </p:nvSpPr>
          <p:spPr bwMode="auto">
            <a:xfrm>
              <a:off x="385" y="2478"/>
              <a:ext cx="3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41" name="Line 61"/>
            <p:cNvSpPr>
              <a:spLocks noChangeShapeType="1"/>
            </p:cNvSpPr>
            <p:nvPr/>
          </p:nvSpPr>
          <p:spPr bwMode="auto">
            <a:xfrm flipV="1">
              <a:off x="748" y="2478"/>
              <a:ext cx="0" cy="5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353342" name="Line 62"/>
            <p:cNvSpPr>
              <a:spLocks noChangeShapeType="1"/>
            </p:cNvSpPr>
            <p:nvPr/>
          </p:nvSpPr>
          <p:spPr bwMode="auto">
            <a:xfrm>
              <a:off x="748" y="3067"/>
              <a:ext cx="18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3343" name="Rectangle 63"/>
          <p:cNvSpPr>
            <a:spLocks noChangeArrowheads="1"/>
          </p:cNvSpPr>
          <p:nvPr/>
        </p:nvSpPr>
        <p:spPr bwMode="auto">
          <a:xfrm>
            <a:off x="3132138" y="2925763"/>
            <a:ext cx="2087562" cy="20161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1400" b="1">
                <a:solidFill>
                  <a:schemeClr val="bg1"/>
                </a:solidFill>
              </a:rPr>
              <a:t>Kanal Transmisi </a:t>
            </a:r>
          </a:p>
          <a:p>
            <a:pPr algn="ctr"/>
            <a:r>
              <a:rPr lang="id-ID" sz="1400" b="1">
                <a:solidFill>
                  <a:schemeClr val="bg1"/>
                </a:solidFill>
              </a:rPr>
              <a:t>dengan Bandwidth </a:t>
            </a:r>
          </a:p>
          <a:p>
            <a:pPr algn="ctr"/>
            <a:r>
              <a:rPr lang="id-ID" sz="2400" b="1">
                <a:solidFill>
                  <a:schemeClr val="bg1"/>
                </a:solidFill>
              </a:rPr>
              <a:t>B = 2*1/T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53344" name="Freeform 64"/>
          <p:cNvSpPr>
            <a:spLocks/>
          </p:cNvSpPr>
          <p:nvPr/>
        </p:nvSpPr>
        <p:spPr bwMode="auto">
          <a:xfrm>
            <a:off x="5868988" y="3005138"/>
            <a:ext cx="1439862" cy="1392237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46" y="824"/>
              </a:cxn>
              <a:cxn ang="0">
                <a:pos x="182" y="143"/>
              </a:cxn>
              <a:cxn ang="0">
                <a:pos x="318" y="234"/>
              </a:cxn>
              <a:cxn ang="0">
                <a:pos x="409" y="98"/>
              </a:cxn>
              <a:cxn ang="0">
                <a:pos x="590" y="824"/>
              </a:cxn>
              <a:cxn ang="0">
                <a:pos x="726" y="733"/>
              </a:cxn>
              <a:cxn ang="0">
                <a:pos x="771" y="778"/>
              </a:cxn>
            </a:cxnLst>
            <a:rect l="0" t="0" r="r" b="b"/>
            <a:pathLst>
              <a:path w="771" h="930">
                <a:moveTo>
                  <a:pt x="0" y="733"/>
                </a:moveTo>
                <a:cubicBezTo>
                  <a:pt x="8" y="827"/>
                  <a:pt x="16" y="922"/>
                  <a:pt x="46" y="824"/>
                </a:cubicBezTo>
                <a:cubicBezTo>
                  <a:pt x="76" y="726"/>
                  <a:pt x="137" y="241"/>
                  <a:pt x="182" y="143"/>
                </a:cubicBezTo>
                <a:cubicBezTo>
                  <a:pt x="227" y="45"/>
                  <a:pt x="280" y="241"/>
                  <a:pt x="318" y="234"/>
                </a:cubicBezTo>
                <a:cubicBezTo>
                  <a:pt x="356" y="227"/>
                  <a:pt x="364" y="0"/>
                  <a:pt x="409" y="98"/>
                </a:cubicBezTo>
                <a:cubicBezTo>
                  <a:pt x="454" y="196"/>
                  <a:pt x="537" y="718"/>
                  <a:pt x="590" y="824"/>
                </a:cubicBezTo>
                <a:cubicBezTo>
                  <a:pt x="643" y="930"/>
                  <a:pt x="696" y="741"/>
                  <a:pt x="726" y="733"/>
                </a:cubicBezTo>
                <a:cubicBezTo>
                  <a:pt x="756" y="725"/>
                  <a:pt x="764" y="763"/>
                  <a:pt x="771" y="778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3345" name="Freeform 65"/>
          <p:cNvSpPr>
            <a:spLocks/>
          </p:cNvSpPr>
          <p:nvPr/>
        </p:nvSpPr>
        <p:spPr bwMode="auto">
          <a:xfrm flipV="1">
            <a:off x="6516688" y="3005138"/>
            <a:ext cx="1439862" cy="1392237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46" y="824"/>
              </a:cxn>
              <a:cxn ang="0">
                <a:pos x="182" y="143"/>
              </a:cxn>
              <a:cxn ang="0">
                <a:pos x="318" y="234"/>
              </a:cxn>
              <a:cxn ang="0">
                <a:pos x="409" y="98"/>
              </a:cxn>
              <a:cxn ang="0">
                <a:pos x="590" y="824"/>
              </a:cxn>
              <a:cxn ang="0">
                <a:pos x="726" y="733"/>
              </a:cxn>
              <a:cxn ang="0">
                <a:pos x="771" y="778"/>
              </a:cxn>
            </a:cxnLst>
            <a:rect l="0" t="0" r="r" b="b"/>
            <a:pathLst>
              <a:path w="771" h="930">
                <a:moveTo>
                  <a:pt x="0" y="733"/>
                </a:moveTo>
                <a:cubicBezTo>
                  <a:pt x="8" y="827"/>
                  <a:pt x="16" y="922"/>
                  <a:pt x="46" y="824"/>
                </a:cubicBezTo>
                <a:cubicBezTo>
                  <a:pt x="76" y="726"/>
                  <a:pt x="137" y="241"/>
                  <a:pt x="182" y="143"/>
                </a:cubicBezTo>
                <a:cubicBezTo>
                  <a:pt x="227" y="45"/>
                  <a:pt x="280" y="241"/>
                  <a:pt x="318" y="234"/>
                </a:cubicBezTo>
                <a:cubicBezTo>
                  <a:pt x="356" y="227"/>
                  <a:pt x="364" y="0"/>
                  <a:pt x="409" y="98"/>
                </a:cubicBezTo>
                <a:cubicBezTo>
                  <a:pt x="454" y="196"/>
                  <a:pt x="537" y="718"/>
                  <a:pt x="590" y="824"/>
                </a:cubicBezTo>
                <a:cubicBezTo>
                  <a:pt x="643" y="930"/>
                  <a:pt x="696" y="741"/>
                  <a:pt x="726" y="733"/>
                </a:cubicBezTo>
                <a:cubicBezTo>
                  <a:pt x="756" y="725"/>
                  <a:pt x="764" y="763"/>
                  <a:pt x="771" y="778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353346" name="Rectangle 66"/>
          <p:cNvSpPr>
            <a:spLocks noChangeArrowheads="1"/>
          </p:cNvSpPr>
          <p:nvPr/>
        </p:nvSpPr>
        <p:spPr bwMode="auto">
          <a:xfrm>
            <a:off x="468313" y="5157788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000"/>
              <a:t>ISI yang terjadi tidak akan menyebabkan kesalahan deteksi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5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53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44" grpId="0" animBg="1"/>
      <p:bldP spid="353345" grpId="0" animBg="1"/>
      <p:bldP spid="35334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38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400"/>
              <a:t>Pada transmisi </a:t>
            </a:r>
            <a:r>
              <a:rPr lang="en-US" sz="2400"/>
              <a:t>baseband, </a:t>
            </a:r>
            <a:r>
              <a:rPr lang="id-ID" sz="2400"/>
              <a:t>suatu sinyal digital yang terdiri dari </a:t>
            </a:r>
            <a:r>
              <a:rPr lang="en-US" sz="2400" i="1"/>
              <a:t>r symbols</a:t>
            </a:r>
            <a:r>
              <a:rPr lang="en-US" sz="2400"/>
              <a:t> per</a:t>
            </a:r>
            <a:r>
              <a:rPr lang="id-ID" sz="2400"/>
              <a:t> detik</a:t>
            </a:r>
            <a:r>
              <a:rPr lang="en-US" sz="2400"/>
              <a:t> </a:t>
            </a:r>
            <a:r>
              <a:rPr lang="id-ID" sz="2400"/>
              <a:t>memerlukan </a:t>
            </a:r>
            <a:r>
              <a:rPr lang="en-US" sz="2400"/>
              <a:t>bandwidth </a:t>
            </a:r>
            <a:r>
              <a:rPr lang="id-ID" sz="2400"/>
              <a:t>transmisi, </a:t>
            </a:r>
            <a:r>
              <a:rPr lang="en-US" sz="2400"/>
              <a:t>B</a:t>
            </a:r>
            <a:r>
              <a:rPr lang="id-ID" sz="2400"/>
              <a:t> (dalam satuan Hertz),</a:t>
            </a:r>
            <a:r>
              <a:rPr lang="en-US" sz="2400"/>
              <a:t> </a:t>
            </a:r>
            <a:r>
              <a:rPr lang="id-ID" sz="2400"/>
              <a:t>sebesar 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id-ID" sz="3600" b="1"/>
              <a:t>B </a:t>
            </a:r>
            <a:r>
              <a:rPr lang="id-ID" sz="3600" b="1">
                <a:sym typeface="Symbol" pitchFamily="18" charset="2"/>
              </a:rPr>
              <a:t> </a:t>
            </a:r>
            <a:r>
              <a:rPr lang="id-ID" sz="3600" b="1" i="1">
                <a:sym typeface="Symbol" pitchFamily="18" charset="2"/>
              </a:rPr>
              <a:t>r</a:t>
            </a:r>
            <a:r>
              <a:rPr lang="id-ID" sz="3600" b="1">
                <a:sym typeface="Symbol" pitchFamily="18" charset="2"/>
              </a:rPr>
              <a:t>/2</a:t>
            </a:r>
            <a:r>
              <a:rPr lang="id-ID" sz="240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id-ID" sz="2000"/>
              <a:t>Istilah symbol mengacu pada satu sinyal pulsa yang digunakan untuk mentransmisikan data digital</a:t>
            </a:r>
          </a:p>
          <a:p>
            <a:pPr lvl="1">
              <a:lnSpc>
                <a:spcPct val="80000"/>
              </a:lnSpc>
            </a:pPr>
            <a:r>
              <a:rPr lang="id-ID" sz="2000"/>
              <a:t>Satu symbol belum tentu merepresentasikan 1 bit data</a:t>
            </a:r>
          </a:p>
          <a:p>
            <a:pPr lvl="2">
              <a:lnSpc>
                <a:spcPct val="80000"/>
              </a:lnSpc>
            </a:pPr>
            <a:r>
              <a:rPr lang="id-ID" sz="1800"/>
              <a:t>Contoh: Pada modulasi QPSK, satu symbol merepresentasikan 2 bit data digital</a:t>
            </a:r>
          </a:p>
          <a:p>
            <a:pPr lvl="1">
              <a:lnSpc>
                <a:spcPct val="80000"/>
              </a:lnSpc>
            </a:pPr>
            <a:r>
              <a:rPr lang="id-ID" sz="2000"/>
              <a:t>Oleh karena itu jumlah symbol yang dikirimkan per detik dinyatakan di dalam </a:t>
            </a:r>
            <a:r>
              <a:rPr lang="id-ID" sz="2000" i="1"/>
              <a:t>baud </a:t>
            </a:r>
            <a:r>
              <a:rPr lang="id-ID" sz="2000"/>
              <a:t>(bukan bit rate)</a:t>
            </a:r>
          </a:p>
          <a:p>
            <a:pPr lvl="2">
              <a:lnSpc>
                <a:spcPct val="80000"/>
              </a:lnSpc>
            </a:pPr>
            <a:r>
              <a:rPr lang="id-ID" sz="1800"/>
              <a:t>Jadi transmisi data dengan kecepatan 1000 baud (symbol/detik) sama dengan bit rate 2000 bit per detik bila menggunakan modulasi QPSK</a:t>
            </a:r>
          </a:p>
          <a:p>
            <a:pPr>
              <a:lnSpc>
                <a:spcPct val="80000"/>
              </a:lnSpc>
            </a:pPr>
            <a:r>
              <a:rPr lang="id-ID" sz="2400"/>
              <a:t>Dengan demikian, </a:t>
            </a:r>
            <a:r>
              <a:rPr lang="en-US" sz="2400"/>
              <a:t>bandwidth </a:t>
            </a:r>
            <a:r>
              <a:rPr lang="id-ID" sz="2400"/>
              <a:t>yang tersedia (dalam satuan </a:t>
            </a:r>
            <a:r>
              <a:rPr lang="en-US" sz="2400"/>
              <a:t>hertz</a:t>
            </a:r>
            <a:r>
              <a:rPr lang="id-ID" sz="2400"/>
              <a:t>)</a:t>
            </a:r>
            <a:r>
              <a:rPr lang="en-US" sz="2400"/>
              <a:t> </a:t>
            </a:r>
            <a:r>
              <a:rPr lang="id-ID" sz="2400"/>
              <a:t>menentukan </a:t>
            </a:r>
            <a:r>
              <a:rPr lang="en-US" sz="2400" i="1"/>
              <a:t>maximum symbol</a:t>
            </a:r>
            <a:r>
              <a:rPr lang="id-ID" sz="2400" i="1"/>
              <a:t> </a:t>
            </a:r>
            <a:r>
              <a:rPr lang="en-US" sz="2400" i="1"/>
              <a:t>rate</a:t>
            </a:r>
            <a:r>
              <a:rPr lang="en-US" sz="2400"/>
              <a:t> </a:t>
            </a:r>
            <a:r>
              <a:rPr lang="id-ID" sz="2400"/>
              <a:t>dalam satuan </a:t>
            </a:r>
            <a:r>
              <a:rPr lang="en-US" sz="2400"/>
              <a:t>bauds</a:t>
            </a:r>
            <a:endParaRPr lang="id-ID" sz="2400"/>
          </a:p>
          <a:p>
            <a:pPr>
              <a:lnSpc>
                <a:spcPct val="80000"/>
              </a:lnSpc>
            </a:pPr>
            <a:r>
              <a:rPr lang="id-ID" sz="2400"/>
              <a:t>Catatan: B merupakan bandwidth teoritis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4457719" cy="371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>
                <a:latin typeface="Franklin Gothic Book" pitchFamily="34" charset="0"/>
              </a:rPr>
              <a:t>Carrier: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tetap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range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r>
              <a:rPr lang="en-US" sz="2400" b="0" dirty="0" smtClean="0">
                <a:latin typeface="Franklin Gothic Book" pitchFamily="34" charset="0"/>
              </a:rPr>
              <a:t>Hertz (Hz) :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ukuran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analog. </a:t>
            </a:r>
            <a:r>
              <a:rPr lang="en-US" sz="2400" b="0" dirty="0" err="1" smtClean="0">
                <a:latin typeface="Franklin Gothic Book" pitchFamily="34" charset="0"/>
              </a:rPr>
              <a:t>Istilah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diambil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nama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ilmuwan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fisika</a:t>
            </a:r>
            <a:r>
              <a:rPr lang="en-US" sz="2400" b="0" dirty="0" smtClean="0">
                <a:latin typeface="Franklin Gothic Book" pitchFamily="34" charset="0"/>
              </a:rPr>
              <a:t> Heinrich Rudolf Hertz, </a:t>
            </a:r>
            <a:r>
              <a:rPr lang="en-US" sz="2400" b="0" dirty="0" err="1" smtClean="0">
                <a:latin typeface="Franklin Gothic Book" pitchFamily="34" charset="0"/>
              </a:rPr>
              <a:t>orang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menemukan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gelombang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suara</a:t>
            </a:r>
            <a:r>
              <a:rPr lang="en-US" sz="2400" b="0" dirty="0" smtClean="0">
                <a:latin typeface="Franklin Gothic Book" pitchFamily="34" charset="0"/>
              </a:rPr>
              <a:t>. Hertz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jumlah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gelombang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elektromagnetik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ditransmisikan</a:t>
            </a:r>
            <a:r>
              <a:rPr lang="en-US" sz="2400" b="0" dirty="0" smtClean="0">
                <a:latin typeface="Franklin Gothic Book" pitchFamily="34" charset="0"/>
              </a:rPr>
              <a:t> per </a:t>
            </a:r>
            <a:r>
              <a:rPr lang="en-US" sz="2400" b="0" dirty="0" err="1" smtClean="0">
                <a:latin typeface="Franklin Gothic Book" pitchFamily="34" charset="0"/>
              </a:rPr>
              <a:t>detik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r>
              <a:rPr lang="en-US" sz="2400" b="0" dirty="0" smtClean="0">
                <a:latin typeface="Franklin Gothic Book" pitchFamily="34" charset="0"/>
              </a:rPr>
              <a:t>bps (bit per second): </a:t>
            </a:r>
            <a:r>
              <a:rPr lang="en-US" sz="2400" b="0" dirty="0" err="1" smtClean="0">
                <a:latin typeface="Franklin Gothic Book" pitchFamily="34" charset="0"/>
              </a:rPr>
              <a:t>jika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satuan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analog yang </a:t>
            </a:r>
            <a:r>
              <a:rPr lang="en-US" sz="2400" b="0" dirty="0" err="1" smtClean="0">
                <a:latin typeface="Franklin Gothic Book" pitchFamily="34" charset="0"/>
              </a:rPr>
              <a:t>diukur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Hertz. </a:t>
            </a:r>
            <a:r>
              <a:rPr lang="en-US" sz="2400" b="0" dirty="0" err="1" smtClean="0">
                <a:latin typeface="Franklin Gothic Book" pitchFamily="34" charset="0"/>
              </a:rPr>
              <a:t>Satuan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digital </a:t>
            </a:r>
            <a:r>
              <a:rPr lang="en-US" sz="2400" b="0" dirty="0" err="1" smtClean="0">
                <a:latin typeface="Franklin Gothic Book" pitchFamily="34" charset="0"/>
              </a:rPr>
              <a:t>diukur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bps. Bps </a:t>
            </a:r>
            <a:r>
              <a:rPr lang="en-US" sz="2400" b="0" dirty="0" err="1" smtClean="0">
                <a:latin typeface="Franklin Gothic Book" pitchFamily="34" charset="0"/>
              </a:rPr>
              <a:t>adalah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jumlah</a:t>
            </a:r>
            <a:r>
              <a:rPr lang="en-US" sz="2400" b="0" dirty="0" smtClean="0">
                <a:latin typeface="Franklin Gothic Book" pitchFamily="34" charset="0"/>
              </a:rPr>
              <a:t> bit data </a:t>
            </a:r>
            <a:r>
              <a:rPr lang="en-US" sz="2400" b="0" dirty="0" err="1" smtClean="0">
                <a:latin typeface="Franklin Gothic Book" pitchFamily="34" charset="0"/>
              </a:rPr>
              <a:t>biner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ditransmisikan</a:t>
            </a:r>
            <a:r>
              <a:rPr lang="en-US" sz="2400" b="0" dirty="0" smtClean="0">
                <a:latin typeface="Franklin Gothic Book" pitchFamily="34" charset="0"/>
              </a:rPr>
              <a:t> per </a:t>
            </a:r>
            <a:r>
              <a:rPr lang="en-US" sz="2400" b="0" dirty="0" err="1" smtClean="0">
                <a:latin typeface="Franklin Gothic Book" pitchFamily="34" charset="0"/>
              </a:rPr>
              <a:t>detik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Franklin Gothic Book" pitchFamily="34" charset="0"/>
              </a:rPr>
              <a:t>Baud</a:t>
            </a:r>
            <a:r>
              <a:rPr lang="en-SG" sz="2400" b="0" dirty="0" smtClean="0">
                <a:latin typeface="Franklin Gothic Book" pitchFamily="34" charset="0"/>
              </a:rPr>
              <a:t> : </a:t>
            </a:r>
            <a:r>
              <a:rPr lang="en-SG" sz="2400" b="0" dirty="0" err="1" smtClean="0">
                <a:latin typeface="Franklin Gothic Book" pitchFamily="34" charset="0"/>
              </a:rPr>
              <a:t>jumlah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terjadi</a:t>
            </a:r>
            <a:r>
              <a:rPr lang="en-SG" sz="2400" b="0" dirty="0" smtClean="0">
                <a:latin typeface="Franklin Gothic Book" pitchFamily="34" charset="0"/>
              </a:rPr>
              <a:t> per </a:t>
            </a:r>
            <a:r>
              <a:rPr lang="en-SG" sz="2400" b="0" dirty="0" err="1" smtClean="0">
                <a:latin typeface="Franklin Gothic Book" pitchFamily="34" charset="0"/>
              </a:rPr>
              <a:t>detik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sebuah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sirkuit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  <a:r>
              <a:rPr lang="en-SG" sz="2400" b="0" dirty="0" err="1" smtClean="0">
                <a:latin typeface="Franklin Gothic Book" pitchFamily="34" charset="0"/>
              </a:rPr>
              <a:t>Secara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umum</a:t>
            </a:r>
            <a:r>
              <a:rPr lang="en-SG" sz="2400" b="0" dirty="0" smtClean="0">
                <a:latin typeface="Franklin Gothic Book" pitchFamily="34" charset="0"/>
              </a:rPr>
              <a:t> baud </a:t>
            </a:r>
            <a:r>
              <a:rPr lang="en-SG" sz="2400" b="0" dirty="0" err="1" smtClean="0">
                <a:latin typeface="Franklin Gothic Book" pitchFamily="34" charset="0"/>
              </a:rPr>
              <a:t>digunakan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menjelaskan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tingkatan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signaling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transmisi</a:t>
            </a:r>
            <a:r>
              <a:rPr lang="en-SG" sz="2400" b="0" dirty="0" smtClean="0">
                <a:latin typeface="Franklin Gothic Book" pitchFamily="34" charset="0"/>
              </a:rPr>
              <a:t> data modem </a:t>
            </a:r>
            <a:r>
              <a:rPr lang="en-SG" sz="2400" b="0" dirty="0" err="1" smtClean="0">
                <a:latin typeface="Franklin Gothic Book" pitchFamily="34" charset="0"/>
              </a:rPr>
              <a:t>melalui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sirkuit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sementara</a:t>
            </a:r>
            <a:r>
              <a:rPr lang="en-SG" sz="2400" b="0" dirty="0" smtClean="0">
                <a:latin typeface="Franklin Gothic Book" pitchFamily="34" charset="0"/>
              </a:rPr>
              <a:t> Baud rate : </a:t>
            </a:r>
            <a:r>
              <a:rPr lang="en-SG" sz="2400" b="0" dirty="0" err="1" smtClean="0">
                <a:latin typeface="Franklin Gothic Book" pitchFamily="34" charset="0"/>
              </a:rPr>
              <a:t>hampir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sama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Hertz.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62966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TRANSMISI ANALOG DAN DIGITAL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62966" cy="4876800"/>
          </a:xfrm>
        </p:spPr>
        <p:txBody>
          <a:bodyPr/>
          <a:lstStyle/>
          <a:p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 data </a:t>
            </a:r>
            <a:r>
              <a:rPr lang="en-US" b="0" dirty="0" err="1" smtClean="0">
                <a:latin typeface="Franklin Gothic Book" pitchFamily="34" charset="0"/>
              </a:rPr>
              <a:t>dibagi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menjadi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dua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yaitu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analog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digital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latin typeface="Franklin Gothic Book" pitchFamily="34" charset="0"/>
              </a:rPr>
              <a:t>Sinyal</a:t>
            </a:r>
            <a:r>
              <a:rPr lang="en-US" dirty="0" smtClean="0">
                <a:latin typeface="Franklin Gothic Book" pitchFamily="34" charset="0"/>
              </a:rPr>
              <a:t> Analog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5657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05842" cy="4876800"/>
          </a:xfrm>
        </p:spPr>
        <p:txBody>
          <a:bodyPr/>
          <a:lstStyle/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adalah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data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 </a:t>
            </a:r>
            <a:r>
              <a:rPr lang="en-SG" sz="2400" b="0" dirty="0" err="1" smtClean="0">
                <a:latin typeface="Franklin Gothic Book" pitchFamily="34" charset="0"/>
              </a:rPr>
              <a:t>kontinyu</a:t>
            </a:r>
            <a:r>
              <a:rPr lang="en-SG" sz="2400" b="0" dirty="0" smtClean="0">
                <a:latin typeface="Franklin Gothic Book" pitchFamily="34" charset="0"/>
              </a:rPr>
              <a:t>, yang </a:t>
            </a:r>
            <a:r>
              <a:rPr lang="en-SG" sz="2400" b="0" dirty="0" err="1" smtClean="0">
                <a:latin typeface="Franklin Gothic Book" pitchFamily="34" charset="0"/>
              </a:rPr>
              <a:t>membawa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informasi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mengubah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karakteristik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  <a:r>
              <a:rPr lang="en-SG" sz="2400" b="0" dirty="0" err="1" smtClean="0">
                <a:latin typeface="Franklin Gothic Book" pitchFamily="34" charset="0"/>
              </a:rPr>
              <a:t>Dua</a:t>
            </a:r>
            <a:r>
              <a:rPr lang="en-SG" sz="2400" b="0" dirty="0" smtClean="0">
                <a:latin typeface="Franklin Gothic Book" pitchFamily="34" charset="0"/>
              </a:rPr>
              <a:t> parameter/ </a:t>
            </a:r>
            <a:r>
              <a:rPr lang="en-SG" sz="2400" b="0" dirty="0" err="1" smtClean="0">
                <a:latin typeface="Franklin Gothic Book" pitchFamily="34" charset="0"/>
              </a:rPr>
              <a:t>karakteristik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terpenting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dimiliki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oleh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isyarat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adalah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amplituda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frekuensi</a:t>
            </a:r>
            <a:r>
              <a:rPr lang="en-SG" sz="2400" b="0" dirty="0" smtClean="0">
                <a:latin typeface="Franklin Gothic Book" pitchFamily="34" charset="0"/>
              </a:rPr>
              <a:t>.</a:t>
            </a:r>
          </a:p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Isyarat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biasanya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dinyatakan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sinus, </a:t>
            </a:r>
            <a:r>
              <a:rPr lang="en-SG" sz="2400" b="0" dirty="0" err="1" smtClean="0">
                <a:latin typeface="Franklin Gothic Book" pitchFamily="34" charset="0"/>
              </a:rPr>
              <a:t>mengingat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 </a:t>
            </a:r>
            <a:r>
              <a:rPr lang="en-SG" sz="2400" b="0" dirty="0" err="1" smtClean="0">
                <a:latin typeface="Franklin Gothic Book" pitchFamily="34" charset="0"/>
              </a:rPr>
              <a:t>merupakan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dasar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semua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isyarat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. Hal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didasarkan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kenyataan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bahwa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berdasarkan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analisis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fourier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suatu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dapat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diperoleh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dari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perpaduan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sejumlah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sinus.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menggunakan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maka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jangkauan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transmisi</a:t>
            </a:r>
            <a:r>
              <a:rPr lang="en-SG" sz="2400" b="0" dirty="0" smtClean="0">
                <a:latin typeface="Franklin Gothic Book" pitchFamily="34" charset="0"/>
              </a:rPr>
              <a:t> data </a:t>
            </a:r>
            <a:r>
              <a:rPr lang="en-SG" sz="2400" b="0" dirty="0" err="1" smtClean="0">
                <a:latin typeface="Franklin Gothic Book" pitchFamily="34" charset="0"/>
              </a:rPr>
              <a:t>dapat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mencapai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jarak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jauh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tetapi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mudah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terpengaruh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oleh</a:t>
            </a:r>
            <a:r>
              <a:rPr lang="en-SG" sz="2400" b="0" dirty="0" smtClean="0">
                <a:latin typeface="Franklin Gothic Book" pitchFamily="34" charset="0"/>
              </a:rPr>
              <a:t> noise.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VII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BusinessVIII</Template>
  <TotalTime>681</TotalTime>
  <Words>1880</Words>
  <Application>Microsoft Office PowerPoint</Application>
  <PresentationFormat>On-screen Show (4:3)</PresentationFormat>
  <Paragraphs>246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BusinessVIII</vt:lpstr>
      <vt:lpstr>Equation</vt:lpstr>
      <vt:lpstr>Komunikasi Data</vt:lpstr>
      <vt:lpstr>KONSEP DAN ISTILAH-ISTILAH</vt:lpstr>
      <vt:lpstr>Slide 3</vt:lpstr>
      <vt:lpstr>Slide 4</vt:lpstr>
      <vt:lpstr>Slide 5</vt:lpstr>
      <vt:lpstr>Slide 6</vt:lpstr>
      <vt:lpstr>Slide 7</vt:lpstr>
      <vt:lpstr>TRANSMISI ANALOG DAN DIGITAL</vt:lpstr>
      <vt:lpstr>Slide 9</vt:lpstr>
      <vt:lpstr>Slide 10</vt:lpstr>
      <vt:lpstr>Slide 11</vt:lpstr>
      <vt:lpstr>Slide 12</vt:lpstr>
      <vt:lpstr>Transmisi Analog &amp; Digital</vt:lpstr>
      <vt:lpstr>Elemen Sistem Transmisi</vt:lpstr>
      <vt:lpstr>Permasalahan umum sinyal analog dan digital adalah:</vt:lpstr>
      <vt:lpstr>Attenuation (Atenuasi)</vt:lpstr>
      <vt:lpstr>Slide 17</vt:lpstr>
      <vt:lpstr>Delay Distortion </vt:lpstr>
      <vt:lpstr>Noise</vt:lpstr>
      <vt:lpstr>Slide 20</vt:lpstr>
      <vt:lpstr>Jenis-jenis Noise</vt:lpstr>
      <vt:lpstr>Slide 22</vt:lpstr>
      <vt:lpstr>Slide 23</vt:lpstr>
      <vt:lpstr>Slide 24</vt:lpstr>
      <vt:lpstr>Slide 25</vt:lpstr>
      <vt:lpstr>Slide 26</vt:lpstr>
      <vt:lpstr>Keuntungan Transmisi Digital</vt:lpstr>
      <vt:lpstr>Kanal Komunikasi (Communication Channel)</vt:lpstr>
      <vt:lpstr>Kapasitas kanal (Channel Capacity)</vt:lpstr>
      <vt:lpstr>Slide 30</vt:lpstr>
      <vt:lpstr>Slide 31</vt:lpstr>
      <vt:lpstr>Istilah analog dan digital yang dalam komunikasi data dipakai dalam tiga konteks</vt:lpstr>
      <vt:lpstr>Data</vt:lpstr>
      <vt:lpstr>Data</vt:lpstr>
      <vt:lpstr>Spektrum Akustik (Analog)</vt:lpstr>
      <vt:lpstr>Sinyal</vt:lpstr>
      <vt:lpstr>Sinyal dengan Komponen DC</vt:lpstr>
      <vt:lpstr>Data and Sinyal</vt:lpstr>
      <vt:lpstr>Sinyal Analog membawa  Data Analog dan Data Digital </vt:lpstr>
      <vt:lpstr>Sinyal Digital membawa  Data Analog dan Digital </vt:lpstr>
      <vt:lpstr>Data Rate Maksimum dari Sebuah Kanal Transmisi</vt:lpstr>
      <vt:lpstr>Symbol Rate (Baud Rate) dan Bandwidth</vt:lpstr>
      <vt:lpstr>Slide 43</vt:lpstr>
      <vt:lpstr>Ilustrasi</vt:lpstr>
      <vt:lpstr>Esensi dari ilustrasi</vt:lpstr>
      <vt:lpstr>Ilustrasi lain</vt:lpstr>
      <vt:lpstr>Esensi ilustrasi</vt:lpstr>
      <vt:lpstr>Slide 48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VIII</dc:title>
  <dc:creator>HP Mini</dc:creator>
  <cp:lastModifiedBy>HP Mini</cp:lastModifiedBy>
  <cp:revision>74</cp:revision>
  <dcterms:created xsi:type="dcterms:W3CDTF">2011-02-07T15:13:00Z</dcterms:created>
  <dcterms:modified xsi:type="dcterms:W3CDTF">2011-10-07T01:33:07Z</dcterms:modified>
</cp:coreProperties>
</file>