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7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6699"/>
    <a:srgbClr val="663300"/>
    <a:srgbClr val="FFE2A7"/>
    <a:srgbClr val="9900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95A-0196-4D0A-A3F9-8C2DEDDC0393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MPj03988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6477000" cy="48577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28600"/>
            <a:ext cx="4495800" cy="2590800"/>
          </a:xfrm>
        </p:spPr>
        <p:txBody>
          <a:bodyPr/>
          <a:lstStyle>
            <a:lvl1pPr algn="r">
              <a:defRPr sz="4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971800"/>
            <a:ext cx="4495800" cy="1752600"/>
          </a:xfrm>
        </p:spPr>
        <p:txBody>
          <a:bodyPr/>
          <a:lstStyle>
            <a:lvl1pPr marL="0" indent="0" algn="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B89BC-2AB5-4CD3-A44B-376106B46B06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35E1-5DEE-4AC6-8AC6-DB37E2CD36C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41BD2-09B4-4D69-A216-F03243BA4F19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96A6F-4E45-48F2-BB53-9A7B27093F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31C6D-F9D0-45FD-89FC-87A008D7C9E4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0685-98FC-43CA-8168-43B0D3CCA4D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90D83-49A2-453F-8043-79B57B54A625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42F4-E30C-486A-B0A4-4F4F09219F3E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FAC1C-2B16-413A-8080-AEAB2E2BA23E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F3FA2-E290-4598-A7B7-869B105874C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F7350-AC6A-4821-A54D-C285213B10F2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5C3E-5C63-443F-85EE-7DE6A15084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AEC81-A19F-481D-B2A7-76C6289B59B6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8FBD-6339-4AE7-936A-81A0A8B929B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89264-5F89-4961-8A25-C485585D248C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3C81-D871-499A-AC8B-7AE9E3F11BA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FAEAD-7DED-4B7B-BBCB-66E7415ACE3B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82A93-662F-45AE-BA32-90A4FD561FE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MPj03988430000[1]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66FF"/>
                </a:solidFill>
              </a:defRPr>
            </a:lvl1pPr>
          </a:lstStyle>
          <a:p>
            <a:fld id="{EA2E15AB-6416-469C-AEBF-05638184F408}" type="datetime1">
              <a:rPr lang="en-SG"/>
              <a:pPr/>
              <a:t>20/10/2011</a:t>
            </a:fld>
            <a:endParaRPr lang="en-S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66FF"/>
                </a:solidFill>
              </a:defRPr>
            </a:lvl1pPr>
          </a:lstStyle>
          <a:p>
            <a:r>
              <a:rPr lang="en-SG" dirty="0" smtClean="0"/>
              <a:t>Free template from www.brainybetty.com</a:t>
            </a:r>
            <a:endParaRPr lang="en-SG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66FF"/>
                </a:solidFill>
              </a:defRPr>
            </a:lvl1pPr>
          </a:lstStyle>
          <a:p>
            <a:fld id="{17E3EF8F-33D6-42E3-8EA7-BD61F6B1C042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8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sz="2400" b="1">
          <a:solidFill>
            <a:srgbClr val="0066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000" b="1">
          <a:solidFill>
            <a:srgbClr val="0066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b="1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4800" dirty="0" err="1" smtClean="0"/>
              <a:t>Komunikasi</a:t>
            </a:r>
            <a:r>
              <a:rPr lang="en-SG" sz="4800" dirty="0" smtClean="0"/>
              <a:t> Data</a:t>
            </a:r>
            <a:endParaRPr lang="en-SG" sz="4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5357826"/>
            <a:ext cx="4910142" cy="714380"/>
          </a:xfrm>
        </p:spPr>
        <p:txBody>
          <a:bodyPr/>
          <a:lstStyle/>
          <a:p>
            <a:r>
              <a:rPr lang="en-SG" sz="2400" dirty="0" smtClean="0"/>
              <a:t>3. </a:t>
            </a:r>
            <a:r>
              <a:rPr lang="en-SG" sz="2400" dirty="0" err="1" smtClean="0"/>
              <a:t>Pengkodean</a:t>
            </a:r>
            <a:r>
              <a:rPr lang="en-SG" sz="2400" dirty="0" smtClean="0"/>
              <a:t> Data</a:t>
            </a:r>
            <a:endParaRPr lang="en-SG" sz="24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000372"/>
            <a:ext cx="1857378" cy="1857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3306" y="607220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66FF"/>
                </a:solidFill>
              </a:rPr>
              <a:t>Dosen</a:t>
            </a:r>
            <a:r>
              <a:rPr lang="en-US" dirty="0" smtClean="0">
                <a:solidFill>
                  <a:srgbClr val="0066FF"/>
                </a:solidFill>
              </a:rPr>
              <a:t> : S. </a:t>
            </a:r>
            <a:r>
              <a:rPr lang="en-US" dirty="0" err="1" smtClean="0">
                <a:solidFill>
                  <a:srgbClr val="0066FF"/>
                </a:solidFill>
              </a:rPr>
              <a:t>Indriani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Lestariningati</a:t>
            </a:r>
            <a:r>
              <a:rPr lang="en-US" dirty="0" smtClean="0">
                <a:solidFill>
                  <a:srgbClr val="0066FF"/>
                </a:solidFill>
              </a:rPr>
              <a:t>, M.T</a:t>
            </a:r>
            <a:endParaRPr lang="en-SG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el EBCDIC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28794" y="1428736"/>
            <a:ext cx="5429288" cy="5072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50004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 Extended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Boudot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34404" cy="4876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Boudot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atas</a:t>
            </a:r>
            <a:r>
              <a:rPr lang="en-US" sz="2400" dirty="0" smtClean="0">
                <a:latin typeface="Franklin Gothic Book" pitchFamily="34" charset="0"/>
              </a:rPr>
              <a:t> 5 bit yang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terminal teletype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teleprinter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5 bit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25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huruf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serial </a:t>
            </a:r>
            <a:r>
              <a:rPr lang="en-US" sz="2400" dirty="0" err="1" smtClean="0">
                <a:latin typeface="Franklin Gothic Book" pitchFamily="34" charset="0"/>
              </a:rPr>
              <a:t>tak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sinkron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pulsa</a:t>
            </a:r>
            <a:r>
              <a:rPr lang="en-US" sz="2400" dirty="0" smtClean="0">
                <a:latin typeface="Franklin Gothic Book" pitchFamily="34" charset="0"/>
              </a:rPr>
              <a:t> stop bit-</a:t>
            </a:r>
            <a:r>
              <a:rPr lang="en-US" sz="2400" dirty="0" err="1" smtClean="0">
                <a:latin typeface="Franklin Gothic Book" pitchFamily="34" charset="0"/>
              </a:rPr>
              <a:t>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umumnya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lebar</a:t>
            </a:r>
            <a:r>
              <a:rPr lang="en-US" sz="2400" dirty="0" smtClean="0">
                <a:latin typeface="Franklin Gothic Book" pitchFamily="34" charset="0"/>
              </a:rPr>
              <a:t> 1,5 bit.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Hal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yang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1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2 bit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pulsa</a:t>
            </a:r>
            <a:r>
              <a:rPr lang="en-US" sz="2400" dirty="0" smtClean="0">
                <a:latin typeface="Franklin Gothic Book" pitchFamily="34" charset="0"/>
              </a:rPr>
              <a:t> stop-</a:t>
            </a:r>
            <a:r>
              <a:rPr lang="en-US" sz="2400" dirty="0" err="1" smtClean="0">
                <a:latin typeface="Franklin Gothic Book" pitchFamily="34" charset="0"/>
              </a:rPr>
              <a:t>bitnya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24301" y="77505"/>
          <a:ext cx="4419599" cy="6709081"/>
        </p:xfrm>
        <a:graphic>
          <a:graphicData uri="http://schemas.openxmlformats.org/drawingml/2006/table">
            <a:tbl>
              <a:tblPr/>
              <a:tblGrid>
                <a:gridCol w="1371528"/>
                <a:gridCol w="1678618"/>
                <a:gridCol w="1369453"/>
              </a:tblGrid>
              <a:tr h="3311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Kode</a:t>
                      </a:r>
                      <a:endParaRPr lang="en-US" sz="9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 Letter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 Figure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$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&amp;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#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‘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(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,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BELL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“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28604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Boudout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ASCII Code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34404" cy="4876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128 bit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selalu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Dari 128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diantaranya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fungsi-fungsi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kendali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SYN, STX.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alphanumerik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sejumlah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=, / . ?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dasarnya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alfanumerik</a:t>
            </a:r>
            <a:r>
              <a:rPr lang="en-US" sz="2400" dirty="0" smtClean="0">
                <a:latin typeface="Franklin Gothic Book" pitchFamily="34" charset="0"/>
              </a:rPr>
              <a:t> yang paling popular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tujuh</a:t>
            </a:r>
            <a:r>
              <a:rPr lang="en-US" sz="2400" dirty="0" smtClean="0">
                <a:latin typeface="Franklin Gothic Book" pitchFamily="34" charset="0"/>
              </a:rPr>
              <a:t> bit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posisi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pengecekan</a:t>
            </a:r>
            <a:r>
              <a:rPr lang="en-US" sz="2400" dirty="0" smtClean="0">
                <a:latin typeface="Franklin Gothic Book" pitchFamily="34" charset="0"/>
              </a:rPr>
              <a:t> bit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even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odd parity.</a:t>
            </a:r>
            <a:endParaRPr lang="en-US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174298" cy="554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8" y="285728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ASCII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Franklin Gothic Book" pitchFamily="34" charset="0"/>
              </a:rPr>
              <a:t>Unicode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Orang-orang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negara-negara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menuliskan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kata-kata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bahasa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ibu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mereka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kebanyakan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aplikasi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mencakup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sistem</a:t>
            </a:r>
            <a:r>
              <a:rPr lang="en-US" dirty="0" smtClean="0">
                <a:latin typeface="Franklin Gothic Book" pitchFamily="34" charset="0"/>
              </a:rPr>
              <a:t> email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web browser,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sistem</a:t>
            </a:r>
            <a:r>
              <a:rPr lang="en-US" dirty="0" smtClean="0">
                <a:latin typeface="Franklin Gothic Book" pitchFamily="34" charset="0"/>
              </a:rPr>
              <a:t> 8 bit yang </a:t>
            </a:r>
            <a:r>
              <a:rPr lang="en-US" dirty="0" err="1" smtClean="0">
                <a:latin typeface="Franklin Gothic Book" pitchFamily="34" charset="0"/>
              </a:rPr>
              <a:t>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beroperasi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tepat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sesuai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ketentuan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seperti</a:t>
            </a:r>
            <a:r>
              <a:rPr lang="en-US" dirty="0" smtClean="0">
                <a:latin typeface="Franklin Gothic Book" pitchFamily="34" charset="0"/>
              </a:rPr>
              <a:t> ISO-8859-1.</a:t>
            </a:r>
          </a:p>
          <a:p>
            <a:pPr algn="just"/>
            <a:r>
              <a:rPr lang="en-US" dirty="0" smtClean="0">
                <a:latin typeface="Franklin Gothic Book" pitchFamily="34" charset="0"/>
              </a:rPr>
              <a:t>Unicode </a:t>
            </a:r>
            <a:r>
              <a:rPr lang="en-US" dirty="0" err="1" smtClean="0">
                <a:latin typeface="Franklin Gothic Book" pitchFamily="34" charset="0"/>
              </a:rPr>
              <a:t>memiliki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lebar</a:t>
            </a:r>
            <a:r>
              <a:rPr lang="en-US" dirty="0" smtClean="0">
                <a:latin typeface="Franklin Gothic Book" pitchFamily="34" charset="0"/>
              </a:rPr>
              <a:t> per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sebesar</a:t>
            </a:r>
            <a:r>
              <a:rPr lang="en-US" dirty="0" smtClean="0">
                <a:latin typeface="Franklin Gothic Book" pitchFamily="34" charset="0"/>
              </a:rPr>
              <a:t> 20 bit. </a:t>
            </a:r>
            <a:r>
              <a:rPr lang="en-US" dirty="0" err="1" smtClean="0">
                <a:latin typeface="Franklin Gothic Book" pitchFamily="34" charset="0"/>
              </a:rPr>
              <a:t>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boros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jika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mengirim</a:t>
            </a:r>
            <a:r>
              <a:rPr lang="en-US" dirty="0" smtClean="0">
                <a:latin typeface="Franklin Gothic Book" pitchFamily="34" charset="0"/>
              </a:rPr>
              <a:t> data Unicode yang </a:t>
            </a:r>
            <a:r>
              <a:rPr lang="en-US" dirty="0" err="1" smtClean="0">
                <a:latin typeface="Franklin Gothic Book" pitchFamily="34" charset="0"/>
              </a:rPr>
              <a:t>berisi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teks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 Latin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20 bit per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karena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itu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Unicode </a:t>
            </a:r>
            <a:r>
              <a:rPr lang="en-US" dirty="0" err="1" smtClean="0">
                <a:latin typeface="Franklin Gothic Book" pitchFamily="34" charset="0"/>
              </a:rPr>
              <a:t>ditransformasikan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terlebih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dahulu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 UTF-8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UTF-16 (</a:t>
            </a:r>
            <a:r>
              <a:rPr lang="en-US" i="1" dirty="0" smtClean="0">
                <a:latin typeface="Franklin Gothic Book" pitchFamily="34" charset="0"/>
              </a:rPr>
              <a:t>Unicode Transformation Format</a:t>
            </a:r>
            <a:r>
              <a:rPr lang="en-US" dirty="0" smtClean="0">
                <a:latin typeface="Franklin Gothic Book" pitchFamily="34" charset="0"/>
              </a:rPr>
              <a:t>)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UTF-8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karakter-karakter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U+0000 (</a:t>
            </a:r>
            <a:r>
              <a:rPr lang="en-US" dirty="0" err="1" smtClean="0">
                <a:latin typeface="Franklin Gothic Book" pitchFamily="34" charset="0"/>
              </a:rPr>
              <a:t>Notasi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U+abcd</a:t>
            </a:r>
            <a:r>
              <a:rPr lang="en-US" dirty="0" smtClean="0">
                <a:latin typeface="Franklin Gothic Book" pitchFamily="34" charset="0"/>
              </a:rPr>
              <a:t>)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mengacu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bernomor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abcd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tabel</a:t>
            </a:r>
            <a:r>
              <a:rPr lang="en-US" dirty="0" smtClean="0">
                <a:latin typeface="Franklin Gothic Book" pitchFamily="34" charset="0"/>
              </a:rPr>
              <a:t> Unicode.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dasarnya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4 </a:t>
            </a:r>
            <a:r>
              <a:rPr lang="en-US" dirty="0" err="1" smtClean="0">
                <a:latin typeface="Franklin Gothic Book" pitchFamily="34" charset="0"/>
              </a:rPr>
              <a:t>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Unicode, </a:t>
            </a:r>
            <a:r>
              <a:rPr lang="en-US" dirty="0" err="1" smtClean="0">
                <a:latin typeface="Franklin Gothic Book" pitchFamily="34" charset="0"/>
              </a:rPr>
              <a:t>yaitu</a:t>
            </a:r>
            <a:r>
              <a:rPr lang="en-US" dirty="0" smtClean="0">
                <a:latin typeface="Franklin Gothic Book" pitchFamily="34" charset="0"/>
              </a:rPr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UTF-8: 128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</a:t>
            </a:r>
            <a:r>
              <a:rPr lang="en-US" dirty="0" smtClean="0">
                <a:latin typeface="Franklin Gothic Book" pitchFamily="34" charset="0"/>
              </a:rPr>
              <a:t> 1 byte (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ASCII). 1.920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</a:t>
            </a:r>
            <a:r>
              <a:rPr lang="en-US" dirty="0" smtClean="0">
                <a:latin typeface="Franklin Gothic Book" pitchFamily="34" charset="0"/>
              </a:rPr>
              <a:t> 2 byte (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Roma, </a:t>
            </a:r>
            <a:r>
              <a:rPr lang="en-US" dirty="0" err="1" smtClean="0">
                <a:latin typeface="Franklin Gothic Book" pitchFamily="34" charset="0"/>
              </a:rPr>
              <a:t>Yunani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Cyrilic</a:t>
            </a:r>
            <a:r>
              <a:rPr lang="en-US" dirty="0" smtClean="0">
                <a:latin typeface="Franklin Gothic Book" pitchFamily="34" charset="0"/>
              </a:rPr>
              <a:t>, Coptic, Armenian, </a:t>
            </a:r>
            <a:r>
              <a:rPr lang="en-US" dirty="0" err="1" smtClean="0">
                <a:latin typeface="Franklin Gothic Book" pitchFamily="34" charset="0"/>
              </a:rPr>
              <a:t>Ibrani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Arab). 63.488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mengkde</a:t>
            </a:r>
            <a:r>
              <a:rPr lang="en-US" dirty="0" smtClean="0">
                <a:latin typeface="Franklin Gothic Book" pitchFamily="34" charset="0"/>
              </a:rPr>
              <a:t> 3 byte (</a:t>
            </a:r>
            <a:r>
              <a:rPr lang="en-US" dirty="0" err="1" smtClean="0">
                <a:latin typeface="Franklin Gothic Book" pitchFamily="34" charset="0"/>
              </a:rPr>
              <a:t>Cina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Jepang</a:t>
            </a:r>
            <a:r>
              <a:rPr lang="en-US" dirty="0" smtClean="0">
                <a:latin typeface="Franklin Gothic Book" pitchFamily="34" charset="0"/>
              </a:rPr>
              <a:t>). 247.418.112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yang lain, yang </a:t>
            </a:r>
            <a:r>
              <a:rPr lang="en-US" dirty="0" err="1" smtClean="0">
                <a:latin typeface="Franklin Gothic Book" pitchFamily="34" charset="0"/>
              </a:rPr>
              <a:t>belum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</a:t>
            </a:r>
            <a:r>
              <a:rPr lang="en-US" dirty="0" smtClean="0">
                <a:latin typeface="Franklin Gothic Book" pitchFamily="34" charset="0"/>
              </a:rPr>
              <a:t> 4, 5, 6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UCS-2: </a:t>
            </a:r>
            <a:r>
              <a:rPr lang="en-US" dirty="0" err="1" smtClean="0">
                <a:latin typeface="Franklin Gothic Book" pitchFamily="34" charset="0"/>
              </a:rPr>
              <a:t>Tiap-tiap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2 byte. </a:t>
            </a:r>
            <a:r>
              <a:rPr lang="en-US" dirty="0" err="1" smtClean="0">
                <a:latin typeface="Franklin Gothic Book" pitchFamily="34" charset="0"/>
              </a:rPr>
              <a:t>Pengkodean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merepresentasikan</a:t>
            </a:r>
            <a:r>
              <a:rPr lang="en-US" dirty="0" smtClean="0">
                <a:latin typeface="Franklin Gothic Book" pitchFamily="34" charset="0"/>
              </a:rPr>
              <a:t> 65.536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 yang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UTF-16: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perluasan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UCS-2 </a:t>
            </a:r>
            <a:r>
              <a:rPr lang="en-US" dirty="0" err="1" smtClean="0">
                <a:latin typeface="Franklin Gothic Book" pitchFamily="34" charset="0"/>
              </a:rPr>
              <a:t>dimana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1.112.064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Unicode. 65.536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 yang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diwakili</a:t>
            </a:r>
            <a:r>
              <a:rPr lang="en-US" dirty="0" smtClean="0">
                <a:latin typeface="Franklin Gothic Book" pitchFamily="34" charset="0"/>
              </a:rPr>
              <a:t> 2 byte, yang </a:t>
            </a:r>
            <a:r>
              <a:rPr lang="en-US" dirty="0" err="1" smtClean="0">
                <a:latin typeface="Franklin Gothic Book" pitchFamily="34" charset="0"/>
              </a:rPr>
              <a:t>lainnya</a:t>
            </a:r>
            <a:r>
              <a:rPr lang="en-US" dirty="0" smtClean="0">
                <a:latin typeface="Franklin Gothic Book" pitchFamily="34" charset="0"/>
              </a:rPr>
              <a:t> 4 byte.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UCS-4: </a:t>
            </a:r>
            <a:r>
              <a:rPr lang="en-US" dirty="0" err="1" smtClean="0">
                <a:latin typeface="Franklin Gothic Book" pitchFamily="34" charset="0"/>
              </a:rPr>
              <a:t>Tiap-tiap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4 byte. </a:t>
            </a:r>
          </a:p>
          <a:p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153400" cy="533400"/>
          </a:xfrm>
        </p:spPr>
        <p:txBody>
          <a:bodyPr/>
          <a:lstStyle/>
          <a:p>
            <a:r>
              <a:rPr lang="en-US" dirty="0" smtClean="0"/>
              <a:t>Unicode </a:t>
            </a:r>
            <a:r>
              <a:rPr lang="en-US" dirty="0" err="1" smtClean="0"/>
              <a:t>Bahasa</a:t>
            </a:r>
            <a:r>
              <a:rPr lang="en-US" dirty="0" smtClean="0"/>
              <a:t> Armenian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200026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Teknik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Pengkodean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34404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sangat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penting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diubah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dimengerti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peralatan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endParaRPr lang="en-US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paling </a:t>
            </a:r>
            <a:r>
              <a:rPr lang="en-US" sz="2400" dirty="0" err="1" smtClean="0">
                <a:latin typeface="Franklin Gothic Book" pitchFamily="34" charset="0"/>
              </a:rPr>
              <a:t>banyak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dikenal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audio yang </a:t>
            </a:r>
            <a:r>
              <a:rPr lang="en-US" sz="2400" dirty="0" err="1" smtClean="0">
                <a:latin typeface="Franklin Gothic Book" pitchFamily="34" charset="0"/>
              </a:rPr>
              <a:t>berbentuk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gelombang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bunyi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didengar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manusia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biasa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speech.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 speech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komponen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frekuesi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antara</a:t>
            </a:r>
            <a:r>
              <a:rPr lang="en-US" sz="2400" dirty="0" smtClean="0">
                <a:latin typeface="Franklin Gothic Book" pitchFamily="34" charset="0"/>
              </a:rPr>
              <a:t> 20Hz-20KHz.</a:t>
            </a: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Digitalisasi Data Analog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 r="25381" b="47340"/>
          <a:stretch>
            <a:fillRect/>
          </a:stretch>
        </p:blipFill>
        <p:spPr bwMode="auto">
          <a:xfrm>
            <a:off x="500034" y="1714488"/>
            <a:ext cx="792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/>
          <a:srcRect l="63138" b="47340"/>
          <a:stretch>
            <a:fillRect/>
          </a:stretch>
        </p:blipFill>
        <p:spPr bwMode="auto">
          <a:xfrm>
            <a:off x="2819400" y="3962400"/>
            <a:ext cx="39147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00070"/>
          </a:xfrm>
        </p:spPr>
        <p:txBody>
          <a:bodyPr/>
          <a:lstStyle/>
          <a:p>
            <a:r>
              <a:rPr lang="en-US" sz="3200" dirty="0" err="1" smtClean="0">
                <a:latin typeface="Franklin Gothic Book" pitchFamily="34" charset="0"/>
              </a:rPr>
              <a:t>Pendahuluan</a:t>
            </a:r>
            <a:endParaRPr lang="en-US" sz="32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143116"/>
            <a:ext cx="8120090" cy="4257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langsung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Perlu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kata</a:t>
            </a:r>
            <a:r>
              <a:rPr lang="en-US" sz="2400" dirty="0" smtClean="0">
                <a:latin typeface="Franklin Gothic Book" pitchFamily="34" charset="0"/>
              </a:rPr>
              <a:t> lain,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harus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dikodekan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dahulu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en-US" sz="2400" dirty="0" smtClean="0">
              <a:latin typeface="Franklin Gothic Book" pitchFamily="34" charset="0"/>
            </a:endParaRPr>
          </a:p>
          <a:p>
            <a:pPr algn="just"/>
            <a:r>
              <a:rPr lang="en-US" sz="2400" dirty="0" err="1" smtClean="0">
                <a:latin typeface="Franklin Gothic Book" pitchFamily="34" charset="0"/>
              </a:rPr>
              <a:t>Tujuan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digital </a:t>
            </a:r>
            <a:r>
              <a:rPr lang="en-US" sz="2400" dirty="0" err="1" smtClean="0">
                <a:latin typeface="Franklin Gothic Book" pitchFamily="34" charset="0"/>
              </a:rPr>
              <a:t>kedalam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agar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0066FF"/>
                </a:solidFill>
                <a:latin typeface="Franklin Gothic Book" pitchFamily="34" charset="0"/>
              </a:rPr>
              <a:t>Pengenalan</a:t>
            </a:r>
            <a:r>
              <a:rPr lang="en-US" sz="4000" b="1" u="sng" dirty="0" smtClean="0">
                <a:solidFill>
                  <a:srgbClr val="0066FF"/>
                </a:solidFill>
                <a:latin typeface="Franklin Gothic Book" pitchFamily="34" charset="0"/>
              </a:rPr>
              <a:t> Encoding</a:t>
            </a:r>
            <a:endParaRPr lang="en-SG" sz="4000" b="1" u="sng" dirty="0">
              <a:solidFill>
                <a:srgbClr val="0066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be continued… see you next week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Kode-kode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keperluan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sistem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ditemukan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modern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perbedaan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. Hal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disebabkan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semakin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kompleksnya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34404" cy="4876800"/>
          </a:xfrm>
        </p:spPr>
        <p:txBody>
          <a:bodyPr/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Secara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umum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beberapa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diantaranya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BCD (</a:t>
            </a:r>
            <a:r>
              <a:rPr lang="en-US" i="1" dirty="0" smtClean="0">
                <a:latin typeface="Franklin Gothic Book" pitchFamily="34" charset="0"/>
              </a:rPr>
              <a:t>Binary Coded Decimal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SBCDIC (</a:t>
            </a:r>
            <a:r>
              <a:rPr lang="en-US" i="1" dirty="0" smtClean="0">
                <a:latin typeface="Franklin Gothic Book" pitchFamily="34" charset="0"/>
              </a:rPr>
              <a:t>Standard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EBCDIC (</a:t>
            </a:r>
            <a:r>
              <a:rPr lang="en-US" i="1" dirty="0" smtClean="0">
                <a:latin typeface="Franklin Gothic Book" pitchFamily="34" charset="0"/>
              </a:rPr>
              <a:t>Extended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BOUDOT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ASCII (</a:t>
            </a:r>
            <a:r>
              <a:rPr lang="en-US" i="1" dirty="0" smtClean="0">
                <a:latin typeface="Franklin Gothic Book" pitchFamily="34" charset="0"/>
              </a:rPr>
              <a:t>American Standard Code for Information Interchange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algn="just"/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BCD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Merupakan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biner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nilai</a:t>
            </a:r>
            <a:r>
              <a:rPr lang="en-US" dirty="0" smtClean="0">
                <a:latin typeface="Franklin Gothic Book" pitchFamily="34" charset="0"/>
              </a:rPr>
              <a:t> digit </a:t>
            </a:r>
            <a:r>
              <a:rPr lang="en-US" dirty="0" err="1" smtClean="0">
                <a:latin typeface="Franklin Gothic Book" pitchFamily="34" charset="0"/>
              </a:rPr>
              <a:t>desimal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0-9. </a:t>
            </a:r>
          </a:p>
          <a:p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4 bit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16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bisa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diperoleh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10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BCD </a:t>
            </a:r>
            <a:r>
              <a:rPr lang="en-US" dirty="0" err="1" smtClean="0">
                <a:latin typeface="Franklin Gothic Book" pitchFamily="34" charset="0"/>
              </a:rPr>
              <a:t>sudah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transmisi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karena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tidak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khusus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generasi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2571736" y="2214554"/>
          <a:ext cx="3511550" cy="4037337"/>
        </p:xfrm>
        <a:graphic>
          <a:graphicData uri="http://schemas.openxmlformats.org/drawingml/2006/table">
            <a:tbl>
              <a:tblPr/>
              <a:tblGrid>
                <a:gridCol w="1746643"/>
                <a:gridCol w="1764907"/>
              </a:tblGrid>
              <a:tr h="379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BCD 4 bit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Digit Desimal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1214422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Binary Coded Decimal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SBCDIC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dikembangkan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BCD.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SBCDIC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6 bit </a:t>
            </a:r>
            <a:r>
              <a:rPr lang="en-US" sz="2400" dirty="0" err="1" smtClean="0">
                <a:latin typeface="Franklin Gothic Book" pitchFamily="34" charset="0"/>
              </a:rPr>
              <a:t>sehingga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banyak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Yaitu</a:t>
            </a:r>
            <a:r>
              <a:rPr lang="en-US" sz="2400" dirty="0" smtClean="0">
                <a:latin typeface="Franklin Gothic Book" pitchFamily="34" charset="0"/>
              </a:rPr>
              <a:t> 64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10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digit </a:t>
            </a:r>
            <a:r>
              <a:rPr lang="en-US" sz="2400" dirty="0" err="1" smtClean="0">
                <a:latin typeface="Franklin Gothic Book" pitchFamily="34" charset="0"/>
              </a:rPr>
              <a:t>angka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26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alphabet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SBCDID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0298" y="1228748"/>
          <a:ext cx="3919855" cy="5486400"/>
        </p:xfrm>
        <a:graphic>
          <a:graphicData uri="http://schemas.openxmlformats.org/drawingml/2006/table">
            <a:tbl>
              <a:tblPr/>
              <a:tblGrid>
                <a:gridCol w="998220"/>
                <a:gridCol w="851535"/>
                <a:gridCol w="1122045"/>
                <a:gridCol w="948055"/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28572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Standard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EBCDIC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EBCDID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8 bit yang </a:t>
            </a:r>
            <a:r>
              <a:rPr lang="en-US" sz="2400" dirty="0" err="1" smtClean="0">
                <a:latin typeface="Franklin Gothic Book" pitchFamily="34" charset="0"/>
              </a:rPr>
              <a:t>memungkinkan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256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EBCDID, </a:t>
            </a:r>
            <a:r>
              <a:rPr lang="en-US" sz="2400" i="1" dirty="0" smtClean="0">
                <a:latin typeface="Franklin Gothic Book" pitchFamily="34" charset="0"/>
              </a:rPr>
              <a:t>high order bits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pertama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Zone bits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 low order bits 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numeric bit.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VI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BusinessVIII</Template>
  <TotalTime>366</TotalTime>
  <Words>1035</Words>
  <Application>Microsoft Office PowerPoint</Application>
  <PresentationFormat>On-screen Show (4:3)</PresentationFormat>
  <Paragraphs>252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BusinessVIII</vt:lpstr>
      <vt:lpstr>Komunikasi Data</vt:lpstr>
      <vt:lpstr>Pendahuluan</vt:lpstr>
      <vt:lpstr>Slide 3</vt:lpstr>
      <vt:lpstr>Slide 4</vt:lpstr>
      <vt:lpstr>BCD</vt:lpstr>
      <vt:lpstr>Slide 6</vt:lpstr>
      <vt:lpstr>SBCDIC</vt:lpstr>
      <vt:lpstr>Slide 8</vt:lpstr>
      <vt:lpstr>EBCDIC</vt:lpstr>
      <vt:lpstr>Slide 10</vt:lpstr>
      <vt:lpstr>Kode Boudot</vt:lpstr>
      <vt:lpstr>Slide 12</vt:lpstr>
      <vt:lpstr>ASCII Code</vt:lpstr>
      <vt:lpstr>Slide 14</vt:lpstr>
      <vt:lpstr>Unicode</vt:lpstr>
      <vt:lpstr>Slide 16</vt:lpstr>
      <vt:lpstr>Slide 17</vt:lpstr>
      <vt:lpstr>Teknik Pengkodean</vt:lpstr>
      <vt:lpstr>Digitalisasi Data Analog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VIII</dc:title>
  <dc:creator>HP Mini</dc:creator>
  <cp:lastModifiedBy>HP Mini</cp:lastModifiedBy>
  <cp:revision>48</cp:revision>
  <dcterms:created xsi:type="dcterms:W3CDTF">2011-02-07T15:13:00Z</dcterms:created>
  <dcterms:modified xsi:type="dcterms:W3CDTF">2011-10-20T14:09:55Z</dcterms:modified>
</cp:coreProperties>
</file>