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7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E3EEB4-9A4B-4A90-ABF1-EFDF1D1E1A03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D396731-D7D6-449D-8193-ED1CDF002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EEB4-9A4B-4A90-ABF1-EFDF1D1E1A03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6731-D7D6-449D-8193-ED1CDF002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EEB4-9A4B-4A90-ABF1-EFDF1D1E1A03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6731-D7D6-449D-8193-ED1CDF002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E3EEB4-9A4B-4A90-ABF1-EFDF1D1E1A03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396731-D7D6-449D-8193-ED1CDF002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E3EEB4-9A4B-4A90-ABF1-EFDF1D1E1A03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D396731-D7D6-449D-8193-ED1CDF002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EEB4-9A4B-4A90-ABF1-EFDF1D1E1A03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6731-D7D6-449D-8193-ED1CDF002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EEB4-9A4B-4A90-ABF1-EFDF1D1E1A03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6731-D7D6-449D-8193-ED1CDF002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E3EEB4-9A4B-4A90-ABF1-EFDF1D1E1A03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396731-D7D6-449D-8193-ED1CDF002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EEB4-9A4B-4A90-ABF1-EFDF1D1E1A03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6731-D7D6-449D-8193-ED1CDF002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E3EEB4-9A4B-4A90-ABF1-EFDF1D1E1A03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396731-D7D6-449D-8193-ED1CDF002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E3EEB4-9A4B-4A90-ABF1-EFDF1D1E1A03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396731-D7D6-449D-8193-ED1CDF0023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E3EEB4-9A4B-4A90-ABF1-EFDF1D1E1A03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396731-D7D6-449D-8193-ED1CDF002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GERBANG LOGIKA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000" dirty="0" err="1" smtClean="0"/>
              <a:t>Gerbang</a:t>
            </a:r>
            <a:r>
              <a:rPr lang="en-US" sz="2000" dirty="0" smtClean="0"/>
              <a:t> </a:t>
            </a:r>
            <a:r>
              <a:rPr lang="en-US" sz="2000" dirty="0" err="1" smtClean="0"/>
              <a:t>Logika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blok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elektronika</a:t>
            </a:r>
            <a:r>
              <a:rPr lang="en-US" sz="2000" dirty="0" smtClean="0"/>
              <a:t> digital.</a:t>
            </a:r>
          </a:p>
          <a:p>
            <a:pPr algn="just"/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gerbang</a:t>
            </a:r>
            <a:r>
              <a:rPr lang="en-US" sz="2000" dirty="0" smtClean="0"/>
              <a:t> </a:t>
            </a:r>
            <a:r>
              <a:rPr lang="en-US" sz="2000" dirty="0" err="1" smtClean="0"/>
              <a:t>logika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terminal output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terminal  </a:t>
            </a:r>
            <a:r>
              <a:rPr lang="en-US" sz="2000" dirty="0" smtClean="0"/>
              <a:t>input</a:t>
            </a:r>
          </a:p>
          <a:p>
            <a:pPr algn="just"/>
            <a:r>
              <a:rPr lang="en-US" sz="2000" dirty="0" err="1" smtClean="0"/>
              <a:t>Outpu</a:t>
            </a:r>
            <a:r>
              <a:rPr lang="en-US" sz="2000" dirty="0" smtClean="0"/>
              <a:t> 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HIGH (1) </a:t>
            </a:r>
            <a:r>
              <a:rPr lang="en-US" sz="2000" dirty="0" err="1" smtClean="0"/>
              <a:t>atau</a:t>
            </a:r>
            <a:r>
              <a:rPr lang="en-US" sz="2000" dirty="0" smtClean="0"/>
              <a:t> LOW (</a:t>
            </a:r>
            <a:r>
              <a:rPr lang="en-US" sz="2000" dirty="0" smtClean="0"/>
              <a:t>0)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level-level digital </a:t>
            </a:r>
            <a:r>
              <a:rPr lang="en-US" sz="2000" dirty="0" err="1" smtClean="0"/>
              <a:t>pada</a:t>
            </a:r>
            <a:r>
              <a:rPr lang="en-US" sz="2000" dirty="0" smtClean="0"/>
              <a:t> terminal </a:t>
            </a:r>
            <a:r>
              <a:rPr lang="en-US" sz="2000" dirty="0" err="1" smtClean="0"/>
              <a:t>inputnya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smtClean="0"/>
              <a:t>7 </a:t>
            </a:r>
            <a:r>
              <a:rPr lang="en-US" sz="2000" dirty="0" err="1" smtClean="0"/>
              <a:t>gerbang</a:t>
            </a:r>
            <a:r>
              <a:rPr lang="en-US" sz="2000" dirty="0" smtClean="0"/>
              <a:t> </a:t>
            </a:r>
            <a:r>
              <a:rPr lang="en-US" sz="2000" dirty="0" err="1" smtClean="0"/>
              <a:t>logika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: AND, OR, NOT, NAND, </a:t>
            </a:r>
            <a:r>
              <a:rPr lang="en-US" sz="2000" dirty="0" smtClean="0"/>
              <a:t>NOR</a:t>
            </a:r>
            <a:r>
              <a:rPr lang="en-US" sz="2000" dirty="0" smtClean="0"/>
              <a:t>, Ex-OR, </a:t>
            </a:r>
            <a:r>
              <a:rPr lang="en-US" sz="2000" dirty="0" smtClean="0"/>
              <a:t>Ex-NOR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4419600"/>
            <a:ext cx="40671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Gerbang</a:t>
            </a:r>
            <a:r>
              <a:rPr lang="en-US" dirty="0" smtClean="0"/>
              <a:t> 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4343400" cy="24384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Input A AND B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smtClean="0"/>
              <a:t>HIGH, </a:t>
            </a:r>
            <a:r>
              <a:rPr lang="en-US" dirty="0" err="1" smtClean="0"/>
              <a:t>maka</a:t>
            </a:r>
            <a:r>
              <a:rPr lang="en-US" dirty="0" smtClean="0"/>
              <a:t> output </a:t>
            </a:r>
            <a:r>
              <a:rPr lang="en-US" dirty="0" smtClean="0"/>
              <a:t>X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smtClean="0"/>
              <a:t>HIGH</a:t>
            </a:r>
            <a:endParaRPr lang="en-US" dirty="0" smtClean="0"/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Input A </a:t>
            </a:r>
            <a:r>
              <a:rPr lang="en-US" dirty="0" err="1" smtClean="0"/>
              <a:t>atau</a:t>
            </a:r>
            <a:r>
              <a:rPr lang="en-US" dirty="0" smtClean="0"/>
              <a:t> B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smtClean="0"/>
              <a:t>LOW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smtClean="0"/>
              <a:t>output X </a:t>
            </a:r>
            <a:r>
              <a:rPr lang="en-US" dirty="0" err="1" smtClean="0"/>
              <a:t>akan</a:t>
            </a:r>
            <a:r>
              <a:rPr lang="en-US" dirty="0" smtClean="0"/>
              <a:t> LOW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600200"/>
            <a:ext cx="316886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810000"/>
            <a:ext cx="3048000" cy="1948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3276600"/>
            <a:ext cx="36576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6019800"/>
            <a:ext cx="7772400" cy="5334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Matematis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X = A.B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Gerbang</a:t>
            </a:r>
            <a:r>
              <a:rPr lang="en-US" dirty="0" smtClean="0"/>
              <a:t> 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4343400" cy="24384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Input A OR B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HIGH, </a:t>
            </a:r>
            <a:r>
              <a:rPr lang="en-US" dirty="0" err="1" smtClean="0"/>
              <a:t>maka</a:t>
            </a:r>
            <a:r>
              <a:rPr lang="en-US" dirty="0" smtClean="0"/>
              <a:t> output X </a:t>
            </a:r>
            <a:r>
              <a:rPr lang="en-US" dirty="0" err="1" smtClean="0"/>
              <a:t>akan</a:t>
            </a:r>
            <a:r>
              <a:rPr lang="en-US" dirty="0" smtClean="0"/>
              <a:t> HIGH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Input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keduanya</a:t>
            </a:r>
            <a:r>
              <a:rPr lang="en-US" dirty="0" smtClean="0"/>
              <a:t> LOW </a:t>
            </a:r>
            <a:r>
              <a:rPr lang="en-US" dirty="0" err="1" smtClean="0"/>
              <a:t>maka</a:t>
            </a:r>
            <a:r>
              <a:rPr lang="en-US" dirty="0" smtClean="0"/>
              <a:t> output X </a:t>
            </a:r>
            <a:r>
              <a:rPr lang="en-US" dirty="0" err="1" smtClean="0"/>
              <a:t>akan</a:t>
            </a:r>
            <a:r>
              <a:rPr lang="en-US" dirty="0" smtClean="0"/>
              <a:t> LOW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3276600"/>
            <a:ext cx="36576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6019800"/>
            <a:ext cx="7772400" cy="5334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Matematis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X = A+B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676400"/>
            <a:ext cx="339179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886200"/>
            <a:ext cx="30670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Gerbang</a:t>
            </a:r>
            <a:r>
              <a:rPr lang="en-US" dirty="0" smtClean="0"/>
              <a:t>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4343400" cy="24384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Input A AND B </a:t>
            </a:r>
            <a:r>
              <a:rPr lang="en-US" dirty="0" err="1" smtClean="0"/>
              <a:t>keduanya</a:t>
            </a:r>
            <a:r>
              <a:rPr lang="en-US" dirty="0" smtClean="0"/>
              <a:t> HIGH, </a:t>
            </a:r>
            <a:r>
              <a:rPr lang="en-US" dirty="0" err="1" smtClean="0"/>
              <a:t>maka</a:t>
            </a:r>
            <a:r>
              <a:rPr lang="en-US" dirty="0" smtClean="0"/>
              <a:t> output </a:t>
            </a:r>
            <a:r>
              <a:rPr lang="en-US" dirty="0" smtClean="0"/>
              <a:t>X </a:t>
            </a:r>
            <a:r>
              <a:rPr lang="en-US" dirty="0" err="1" smtClean="0"/>
              <a:t>akan</a:t>
            </a:r>
            <a:r>
              <a:rPr lang="en-US" dirty="0" smtClean="0"/>
              <a:t> HIGH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Input A </a:t>
            </a:r>
            <a:r>
              <a:rPr lang="en-US" dirty="0" err="1" smtClean="0"/>
              <a:t>atau</a:t>
            </a:r>
            <a:r>
              <a:rPr lang="en-US" dirty="0" smtClean="0"/>
              <a:t> B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LOW </a:t>
            </a:r>
            <a:r>
              <a:rPr lang="en-US" dirty="0" err="1" smtClean="0"/>
              <a:t>maka</a:t>
            </a:r>
            <a:r>
              <a:rPr lang="en-US" dirty="0" smtClean="0"/>
              <a:t> output X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3276600"/>
            <a:ext cx="36576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6019800"/>
            <a:ext cx="7772400" cy="5334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Matematis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X = 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600200"/>
            <a:ext cx="3124200" cy="1330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962400"/>
            <a:ext cx="25146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>
            <a:off x="6477000" y="60960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Gerbang</a:t>
            </a:r>
            <a:r>
              <a:rPr lang="en-US" dirty="0" smtClean="0"/>
              <a:t> NAND (Not AND)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4343400" cy="2438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Inversi</a:t>
            </a:r>
            <a:r>
              <a:rPr lang="en-US" dirty="0" smtClean="0"/>
              <a:t> (</a:t>
            </a:r>
            <a:r>
              <a:rPr lang="en-US" dirty="0" err="1" smtClean="0"/>
              <a:t>kebalikan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AND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Input A AND B </a:t>
            </a:r>
            <a:r>
              <a:rPr lang="en-US" dirty="0" err="1" smtClean="0"/>
              <a:t>keduanya</a:t>
            </a:r>
            <a:r>
              <a:rPr lang="en-US" dirty="0" smtClean="0"/>
              <a:t> HIGH, </a:t>
            </a:r>
            <a:r>
              <a:rPr lang="en-US" dirty="0" err="1" smtClean="0"/>
              <a:t>maka</a:t>
            </a:r>
            <a:r>
              <a:rPr lang="en-US" dirty="0" smtClean="0"/>
              <a:t> output X </a:t>
            </a:r>
            <a:r>
              <a:rPr lang="en-US" dirty="0" err="1" smtClean="0"/>
              <a:t>akan</a:t>
            </a:r>
            <a:r>
              <a:rPr lang="en-US" dirty="0" smtClean="0"/>
              <a:t> LOW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Input A </a:t>
            </a:r>
            <a:r>
              <a:rPr lang="en-US" dirty="0" err="1" smtClean="0"/>
              <a:t>atau</a:t>
            </a:r>
            <a:r>
              <a:rPr lang="en-US" dirty="0" smtClean="0"/>
              <a:t> B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LOW, </a:t>
            </a:r>
            <a:r>
              <a:rPr lang="en-US" dirty="0" err="1" smtClean="0"/>
              <a:t>maka</a:t>
            </a:r>
            <a:r>
              <a:rPr lang="en-US" dirty="0" smtClean="0"/>
              <a:t> output X </a:t>
            </a:r>
            <a:r>
              <a:rPr lang="en-US" dirty="0" err="1" smtClean="0"/>
              <a:t>akan</a:t>
            </a:r>
            <a:r>
              <a:rPr lang="en-US" dirty="0" smtClean="0"/>
              <a:t> HIGH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3276600"/>
            <a:ext cx="36576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6019800"/>
            <a:ext cx="7772400" cy="5334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Matematis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X = A.B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7924800" cy="1298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810000"/>
            <a:ext cx="32956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>
          <a:xfrm>
            <a:off x="6324600" y="6096000"/>
            <a:ext cx="533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Gerbang</a:t>
            </a:r>
            <a:r>
              <a:rPr lang="en-US" dirty="0" smtClean="0"/>
              <a:t> NOR (Not 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4343400" cy="2438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Inversi</a:t>
            </a:r>
            <a:r>
              <a:rPr lang="en-US" dirty="0" smtClean="0"/>
              <a:t> (</a:t>
            </a:r>
            <a:r>
              <a:rPr lang="en-US" dirty="0" err="1" smtClean="0"/>
              <a:t>kebalikan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OR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Input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keduanya</a:t>
            </a:r>
            <a:r>
              <a:rPr lang="en-US" dirty="0" smtClean="0"/>
              <a:t> LOW, </a:t>
            </a:r>
            <a:r>
              <a:rPr lang="en-US" dirty="0" err="1" smtClean="0"/>
              <a:t>maka</a:t>
            </a:r>
            <a:r>
              <a:rPr lang="en-US" dirty="0" smtClean="0"/>
              <a:t> output X </a:t>
            </a:r>
            <a:r>
              <a:rPr lang="en-US" dirty="0" err="1" smtClean="0"/>
              <a:t>akan</a:t>
            </a:r>
            <a:r>
              <a:rPr lang="en-US" dirty="0" smtClean="0"/>
              <a:t> HIGH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Input A OR B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HIGH, </a:t>
            </a:r>
            <a:r>
              <a:rPr lang="en-US" dirty="0" err="1" smtClean="0"/>
              <a:t>makaoutput</a:t>
            </a:r>
            <a:r>
              <a:rPr lang="en-US" dirty="0" smtClean="0"/>
              <a:t> </a:t>
            </a:r>
            <a:r>
              <a:rPr lang="en-US" dirty="0" smtClean="0"/>
              <a:t>X </a:t>
            </a:r>
            <a:r>
              <a:rPr lang="en-US" dirty="0" err="1" smtClean="0"/>
              <a:t>akan</a:t>
            </a:r>
            <a:r>
              <a:rPr lang="en-US" dirty="0" smtClean="0"/>
              <a:t> LOW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3276600"/>
            <a:ext cx="36576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6019800"/>
            <a:ext cx="7772400" cy="5334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Matematis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X = A+B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1600200"/>
            <a:ext cx="8305800" cy="1370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810000"/>
            <a:ext cx="31527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>
          <a:xfrm>
            <a:off x="6324600" y="6096000"/>
            <a:ext cx="533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Gerbang</a:t>
            </a:r>
            <a:r>
              <a:rPr lang="en-US" dirty="0" smtClean="0"/>
              <a:t> Ex-OR (Exclusive 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4343400" cy="2438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inputnya</a:t>
            </a:r>
            <a:r>
              <a:rPr lang="en-US" dirty="0" smtClean="0"/>
              <a:t> HIGH (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kedua-duanya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smtClean="0"/>
              <a:t>output X </a:t>
            </a:r>
            <a:r>
              <a:rPr lang="en-US" dirty="0" err="1" smtClean="0"/>
              <a:t>akan</a:t>
            </a:r>
            <a:r>
              <a:rPr lang="en-US" dirty="0" smtClean="0"/>
              <a:t> HIGH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inputnya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LOW </a:t>
            </a:r>
            <a:r>
              <a:rPr lang="en-US" dirty="0" err="1" smtClean="0"/>
              <a:t>atau</a:t>
            </a:r>
            <a:r>
              <a:rPr lang="en-US" dirty="0" smtClean="0"/>
              <a:t> HIGH,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smtClean="0"/>
              <a:t>output X </a:t>
            </a:r>
            <a:r>
              <a:rPr lang="en-US" dirty="0" err="1" smtClean="0"/>
              <a:t>akan</a:t>
            </a:r>
            <a:r>
              <a:rPr lang="en-US" dirty="0" smtClean="0"/>
              <a:t> LOW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3276600"/>
            <a:ext cx="36576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6019800"/>
            <a:ext cx="7772400" cy="5334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Matematis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X = A + B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320467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24000"/>
            <a:ext cx="379984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ight Arrow 9"/>
          <p:cNvSpPr/>
          <p:nvPr/>
        </p:nvSpPr>
        <p:spPr>
          <a:xfrm>
            <a:off x="3886200" y="22098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733800"/>
            <a:ext cx="316296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Oval 11"/>
          <p:cNvSpPr/>
          <p:nvPr/>
        </p:nvSpPr>
        <p:spPr>
          <a:xfrm>
            <a:off x="6477000" y="6172200"/>
            <a:ext cx="228600" cy="152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Gerbang</a:t>
            </a:r>
            <a:r>
              <a:rPr lang="en-US" dirty="0" smtClean="0"/>
              <a:t> Ex-NOR (Exclusive NOR)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4343400" cy="2438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Ex-NOR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Ex-OR 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inputnya</a:t>
            </a:r>
            <a:r>
              <a:rPr lang="en-US" dirty="0" smtClean="0"/>
              <a:t> </a:t>
            </a:r>
            <a:r>
              <a:rPr lang="en-US" dirty="0" smtClean="0"/>
              <a:t>HIGH,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smtClean="0"/>
              <a:t>output X </a:t>
            </a:r>
            <a:r>
              <a:rPr lang="en-US" dirty="0" err="1" smtClean="0"/>
              <a:t>akan</a:t>
            </a:r>
            <a:r>
              <a:rPr lang="en-US" dirty="0" smtClean="0"/>
              <a:t> LOW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inputnya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LOW </a:t>
            </a:r>
            <a:r>
              <a:rPr lang="en-US" dirty="0" err="1" smtClean="0"/>
              <a:t>atau</a:t>
            </a:r>
            <a:r>
              <a:rPr lang="en-US" dirty="0" smtClean="0"/>
              <a:t> HIGH,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smtClean="0"/>
              <a:t>output X </a:t>
            </a:r>
            <a:r>
              <a:rPr lang="en-US" dirty="0" err="1" smtClean="0"/>
              <a:t>akan</a:t>
            </a:r>
            <a:r>
              <a:rPr lang="en-US" dirty="0" smtClean="0"/>
              <a:t> HIGH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3276600"/>
            <a:ext cx="36576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6019800"/>
            <a:ext cx="7772400" cy="5334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Matematis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X = A + B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340779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447800"/>
            <a:ext cx="3962400" cy="17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ight Arrow 9"/>
          <p:cNvSpPr/>
          <p:nvPr/>
        </p:nvSpPr>
        <p:spPr>
          <a:xfrm>
            <a:off x="4038600" y="22098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7000" y="6172200"/>
            <a:ext cx="228600" cy="152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248400" y="6096000"/>
            <a:ext cx="685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886200"/>
            <a:ext cx="33813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Rangkuman</a:t>
            </a:r>
            <a:r>
              <a:rPr lang="en-US" dirty="0" smtClean="0"/>
              <a:t> </a:t>
            </a:r>
            <a:r>
              <a:rPr lang="en-US" dirty="0" err="1" smtClean="0"/>
              <a:t>Gerbang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8153400" cy="526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Rangkuman</a:t>
            </a:r>
            <a:r>
              <a:rPr lang="en-US" dirty="0" smtClean="0"/>
              <a:t> </a:t>
            </a:r>
            <a:r>
              <a:rPr lang="en-US" dirty="0" err="1" smtClean="0"/>
              <a:t>Gerbang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(cont…)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1"/>
            <a:ext cx="799125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Pecahan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r>
              <a:rPr lang="en-US" dirty="0" smtClean="0"/>
              <a:t>,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r>
              <a:rPr lang="en-US" dirty="0" smtClean="0"/>
              <a:t>. Digit-digit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eksponen</a:t>
            </a:r>
            <a:r>
              <a:rPr lang="en-US" dirty="0" smtClean="0"/>
              <a:t>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digit-digit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eksponen</a:t>
            </a:r>
            <a:r>
              <a:rPr lang="en-US" dirty="0" smtClean="0"/>
              <a:t>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: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0.1</a:t>
            </a:r>
            <a:r>
              <a:rPr lang="en-US" baseline="-25000" dirty="0" smtClean="0"/>
              <a:t>10</a:t>
            </a:r>
            <a:r>
              <a:rPr lang="en-US" dirty="0" smtClean="0"/>
              <a:t>   = 10</a:t>
            </a:r>
            <a:r>
              <a:rPr lang="en-US" baseline="30000" dirty="0" smtClean="0"/>
              <a:t>-1</a:t>
            </a:r>
            <a:r>
              <a:rPr lang="en-US" dirty="0" smtClean="0"/>
              <a:t> = 1/10</a:t>
            </a:r>
          </a:p>
          <a:p>
            <a:pPr algn="just">
              <a:buNone/>
            </a:pPr>
            <a:r>
              <a:rPr lang="en-US" dirty="0" smtClean="0"/>
              <a:t>	0.01</a:t>
            </a:r>
            <a:r>
              <a:rPr lang="en-US" baseline="-25000" dirty="0" smtClean="0"/>
              <a:t>10</a:t>
            </a:r>
            <a:r>
              <a:rPr lang="en-US" dirty="0" smtClean="0"/>
              <a:t> =  10</a:t>
            </a:r>
            <a:r>
              <a:rPr lang="en-US" baseline="30000" dirty="0" smtClean="0"/>
              <a:t>-2</a:t>
            </a:r>
            <a:r>
              <a:rPr lang="en-US" dirty="0" smtClean="0"/>
              <a:t> = 1/100</a:t>
            </a:r>
          </a:p>
          <a:p>
            <a:pPr algn="just">
              <a:buNone/>
            </a:pPr>
            <a:r>
              <a:rPr lang="en-US" dirty="0" smtClean="0"/>
              <a:t>	0.2</a:t>
            </a:r>
            <a:r>
              <a:rPr lang="en-US" baseline="-25000" dirty="0" smtClean="0"/>
              <a:t>10</a:t>
            </a:r>
            <a:r>
              <a:rPr lang="en-US" dirty="0" smtClean="0"/>
              <a:t>   =  2 x 10</a:t>
            </a:r>
            <a:r>
              <a:rPr lang="en-US" baseline="30000" dirty="0" smtClean="0"/>
              <a:t>-1</a:t>
            </a:r>
            <a:r>
              <a:rPr lang="en-US" dirty="0" smtClean="0"/>
              <a:t> = 2/10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Pecahan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Cara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.  </a:t>
            </a:r>
            <a:r>
              <a:rPr lang="en-US" dirty="0" err="1" smtClean="0"/>
              <a:t>Sehingga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0.1</a:t>
            </a:r>
            <a:r>
              <a:rPr lang="en-US" baseline="-25000" dirty="0" smtClean="0"/>
              <a:t>2</a:t>
            </a:r>
            <a:r>
              <a:rPr lang="en-US" dirty="0" smtClean="0"/>
              <a:t>   = 1 x 2</a:t>
            </a:r>
            <a:r>
              <a:rPr lang="en-US" baseline="30000" dirty="0" smtClean="0"/>
              <a:t>-1</a:t>
            </a:r>
            <a:r>
              <a:rPr lang="en-US" dirty="0" smtClean="0"/>
              <a:t> = ½</a:t>
            </a:r>
          </a:p>
          <a:p>
            <a:pPr>
              <a:buNone/>
            </a:pPr>
            <a:r>
              <a:rPr lang="en-US" dirty="0" smtClean="0"/>
              <a:t>	0.01</a:t>
            </a:r>
            <a:r>
              <a:rPr lang="en-US" baseline="-25000" dirty="0" smtClean="0"/>
              <a:t>2</a:t>
            </a:r>
            <a:r>
              <a:rPr lang="en-US" dirty="0" smtClean="0"/>
              <a:t> = 1 x 2</a:t>
            </a:r>
            <a:r>
              <a:rPr lang="en-US" baseline="30000" dirty="0" smtClean="0"/>
              <a:t>-2 </a:t>
            </a:r>
            <a:r>
              <a:rPr lang="en-US" dirty="0" smtClean="0"/>
              <a:t>= ½</a:t>
            </a:r>
            <a:r>
              <a:rPr lang="en-US" baseline="30000" dirty="0" smtClean="0"/>
              <a:t>2 </a:t>
            </a:r>
            <a:r>
              <a:rPr lang="en-US" dirty="0" smtClean="0"/>
              <a:t>= ¼ </a:t>
            </a:r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r>
              <a:rPr lang="en-US" dirty="0" smtClean="0"/>
              <a:t>0.111</a:t>
            </a:r>
            <a:r>
              <a:rPr lang="en-US" baseline="-25000" dirty="0" smtClean="0"/>
              <a:t>2</a:t>
            </a:r>
            <a:r>
              <a:rPr lang="en-US" dirty="0" smtClean="0"/>
              <a:t> = 1x2</a:t>
            </a:r>
            <a:r>
              <a:rPr lang="en-US" baseline="30000" dirty="0" smtClean="0"/>
              <a:t>-1</a:t>
            </a:r>
            <a:r>
              <a:rPr lang="en-US" dirty="0" smtClean="0"/>
              <a:t> + 1x2</a:t>
            </a:r>
            <a:r>
              <a:rPr lang="en-US" baseline="30000" dirty="0" smtClean="0"/>
              <a:t>-2</a:t>
            </a:r>
            <a:r>
              <a:rPr lang="en-US" dirty="0" smtClean="0"/>
              <a:t> + 1x2</a:t>
            </a:r>
            <a:r>
              <a:rPr lang="en-US" baseline="30000" dirty="0" smtClean="0"/>
              <a:t>-3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    =</a:t>
            </a:r>
            <a:r>
              <a:rPr lang="en-US" baseline="30000" dirty="0" smtClean="0"/>
              <a:t>  </a:t>
            </a:r>
            <a:r>
              <a:rPr lang="en-US" dirty="0" smtClean="0"/>
              <a:t>1/2 +1/4 + 1/8</a:t>
            </a:r>
          </a:p>
          <a:p>
            <a:pPr>
              <a:buNone/>
            </a:pPr>
            <a:r>
              <a:rPr lang="en-US" dirty="0" smtClean="0"/>
              <a:t>		    = 0.5 + 0.25 + 0.125 = 0.875</a:t>
            </a:r>
            <a:r>
              <a:rPr lang="en-US" baseline="-25000" dirty="0" smtClean="0"/>
              <a:t>10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101.101</a:t>
            </a:r>
            <a:r>
              <a:rPr lang="en-US" baseline="-25000" dirty="0" smtClean="0"/>
              <a:t>2</a:t>
            </a:r>
            <a:r>
              <a:rPr lang="en-US" dirty="0" smtClean="0"/>
              <a:t> = 1x2</a:t>
            </a:r>
            <a:r>
              <a:rPr lang="en-US" baseline="30000" dirty="0" smtClean="0"/>
              <a:t>2</a:t>
            </a:r>
            <a:r>
              <a:rPr lang="en-US" dirty="0" smtClean="0"/>
              <a:t> + 0x2</a:t>
            </a:r>
            <a:r>
              <a:rPr lang="en-US" baseline="30000" dirty="0" smtClean="0"/>
              <a:t>1</a:t>
            </a:r>
            <a:r>
              <a:rPr lang="en-US" dirty="0" smtClean="0"/>
              <a:t>+ 1x2</a:t>
            </a:r>
            <a:r>
              <a:rPr lang="en-US" baseline="30000" dirty="0" smtClean="0"/>
              <a:t>0</a:t>
            </a:r>
            <a:r>
              <a:rPr lang="en-US" dirty="0" smtClean="0"/>
              <a:t> + 1x2</a:t>
            </a:r>
            <a:r>
              <a:rPr lang="en-US" baseline="30000" dirty="0" smtClean="0"/>
              <a:t>-1</a:t>
            </a:r>
            <a:r>
              <a:rPr lang="en-US" dirty="0" smtClean="0"/>
              <a:t> + 0x2</a:t>
            </a:r>
            <a:r>
              <a:rPr lang="en-US" baseline="30000" dirty="0" smtClean="0"/>
              <a:t>-2</a:t>
            </a:r>
            <a:r>
              <a:rPr lang="en-US" dirty="0" smtClean="0"/>
              <a:t> +1x2</a:t>
            </a:r>
            <a:r>
              <a:rPr lang="en-US" baseline="30000" dirty="0" smtClean="0"/>
              <a:t>-3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       = 4 + 0 + 1 + 1/2 + 0 + 1/8</a:t>
            </a:r>
          </a:p>
          <a:p>
            <a:pPr>
              <a:buNone/>
            </a:pPr>
            <a:r>
              <a:rPr lang="en-US" dirty="0" smtClean="0"/>
              <a:t>		       = 5 + 0.625</a:t>
            </a:r>
          </a:p>
          <a:p>
            <a:pPr>
              <a:buNone/>
            </a:pPr>
            <a:r>
              <a:rPr lang="en-US" dirty="0" smtClean="0"/>
              <a:t>		       = 5.62510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Pengubahan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2,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bit </a:t>
            </a:r>
            <a:r>
              <a:rPr lang="en-US" dirty="0" err="1" smtClean="0"/>
              <a:t>biner</a:t>
            </a:r>
            <a:r>
              <a:rPr lang="en-US" dirty="0" smtClean="0"/>
              <a:t>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diteruskan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ketelitian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 Bit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MSB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0.625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0.625 x 2 = 1.25, 	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= 1 (MSB), </a:t>
            </a:r>
            <a:r>
              <a:rPr lang="en-US" dirty="0" err="1" smtClean="0"/>
              <a:t>sisa</a:t>
            </a:r>
            <a:r>
              <a:rPr lang="en-US" dirty="0" smtClean="0"/>
              <a:t> = 0.25</a:t>
            </a:r>
          </a:p>
          <a:p>
            <a:pPr>
              <a:buNone/>
            </a:pPr>
            <a:r>
              <a:rPr lang="en-US" dirty="0" smtClean="0"/>
              <a:t>	0.25 x 2 = 0.5, 	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= 0, </a:t>
            </a:r>
            <a:r>
              <a:rPr lang="en-US" dirty="0" err="1" smtClean="0"/>
              <a:t>sisa</a:t>
            </a:r>
            <a:r>
              <a:rPr lang="en-US" dirty="0" smtClean="0"/>
              <a:t> = 0.5</a:t>
            </a:r>
          </a:p>
          <a:p>
            <a:pPr>
              <a:buNone/>
            </a:pPr>
            <a:r>
              <a:rPr lang="en-US" dirty="0" smtClean="0"/>
              <a:t>	0.5 x 2 = 1.0,  	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= 1 (LSB),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Sehingga</a:t>
            </a:r>
            <a:r>
              <a:rPr lang="en-US" dirty="0" smtClean="0"/>
              <a:t>,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0.625</a:t>
            </a:r>
            <a:r>
              <a:rPr lang="en-US" baseline="-25000" dirty="0" smtClean="0"/>
              <a:t>10</a:t>
            </a:r>
            <a:r>
              <a:rPr lang="en-US" dirty="0" smtClean="0"/>
              <a:t> = 0.101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873752"/>
          </a:xfrm>
        </p:spPr>
        <p:txBody>
          <a:bodyPr/>
          <a:lstStyle/>
          <a:p>
            <a:r>
              <a:rPr lang="en-US" dirty="0" smtClean="0"/>
              <a:t>DESIMAL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1</a:t>
            </a:r>
            <a:r>
              <a:rPr lang="en-US" sz="1600" dirty="0" smtClean="0"/>
              <a:t>      </a:t>
            </a:r>
            <a:r>
              <a:rPr lang="en-US" sz="1600" dirty="0" smtClean="0">
                <a:solidFill>
                  <a:srgbClr val="FF0000"/>
                </a:solidFill>
              </a:rPr>
              <a:t>1</a:t>
            </a:r>
          </a:p>
          <a:p>
            <a:pPr>
              <a:buNone/>
            </a:pPr>
            <a:r>
              <a:rPr lang="en-US" sz="2000" dirty="0" smtClean="0"/>
              <a:t>	   8 4 4</a:t>
            </a:r>
          </a:p>
          <a:p>
            <a:pPr>
              <a:buNone/>
            </a:pPr>
            <a:r>
              <a:rPr lang="en-US" sz="2000" dirty="0" smtClean="0"/>
              <a:t>	   5 1 8   +</a:t>
            </a:r>
          </a:p>
          <a:p>
            <a:pPr>
              <a:buNone/>
            </a:pPr>
            <a:r>
              <a:rPr lang="en-US" sz="2000" dirty="0" smtClean="0"/>
              <a:t>	1 3 6 2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BINER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1600" dirty="0" smtClean="0">
                <a:solidFill>
                  <a:srgbClr val="FF0000"/>
                </a:solidFill>
              </a:rPr>
              <a:t>1</a:t>
            </a:r>
            <a:r>
              <a:rPr lang="en-US" sz="1600" dirty="0" smtClean="0"/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1 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1</a:t>
            </a:r>
          </a:p>
          <a:p>
            <a:pPr>
              <a:buNone/>
            </a:pPr>
            <a:r>
              <a:rPr lang="en-US" sz="2000" dirty="0" smtClean="0"/>
              <a:t>	   1 0 1 1     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sz="2000" dirty="0" smtClean="0">
                <a:sym typeface="Wingdings" pitchFamily="2" charset="2"/>
              </a:rPr>
              <a:t>   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11</a:t>
            </a:r>
            <a:r>
              <a:rPr lang="en-US" sz="2000" baseline="-25000" dirty="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endParaRPr lang="en-US" sz="2000" baseline="-25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000" dirty="0" smtClean="0"/>
              <a:t>	   0 1 1 0   +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sz="2000" dirty="0" smtClean="0">
                <a:sym typeface="Wingdings" pitchFamily="2" charset="2"/>
              </a:rPr>
              <a:t>     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6</a:t>
            </a:r>
            <a:r>
              <a:rPr lang="en-US" sz="2000" baseline="-25000" dirty="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r>
              <a:rPr lang="en-US" sz="2000" dirty="0" smtClean="0">
                <a:sym typeface="Wingdings" pitchFamily="2" charset="2"/>
              </a:rPr>
              <a:t>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+</a:t>
            </a:r>
            <a:endParaRPr lang="en-US" sz="2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000" dirty="0" smtClean="0"/>
              <a:t>	1 0 0 0 1 	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 </a:t>
            </a:r>
            <a:r>
              <a:rPr lang="en-US" sz="2000" dirty="0" smtClean="0">
                <a:sym typeface="Wingdings" pitchFamily="2" charset="2"/>
              </a:rPr>
              <a:t>  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17</a:t>
            </a:r>
            <a:r>
              <a:rPr lang="en-US" sz="2000" baseline="-25000" dirty="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endParaRPr lang="en-US" sz="2000" dirty="0" smtClean="0">
              <a:solidFill>
                <a:srgbClr val="00B0F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1600200"/>
            <a:ext cx="365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HEXADESIMAL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1</a:t>
            </a:r>
            <a:r>
              <a:rPr lang="en-US" sz="1600" dirty="0" smtClean="0"/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1</a:t>
            </a:r>
          </a:p>
          <a:p>
            <a:pPr>
              <a:buNone/>
            </a:pPr>
            <a:r>
              <a:rPr lang="en-US" sz="2000" dirty="0" smtClean="0"/>
              <a:t>     B 7 D 2</a:t>
            </a:r>
            <a:r>
              <a:rPr lang="en-US" sz="2000" baseline="-25000" dirty="0" smtClean="0"/>
              <a:t>16</a:t>
            </a:r>
            <a:r>
              <a:rPr lang="en-US" sz="2000" dirty="0" smtClean="0"/>
              <a:t>   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sz="2000" dirty="0" smtClean="0">
                <a:sym typeface="Wingdings" pitchFamily="2" charset="2"/>
              </a:rPr>
              <a:t>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47058</a:t>
            </a:r>
            <a:r>
              <a:rPr lang="en-US" sz="2000" baseline="-25000" dirty="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endParaRPr lang="en-US" sz="2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000" dirty="0" smtClean="0"/>
              <a:t>      5 7 8 3</a:t>
            </a:r>
            <a:r>
              <a:rPr lang="en-US" sz="2000" baseline="-25000" dirty="0" smtClean="0"/>
              <a:t>16</a:t>
            </a:r>
            <a:r>
              <a:rPr lang="en-US" sz="2000" dirty="0" smtClean="0"/>
              <a:t> +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sz="2000" dirty="0" smtClean="0">
                <a:sym typeface="Wingdings" pitchFamily="2" charset="2"/>
              </a:rPr>
              <a:t>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22403</a:t>
            </a:r>
            <a:r>
              <a:rPr lang="en-US" sz="2000" baseline="-25000" dirty="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+</a:t>
            </a:r>
            <a:endParaRPr lang="en-US" sz="2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000" dirty="0" smtClean="0"/>
              <a:t>   1 0 F 5 5</a:t>
            </a:r>
            <a:r>
              <a:rPr lang="en-US" sz="2000" baseline="-25000" dirty="0" smtClean="0"/>
              <a:t>16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 </a:t>
            </a:r>
            <a:r>
              <a:rPr lang="en-US" sz="2000" dirty="0" smtClean="0">
                <a:sym typeface="Wingdings" pitchFamily="2" charset="2"/>
              </a:rPr>
              <a:t>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69461</a:t>
            </a:r>
            <a:r>
              <a:rPr lang="en-US" sz="2000" baseline="-25000" dirty="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OKTAL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1600" dirty="0" smtClean="0">
                <a:solidFill>
                  <a:srgbClr val="FF0000"/>
                </a:solidFill>
              </a:rPr>
              <a:t>1</a:t>
            </a:r>
            <a:r>
              <a:rPr lang="en-US" sz="1600" dirty="0" smtClean="0"/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1</a:t>
            </a:r>
          </a:p>
          <a:p>
            <a:pPr>
              <a:buNone/>
            </a:pPr>
            <a:r>
              <a:rPr lang="en-US" sz="2000" dirty="0" smtClean="0"/>
              <a:t>      6 1 4 2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    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sz="2000" dirty="0" smtClean="0">
                <a:sym typeface="Wingdings" pitchFamily="2" charset="2"/>
              </a:rPr>
              <a:t>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3170</a:t>
            </a:r>
            <a:r>
              <a:rPr lang="en-US" sz="2000" baseline="-25000" dirty="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endParaRPr lang="en-US" sz="2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000" dirty="0" smtClean="0"/>
              <a:t>      4 2 5 3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 + 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sz="2000" dirty="0" smtClean="0">
                <a:sym typeface="Wingdings" pitchFamily="2" charset="2"/>
              </a:rPr>
              <a:t>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2219</a:t>
            </a:r>
            <a:r>
              <a:rPr lang="en-US" sz="2000" baseline="-25000" dirty="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+</a:t>
            </a:r>
            <a:endParaRPr lang="en-US" sz="2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000" dirty="0" smtClean="0"/>
              <a:t>   1 2 4 1 5</a:t>
            </a:r>
            <a:r>
              <a:rPr lang="en-US" sz="2000" baseline="-25000" dirty="0" smtClean="0"/>
              <a:t>8</a:t>
            </a: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 </a:t>
            </a:r>
            <a:r>
              <a:rPr lang="en-US" sz="2000" dirty="0" smtClean="0">
                <a:sym typeface="Wingdings" pitchFamily="2" charset="2"/>
              </a:rPr>
              <a:t>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5389</a:t>
            </a:r>
            <a:r>
              <a:rPr lang="en-US" sz="2000" baseline="-25000" dirty="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31242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55626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95600" y="5486400"/>
            <a:ext cx="6096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4400" y="28956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05600" y="2895600"/>
            <a:ext cx="914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48200" y="4953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629400" y="4953000"/>
            <a:ext cx="914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873752"/>
          </a:xfrm>
        </p:spPr>
        <p:txBody>
          <a:bodyPr/>
          <a:lstStyle/>
          <a:p>
            <a:r>
              <a:rPr lang="en-US" dirty="0" smtClean="0"/>
              <a:t>DESIMAL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1</a:t>
            </a:r>
            <a:r>
              <a:rPr lang="en-US" sz="1600" dirty="0" smtClean="0"/>
              <a:t>      </a:t>
            </a:r>
            <a:r>
              <a:rPr lang="en-US" sz="1600" dirty="0" smtClean="0">
                <a:solidFill>
                  <a:srgbClr val="FF0000"/>
                </a:solidFill>
              </a:rPr>
              <a:t>1</a:t>
            </a:r>
          </a:p>
          <a:p>
            <a:pPr>
              <a:buNone/>
            </a:pPr>
            <a:r>
              <a:rPr lang="en-US" sz="2000" dirty="0" smtClean="0"/>
              <a:t>	   8 4 4</a:t>
            </a:r>
          </a:p>
          <a:p>
            <a:pPr>
              <a:buNone/>
            </a:pPr>
            <a:r>
              <a:rPr lang="en-US" sz="2000" dirty="0" smtClean="0"/>
              <a:t>	   5 1 8   +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   2 2 6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BINER</a:t>
            </a:r>
          </a:p>
          <a:p>
            <a:pPr>
              <a:buNone/>
            </a:pPr>
            <a:r>
              <a:rPr lang="en-US" sz="2000" dirty="0" smtClean="0"/>
              <a:t>   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/>
              <a:t>	   1 0 1 1     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sz="2000" dirty="0" smtClean="0">
                <a:sym typeface="Wingdings" pitchFamily="2" charset="2"/>
              </a:rPr>
              <a:t>   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11</a:t>
            </a:r>
            <a:r>
              <a:rPr lang="en-US" sz="2000" baseline="-25000" dirty="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endParaRPr lang="en-US" sz="2000" baseline="-25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000" dirty="0" smtClean="0"/>
              <a:t>	   0 1 1 0   - 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sz="2000" dirty="0" smtClean="0">
                <a:sym typeface="Wingdings" pitchFamily="2" charset="2"/>
              </a:rPr>
              <a:t>     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6</a:t>
            </a:r>
            <a:r>
              <a:rPr lang="en-US" sz="2000" baseline="-25000" dirty="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r>
              <a:rPr lang="en-US" sz="2000" dirty="0" smtClean="0">
                <a:sym typeface="Wingdings" pitchFamily="2" charset="2"/>
              </a:rPr>
              <a:t>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+</a:t>
            </a:r>
            <a:endParaRPr lang="en-US" sz="2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000" dirty="0" smtClean="0"/>
              <a:t>	   0 1 0 1	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 </a:t>
            </a:r>
            <a:r>
              <a:rPr lang="en-US" sz="2000" dirty="0" smtClean="0">
                <a:sym typeface="Wingdings" pitchFamily="2" charset="2"/>
              </a:rPr>
              <a:t>    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5</a:t>
            </a:r>
            <a:r>
              <a:rPr lang="en-US" sz="2000" baseline="-25000" dirty="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endParaRPr lang="en-US" sz="2000" dirty="0" smtClean="0">
              <a:solidFill>
                <a:srgbClr val="00B0F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1600200"/>
            <a:ext cx="365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HEXADESIMAL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r>
              <a:rPr lang="en-US" sz="2000" dirty="0" smtClean="0"/>
              <a:t>     B 7 D 2</a:t>
            </a:r>
            <a:r>
              <a:rPr lang="en-US" sz="2000" baseline="-25000" dirty="0" smtClean="0"/>
              <a:t>16</a:t>
            </a:r>
            <a:r>
              <a:rPr lang="en-US" sz="2000" dirty="0" smtClean="0"/>
              <a:t>   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sz="2000" dirty="0" smtClean="0">
                <a:sym typeface="Wingdings" pitchFamily="2" charset="2"/>
              </a:rPr>
              <a:t>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47058</a:t>
            </a:r>
            <a:r>
              <a:rPr lang="en-US" sz="2000" baseline="-25000" dirty="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endParaRPr lang="en-US" sz="2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000" dirty="0" smtClean="0"/>
              <a:t>      5 7 8 3</a:t>
            </a:r>
            <a:r>
              <a:rPr lang="en-US" sz="2000" baseline="-25000" dirty="0" smtClean="0"/>
              <a:t>16</a:t>
            </a:r>
            <a:r>
              <a:rPr lang="en-US" sz="2000" dirty="0" smtClean="0"/>
              <a:t> - 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sz="2000" dirty="0" smtClean="0">
                <a:sym typeface="Wingdings" pitchFamily="2" charset="2"/>
              </a:rPr>
              <a:t>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22403</a:t>
            </a:r>
            <a:r>
              <a:rPr lang="en-US" sz="2000" baseline="-25000" dirty="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00B0F0"/>
                </a:solidFill>
                <a:sym typeface="Wingdings" pitchFamily="2" charset="2"/>
              </a:rPr>
              <a:t>-</a:t>
            </a:r>
            <a:endParaRPr lang="en-US" sz="2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000" dirty="0" smtClean="0"/>
              <a:t>      6 0 4 F</a:t>
            </a:r>
            <a:r>
              <a:rPr lang="en-US" sz="2000" baseline="-25000" dirty="0" smtClean="0"/>
              <a:t>16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 </a:t>
            </a:r>
            <a:r>
              <a:rPr lang="en-US" sz="2000" dirty="0" smtClean="0">
                <a:sym typeface="Wingdings" pitchFamily="2" charset="2"/>
              </a:rPr>
              <a:t>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24655</a:t>
            </a:r>
            <a:r>
              <a:rPr lang="en-US" sz="2000" baseline="-25000" dirty="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OKTAL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/>
              <a:t>      6 1 4 2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    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sz="2000" dirty="0" smtClean="0">
                <a:sym typeface="Wingdings" pitchFamily="2" charset="2"/>
              </a:rPr>
              <a:t>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3170</a:t>
            </a:r>
            <a:r>
              <a:rPr lang="en-US" sz="2000" baseline="-25000" dirty="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endParaRPr lang="en-US" sz="2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000" dirty="0" smtClean="0"/>
              <a:t>      4 2 5 3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 + 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sz="2000" dirty="0" smtClean="0">
                <a:sym typeface="Wingdings" pitchFamily="2" charset="2"/>
              </a:rPr>
              <a:t>  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2219</a:t>
            </a:r>
            <a:r>
              <a:rPr lang="en-US" sz="2000" baseline="-25000" dirty="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sym typeface="Wingdings" pitchFamily="2" charset="2"/>
              </a:rPr>
              <a:t>+</a:t>
            </a:r>
            <a:endParaRPr lang="en-US" sz="2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000" dirty="0" smtClean="0"/>
              <a:t>   </a:t>
            </a:r>
            <a:r>
              <a:rPr lang="en-US" sz="2000" dirty="0"/>
              <a:t> </a:t>
            </a:r>
            <a:r>
              <a:rPr lang="en-US" sz="2000" dirty="0" smtClean="0"/>
              <a:t>  1 6 6 7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       </a:t>
            </a:r>
            <a:r>
              <a:rPr lang="en-US" sz="2000" smtClean="0">
                <a:solidFill>
                  <a:srgbClr val="00B0F0"/>
                </a:solidFill>
                <a:sym typeface="Wingdings" pitchFamily="2" charset="2"/>
              </a:rPr>
              <a:t> </a:t>
            </a:r>
            <a:r>
              <a:rPr lang="en-US" sz="2000" smtClean="0">
                <a:sym typeface="Wingdings" pitchFamily="2" charset="2"/>
              </a:rPr>
              <a:t>  </a:t>
            </a:r>
            <a:r>
              <a:rPr lang="en-US" sz="2000" smtClean="0">
                <a:solidFill>
                  <a:srgbClr val="00B0F0"/>
                </a:solidFill>
                <a:sym typeface="Wingdings" pitchFamily="2" charset="2"/>
              </a:rPr>
              <a:t>   951</a:t>
            </a:r>
            <a:r>
              <a:rPr lang="en-US" sz="2000" baseline="-25000" smtClean="0">
                <a:solidFill>
                  <a:srgbClr val="00B0F0"/>
                </a:solidFill>
                <a:sym typeface="Wingdings" pitchFamily="2" charset="2"/>
              </a:rPr>
              <a:t>10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31242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55626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95600" y="5486400"/>
            <a:ext cx="6096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4400" y="28956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05600" y="2895600"/>
            <a:ext cx="914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48200" y="4953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629400" y="4953000"/>
            <a:ext cx="9144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Komplemen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KOMPLEMEN KE 1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Ubah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1 </a:t>
            </a:r>
            <a:r>
              <a:rPr lang="en-US" dirty="0" smtClean="0">
                <a:sym typeface="Wingdings" pitchFamily="2" charset="2"/>
              </a:rPr>
              <a:t> 0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bilangan</a:t>
            </a:r>
            <a:r>
              <a:rPr lang="en-US" dirty="0" smtClean="0">
                <a:sym typeface="Wingdings" pitchFamily="2" charset="2"/>
              </a:rPr>
              <a:t> 0  1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1101	</a:t>
            </a:r>
            <a:r>
              <a:rPr lang="en-US" dirty="0" smtClean="0">
                <a:sym typeface="Wingdings" pitchFamily="2" charset="2"/>
              </a:rPr>
              <a:t>  0010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1101 1001    0010 0110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/>
              <a:t>KOMPLEMEN KE </a:t>
            </a:r>
            <a:r>
              <a:rPr lang="en-US" dirty="0" smtClean="0"/>
              <a:t>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komplemen</a:t>
            </a:r>
            <a:r>
              <a:rPr lang="en-US" dirty="0" smtClean="0"/>
              <a:t> 1 </a:t>
            </a:r>
            <a:r>
              <a:rPr lang="en-US" dirty="0" err="1" smtClean="0"/>
              <a:t>ditambah</a:t>
            </a:r>
            <a:r>
              <a:rPr lang="en-US" dirty="0" smtClean="0"/>
              <a:t> 1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1101	</a:t>
            </a:r>
            <a:r>
              <a:rPr lang="en-US" dirty="0" smtClean="0">
                <a:sym typeface="Wingdings" pitchFamily="2" charset="2"/>
              </a:rPr>
              <a:t> 0010		--------&gt; </a:t>
            </a:r>
            <a:r>
              <a:rPr lang="en-US" dirty="0" err="1" smtClean="0">
                <a:sym typeface="Wingdings" pitchFamily="2" charset="2"/>
              </a:rPr>
              <a:t>Komplemen</a:t>
            </a:r>
            <a:r>
              <a:rPr lang="en-US" dirty="0" smtClean="0">
                <a:sym typeface="Wingdings" pitchFamily="2" charset="2"/>
              </a:rPr>
              <a:t> 1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           1 +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     0011          		--------&gt; </a:t>
            </a:r>
            <a:r>
              <a:rPr lang="en-US" dirty="0" err="1" smtClean="0">
                <a:sym typeface="Wingdings" pitchFamily="2" charset="2"/>
              </a:rPr>
              <a:t>Komplemen</a:t>
            </a:r>
            <a:r>
              <a:rPr lang="en-US" dirty="0" smtClean="0">
                <a:sym typeface="Wingdings" pitchFamily="2" charset="2"/>
              </a:rPr>
              <a:t> 2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53340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Komplemen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419600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aritmatika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7</a:t>
            </a:r>
            <a:r>
              <a:rPr lang="en-US" baseline="-25000" dirty="0" smtClean="0"/>
              <a:t>10</a:t>
            </a: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-4</a:t>
            </a:r>
            <a:r>
              <a:rPr lang="en-US" baseline="-25000" dirty="0" smtClean="0"/>
              <a:t>10</a:t>
            </a:r>
            <a:r>
              <a:rPr lang="en-US" dirty="0" smtClean="0"/>
              <a:t>  +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7 </a:t>
            </a:r>
            <a:r>
              <a:rPr lang="en-US" dirty="0" smtClean="0">
                <a:sym typeface="Wingdings" pitchFamily="2" charset="2"/>
              </a:rPr>
              <a:t>	111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-4 </a:t>
            </a:r>
            <a:r>
              <a:rPr lang="en-US" dirty="0" smtClean="0">
                <a:sym typeface="Wingdings" pitchFamily="2" charset="2"/>
              </a:rPr>
              <a:t>   </a:t>
            </a:r>
            <a:r>
              <a:rPr lang="en-US" dirty="0" err="1" smtClean="0">
                <a:sym typeface="Wingdings" pitchFamily="2" charset="2"/>
              </a:rPr>
              <a:t>Komlemen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2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	100  011  100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	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 B	  K1	  K2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41910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5181600" y="1752600"/>
            <a:ext cx="35052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 111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  100 +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smtClean="0">
                <a:solidFill>
                  <a:srgbClr val="00B0F0"/>
                </a:solidFill>
                <a:sym typeface="Wingdings" pitchFamily="2" charset="2"/>
              </a:rPr>
              <a:t>1</a:t>
            </a:r>
            <a:r>
              <a:rPr lang="en-US" sz="2400" dirty="0" smtClean="0">
                <a:sym typeface="Wingdings" pitchFamily="2" charset="2"/>
              </a:rPr>
              <a:t>011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n-US" sz="2400" dirty="0" smtClean="0">
              <a:sym typeface="Wingdings" pitchFamily="2" charset="2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err="1" smtClean="0">
                <a:sym typeface="Wingdings" pitchFamily="2" charset="2"/>
              </a:rPr>
              <a:t>Abaikan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bilangan</a:t>
            </a:r>
            <a:r>
              <a:rPr lang="en-US" sz="2400" dirty="0" smtClean="0">
                <a:sym typeface="Wingdings" pitchFamily="2" charset="2"/>
              </a:rPr>
              <a:t> 1 </a:t>
            </a:r>
            <a:r>
              <a:rPr lang="en-US" sz="2400" dirty="0" err="1" smtClean="0">
                <a:sym typeface="Wingdings" pitchFamily="2" charset="2"/>
              </a:rPr>
              <a:t>di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depan</a:t>
            </a:r>
            <a:endParaRPr lang="en-US" sz="2400" dirty="0" smtClean="0">
              <a:sym typeface="Wingdings" pitchFamily="2" charset="2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562600" y="26670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5372100" y="3314700"/>
            <a:ext cx="533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en-US" dirty="0" err="1" smtClean="0"/>
              <a:t>Konversikan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</a:t>
            </a:r>
            <a:r>
              <a:rPr lang="en-US" dirty="0" smtClean="0"/>
              <a:t>1101.1001</a:t>
            </a:r>
            <a:r>
              <a:rPr lang="en-US" baseline="-25000" dirty="0" smtClean="0"/>
              <a:t>2</a:t>
            </a:r>
            <a:r>
              <a:rPr lang="en-US" dirty="0" smtClean="0"/>
              <a:t> = …….</a:t>
            </a:r>
            <a:r>
              <a:rPr lang="en-US" baseline="-25000" dirty="0" smtClean="0"/>
              <a:t> </a:t>
            </a:r>
            <a:r>
              <a:rPr lang="en-US" baseline="-25000" dirty="0" smtClean="0"/>
              <a:t>10</a:t>
            </a:r>
            <a:endParaRPr lang="en-US" dirty="0" smtClean="0"/>
          </a:p>
          <a:p>
            <a:pPr marL="457200" indent="-457200"/>
            <a:r>
              <a:rPr lang="en-US" dirty="0" err="1" smtClean="0"/>
              <a:t>Jumlahkan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, </a:t>
            </a:r>
            <a:r>
              <a:rPr lang="en-US" dirty="0" err="1" smtClean="0"/>
              <a:t>Oktal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Hexadesimal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</a:t>
            </a:r>
            <a:r>
              <a:rPr lang="en-US" dirty="0" smtClean="0"/>
              <a:t>245</a:t>
            </a:r>
            <a:r>
              <a:rPr lang="en-US" baseline="-25000" dirty="0" smtClean="0"/>
              <a:t> </a:t>
            </a:r>
            <a:r>
              <a:rPr lang="en-US" baseline="-25000" dirty="0" smtClean="0"/>
              <a:t>10</a:t>
            </a:r>
            <a:r>
              <a:rPr lang="en-US" dirty="0" smtClean="0"/>
              <a:t> + 137</a:t>
            </a:r>
            <a:r>
              <a:rPr lang="en-US" baseline="-25000" dirty="0" smtClean="0"/>
              <a:t> 10</a:t>
            </a:r>
          </a:p>
          <a:p>
            <a:pPr marL="457200" indent="-457200">
              <a:buNone/>
            </a:pPr>
            <a:r>
              <a:rPr lang="en-US" dirty="0" smtClean="0"/>
              <a:t>	172</a:t>
            </a:r>
            <a:r>
              <a:rPr lang="en-US" baseline="-25000" dirty="0" smtClean="0"/>
              <a:t> 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 smtClean="0"/>
              <a:t> -  93</a:t>
            </a:r>
            <a:r>
              <a:rPr lang="en-US" baseline="-25000" dirty="0" smtClean="0"/>
              <a:t> </a:t>
            </a:r>
            <a:r>
              <a:rPr lang="en-US" baseline="-25000" dirty="0" smtClean="0"/>
              <a:t>10</a:t>
            </a:r>
            <a:endParaRPr lang="en-US" dirty="0" smtClean="0"/>
          </a:p>
          <a:p>
            <a:pPr marL="457200" indent="-457200"/>
            <a:r>
              <a:rPr lang="en-US" dirty="0" err="1" smtClean="0"/>
              <a:t>Jumlahkan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 </a:t>
            </a:r>
            <a:r>
              <a:rPr lang="en-US" dirty="0" smtClean="0"/>
              <a:t>-11</a:t>
            </a:r>
            <a:r>
              <a:rPr lang="en-US" baseline="-25000" dirty="0" smtClean="0"/>
              <a:t> 10</a:t>
            </a:r>
            <a:r>
              <a:rPr lang="en-US" dirty="0" smtClean="0"/>
              <a:t> + 14</a:t>
            </a:r>
            <a:r>
              <a:rPr lang="en-US" baseline="-25000" dirty="0" smtClean="0"/>
              <a:t> 10</a:t>
            </a:r>
            <a:endParaRPr lang="en-US" dirty="0" smtClean="0"/>
          </a:p>
          <a:p>
            <a:pPr marL="457200" indent="-457200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253</TotalTime>
  <Words>606</Words>
  <Application>Microsoft Office PowerPoint</Application>
  <PresentationFormat>On-screen Show (4:3)</PresentationFormat>
  <Paragraphs>170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Sistem Bilangan 2</vt:lpstr>
      <vt:lpstr>Pecahan dalam Biner</vt:lpstr>
      <vt:lpstr>Pecahan dalam Biner</vt:lpstr>
      <vt:lpstr>Konversi Bilangan Desimal pecahan ke Biner</vt:lpstr>
      <vt:lpstr>Penjumlahan pada sistem bilangan</vt:lpstr>
      <vt:lpstr>Pengurangan pada sistem bilangan</vt:lpstr>
      <vt:lpstr>Komplemen bilangan biner</vt:lpstr>
      <vt:lpstr>Fungsi Komplemen</vt:lpstr>
      <vt:lpstr>Latihan</vt:lpstr>
      <vt:lpstr>GERBANG LOGIKA</vt:lpstr>
      <vt:lpstr>Gerbang AND</vt:lpstr>
      <vt:lpstr>Gerbang OR</vt:lpstr>
      <vt:lpstr>Gerbang NOT</vt:lpstr>
      <vt:lpstr>Gerbang NAND (Not AND)</vt:lpstr>
      <vt:lpstr>Gerbang NOR (Not OR)</vt:lpstr>
      <vt:lpstr>Gerbang Ex-OR (Exclusive OR)</vt:lpstr>
      <vt:lpstr>Gerbang Ex-NOR (Exclusive NOR)</vt:lpstr>
      <vt:lpstr>Rangkuman Gerbang Logika</vt:lpstr>
      <vt:lpstr>Rangkuman Gerbang Logika (cont…)</vt:lpstr>
      <vt:lpstr>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Bilangan</dc:title>
  <dc:creator>Nizar</dc:creator>
  <cp:lastModifiedBy>Nizar</cp:lastModifiedBy>
  <cp:revision>37</cp:revision>
  <dcterms:created xsi:type="dcterms:W3CDTF">2011-10-20T13:48:22Z</dcterms:created>
  <dcterms:modified xsi:type="dcterms:W3CDTF">2011-10-20T18:06:53Z</dcterms:modified>
</cp:coreProperties>
</file>