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95" r:id="rId9"/>
    <p:sldId id="297" r:id="rId10"/>
    <p:sldId id="298" r:id="rId11"/>
    <p:sldId id="299" r:id="rId12"/>
    <p:sldId id="287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80" d="100"/>
          <a:sy n="80" d="100"/>
        </p:scale>
        <p:origin x="-31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360EB-8B48-4F77-B986-7BA4B4504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4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A30B9-15D6-4F8A-864B-93B867C7D8A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73257-104F-4604-97CA-00EE424F7E4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00946-B29B-4043-AC75-05F49D7D4168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" y="2924175"/>
            <a:ext cx="30099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3829050"/>
            <a:ext cx="30099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0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171700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142875"/>
            <a:ext cx="6362700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24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5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67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56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96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142875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478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/index.php?title=100BaseT&amp;action=edit&amp;redlink=1" TargetMode="External"/><Relationship Id="rId13" Type="http://schemas.openxmlformats.org/officeDocument/2006/relationships/hyperlink" Target="http://id.wikipedia.org/w/index.php?title=1000BaseLX&amp;action=edit&amp;redlink=1" TargetMode="External"/><Relationship Id="rId3" Type="http://schemas.openxmlformats.org/officeDocument/2006/relationships/hyperlink" Target="http://id.wikipedia.org/wiki/10Base5" TargetMode="External"/><Relationship Id="rId7" Type="http://schemas.openxmlformats.org/officeDocument/2006/relationships/hyperlink" Target="http://id.wikipedia.org/w/index.php?title=100BaseFX&amp;action=edit&amp;redlink=1" TargetMode="External"/><Relationship Id="rId12" Type="http://schemas.openxmlformats.org/officeDocument/2006/relationships/hyperlink" Target="http://id.wikipedia.org/w/index.php?title=1000BaseCX&amp;action=edit&amp;redlink=1" TargetMode="External"/><Relationship Id="rId2" Type="http://schemas.openxmlformats.org/officeDocument/2006/relationships/hyperlink" Target="http://id.wikipedia.org/wiki/10Base2" TargetMode="External"/><Relationship Id="rId16" Type="http://schemas.openxmlformats.org/officeDocument/2006/relationships/hyperlink" Target="http://id.wikipedia.org/wiki/Gigabit_Ethe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IEEE_802.3" TargetMode="External"/><Relationship Id="rId11" Type="http://schemas.openxmlformats.org/officeDocument/2006/relationships/hyperlink" Target="http://id.wikipedia.org/wiki/Fast_Ethernet" TargetMode="External"/><Relationship Id="rId5" Type="http://schemas.openxmlformats.org/officeDocument/2006/relationships/hyperlink" Target="http://id.wikipedia.org/wiki/10BaseT" TargetMode="External"/><Relationship Id="rId15" Type="http://schemas.openxmlformats.org/officeDocument/2006/relationships/hyperlink" Target="http://id.wikipedia.org/wiki/1000BaseT" TargetMode="External"/><Relationship Id="rId10" Type="http://schemas.openxmlformats.org/officeDocument/2006/relationships/hyperlink" Target="http://id.wikipedia.org/w/index.php?title=100BaseTX&amp;action=edit&amp;redlink=1" TargetMode="External"/><Relationship Id="rId4" Type="http://schemas.openxmlformats.org/officeDocument/2006/relationships/hyperlink" Target="http://id.wikipedia.org/wiki/10BaseF" TargetMode="External"/><Relationship Id="rId9" Type="http://schemas.openxmlformats.org/officeDocument/2006/relationships/hyperlink" Target="http://id.wikipedia.org/w/index.php?title=100BaseT4&amp;action=edit&amp;redlink=1" TargetMode="External"/><Relationship Id="rId14" Type="http://schemas.openxmlformats.org/officeDocument/2006/relationships/hyperlink" Target="http://id.wikipedia.org/w/index.php?title=1000BaseSX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3398" y="3356992"/>
            <a:ext cx="3672408" cy="70485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BAB II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PERANGKAT KERAS 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KOMUNIKASI DATA</a:t>
            </a:r>
            <a:r>
              <a:rPr lang="en-US" sz="2400" dirty="0" smtClean="0">
                <a:latin typeface="Arial Narrow" pitchFamily="34" charset="0"/>
              </a:rPr>
              <a:t>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 rot="295680">
            <a:off x="3107070" y="2711731"/>
            <a:ext cx="367240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id-ID" sz="1600" b="1" dirty="0" smtClean="0">
                <a:solidFill>
                  <a:schemeClr val="tx1"/>
                </a:solidFill>
                <a:latin typeface="Arial Narrow" pitchFamily="34" charset="0"/>
              </a:rPr>
              <a:t>Design </a:t>
            </a:r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By: </a:t>
            </a:r>
            <a:endParaRPr lang="id-ID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 Narrow" pitchFamily="34" charset="0"/>
              </a:rPr>
              <a:t>Bobi Kurniawan ST.,</a:t>
            </a:r>
            <a:r>
              <a:rPr lang="en-US" sz="1600" b="1" dirty="0" err="1" smtClean="0">
                <a:solidFill>
                  <a:schemeClr val="tx1"/>
                </a:solidFill>
                <a:latin typeface="Arial Narrow" pitchFamily="34" charset="0"/>
              </a:rPr>
              <a:t>M.Kom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Optik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err="1"/>
              <a:t>Serat</a:t>
            </a:r>
            <a:r>
              <a:rPr lang="en-US" sz="2000" dirty="0"/>
              <a:t> </a:t>
            </a:r>
            <a:r>
              <a:rPr lang="en-US" sz="2000" dirty="0" err="1"/>
              <a:t>optik</a:t>
            </a:r>
            <a:r>
              <a:rPr lang="en-US" sz="2000" dirty="0"/>
              <a:t> tipis </a:t>
            </a:r>
            <a:r>
              <a:rPr lang="en-US" sz="2000" dirty="0" err="1"/>
              <a:t>sekali</a:t>
            </a:r>
            <a:r>
              <a:rPr lang="en-US" sz="2000" dirty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memandu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sinar</a:t>
            </a:r>
            <a:r>
              <a:rPr lang="en-US" sz="2000" dirty="0"/>
              <a:t> </a:t>
            </a:r>
            <a:r>
              <a:rPr lang="en-US" sz="2000" dirty="0" err="1"/>
              <a:t>optik</a:t>
            </a:r>
            <a:r>
              <a:rPr lang="en-US" sz="2000" dirty="0"/>
              <a:t>. </a:t>
            </a:r>
            <a:r>
              <a:rPr lang="en-US" sz="2000" dirty="0" err="1"/>
              <a:t>Serat</a:t>
            </a:r>
            <a:r>
              <a:rPr lang="en-US" sz="2000" dirty="0"/>
              <a:t> </a:t>
            </a:r>
            <a:r>
              <a:rPr lang="en-US" sz="2000" dirty="0" err="1"/>
              <a:t>optik</a:t>
            </a:r>
            <a:r>
              <a:rPr lang="en-US" sz="2000" dirty="0"/>
              <a:t> </a:t>
            </a:r>
            <a:r>
              <a:rPr lang="en-US" sz="2000" dirty="0" err="1"/>
              <a:t>terbuat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kaca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. </a:t>
            </a:r>
            <a:r>
              <a:rPr lang="en-US" sz="2000" dirty="0" err="1"/>
              <a:t>Kelebihan</a:t>
            </a:r>
            <a:r>
              <a:rPr lang="en-US" sz="2000" dirty="0"/>
              <a:t> </a:t>
            </a:r>
            <a:r>
              <a:rPr lang="en-US" sz="2000" dirty="0" err="1"/>
              <a:t>serat</a:t>
            </a:r>
            <a:r>
              <a:rPr lang="en-US" sz="2000" dirty="0"/>
              <a:t> </a:t>
            </a:r>
            <a:r>
              <a:rPr lang="en-US" sz="2000" dirty="0" err="1"/>
              <a:t>optik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kabel-kabel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1. </a:t>
            </a:r>
            <a:r>
              <a:rPr lang="en-US" sz="2000" dirty="0" err="1"/>
              <a:t>Kapasitas</a:t>
            </a:r>
            <a:r>
              <a:rPr lang="en-US" sz="2000" dirty="0"/>
              <a:t> bandwidth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2. </a:t>
            </a:r>
            <a:r>
              <a:rPr lang="en-US" sz="2000" dirty="0" err="1"/>
              <a:t>Atenuasi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rendah</a:t>
            </a:r>
            <a:r>
              <a:rPr lang="en-US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3. </a:t>
            </a:r>
            <a:r>
              <a:rPr lang="en-US" sz="2000" dirty="0" err="1"/>
              <a:t>Isolasi</a:t>
            </a:r>
            <a:r>
              <a:rPr lang="en-US" sz="2000" dirty="0"/>
              <a:t> </a:t>
            </a:r>
            <a:r>
              <a:rPr lang="en-US" sz="2000" dirty="0" err="1"/>
              <a:t>elektromagnetik</a:t>
            </a:r>
            <a:r>
              <a:rPr lang="en-US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4. </a:t>
            </a:r>
            <a:r>
              <a:rPr lang="en-US" sz="2000" dirty="0" err="1"/>
              <a:t>Jarak</a:t>
            </a:r>
            <a:r>
              <a:rPr lang="en-US" sz="2000" dirty="0"/>
              <a:t> repeater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7344816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35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39552"/>
            <a:ext cx="8686800" cy="457200"/>
          </a:xfrm>
        </p:spPr>
        <p:txBody>
          <a:bodyPr/>
          <a:lstStyle/>
          <a:p>
            <a:r>
              <a:rPr lang="en-US" b="1" dirty="0" err="1"/>
              <a:t>Gelombang</a:t>
            </a:r>
            <a:r>
              <a:rPr lang="en-US" b="1" dirty="0"/>
              <a:t> </a:t>
            </a:r>
            <a:r>
              <a:rPr lang="en-US" b="1" dirty="0" err="1"/>
              <a:t>mikro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8424936" cy="5544616"/>
          </a:xfrm>
        </p:spPr>
        <p:txBody>
          <a:bodyPr/>
          <a:lstStyle/>
          <a:p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Mikro</a:t>
            </a:r>
            <a:r>
              <a:rPr lang="en-US" sz="2000" dirty="0" smtClean="0"/>
              <a:t> (microwave</a:t>
            </a:r>
            <a:r>
              <a:rPr lang="en-US" sz="2000" dirty="0"/>
              <a:t>)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radio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(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satuan</a:t>
            </a:r>
            <a:r>
              <a:rPr lang="en-US" sz="2000" dirty="0"/>
              <a:t> gigahertz), yang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kawasan</a:t>
            </a:r>
            <a:r>
              <a:rPr lang="en-US" sz="2000" dirty="0"/>
              <a:t> UHF, SHF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smtClean="0"/>
              <a:t>EHF.</a:t>
            </a:r>
          </a:p>
          <a:p>
            <a:endParaRPr lang="en-US" sz="2000" dirty="0"/>
          </a:p>
          <a:p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/>
              <a:t>mikro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smtClean="0"/>
              <a:t>MAN, </a:t>
            </a:r>
            <a:r>
              <a:rPr lang="en-US" sz="2000" dirty="0" err="1"/>
              <a:t>warnet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penyedia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internet (ISP).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err="1" smtClean="0"/>
              <a:t>Keuntungan</a:t>
            </a:r>
            <a:r>
              <a:rPr lang="en-US" sz="2000" b="1" dirty="0" smtClean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gelombang</a:t>
            </a:r>
            <a:r>
              <a:rPr lang="en-US" sz="2000" b="1" dirty="0"/>
              <a:t> </a:t>
            </a:r>
            <a:r>
              <a:rPr lang="en-US" sz="2000" b="1" dirty="0" err="1"/>
              <a:t>mikro</a:t>
            </a:r>
            <a:r>
              <a:rPr lang="en-US" sz="2000" b="1" dirty="0"/>
              <a:t> 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   1. </a:t>
            </a:r>
            <a:r>
              <a:rPr lang="en-US" sz="2000" dirty="0" err="1" smtClean="0"/>
              <a:t>akuisisi</a:t>
            </a:r>
            <a:r>
              <a:rPr lang="en-US" sz="2000" dirty="0" smtClean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menara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begitu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2. </a:t>
            </a:r>
            <a:r>
              <a:rPr lang="en-US" sz="2000" dirty="0" err="1"/>
              <a:t>D</a:t>
            </a:r>
            <a:r>
              <a:rPr lang="en-US" sz="2000" dirty="0" err="1" smtClean="0"/>
              <a:t>apat</a:t>
            </a:r>
            <a:r>
              <a:rPr lang="en-US" sz="2000" dirty="0" smtClean="0"/>
              <a:t> </a:t>
            </a:r>
            <a:r>
              <a:rPr lang="en-US" sz="2000" dirty="0" err="1"/>
              <a:t>membawa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data yang </a:t>
            </a:r>
            <a:r>
              <a:rPr lang="en-US" sz="2000" dirty="0" err="1"/>
              <a:t>besar</a:t>
            </a:r>
            <a:r>
              <a:rPr lang="en-US" sz="2000" dirty="0"/>
              <a:t>, </a:t>
            </a:r>
            <a:endParaRPr lang="en-US" sz="2000" dirty="0" smtClean="0"/>
          </a:p>
          <a:p>
            <a:pPr marL="628650" indent="-628650">
              <a:buNone/>
            </a:pPr>
            <a:r>
              <a:rPr lang="en-US" sz="2000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 smtClean="0"/>
              <a:t>Kelemahan</a:t>
            </a:r>
            <a:r>
              <a:rPr lang="en-US" sz="2000" b="1" dirty="0" smtClean="0"/>
              <a:t> </a:t>
            </a:r>
            <a:r>
              <a:rPr lang="en-US" sz="2000" b="1" dirty="0" err="1"/>
              <a:t>gelombang</a:t>
            </a:r>
            <a:r>
              <a:rPr lang="en-US" sz="2000" b="1" dirty="0"/>
              <a:t> </a:t>
            </a:r>
            <a:r>
              <a:rPr lang="en-US" sz="2000" b="1" dirty="0" err="1"/>
              <a:t>mikro</a:t>
            </a:r>
            <a:r>
              <a:rPr lang="en-US" sz="2000" b="1" dirty="0"/>
              <a:t> 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      1. </a:t>
            </a:r>
            <a:r>
              <a:rPr lang="en-US" sz="2000" dirty="0" err="1" smtClean="0"/>
              <a:t>Rentan</a:t>
            </a:r>
            <a:r>
              <a:rPr lang="en-US" sz="2000" dirty="0" smtClean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cuaca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 smtClean="0"/>
              <a:t>hujan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angin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2.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/>
              <a:t>terpengaruh</a:t>
            </a:r>
            <a:r>
              <a:rPr lang="en-US" sz="2000" dirty="0"/>
              <a:t> </a:t>
            </a:r>
            <a:r>
              <a:rPr lang="en-US" sz="2000" dirty="0" err="1"/>
              <a:t>pesawat</a:t>
            </a:r>
            <a:r>
              <a:rPr lang="en-US" sz="2000" dirty="0"/>
              <a:t> </a:t>
            </a:r>
            <a:r>
              <a:rPr lang="en-US" sz="2000" dirty="0" err="1"/>
              <a:t>terbang</a:t>
            </a:r>
            <a:r>
              <a:rPr lang="en-US" sz="2000" dirty="0"/>
              <a:t> yang </a:t>
            </a:r>
            <a:r>
              <a:rPr lang="en-US" sz="2000" dirty="0" err="1"/>
              <a:t>melintas</a:t>
            </a:r>
            <a:r>
              <a:rPr lang="en-US" sz="2000" dirty="0"/>
              <a:t> di </a:t>
            </a:r>
            <a:r>
              <a:rPr lang="en-US" sz="2000" dirty="0" err="1"/>
              <a:t>atasnya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3.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diserang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hacker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00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56" y="1229072"/>
            <a:ext cx="7315200" cy="4648200"/>
          </a:xfrm>
        </p:spPr>
        <p:txBody>
          <a:bodyPr/>
          <a:lstStyle/>
          <a:p>
            <a:r>
              <a:rPr lang="id-ID" dirty="0" smtClean="0"/>
              <a:t>Terminal</a:t>
            </a:r>
          </a:p>
          <a:p>
            <a:r>
              <a:rPr lang="id-ID" dirty="0" smtClean="0"/>
              <a:t>Komputer</a:t>
            </a:r>
          </a:p>
          <a:p>
            <a:r>
              <a:rPr lang="id-ID" dirty="0" smtClean="0"/>
              <a:t>Multiplexer</a:t>
            </a:r>
          </a:p>
          <a:p>
            <a:r>
              <a:rPr lang="id-ID" dirty="0" smtClean="0"/>
              <a:t>konsentrator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6700" y="116632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en-US" sz="2400" dirty="0" err="1" smtClean="0"/>
              <a:t>Macam-macam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keras</a:t>
            </a:r>
            <a:r>
              <a:rPr lang="id-ID" sz="2400" dirty="0" smtClean="0"/>
              <a:t> dalam komunikasi data 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7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457200"/>
          </a:xfrm>
        </p:spPr>
        <p:txBody>
          <a:bodyPr/>
          <a:lstStyle/>
          <a:p>
            <a:r>
              <a:rPr lang="id-ID" sz="3200" dirty="0" smtClean="0"/>
              <a:t>TERMINAL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568952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Terminal</a:t>
            </a:r>
            <a:endParaRPr lang="id-ID" sz="1800" b="1" dirty="0"/>
          </a:p>
          <a:p>
            <a:pPr marL="0" indent="0">
              <a:buNone/>
            </a:pPr>
            <a:r>
              <a:rPr lang="id-ID" sz="1800" b="1" dirty="0"/>
              <a:t> </a:t>
            </a:r>
            <a:r>
              <a:rPr lang="id-ID" sz="1800" b="1" dirty="0" smtClean="0"/>
              <a:t>      </a:t>
            </a:r>
            <a:r>
              <a:rPr lang="en-US" sz="1800" dirty="0" smtClean="0">
                <a:solidFill>
                  <a:schemeClr val="tx1"/>
                </a:solidFill>
              </a:rPr>
              <a:t>Terminal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alat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melayani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smtClean="0">
                <a:solidFill>
                  <a:schemeClr val="tx1"/>
                </a:solidFill>
              </a:rPr>
              <a:t>input/output</a:t>
            </a:r>
            <a:endParaRPr lang="id-ID" sz="1800" dirty="0"/>
          </a:p>
          <a:p>
            <a:pPr marL="0" indent="0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       </a:t>
            </a:r>
          </a:p>
          <a:p>
            <a:pPr marL="0" indent="0">
              <a:buNone/>
            </a:pPr>
            <a:r>
              <a:rPr lang="id-ID" sz="1800" dirty="0" smtClean="0">
                <a:solidFill>
                  <a:schemeClr val="tx1"/>
                </a:solidFill>
              </a:rPr>
              <a:t>Cara menyampaikan data dalam terminal 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1800" b="1" dirty="0"/>
              <a:t> </a:t>
            </a:r>
            <a:r>
              <a:rPr lang="id-ID" sz="1800" b="1" dirty="0" smtClean="0"/>
              <a:t>      1. </a:t>
            </a:r>
            <a:r>
              <a:rPr lang="en-US" sz="1800" b="1" dirty="0" err="1">
                <a:solidFill>
                  <a:schemeClr val="tx1"/>
                </a:solidFill>
              </a:rPr>
              <a:t>Asikron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marL="714375" indent="-714375" algn="just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      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menggunakan</a:t>
            </a:r>
            <a:r>
              <a:rPr lang="en-US" sz="1800" dirty="0">
                <a:solidFill>
                  <a:schemeClr val="tx1"/>
                </a:solidFill>
              </a:rPr>
              <a:t> stop/start bit. </a:t>
            </a:r>
            <a:r>
              <a:rPr lang="en-US" sz="1800" dirty="0" err="1">
                <a:solidFill>
                  <a:schemeClr val="tx1"/>
                </a:solidFill>
              </a:rPr>
              <a:t>Digunakan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terminal yang </a:t>
            </a:r>
            <a:r>
              <a:rPr lang="en-US" sz="1800" dirty="0" err="1">
                <a:solidFill>
                  <a:schemeClr val="tx1"/>
                </a:solidFill>
              </a:rPr>
              <a:t>menerima</a:t>
            </a:r>
            <a:r>
              <a:rPr lang="en-US" sz="1800" dirty="0">
                <a:solidFill>
                  <a:schemeClr val="tx1"/>
                </a:solidFill>
              </a:rPr>
              <a:t> data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karakter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langsung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berhubungan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manusia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Kecepatannya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tidak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begitu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tinggi</a:t>
            </a:r>
            <a:r>
              <a:rPr lang="id-ID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d-ID" sz="1800" b="1" dirty="0" smtClean="0"/>
              <a:t>       </a:t>
            </a:r>
            <a:r>
              <a:rPr lang="id-ID" sz="1800" b="1" dirty="0" smtClean="0">
                <a:solidFill>
                  <a:schemeClr val="tx1"/>
                </a:solidFill>
              </a:rPr>
              <a:t>2.</a:t>
            </a:r>
            <a:r>
              <a:rPr lang="en-US" sz="1800" b="1" dirty="0" err="1" smtClean="0">
                <a:solidFill>
                  <a:schemeClr val="tx1"/>
                </a:solidFill>
              </a:rPr>
              <a:t>Sinkron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  <a:p>
            <a:pPr marL="714375" indent="-714375">
              <a:buNone/>
            </a:pPr>
            <a:r>
              <a:rPr lang="id-ID" sz="1800" dirty="0" smtClean="0"/>
              <a:t>         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Blok </a:t>
            </a:r>
            <a:r>
              <a:rPr lang="en-US" sz="1800" dirty="0">
                <a:solidFill>
                  <a:schemeClr val="tx1"/>
                </a:solidFill>
              </a:rPr>
              <a:t>data yang </a:t>
            </a:r>
            <a:r>
              <a:rPr lang="en-US" sz="1800" dirty="0" err="1">
                <a:solidFill>
                  <a:schemeClr val="tx1"/>
                </a:solidFill>
              </a:rPr>
              <a:t>dikirim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berupa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berita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teks</a:t>
            </a:r>
            <a:r>
              <a:rPr lang="en-US" sz="1800" dirty="0">
                <a:solidFill>
                  <a:schemeClr val="tx1"/>
                </a:solidFill>
              </a:rPr>
              <a:t>) yang </a:t>
            </a:r>
            <a:r>
              <a:rPr lang="en-US" sz="1800" dirty="0" err="1">
                <a:solidFill>
                  <a:schemeClr val="tx1"/>
                </a:solidFill>
              </a:rPr>
              <a:t>terdiri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id-ID" sz="1800" dirty="0"/>
              <a:t> </a:t>
            </a:r>
            <a:r>
              <a:rPr lang="id-ID" sz="1800" dirty="0" smtClean="0"/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sejumlah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karakter</a:t>
            </a:r>
            <a:r>
              <a:rPr lang="id-ID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Kecepatannya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tinggi</a:t>
            </a:r>
            <a:r>
              <a:rPr lang="id-ID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 </a:t>
            </a:r>
            <a:r>
              <a:rPr lang="en-US" sz="1800" dirty="0"/>
              <a:t> </a:t>
            </a:r>
            <a:r>
              <a:rPr lang="id-ID" sz="1800" b="1" dirty="0" smtClean="0">
                <a:solidFill>
                  <a:schemeClr val="tx1"/>
                </a:solidFill>
              </a:rPr>
              <a:t>3. </a:t>
            </a:r>
            <a:r>
              <a:rPr lang="en-US" sz="1800" b="1" dirty="0" err="1" smtClean="0">
                <a:solidFill>
                  <a:schemeClr val="tx1"/>
                </a:solidFill>
              </a:rPr>
              <a:t>Paket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  <a:p>
            <a:pPr marL="714375" indent="-714375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     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Data </a:t>
            </a:r>
            <a:r>
              <a:rPr lang="en-US" sz="1800" dirty="0" err="1">
                <a:solidFill>
                  <a:schemeClr val="tx1"/>
                </a:solidFill>
              </a:rPr>
              <a:t>dikirim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paket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terdiri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sejumlah</a:t>
            </a:r>
            <a:r>
              <a:rPr lang="en-US" sz="1800" dirty="0">
                <a:solidFill>
                  <a:schemeClr val="tx1"/>
                </a:solidFill>
              </a:rPr>
              <a:t> bit yang </a:t>
            </a:r>
            <a:r>
              <a:rPr lang="en-US" sz="1800" dirty="0" err="1" smtClean="0">
                <a:solidFill>
                  <a:schemeClr val="tx1"/>
                </a:solidFill>
              </a:rPr>
              <a:t>telah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ditentukan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banyaknya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Kecepatan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digunakan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apabila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komputer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disambungkan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jaringan</a:t>
            </a:r>
            <a:r>
              <a:rPr lang="en-US" sz="1800" dirty="0">
                <a:solidFill>
                  <a:schemeClr val="tx1"/>
                </a:solidFill>
              </a:rPr>
              <a:t> data (data network).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99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79512"/>
            <a:ext cx="8686800" cy="457200"/>
          </a:xfrm>
        </p:spPr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</a:rPr>
              <a:t>Beberapa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macam</a:t>
            </a:r>
            <a:r>
              <a:rPr lang="en-US" sz="3200" dirty="0">
                <a:solidFill>
                  <a:schemeClr val="bg1"/>
                </a:solidFill>
              </a:rPr>
              <a:t> terminal </a:t>
            </a:r>
            <a:r>
              <a:rPr lang="en-US" sz="3200" dirty="0" err="1">
                <a:solidFill>
                  <a:schemeClr val="bg1"/>
                </a:solidFill>
              </a:rPr>
              <a:t>antara</a:t>
            </a:r>
            <a:r>
              <a:rPr lang="en-US" sz="3200" dirty="0">
                <a:solidFill>
                  <a:schemeClr val="bg1"/>
                </a:solidFill>
              </a:rPr>
              <a:t> lain: 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7848872" cy="46482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Teletypewriter</a:t>
            </a:r>
            <a:endParaRPr lang="id-ID" sz="2000" dirty="0" smtClean="0">
              <a:solidFill>
                <a:schemeClr val="tx1"/>
              </a:solidFill>
            </a:endParaRPr>
          </a:p>
          <a:p>
            <a:pPr marL="361950" indent="-361950" algn="just">
              <a:buNone/>
            </a:pPr>
            <a:r>
              <a:rPr lang="id-ID" sz="2000" dirty="0"/>
              <a:t> </a:t>
            </a:r>
            <a:r>
              <a:rPr lang="id-ID" sz="2000" dirty="0" smtClean="0"/>
              <a:t>    </a:t>
            </a:r>
            <a:r>
              <a:rPr lang="en-US" sz="2000" dirty="0" err="1" smtClean="0">
                <a:solidFill>
                  <a:schemeClr val="tx1"/>
                </a:solidFill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mesin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mempunyai</a:t>
            </a:r>
            <a:r>
              <a:rPr lang="en-US" sz="2000" dirty="0">
                <a:solidFill>
                  <a:schemeClr val="tx1"/>
                </a:solidFill>
              </a:rPr>
              <a:t> keyboard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printer. </a:t>
            </a:r>
            <a:r>
              <a:rPr lang="en-US" sz="2000" dirty="0" err="1" smtClean="0">
                <a:solidFill>
                  <a:schemeClr val="tx1"/>
                </a:solidFill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saluran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kecepatan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rendah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diprogram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mempunyai</a:t>
            </a:r>
            <a:r>
              <a:rPr lang="en-US" sz="2000" dirty="0">
                <a:solidFill>
                  <a:schemeClr val="tx1"/>
                </a:solidFill>
              </a:rPr>
              <a:t> buffer (</a:t>
            </a:r>
            <a:r>
              <a:rPr lang="en-US" sz="2000" dirty="0" err="1">
                <a:solidFill>
                  <a:schemeClr val="tx1"/>
                </a:solidFill>
              </a:rPr>
              <a:t>memori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penyangga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id-ID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id-ID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 (Remote Job Entry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Terminal)</a:t>
            </a:r>
            <a:endParaRPr lang="id-ID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1950" indent="-361950" algn="just">
              <a:buNone/>
            </a:pPr>
            <a:r>
              <a:rPr lang="id-ID" sz="2000" dirty="0" smtClean="0"/>
              <a:t>    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saluran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berkecepatan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yang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ditransfer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biasanya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pekerjaan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batch</a:t>
            </a:r>
            <a:endParaRPr lang="id-ID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1950" indent="-361950" algn="just">
              <a:buNone/>
            </a:pPr>
            <a:endParaRPr lang="id-ID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Terminal </a:t>
            </a:r>
          </a:p>
          <a:p>
            <a:pPr marL="361950" indent="0"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enquiry,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penjualan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sebagainya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Biasanya dikendalikan oleh 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endParaRPr lang="id-ID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1950" indent="0" algn="just">
              <a:buNone/>
            </a:pPr>
            <a:endParaRPr lang="id-ID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it-IT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 </a:t>
            </a:r>
            <a:r>
              <a:rPr lang="it-IT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Cerdas 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      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Mempunyai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kemampuan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tugas-tugas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361950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21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976664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T</a:t>
            </a:r>
            <a:r>
              <a:rPr lang="en-US" sz="2400" dirty="0" err="1" smtClean="0">
                <a:solidFill>
                  <a:schemeClr val="tx1"/>
                </a:solidFill>
              </a:rPr>
              <a:t>iga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macam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penggunaan</a:t>
            </a:r>
            <a:r>
              <a:rPr lang="en-US" sz="2400" dirty="0">
                <a:solidFill>
                  <a:schemeClr val="tx1"/>
                </a:solidFill>
              </a:rPr>
              <a:t> central </a:t>
            </a:r>
            <a:r>
              <a:rPr lang="en-US" sz="2400" dirty="0" err="1">
                <a:solidFill>
                  <a:schemeClr val="tx1"/>
                </a:solidFill>
              </a:rPr>
              <a:t>komputer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yaitu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 smtClean="0"/>
              <a:t>1.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alone </a:t>
            </a:r>
          </a:p>
          <a:p>
            <a:pPr marL="35560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Bertugas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melaksanakan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komunikasi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tertentu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macam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dilengkapi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komunikasi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 </a:t>
            </a:r>
            <a:endParaRPr lang="id-ID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0" algn="just">
              <a:buNone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General purpose computer </a:t>
            </a:r>
          </a:p>
          <a:p>
            <a:pPr marL="355600" indent="0">
              <a:buNone/>
            </a:pP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 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penambahan perangkat keras tertentu, komputer ini dapat melayani komunikasi data terbatas. 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id-ID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Front End Processor </a:t>
            </a:r>
            <a:endParaRPr lang="en-US" sz="2400" dirty="0">
              <a:solidFill>
                <a:schemeClr val="tx1"/>
              </a:solidFill>
            </a:endParaRPr>
          </a:p>
          <a:p>
            <a:pPr marL="355600" indent="0" algn="just">
              <a:buNone/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Melayani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semua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kegiatan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komunikasi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pengolahan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diserahkan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517104"/>
            <a:ext cx="8964488" cy="4648200"/>
          </a:xfrm>
        </p:spPr>
        <p:txBody>
          <a:bodyPr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Fungsi</a:t>
            </a:r>
            <a:r>
              <a:rPr lang="en-US" sz="2800" dirty="0">
                <a:solidFill>
                  <a:schemeClr val="tx1"/>
                </a:solidFill>
              </a:rPr>
              <a:t> multiplexer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membagi</a:t>
            </a:r>
            <a:r>
              <a:rPr lang="en-US" sz="2800" dirty="0">
                <a:solidFill>
                  <a:schemeClr val="tx1"/>
                </a:solidFill>
              </a:rPr>
              <a:t> link </a:t>
            </a:r>
            <a:r>
              <a:rPr lang="en-US" sz="2800" dirty="0" err="1">
                <a:solidFill>
                  <a:schemeClr val="tx1"/>
                </a:solidFill>
              </a:rPr>
              <a:t>menjadi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bagian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masing-masing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id-ID" sz="2800" dirty="0" err="1" smtClean="0"/>
              <a:t>b</a:t>
            </a:r>
            <a:r>
              <a:rPr lang="en-US" sz="2800" dirty="0" err="1" smtClean="0">
                <a:solidFill>
                  <a:schemeClr val="tx1"/>
                </a:solidFill>
              </a:rPr>
              <a:t>erisikan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informasi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sumber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terpisah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Prosesnya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disebut</a:t>
            </a:r>
            <a:r>
              <a:rPr lang="en-US" sz="2800" dirty="0">
                <a:solidFill>
                  <a:schemeClr val="tx1"/>
                </a:solidFill>
              </a:rPr>
              <a:t> multiplexing. </a:t>
            </a:r>
            <a:endParaRPr lang="id-ID" sz="2800" dirty="0" smtClean="0">
              <a:solidFill>
                <a:schemeClr val="tx1"/>
              </a:solidFill>
            </a:endParaRPr>
          </a:p>
          <a:p>
            <a:pPr algn="just"/>
            <a:endParaRPr lang="id-ID" sz="2800" dirty="0"/>
          </a:p>
          <a:p>
            <a:pPr algn="just"/>
            <a:r>
              <a:rPr lang="id-ID" sz="2800" dirty="0" smtClean="0">
                <a:solidFill>
                  <a:schemeClr val="tx1"/>
                </a:solidFill>
              </a:rPr>
              <a:t>M</a:t>
            </a:r>
            <a:r>
              <a:rPr lang="en-US" sz="2800" dirty="0" err="1" smtClean="0">
                <a:solidFill>
                  <a:schemeClr val="tx1"/>
                </a:solidFill>
              </a:rPr>
              <a:t>ultiplexing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penggabungan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sinyal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lebih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disalurkan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saluran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komunikasi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81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Contoh Komunikasi Tanpa Multiplexing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15200" cy="3483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3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Contoh Komunikasi Tanpa Multiplexer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15200" cy="33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6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Keuntungan Pemakaian Multiplexer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13048"/>
            <a:ext cx="7992888" cy="4648200"/>
          </a:xfrm>
        </p:spPr>
        <p:txBody>
          <a:bodyPr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Hemat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Memanfaatkan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sumber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daya</a:t>
            </a:r>
            <a:r>
              <a:rPr lang="en-US" sz="2800" dirty="0">
                <a:solidFill>
                  <a:schemeClr val="tx1"/>
                </a:solidFill>
              </a:rPr>
              <a:t> se-</a:t>
            </a:r>
            <a:r>
              <a:rPr lang="en-US" sz="2800" dirty="0" err="1">
                <a:solidFill>
                  <a:schemeClr val="tx1"/>
                </a:solidFill>
              </a:rPr>
              <a:t>efisien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mungkin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kapasitas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saluran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komunikasi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semaksimum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mungkin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7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22102"/>
            <a:ext cx="6705600" cy="357505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diperlukan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paling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pertama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kali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diperhatikan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komunikasi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keras yang dibutuhkan </a:t>
            </a:r>
            <a:r>
              <a:rPr lang="it-IT" sz="1800" dirty="0" smtClean="0"/>
              <a:t>yaitu</a:t>
            </a:r>
          </a:p>
          <a:p>
            <a:pPr algn="just">
              <a:lnSpc>
                <a:spcPct val="80000"/>
              </a:lnSpc>
              <a:buAutoNum type="arabicPeriod"/>
            </a:pPr>
            <a:r>
              <a:rPr lang="it-IT" sz="1800" dirty="0" smtClean="0"/>
              <a:t>P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engirim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it-IT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80000"/>
              </a:lnSpc>
              <a:buAutoNum type="arabicPeriod"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transmisi </a:t>
            </a: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>
              <a:lnSpc>
                <a:spcPct val="80000"/>
              </a:lnSpc>
              <a:buAutoNum type="arabicPeriod"/>
            </a:pPr>
            <a:r>
              <a:rPr lang="it-IT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Penerima </a:t>
            </a:r>
            <a:r>
              <a:rPr lang="it-IT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endParaRPr lang="en-US" sz="1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379512"/>
            <a:ext cx="8686800" cy="457200"/>
          </a:xfrm>
        </p:spPr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Perangkat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Keras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Komunikasi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Konsentrator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648200"/>
          </a:xfrm>
        </p:spPr>
        <p:txBody>
          <a:bodyPr/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Konsentrator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sebuah</a:t>
            </a:r>
            <a:r>
              <a:rPr lang="en-US" sz="2400" dirty="0">
                <a:solidFill>
                  <a:schemeClr val="tx1"/>
                </a:solidFill>
              </a:rPr>
              <a:t> general purpose mini-computer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stored-program yang </a:t>
            </a:r>
            <a:r>
              <a:rPr lang="en-US" sz="2400" dirty="0" err="1">
                <a:solidFill>
                  <a:schemeClr val="tx1"/>
                </a:solidFill>
              </a:rPr>
              <a:t>dirancang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khusus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fungsi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menampung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sinyal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beberapa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menyalurkannya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melalui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saluran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komunikasi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saluran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bebas</a:t>
            </a:r>
            <a:r>
              <a:rPr lang="id-ID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9" y="3140968"/>
            <a:ext cx="214312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40" y="3140968"/>
            <a:ext cx="249783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03" y="3230091"/>
            <a:ext cx="2143125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Tugas Konsentrator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. Line servicing </a:t>
            </a:r>
          </a:p>
          <a:p>
            <a:pPr marL="35560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Membentuk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hubungan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mengidentifikasi</a:t>
            </a:r>
            <a:r>
              <a:rPr lang="en-US" sz="2000" dirty="0">
                <a:solidFill>
                  <a:schemeClr val="tx1"/>
                </a:solidFill>
              </a:rPr>
              <a:t> terminal, </a:t>
            </a:r>
            <a:r>
              <a:rPr lang="en-US" sz="2000" dirty="0" err="1">
                <a:solidFill>
                  <a:schemeClr val="tx1"/>
                </a:solidFill>
              </a:rPr>
              <a:t>menentukan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kecepatan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pelayanan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dibutuhkan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id-ID" sz="2000" dirty="0" smtClean="0">
              <a:solidFill>
                <a:schemeClr val="tx1"/>
              </a:solidFill>
            </a:endParaRPr>
          </a:p>
          <a:p>
            <a:pPr marL="35560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Konversi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kecepatan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id-ID" sz="2000" dirty="0" smtClean="0"/>
              <a:t>    </a:t>
            </a:r>
            <a:r>
              <a:rPr lang="en-US" sz="2000" dirty="0" err="1" smtClean="0">
                <a:solidFill>
                  <a:schemeClr val="tx1"/>
                </a:solidFill>
              </a:rPr>
              <a:t>Melacak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sinyal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mengetahui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kecepatannya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id-ID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Meratakan</a:t>
            </a:r>
            <a:r>
              <a:rPr lang="en-US" sz="2000" dirty="0">
                <a:solidFill>
                  <a:schemeClr val="tx1"/>
                </a:solidFill>
              </a:rPr>
              <a:t> traffic </a:t>
            </a:r>
          </a:p>
          <a:p>
            <a:pPr marL="35560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Menggunakan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saluran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efisien</a:t>
            </a:r>
            <a:r>
              <a:rPr lang="en-US" sz="2000" dirty="0">
                <a:solidFill>
                  <a:schemeClr val="tx1"/>
                </a:solidFill>
              </a:rPr>
              <a:t>. Data yang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dikirimkan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disimpan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sementara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waktu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dikirimkan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tujuan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apabila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tujuan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bebas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id-ID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. Error control </a:t>
            </a:r>
          </a:p>
          <a:p>
            <a:pPr marL="35560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Data yang </a:t>
            </a:r>
            <a:r>
              <a:rPr lang="en-US" sz="2000" dirty="0" err="1">
                <a:solidFill>
                  <a:schemeClr val="tx1"/>
                </a:solidFill>
              </a:rPr>
              <a:t>masuk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diperiksa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kebenarannya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pemberian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pengiriman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komputer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pusat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54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5956" y="3300214"/>
            <a:ext cx="3009900" cy="704850"/>
          </a:xfrm>
        </p:spPr>
        <p:txBody>
          <a:bodyPr/>
          <a:lstStyle/>
          <a:p>
            <a:r>
              <a:rPr lang="id-ID" dirty="0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065390"/>
              </p:ext>
            </p:extLst>
          </p:nvPr>
        </p:nvGraphicFramePr>
        <p:xfrm>
          <a:off x="971600" y="980728"/>
          <a:ext cx="7016152" cy="4648198"/>
        </p:xfrm>
        <a:graphic>
          <a:graphicData uri="http://schemas.openxmlformats.org/drawingml/2006/table">
            <a:tbl>
              <a:tblPr/>
              <a:tblGrid>
                <a:gridCol w="1754038"/>
                <a:gridCol w="1754038"/>
                <a:gridCol w="1754038"/>
                <a:gridCol w="1754038"/>
              </a:tblGrid>
              <a:tr h="613913"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Kecepatan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Standar</a:t>
                      </a: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Spesifikasi IEEE</a:t>
                      </a: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Nama</a:t>
                      </a: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124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10 Mbit/detik</a:t>
                      </a: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hlinkClick r:id="rId2" tooltip="10Base2"/>
                        </a:rPr>
                        <a:t>10Base2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hlinkClick r:id="rId3" tooltip="10Base5"/>
                        </a:rPr>
                        <a:t>10Base5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4" tooltip="10BaseF"/>
                        </a:rPr>
                        <a:t>10BaseF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5" tooltip="10BaseT"/>
                        </a:rPr>
                        <a:t>10BaseT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  <a:hlinkClick r:id="rId6" tooltip="IEEE 802.3"/>
                        </a:rPr>
                        <a:t>IEEE 802.3</a:t>
                      </a:r>
                      <a:endParaRPr lang="en-US" sz="170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>
                          <a:solidFill>
                            <a:schemeClr val="tx1"/>
                          </a:solidFill>
                        </a:rPr>
                        <a:t>Ethernet</a:t>
                      </a:r>
                      <a:endParaRPr lang="en-US" sz="170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12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100 Mbit/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detik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hlinkClick r:id="rId7" tooltip="100BaseFX (halaman belum tersedia)"/>
                        </a:rPr>
                        <a:t>100BaseFX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8" tooltip="100BaseT (halaman belum tersedia)"/>
                        </a:rPr>
                        <a:t>100BaseT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9" tooltip="100BaseT4 (halaman belum tersedia)"/>
                        </a:rPr>
                        <a:t>100BaseT4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10" tooltip="100BaseTX (halaman belum tersedia)"/>
                        </a:rPr>
                        <a:t>100BaseTX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  <a:hlinkClick r:id="rId6" tooltip="IEEE 802.3"/>
                        </a:rPr>
                        <a:t>IEEE 802.3u</a:t>
                      </a:r>
                      <a:endParaRPr lang="en-US" sz="170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  <a:hlinkClick r:id="rId11" tooltip="Fast Ethernet"/>
                        </a:rPr>
                        <a:t>Fast Ethernet</a:t>
                      </a:r>
                      <a:endParaRPr lang="en-US" sz="170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124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</a:rPr>
                        <a:t>1000 Mbit/detik</a:t>
                      </a: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hlinkClick r:id="rId12" tooltip="1000BaseCX (halaman belum tersedia)"/>
                        </a:rPr>
                        <a:t>1000BaseCX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13" tooltip="1000BaseLX (halaman belum tersedia)"/>
                        </a:rPr>
                        <a:t>1000BaseLX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14" tooltip="1000BaseSX (halaman belum tersedia)"/>
                        </a:rPr>
                        <a:t>1000BaseSX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hlinkClick r:id="rId15" tooltip="1000BaseT"/>
                        </a:rPr>
                        <a:t>1000BaseT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chemeClr val="tx1"/>
                          </a:solidFill>
                          <a:hlinkClick r:id="rId6" tooltip="IEEE 802.3"/>
                        </a:rPr>
                        <a:t>IEEE 802.3z</a:t>
                      </a:r>
                      <a:endParaRPr lang="en-US" sz="170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hlinkClick r:id="rId16" tooltip="Gigabit Ethernet"/>
                        </a:rPr>
                        <a:t>Gigabit Ethernet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913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10000 Mbit/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detik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11mm/.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ll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702" marR="87702" marT="43851" marB="438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934200" cy="715963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Perangkat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komunikasi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66056"/>
            <a:ext cx="6934200" cy="42672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DCE (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Communication Equipment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361950" indent="-361950">
              <a:lnSpc>
                <a:spcPct val="150000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menyalurkan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lokasi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</a:t>
            </a:r>
            <a:r>
              <a:rPr lang="id-ID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berbeda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id-ID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Contoh : Router, Modem.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1600" dirty="0" smtClean="0">
              <a:latin typeface="Verdana" pitchFamily="34" charset="0"/>
              <a:ea typeface="굴림" charset="-127"/>
            </a:endParaRP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Terminal Equipment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sz="1600" dirty="0" smtClean="0"/>
              <a:t>      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yang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mengirimkan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menerima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isyarat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 </a:t>
            </a:r>
            <a:endParaRPr lang="id-ID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endParaRPr lang="id-ID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DCCU (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 Communication Control Unit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id-ID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1950" lvl="0" indent="-361950">
              <a:lnSpc>
                <a:spcPct val="150000"/>
              </a:lnSpc>
              <a:buNone/>
            </a:pPr>
            <a:r>
              <a:rPr lang="id-ID" sz="1600" dirty="0" smtClean="0"/>
              <a:t>      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Pengatur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bertugas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menghubungkan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kedua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peralatan</a:t>
            </a:r>
            <a:r>
              <a:rPr lang="id-ID" sz="1600" dirty="0" smtClean="0"/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</a:rPr>
              <a:t>Tugas</a:t>
            </a:r>
            <a:r>
              <a:rPr lang="en-US" sz="3200" dirty="0">
                <a:solidFill>
                  <a:schemeClr val="bg1"/>
                </a:solidFill>
              </a:rPr>
              <a:t> DCCU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315200" cy="46482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Membentuk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antarmuka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sistem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id-ID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masukan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id-ID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keluaran</a:t>
            </a:r>
            <a:r>
              <a:rPr lang="en-US" sz="2000" dirty="0">
                <a:solidFill>
                  <a:schemeClr val="tx1"/>
                </a:solidFill>
              </a:rPr>
              <a:t>, bus,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modem </a:t>
            </a:r>
          </a:p>
          <a:p>
            <a:pPr lvl="0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Mengendalikan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sinyal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antarmuka</a:t>
            </a:r>
            <a:r>
              <a:rPr lang="en-US" sz="2000" dirty="0">
                <a:solidFill>
                  <a:schemeClr val="tx1"/>
                </a:solidFill>
              </a:rPr>
              <a:t> modem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konversi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sinyal</a:t>
            </a:r>
            <a:r>
              <a:rPr lang="en-US" sz="2000" dirty="0">
                <a:solidFill>
                  <a:schemeClr val="tx1"/>
                </a:solidFill>
              </a:rPr>
              <a:t> agar </a:t>
            </a:r>
            <a:r>
              <a:rPr lang="en-US" sz="2000" dirty="0" err="1">
                <a:solidFill>
                  <a:schemeClr val="tx1"/>
                </a:solidFill>
              </a:rPr>
              <a:t>sesuai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antarmuka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Mengubah</a:t>
            </a:r>
            <a:r>
              <a:rPr lang="en-US" sz="2000" dirty="0">
                <a:solidFill>
                  <a:schemeClr val="tx1"/>
                </a:solidFill>
              </a:rPr>
              <a:t> data yang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dikirimkan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serial </a:t>
            </a:r>
            <a:r>
              <a:rPr lang="en-US" sz="2000" dirty="0" err="1">
                <a:solidFill>
                  <a:schemeClr val="tx1"/>
                </a:solidFill>
              </a:rPr>
              <a:t>maupun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sebaliknya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Mengatur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error recovery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mekanisme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retry </a:t>
            </a:r>
            <a:endParaRPr lang="en-U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Melakukan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konversi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Melakukan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sinkronisasi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karakter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cara</a:t>
            </a:r>
            <a:r>
              <a:rPr lang="en-US" sz="2000" dirty="0">
                <a:solidFill>
                  <a:schemeClr val="tx1"/>
                </a:solidFill>
              </a:rPr>
              <a:t> start/stop bit </a:t>
            </a:r>
            <a:r>
              <a:rPr lang="en-US" sz="2000" dirty="0" err="1">
                <a:solidFill>
                  <a:schemeClr val="tx1"/>
                </a:solidFill>
              </a:rPr>
              <a:t>maupun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</a:t>
            </a:r>
            <a:r>
              <a:rPr lang="id-ID" sz="2000" dirty="0" smtClean="0">
                <a:solidFill>
                  <a:schemeClr val="tx1"/>
                </a:solidFill>
              </a:rPr>
              <a:t>an syntax.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Melakukan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pengujian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kesalahan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75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2494"/>
            <a:ext cx="7245001" cy="2608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9512" y="11663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Pengontrol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masukan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keluaran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16632"/>
            <a:ext cx="8686800" cy="457200"/>
          </a:xfrm>
        </p:spPr>
        <p:txBody>
          <a:bodyPr/>
          <a:lstStyle/>
          <a:p>
            <a:r>
              <a:rPr lang="en-US" sz="2800" dirty="0" err="1" smtClean="0"/>
              <a:t>klasifikasi</a:t>
            </a:r>
            <a:r>
              <a:rPr lang="en-US" sz="2800" dirty="0" smtClean="0"/>
              <a:t> DCCU </a:t>
            </a:r>
            <a:r>
              <a:rPr lang="id-ID" sz="2800" dirty="0" smtClean="0"/>
              <a:t>yaitu</a:t>
            </a:r>
            <a:r>
              <a:rPr lang="en-US" sz="2800" dirty="0" smtClean="0"/>
              <a:t> </a:t>
            </a:r>
            <a:r>
              <a:rPr lang="en-US" sz="2800" i="1" dirty="0" smtClean="0"/>
              <a:t>I/O controller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</a:t>
            </a:r>
            <a:r>
              <a:rPr lang="en-US" sz="2800" dirty="0" smtClean="0"/>
              <a:t> terminal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29072"/>
            <a:ext cx="7315200" cy="46482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Terminal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jaringan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tempat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keluar</a:t>
            </a:r>
            <a:r>
              <a:rPr lang="id-ID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id-ID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macam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terminal yang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</a:t>
            </a:r>
            <a:r>
              <a:rPr lang="id-ID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pPr marL="0" lvl="0" indent="0">
              <a:buNone/>
            </a:pPr>
            <a:r>
              <a:rPr lang="id-ID" sz="1800" dirty="0" smtClean="0"/>
              <a:t>      1.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board –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printer</a:t>
            </a:r>
            <a:endParaRPr lang="id-ID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 </a:t>
            </a:r>
            <a:r>
              <a:rPr lang="id-ID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 – video display</a:t>
            </a:r>
          </a:p>
          <a:p>
            <a:pPr marL="0" indent="0">
              <a:buNone/>
            </a:pPr>
            <a:r>
              <a:rPr lang="id-ID" sz="1800" dirty="0"/>
              <a:t> </a:t>
            </a:r>
            <a:r>
              <a:rPr lang="id-ID" sz="1800" dirty="0" smtClean="0"/>
              <a:t>     </a:t>
            </a:r>
            <a:r>
              <a:rPr lang="id-ID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24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Media Transmisi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Twisted Pair</a:t>
            </a:r>
          </a:p>
          <a:p>
            <a:r>
              <a:rPr lang="id-ID" dirty="0" smtClean="0"/>
              <a:t>Coaxial</a:t>
            </a:r>
          </a:p>
          <a:p>
            <a:r>
              <a:rPr lang="id-ID" dirty="0" smtClean="0"/>
              <a:t>Serat Optik</a:t>
            </a:r>
          </a:p>
          <a:p>
            <a:r>
              <a:rPr lang="id-ID" dirty="0" smtClean="0"/>
              <a:t>Gelombang Mikro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Twisted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7315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Twisted pair </a:t>
            </a:r>
            <a:r>
              <a:rPr lang="en-US" sz="2800" dirty="0" err="1"/>
              <a:t>adalah</a:t>
            </a:r>
            <a:r>
              <a:rPr lang="en-US" sz="2800" dirty="0"/>
              <a:t> media </a:t>
            </a:r>
            <a:r>
              <a:rPr lang="en-US" sz="2800" dirty="0" err="1"/>
              <a:t>transmisi</a:t>
            </a:r>
            <a:r>
              <a:rPr lang="en-US" sz="2800" dirty="0"/>
              <a:t> yang paling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dikarenakan</a:t>
            </a:r>
            <a:r>
              <a:rPr lang="en-US" sz="2800" dirty="0"/>
              <a:t> </a:t>
            </a:r>
            <a:r>
              <a:rPr lang="en-US" sz="2800" dirty="0" err="1"/>
              <a:t>harganya</a:t>
            </a:r>
            <a:r>
              <a:rPr lang="en-US" sz="2800" dirty="0"/>
              <a:t> yang </a:t>
            </a:r>
            <a:r>
              <a:rPr lang="en-US" sz="2800" dirty="0" err="1"/>
              <a:t>terjangkau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id-ID" sz="2800" dirty="0" smtClean="0"/>
              <a:t>UTP (Unshielded Twisted Pair)</a:t>
            </a:r>
          </a:p>
          <a:p>
            <a:r>
              <a:rPr lang="id-ID" sz="2800" dirty="0" smtClean="0"/>
              <a:t>STP (Shielded Twisted Pair)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94905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1" y="4231729"/>
            <a:ext cx="3285881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79512"/>
            <a:ext cx="8686800" cy="457200"/>
          </a:xfrm>
        </p:spPr>
        <p:txBody>
          <a:bodyPr/>
          <a:lstStyle/>
          <a:p>
            <a:pPr lvl="0"/>
            <a:r>
              <a:rPr lang="en-US" dirty="0"/>
              <a:t>Coaxial Cable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648200"/>
          </a:xfrm>
        </p:spPr>
        <p:txBody>
          <a:bodyPr/>
          <a:lstStyle/>
          <a:p>
            <a:pPr algn="just"/>
            <a:r>
              <a:rPr lang="it-IT" sz="2800" dirty="0" smtClean="0"/>
              <a:t>Kabel </a:t>
            </a:r>
            <a:r>
              <a:rPr lang="it-IT" sz="2800" dirty="0"/>
              <a:t>koaksial tidak hanya digunakan dalam jaringan komputer tetapi juga dalam bidang distribusi siaran televisi, transmisi telepon jarak </a:t>
            </a:r>
            <a:r>
              <a:rPr lang="it-IT" sz="2800" dirty="0" smtClean="0"/>
              <a:t>jauh, </a:t>
            </a:r>
            <a:r>
              <a:rPr lang="it-IT" sz="2800" dirty="0"/>
              <a:t>penghubung sistem komputer jarak pendek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8692"/>
            <a:ext cx="6840760" cy="332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53755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FFA21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236</TotalTime>
  <Words>938</Words>
  <Application>Microsoft Office PowerPoint</Application>
  <PresentationFormat>On-screen Show (4:3)</PresentationFormat>
  <Paragraphs>156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powerpoint-template</vt:lpstr>
      <vt:lpstr>BAB II PERANGKAT KERAS  KOMUNIKASI DATA </vt:lpstr>
      <vt:lpstr>Perangkat Keras Komunikasi  </vt:lpstr>
      <vt:lpstr>Perangkat komunikasi : </vt:lpstr>
      <vt:lpstr>Tugas DCCU </vt:lpstr>
      <vt:lpstr>PowerPoint Presentation</vt:lpstr>
      <vt:lpstr>klasifikasi DCCU yaitu I/O controller dan pengendali terminal</vt:lpstr>
      <vt:lpstr>Media Transmisi</vt:lpstr>
      <vt:lpstr>Twisted Pair</vt:lpstr>
      <vt:lpstr>Coaxial Cable  </vt:lpstr>
      <vt:lpstr>Serat Optik</vt:lpstr>
      <vt:lpstr>Gelombang mikro  </vt:lpstr>
      <vt:lpstr>PowerPoint Presentation</vt:lpstr>
      <vt:lpstr>TERMINAL</vt:lpstr>
      <vt:lpstr>Beberapa macam terminal antara lain:  </vt:lpstr>
      <vt:lpstr>Komputer</vt:lpstr>
      <vt:lpstr>Multiplexer</vt:lpstr>
      <vt:lpstr>Contoh Komunikasi Tanpa Multiplexing</vt:lpstr>
      <vt:lpstr>Contoh Komunikasi Tanpa Multiplexer</vt:lpstr>
      <vt:lpstr>Keuntungan Pemakaian Multiplexer :</vt:lpstr>
      <vt:lpstr>Konsentrator</vt:lpstr>
      <vt:lpstr>Tugas Konsentrator</vt:lpstr>
      <vt:lpstr>Terimakasih</vt:lpstr>
      <vt:lpstr>Tugas</vt:lpstr>
    </vt:vector>
  </TitlesOfParts>
  <Company>Universitas Komputer Indonesia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 PERANGKAT KERAS  KOMUNIKASI DATA </dc:title>
  <dc:creator>Bobi_Kurniawan</dc:creator>
  <cp:lastModifiedBy>Universitas Komputer Indonesia</cp:lastModifiedBy>
  <cp:revision>22</cp:revision>
  <dcterms:created xsi:type="dcterms:W3CDTF">2011-10-18T14:40:22Z</dcterms:created>
  <dcterms:modified xsi:type="dcterms:W3CDTF">2011-10-26T01:22:14Z</dcterms:modified>
</cp:coreProperties>
</file>