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smtClean="0"/>
              <a:t>Ohm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Kirchoff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55927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1600" dirty="0" err="1" smtClean="0"/>
              <a:t>Cari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resistor </a:t>
            </a:r>
            <a:r>
              <a:rPr lang="en-US" sz="1600" dirty="0" err="1" smtClean="0"/>
              <a:t>pengganti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: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sz="1600" dirty="0"/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endParaRPr lang="en-US" sz="1600" dirty="0"/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endParaRPr lang="en-US" sz="1600" dirty="0"/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endParaRPr lang="en-US" sz="1600" dirty="0"/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r>
              <a:rPr lang="en-US" sz="1600" dirty="0" err="1" smtClean="0"/>
              <a:t>Carilah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pengganti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arus</a:t>
            </a:r>
            <a:r>
              <a:rPr lang="en-US" sz="1600" dirty="0" smtClean="0"/>
              <a:t> total(1), </a:t>
            </a:r>
            <a:r>
              <a:rPr lang="en-US" sz="1600" dirty="0" err="1" smtClean="0"/>
              <a:t>arus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masing2 </a:t>
            </a:r>
            <a:r>
              <a:rPr lang="en-US" sz="1600" dirty="0" err="1" smtClean="0"/>
              <a:t>beban</a:t>
            </a:r>
            <a:r>
              <a:rPr lang="en-US" sz="1600" dirty="0" smtClean="0"/>
              <a:t> (2)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masing2 </a:t>
            </a:r>
            <a:r>
              <a:rPr lang="en-US" sz="1600" dirty="0" err="1" smtClean="0"/>
              <a:t>beban</a:t>
            </a:r>
            <a:r>
              <a:rPr lang="en-US" sz="1600" dirty="0" smtClean="0"/>
              <a:t> (3)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di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514350" indent="-514350">
              <a:buAutoNum type="arabicPeriod"/>
            </a:pPr>
            <a:endParaRPr lang="en-US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6934200" cy="2130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00475"/>
            <a:ext cx="65532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7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0772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0988" indent="-280988" algn="just"/>
            <a:r>
              <a:rPr lang="en-GB" dirty="0" smtClean="0">
                <a:solidFill>
                  <a:srgbClr val="000000"/>
                </a:solidFill>
              </a:rPr>
              <a:t>3. </a:t>
            </a:r>
            <a:r>
              <a:rPr lang="en-GB" dirty="0" err="1" smtClean="0">
                <a:solidFill>
                  <a:srgbClr val="000000"/>
                </a:solidFill>
              </a:rPr>
              <a:t>Sebuah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rangkaian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seri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terdiri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dari</a:t>
            </a:r>
            <a:r>
              <a:rPr lang="en-GB" dirty="0">
                <a:solidFill>
                  <a:srgbClr val="000000"/>
                </a:solidFill>
              </a:rPr>
              <a:t> 3 </a:t>
            </a:r>
            <a:r>
              <a:rPr lang="en-GB" dirty="0" err="1">
                <a:solidFill>
                  <a:srgbClr val="000000"/>
                </a:solidFill>
              </a:rPr>
              <a:t>buah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masing-masing</a:t>
            </a:r>
            <a:r>
              <a:rPr lang="en-GB" dirty="0">
                <a:solidFill>
                  <a:srgbClr val="000000"/>
                </a:solidFill>
              </a:rPr>
              <a:t> 2 </a:t>
            </a:r>
            <a:r>
              <a:rPr lang="en-GB" dirty="0">
                <a:solidFill>
                  <a:srgbClr val="000000"/>
                </a:solidFill>
                <a:sym typeface="Symbol" pitchFamily="18" charset="2"/>
              </a:rPr>
              <a:t></a:t>
            </a:r>
            <a:r>
              <a:rPr lang="en-GB" dirty="0">
                <a:solidFill>
                  <a:srgbClr val="000000"/>
                </a:solidFill>
              </a:rPr>
              <a:t>, 8 </a:t>
            </a:r>
            <a:r>
              <a:rPr lang="en-GB" dirty="0">
                <a:solidFill>
                  <a:srgbClr val="000000"/>
                </a:solidFill>
                <a:sym typeface="Symbol" pitchFamily="18" charset="2"/>
              </a:rPr>
              <a:t>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dan</a:t>
            </a:r>
            <a:r>
              <a:rPr lang="en-GB" dirty="0">
                <a:solidFill>
                  <a:srgbClr val="000000"/>
                </a:solidFill>
              </a:rPr>
              <a:t> 20 </a:t>
            </a:r>
            <a:r>
              <a:rPr lang="en-GB" dirty="0">
                <a:solidFill>
                  <a:srgbClr val="000000"/>
                </a:solidFill>
                <a:sym typeface="Symbol" pitchFamily="18" charset="2"/>
              </a:rPr>
              <a:t>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terhubung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dengan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sebuah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baterai</a:t>
            </a:r>
            <a:r>
              <a:rPr lang="en-GB" dirty="0">
                <a:solidFill>
                  <a:srgbClr val="000000"/>
                </a:solidFill>
              </a:rPr>
              <a:t> yang </a:t>
            </a:r>
            <a:r>
              <a:rPr lang="en-GB" dirty="0" err="1">
                <a:solidFill>
                  <a:srgbClr val="000000"/>
                </a:solidFill>
              </a:rPr>
              <a:t>mensupply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arus</a:t>
            </a:r>
            <a:r>
              <a:rPr lang="en-GB" dirty="0">
                <a:solidFill>
                  <a:srgbClr val="000000"/>
                </a:solidFill>
              </a:rPr>
              <a:t> 2 A. </a:t>
            </a:r>
            <a:r>
              <a:rPr lang="en-GB" dirty="0" err="1">
                <a:solidFill>
                  <a:srgbClr val="000000"/>
                </a:solidFill>
              </a:rPr>
              <a:t>Berapakah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tegangan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pada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masing-masing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pPr marL="0" indent="0"/>
            <a:endParaRPr lang="en-GB" dirty="0">
              <a:solidFill>
                <a:srgbClr val="000000"/>
              </a:solidFill>
            </a:endParaRPr>
          </a:p>
          <a:p>
            <a:pPr marL="0" indent="0"/>
            <a:r>
              <a:rPr lang="en-GB" dirty="0" smtClean="0">
                <a:solidFill>
                  <a:srgbClr val="000000"/>
                </a:solidFill>
              </a:rPr>
              <a:t>4. </a:t>
            </a:r>
            <a:r>
              <a:rPr lang="en-GB" dirty="0" err="1" smtClean="0">
                <a:solidFill>
                  <a:srgbClr val="000000"/>
                </a:solidFill>
              </a:rPr>
              <a:t>Diketahui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suatu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rangkaian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paralel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sebagai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berikut</a:t>
            </a:r>
            <a:r>
              <a:rPr lang="en-GB" dirty="0">
                <a:solidFill>
                  <a:srgbClr val="000000"/>
                </a:solidFill>
              </a:rPr>
              <a:t> :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	        </a:t>
            </a:r>
          </a:p>
          <a:p>
            <a:r>
              <a:rPr lang="en-GB" dirty="0">
                <a:solidFill>
                  <a:srgbClr val="000000"/>
                </a:solidFill>
              </a:rPr>
              <a:t>           </a:t>
            </a:r>
            <a:endParaRPr lang="en-GB" dirty="0" smtClean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 smtClean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     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000000"/>
                </a:solidFill>
              </a:rPr>
              <a:t>Berapakah</a:t>
            </a:r>
            <a:r>
              <a:rPr lang="en-US" dirty="0">
                <a:solidFill>
                  <a:srgbClr val="000000"/>
                </a:solidFill>
              </a:rPr>
              <a:t> a</a:t>
            </a:r>
            <a:r>
              <a:rPr lang="en-GB" dirty="0" err="1">
                <a:solidFill>
                  <a:srgbClr val="000000"/>
                </a:solidFill>
              </a:rPr>
              <a:t>rus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pada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masing-masing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cabang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arus</a:t>
            </a:r>
            <a:r>
              <a:rPr lang="en-GB" dirty="0">
                <a:solidFill>
                  <a:srgbClr val="000000"/>
                </a:solidFill>
              </a:rPr>
              <a:t> total,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ekivalen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dan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tegangan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pada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masing-masing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" y="3124200"/>
            <a:ext cx="7874726" cy="211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449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8780" y="472112"/>
            <a:ext cx="8642819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dirty="0" smtClean="0"/>
              <a:t>5. </a:t>
            </a:r>
            <a:r>
              <a:rPr lang="en-GB" dirty="0" err="1" smtClean="0"/>
              <a:t>Diketahui</a:t>
            </a:r>
            <a:r>
              <a:rPr lang="en-GB" dirty="0" smtClean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rangkaian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	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Ditanya</a:t>
            </a:r>
            <a:r>
              <a:rPr lang="en-GB" dirty="0" smtClean="0"/>
              <a:t> </a:t>
            </a:r>
            <a:r>
              <a:rPr lang="en-GB" dirty="0"/>
              <a:t>:</a:t>
            </a:r>
          </a:p>
          <a:p>
            <a:r>
              <a:rPr lang="en-GB" dirty="0" smtClean="0"/>
              <a:t>a</a:t>
            </a:r>
            <a:r>
              <a:rPr lang="en-GB" dirty="0"/>
              <a:t>.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tahanan</a:t>
            </a:r>
            <a:r>
              <a:rPr lang="en-GB" dirty="0"/>
              <a:t> </a:t>
            </a:r>
            <a:r>
              <a:rPr lang="en-GB" dirty="0" err="1"/>
              <a:t>pengganti</a:t>
            </a:r>
            <a:r>
              <a:rPr lang="en-GB" dirty="0"/>
              <a:t> (</a:t>
            </a:r>
            <a:r>
              <a:rPr lang="en-GB" dirty="0" err="1"/>
              <a:t>Req</a:t>
            </a:r>
            <a:r>
              <a:rPr lang="en-GB" dirty="0"/>
              <a:t>) ?</a:t>
            </a:r>
          </a:p>
          <a:p>
            <a:r>
              <a:rPr lang="en-GB" dirty="0" smtClean="0"/>
              <a:t>b</a:t>
            </a:r>
            <a:r>
              <a:rPr lang="en-GB" dirty="0"/>
              <a:t>.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arus</a:t>
            </a:r>
            <a:r>
              <a:rPr lang="en-GB" dirty="0"/>
              <a:t> yang </a:t>
            </a:r>
            <a:r>
              <a:rPr lang="en-GB" dirty="0" err="1"/>
              <a:t>mengalir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rangkaian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(I</a:t>
            </a:r>
            <a:r>
              <a:rPr lang="en-GB" baseline="-25000" dirty="0"/>
              <a:t>T</a:t>
            </a:r>
            <a:r>
              <a:rPr lang="en-GB" dirty="0"/>
              <a:t>) ?</a:t>
            </a:r>
          </a:p>
          <a:p>
            <a:r>
              <a:rPr lang="en-GB" dirty="0" smtClean="0"/>
              <a:t>c</a:t>
            </a:r>
            <a:r>
              <a:rPr lang="en-GB" dirty="0"/>
              <a:t>.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daya</a:t>
            </a:r>
            <a:r>
              <a:rPr lang="en-GB" dirty="0"/>
              <a:t> total yang </a:t>
            </a:r>
            <a:r>
              <a:rPr lang="en-GB" dirty="0" err="1"/>
              <a:t>diserap</a:t>
            </a:r>
            <a:r>
              <a:rPr lang="en-GB" dirty="0"/>
              <a:t> (P</a:t>
            </a:r>
            <a:r>
              <a:rPr lang="en-GB" dirty="0" smtClean="0"/>
              <a:t>)</a:t>
            </a:r>
          </a:p>
          <a:p>
            <a:r>
              <a:rPr lang="en-GB" dirty="0" smtClean="0"/>
              <a:t>d. </a:t>
            </a:r>
            <a:r>
              <a:rPr lang="en-GB" dirty="0" err="1" smtClean="0"/>
              <a:t>Tegangan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masing-masing</a:t>
            </a:r>
            <a:r>
              <a:rPr lang="en-GB" dirty="0" smtClean="0"/>
              <a:t> </a:t>
            </a:r>
            <a:r>
              <a:rPr lang="en-GB" dirty="0" err="1" smtClean="0"/>
              <a:t>beban</a:t>
            </a:r>
            <a:r>
              <a:rPr lang="en-GB" dirty="0" smtClean="0"/>
              <a:t> ?</a:t>
            </a:r>
          </a:p>
          <a:p>
            <a:r>
              <a:rPr lang="en-GB" dirty="0" smtClean="0"/>
              <a:t>e. </a:t>
            </a:r>
            <a:r>
              <a:rPr lang="en-GB" dirty="0" err="1" smtClean="0"/>
              <a:t>Arus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masin-masing</a:t>
            </a:r>
            <a:r>
              <a:rPr lang="en-GB" dirty="0" smtClean="0"/>
              <a:t> </a:t>
            </a:r>
            <a:r>
              <a:rPr lang="en-GB" dirty="0" err="1" smtClean="0"/>
              <a:t>beban</a:t>
            </a:r>
            <a:r>
              <a:rPr lang="en-GB" dirty="0" smtClean="0"/>
              <a:t>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80" y="1066800"/>
            <a:ext cx="759912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8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229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>
                <a:solidFill>
                  <a:srgbClr val="000000"/>
                </a:solidFill>
              </a:rPr>
              <a:t>6. </a:t>
            </a:r>
            <a:r>
              <a:rPr lang="en-GB" dirty="0" err="1">
                <a:solidFill>
                  <a:srgbClr val="000000"/>
                </a:solidFill>
              </a:rPr>
              <a:t>Diketahui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suatu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rangkaian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sebagai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berikut</a:t>
            </a:r>
            <a:r>
              <a:rPr lang="en-GB" dirty="0">
                <a:solidFill>
                  <a:srgbClr val="000000"/>
                </a:solidFill>
              </a:rPr>
              <a:t> :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    	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					   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				 		           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						</a:t>
            </a:r>
          </a:p>
          <a:p>
            <a:r>
              <a:rPr lang="en-GB" dirty="0">
                <a:solidFill>
                  <a:srgbClr val="000000"/>
                </a:solidFill>
              </a:rPr>
              <a:t>					           	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					   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				</a:t>
            </a:r>
          </a:p>
          <a:p>
            <a:r>
              <a:rPr lang="en-GB" dirty="0">
                <a:solidFill>
                  <a:srgbClr val="000000"/>
                </a:solidFill>
              </a:rPr>
              <a:t>       </a:t>
            </a:r>
            <a:r>
              <a:rPr lang="en-GB" dirty="0" err="1">
                <a:solidFill>
                  <a:srgbClr val="000000"/>
                </a:solidFill>
              </a:rPr>
              <a:t>Ditanya</a:t>
            </a:r>
            <a:r>
              <a:rPr lang="en-GB" dirty="0">
                <a:solidFill>
                  <a:srgbClr val="000000"/>
                </a:solidFill>
              </a:rPr>
              <a:t> : </a:t>
            </a:r>
          </a:p>
          <a:p>
            <a:r>
              <a:rPr lang="en-GB" dirty="0">
                <a:solidFill>
                  <a:srgbClr val="000000"/>
                </a:solidFill>
              </a:rPr>
              <a:t>       a. </a:t>
            </a:r>
            <a:r>
              <a:rPr lang="en-GB" dirty="0" err="1">
                <a:solidFill>
                  <a:srgbClr val="000000"/>
                </a:solidFill>
              </a:rPr>
              <a:t>Berapakah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pengganti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 err="1">
                <a:solidFill>
                  <a:srgbClr val="000000"/>
                </a:solidFill>
              </a:rPr>
              <a:t>Req</a:t>
            </a:r>
            <a:r>
              <a:rPr lang="en-GB" dirty="0">
                <a:solidFill>
                  <a:srgbClr val="000000"/>
                </a:solidFill>
              </a:rPr>
              <a:t>) </a:t>
            </a:r>
            <a:r>
              <a:rPr lang="en-GB" dirty="0" err="1">
                <a:solidFill>
                  <a:srgbClr val="000000"/>
                </a:solidFill>
              </a:rPr>
              <a:t>antara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titik</a:t>
            </a:r>
            <a:r>
              <a:rPr lang="en-GB" dirty="0">
                <a:solidFill>
                  <a:srgbClr val="000000"/>
                </a:solidFill>
              </a:rPr>
              <a:t> A – B ?</a:t>
            </a:r>
          </a:p>
          <a:p>
            <a:r>
              <a:rPr lang="en-GB" dirty="0">
                <a:solidFill>
                  <a:srgbClr val="000000"/>
                </a:solidFill>
              </a:rPr>
              <a:t>       b. </a:t>
            </a:r>
            <a:r>
              <a:rPr lang="en-GB" dirty="0" err="1">
                <a:solidFill>
                  <a:srgbClr val="000000"/>
                </a:solidFill>
              </a:rPr>
              <a:t>Jika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tegangan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antara</a:t>
            </a:r>
            <a:r>
              <a:rPr lang="en-GB" dirty="0">
                <a:solidFill>
                  <a:srgbClr val="000000"/>
                </a:solidFill>
              </a:rPr>
              <a:t> A – B ( V</a:t>
            </a:r>
            <a:r>
              <a:rPr lang="en-GB" baseline="-25000" dirty="0">
                <a:solidFill>
                  <a:srgbClr val="000000"/>
                </a:solidFill>
              </a:rPr>
              <a:t>AB</a:t>
            </a:r>
            <a:r>
              <a:rPr lang="en-GB" dirty="0">
                <a:solidFill>
                  <a:srgbClr val="000000"/>
                </a:solidFill>
              </a:rPr>
              <a:t> ) = 100 V, </a:t>
            </a:r>
            <a:r>
              <a:rPr lang="en-GB" dirty="0" err="1">
                <a:solidFill>
                  <a:srgbClr val="000000"/>
                </a:solidFill>
              </a:rPr>
              <a:t>hitunglah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           </a:t>
            </a:r>
            <a:r>
              <a:rPr lang="en-GB" dirty="0" err="1">
                <a:solidFill>
                  <a:srgbClr val="000000"/>
                </a:solidFill>
              </a:rPr>
              <a:t>tegangan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pada</a:t>
            </a:r>
            <a:r>
              <a:rPr lang="en-GB" dirty="0">
                <a:solidFill>
                  <a:srgbClr val="000000"/>
                </a:solidFill>
              </a:rPr>
              <a:t> VAC </a:t>
            </a:r>
            <a:r>
              <a:rPr lang="en-GB" dirty="0" err="1">
                <a:solidFill>
                  <a:srgbClr val="000000"/>
                </a:solidFill>
              </a:rPr>
              <a:t>dan</a:t>
            </a:r>
            <a:r>
              <a:rPr lang="en-GB" dirty="0">
                <a:solidFill>
                  <a:srgbClr val="000000"/>
                </a:solidFill>
              </a:rPr>
              <a:t> VCB !                      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2291" name="Group 65"/>
          <p:cNvGrpSpPr>
            <a:grpSpLocks/>
          </p:cNvGrpSpPr>
          <p:nvPr/>
        </p:nvGrpSpPr>
        <p:grpSpPr bwMode="auto">
          <a:xfrm>
            <a:off x="1219200" y="1600200"/>
            <a:ext cx="6858000" cy="2971800"/>
            <a:chOff x="768" y="1008"/>
            <a:chExt cx="4320" cy="1872"/>
          </a:xfrm>
        </p:grpSpPr>
        <p:grpSp>
          <p:nvGrpSpPr>
            <p:cNvPr id="12292" name="Group 3"/>
            <p:cNvGrpSpPr>
              <a:grpSpLocks/>
            </p:cNvGrpSpPr>
            <p:nvPr/>
          </p:nvGrpSpPr>
          <p:grpSpPr bwMode="auto">
            <a:xfrm>
              <a:off x="864" y="1008"/>
              <a:ext cx="3648" cy="1872"/>
              <a:chOff x="912" y="358"/>
              <a:chExt cx="2203" cy="2463"/>
            </a:xfrm>
          </p:grpSpPr>
          <p:grpSp>
            <p:nvGrpSpPr>
              <p:cNvPr id="12300" name="Group 4"/>
              <p:cNvGrpSpPr>
                <a:grpSpLocks/>
              </p:cNvGrpSpPr>
              <p:nvPr/>
            </p:nvGrpSpPr>
            <p:grpSpPr bwMode="auto">
              <a:xfrm>
                <a:off x="2986" y="661"/>
                <a:ext cx="129" cy="792"/>
                <a:chOff x="8352" y="7632"/>
                <a:chExt cx="144" cy="1972"/>
              </a:xfrm>
            </p:grpSpPr>
            <p:grpSp>
              <p:nvGrpSpPr>
                <p:cNvPr id="12343" name="Group 5"/>
                <p:cNvGrpSpPr>
                  <a:grpSpLocks/>
                </p:cNvGrpSpPr>
                <p:nvPr/>
              </p:nvGrpSpPr>
              <p:grpSpPr bwMode="auto">
                <a:xfrm>
                  <a:off x="8352" y="8208"/>
                  <a:ext cx="144" cy="1396"/>
                  <a:chOff x="8352" y="7763"/>
                  <a:chExt cx="144" cy="1396"/>
                </a:xfrm>
              </p:grpSpPr>
              <p:sp>
                <p:nvSpPr>
                  <p:cNvPr id="12345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8352" y="8601"/>
                    <a:ext cx="0" cy="5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234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8352" y="7763"/>
                    <a:ext cx="144" cy="838"/>
                    <a:chOff x="7488" y="11952"/>
                    <a:chExt cx="144" cy="864"/>
                  </a:xfrm>
                </p:grpSpPr>
                <p:sp>
                  <p:nvSpPr>
                    <p:cNvPr id="12347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195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8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240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9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528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50" name="Line 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096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51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384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52" name="Line 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67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2344" name="Line 14"/>
                <p:cNvSpPr>
                  <a:spLocks noChangeShapeType="1"/>
                </p:cNvSpPr>
                <p:nvPr/>
              </p:nvSpPr>
              <p:spPr bwMode="auto">
                <a:xfrm>
                  <a:off x="8352" y="763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01" name="Group 15"/>
              <p:cNvGrpSpPr>
                <a:grpSpLocks/>
              </p:cNvGrpSpPr>
              <p:nvPr/>
            </p:nvGrpSpPr>
            <p:grpSpPr bwMode="auto">
              <a:xfrm>
                <a:off x="1762" y="685"/>
                <a:ext cx="72" cy="768"/>
                <a:chOff x="8352" y="7632"/>
                <a:chExt cx="144" cy="1972"/>
              </a:xfrm>
            </p:grpSpPr>
            <p:grpSp>
              <p:nvGrpSpPr>
                <p:cNvPr id="12333" name="Group 16"/>
                <p:cNvGrpSpPr>
                  <a:grpSpLocks/>
                </p:cNvGrpSpPr>
                <p:nvPr/>
              </p:nvGrpSpPr>
              <p:grpSpPr bwMode="auto">
                <a:xfrm>
                  <a:off x="8352" y="8208"/>
                  <a:ext cx="144" cy="1396"/>
                  <a:chOff x="8352" y="7763"/>
                  <a:chExt cx="144" cy="1396"/>
                </a:xfrm>
              </p:grpSpPr>
              <p:sp>
                <p:nvSpPr>
                  <p:cNvPr id="1233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8352" y="8601"/>
                    <a:ext cx="0" cy="5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233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8352" y="7763"/>
                    <a:ext cx="144" cy="838"/>
                    <a:chOff x="7488" y="11952"/>
                    <a:chExt cx="144" cy="864"/>
                  </a:xfrm>
                </p:grpSpPr>
                <p:sp>
                  <p:nvSpPr>
                    <p:cNvPr id="12337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195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240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9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528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0" name="Line 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096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1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384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2" name="Line 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67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2334" name="Line 25"/>
                <p:cNvSpPr>
                  <a:spLocks noChangeShapeType="1"/>
                </p:cNvSpPr>
                <p:nvPr/>
              </p:nvSpPr>
              <p:spPr bwMode="auto">
                <a:xfrm>
                  <a:off x="8352" y="763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2" name="Line 26"/>
              <p:cNvSpPr>
                <a:spLocks noChangeShapeType="1"/>
              </p:cNvSpPr>
              <p:nvPr/>
            </p:nvSpPr>
            <p:spPr bwMode="auto">
              <a:xfrm>
                <a:off x="1776" y="672"/>
                <a:ext cx="121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" name="Line 27"/>
              <p:cNvSpPr>
                <a:spLocks noChangeShapeType="1"/>
              </p:cNvSpPr>
              <p:nvPr/>
            </p:nvSpPr>
            <p:spPr bwMode="auto">
              <a:xfrm>
                <a:off x="1762" y="1453"/>
                <a:ext cx="1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04" name="Group 28"/>
              <p:cNvGrpSpPr>
                <a:grpSpLocks/>
              </p:cNvGrpSpPr>
              <p:nvPr/>
            </p:nvGrpSpPr>
            <p:grpSpPr bwMode="auto">
              <a:xfrm>
                <a:off x="3000" y="1737"/>
                <a:ext cx="58" cy="781"/>
                <a:chOff x="8352" y="7632"/>
                <a:chExt cx="144" cy="1972"/>
              </a:xfrm>
            </p:grpSpPr>
            <p:grpSp>
              <p:nvGrpSpPr>
                <p:cNvPr id="12323" name="Group 29"/>
                <p:cNvGrpSpPr>
                  <a:grpSpLocks/>
                </p:cNvGrpSpPr>
                <p:nvPr/>
              </p:nvGrpSpPr>
              <p:grpSpPr bwMode="auto">
                <a:xfrm>
                  <a:off x="8352" y="8208"/>
                  <a:ext cx="144" cy="1396"/>
                  <a:chOff x="8352" y="7763"/>
                  <a:chExt cx="144" cy="1396"/>
                </a:xfrm>
              </p:grpSpPr>
              <p:sp>
                <p:nvSpPr>
                  <p:cNvPr id="1232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8352" y="8601"/>
                    <a:ext cx="0" cy="5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2326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8352" y="7763"/>
                    <a:ext cx="144" cy="838"/>
                    <a:chOff x="7488" y="11952"/>
                    <a:chExt cx="144" cy="864"/>
                  </a:xfrm>
                </p:grpSpPr>
                <p:sp>
                  <p:nvSpPr>
                    <p:cNvPr id="12327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195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240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9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528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0" name="Line 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096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1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384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2" name="Line 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67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2324" name="Line 38"/>
                <p:cNvSpPr>
                  <a:spLocks noChangeShapeType="1"/>
                </p:cNvSpPr>
                <p:nvPr/>
              </p:nvSpPr>
              <p:spPr bwMode="auto">
                <a:xfrm>
                  <a:off x="8352" y="763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05" name="Group 39"/>
              <p:cNvGrpSpPr>
                <a:grpSpLocks/>
              </p:cNvGrpSpPr>
              <p:nvPr/>
            </p:nvGrpSpPr>
            <p:grpSpPr bwMode="auto">
              <a:xfrm>
                <a:off x="1776" y="1725"/>
                <a:ext cx="58" cy="793"/>
                <a:chOff x="8352" y="7632"/>
                <a:chExt cx="144" cy="1972"/>
              </a:xfrm>
            </p:grpSpPr>
            <p:grpSp>
              <p:nvGrpSpPr>
                <p:cNvPr id="12313" name="Group 40"/>
                <p:cNvGrpSpPr>
                  <a:grpSpLocks/>
                </p:cNvGrpSpPr>
                <p:nvPr/>
              </p:nvGrpSpPr>
              <p:grpSpPr bwMode="auto">
                <a:xfrm>
                  <a:off x="8352" y="8208"/>
                  <a:ext cx="144" cy="1396"/>
                  <a:chOff x="8352" y="7763"/>
                  <a:chExt cx="144" cy="1396"/>
                </a:xfrm>
              </p:grpSpPr>
              <p:sp>
                <p:nvSpPr>
                  <p:cNvPr id="1231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8352" y="8601"/>
                    <a:ext cx="0" cy="5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231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8352" y="7763"/>
                    <a:ext cx="144" cy="838"/>
                    <a:chOff x="7488" y="11952"/>
                    <a:chExt cx="144" cy="864"/>
                  </a:xfrm>
                </p:grpSpPr>
                <p:sp>
                  <p:nvSpPr>
                    <p:cNvPr id="12317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195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8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240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9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528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0" name="Line 4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096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1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384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2" name="Line 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67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2314" name="Line 49"/>
                <p:cNvSpPr>
                  <a:spLocks noChangeShapeType="1"/>
                </p:cNvSpPr>
                <p:nvPr/>
              </p:nvSpPr>
              <p:spPr bwMode="auto">
                <a:xfrm>
                  <a:off x="8352" y="763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6" name="Line 50"/>
              <p:cNvSpPr>
                <a:spLocks noChangeShapeType="1"/>
              </p:cNvSpPr>
              <p:nvPr/>
            </p:nvSpPr>
            <p:spPr bwMode="auto">
              <a:xfrm>
                <a:off x="1776" y="1712"/>
                <a:ext cx="121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Line 51"/>
              <p:cNvSpPr>
                <a:spLocks noChangeShapeType="1"/>
              </p:cNvSpPr>
              <p:nvPr/>
            </p:nvSpPr>
            <p:spPr bwMode="auto">
              <a:xfrm>
                <a:off x="1790" y="2518"/>
                <a:ext cx="121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52"/>
              <p:cNvSpPr>
                <a:spLocks noChangeShapeType="1"/>
              </p:cNvSpPr>
              <p:nvPr/>
            </p:nvSpPr>
            <p:spPr bwMode="auto">
              <a:xfrm>
                <a:off x="912" y="358"/>
                <a:ext cx="14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Line 53"/>
              <p:cNvSpPr>
                <a:spLocks noChangeShapeType="1"/>
              </p:cNvSpPr>
              <p:nvPr/>
            </p:nvSpPr>
            <p:spPr bwMode="auto">
              <a:xfrm>
                <a:off x="2352" y="358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Line 54"/>
              <p:cNvSpPr>
                <a:spLocks noChangeShapeType="1"/>
              </p:cNvSpPr>
              <p:nvPr/>
            </p:nvSpPr>
            <p:spPr bwMode="auto">
              <a:xfrm>
                <a:off x="2352" y="2533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Line 55"/>
              <p:cNvSpPr>
                <a:spLocks noChangeShapeType="1"/>
              </p:cNvSpPr>
              <p:nvPr/>
            </p:nvSpPr>
            <p:spPr bwMode="auto">
              <a:xfrm>
                <a:off x="912" y="2820"/>
                <a:ext cx="14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Line 56"/>
              <p:cNvSpPr>
                <a:spLocks noChangeShapeType="1"/>
              </p:cNvSpPr>
              <p:nvPr/>
            </p:nvSpPr>
            <p:spPr bwMode="auto">
              <a:xfrm>
                <a:off x="2338" y="1453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3" name="Text Box 58"/>
            <p:cNvSpPr txBox="1">
              <a:spLocks noChangeArrowheads="1"/>
            </p:cNvSpPr>
            <p:nvPr/>
          </p:nvSpPr>
          <p:spPr bwMode="auto">
            <a:xfrm>
              <a:off x="2400" y="139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dirty="0">
                  <a:solidFill>
                    <a:srgbClr val="000000"/>
                  </a:solidFill>
                </a:rPr>
                <a:t>10 </a:t>
              </a:r>
              <a:r>
                <a:rPr lang="en-GB" dirty="0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 dirty="0">
                <a:solidFill>
                  <a:srgbClr val="000000"/>
                </a:solidFill>
                <a:sym typeface="Symbol" pitchFamily="18" charset="2"/>
              </a:endParaRPr>
            </a:p>
          </p:txBody>
        </p:sp>
        <p:sp>
          <p:nvSpPr>
            <p:cNvPr id="12294" name="Text Box 59"/>
            <p:cNvSpPr txBox="1">
              <a:spLocks noChangeArrowheads="1"/>
            </p:cNvSpPr>
            <p:nvPr/>
          </p:nvSpPr>
          <p:spPr bwMode="auto">
            <a:xfrm>
              <a:off x="2448" y="220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</a:rPr>
                <a:t>5 </a:t>
              </a:r>
              <a:r>
                <a:rPr lang="en-GB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>
                <a:solidFill>
                  <a:srgbClr val="000000"/>
                </a:solidFill>
                <a:sym typeface="Symbol" pitchFamily="18" charset="2"/>
              </a:endParaRPr>
            </a:p>
          </p:txBody>
        </p:sp>
        <p:sp>
          <p:nvSpPr>
            <p:cNvPr id="12295" name="Text Box 60"/>
            <p:cNvSpPr txBox="1">
              <a:spLocks noChangeArrowheads="1"/>
            </p:cNvSpPr>
            <p:nvPr/>
          </p:nvSpPr>
          <p:spPr bwMode="auto">
            <a:xfrm>
              <a:off x="768" y="100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2296" name="Text Box 61"/>
            <p:cNvSpPr txBox="1">
              <a:spLocks noChangeArrowheads="1"/>
            </p:cNvSpPr>
            <p:nvPr/>
          </p:nvSpPr>
          <p:spPr bwMode="auto">
            <a:xfrm>
              <a:off x="816" y="254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2297" name="Text Box 62"/>
            <p:cNvSpPr txBox="1">
              <a:spLocks noChangeArrowheads="1"/>
            </p:cNvSpPr>
            <p:nvPr/>
          </p:nvSpPr>
          <p:spPr bwMode="auto">
            <a:xfrm>
              <a:off x="4512" y="139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</a:rPr>
                <a:t>2 </a:t>
              </a:r>
              <a:r>
                <a:rPr lang="en-GB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>
                <a:solidFill>
                  <a:srgbClr val="000000"/>
                </a:solidFill>
                <a:sym typeface="Symbol" pitchFamily="18" charset="2"/>
              </a:endParaRPr>
            </a:p>
          </p:txBody>
        </p:sp>
        <p:sp>
          <p:nvSpPr>
            <p:cNvPr id="12298" name="Text Box 63"/>
            <p:cNvSpPr txBox="1">
              <a:spLocks noChangeArrowheads="1"/>
            </p:cNvSpPr>
            <p:nvPr/>
          </p:nvSpPr>
          <p:spPr bwMode="auto">
            <a:xfrm>
              <a:off x="4464" y="2160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0000"/>
                  </a:solidFill>
                </a:rPr>
                <a:t>15 </a:t>
              </a:r>
              <a:r>
                <a:rPr lang="en-GB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12299" name="Text Box 64"/>
            <p:cNvSpPr txBox="1">
              <a:spLocks noChangeArrowheads="1"/>
            </p:cNvSpPr>
            <p:nvPr/>
          </p:nvSpPr>
          <p:spPr bwMode="auto">
            <a:xfrm>
              <a:off x="3264" y="177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33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382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7.  </a:t>
            </a:r>
            <a:r>
              <a:rPr lang="en-GB" dirty="0" err="1"/>
              <a:t>Diketahui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rangkaian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 :</a:t>
            </a:r>
          </a:p>
          <a:p>
            <a:r>
              <a:rPr lang="en-GB" dirty="0"/>
              <a:t>									</a:t>
            </a:r>
            <a:endParaRPr lang="en-US" dirty="0"/>
          </a:p>
          <a:p>
            <a:r>
              <a:rPr lang="en-US" dirty="0"/>
              <a:t>	  		             		  				</a:t>
            </a:r>
            <a:endParaRPr lang="en-GB" dirty="0"/>
          </a:p>
          <a:p>
            <a:r>
              <a:rPr lang="en-GB" dirty="0"/>
              <a:t>								</a:t>
            </a:r>
          </a:p>
          <a:p>
            <a:r>
              <a:rPr lang="en-GB" dirty="0"/>
              <a:t>    </a:t>
            </a:r>
            <a:r>
              <a:rPr lang="en-GB" dirty="0" err="1"/>
              <a:t>Ditanya</a:t>
            </a:r>
            <a:r>
              <a:rPr lang="en-GB" dirty="0"/>
              <a:t> :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 </a:t>
            </a:r>
            <a:r>
              <a:rPr lang="en-GB" dirty="0" err="1"/>
              <a:t>arus</a:t>
            </a:r>
            <a:r>
              <a:rPr lang="en-GB" dirty="0"/>
              <a:t> total ( I</a:t>
            </a:r>
            <a:r>
              <a:rPr lang="en-GB" baseline="-25000" dirty="0"/>
              <a:t>T</a:t>
            </a:r>
            <a:r>
              <a:rPr lang="en-GB" dirty="0"/>
              <a:t> ), I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I</a:t>
            </a:r>
            <a:r>
              <a:rPr lang="en-GB" baseline="-25000" dirty="0"/>
              <a:t>2</a:t>
            </a:r>
            <a:r>
              <a:rPr lang="en-GB" dirty="0"/>
              <a:t> ?</a:t>
            </a:r>
            <a:endParaRPr lang="en-US" dirty="0"/>
          </a:p>
          <a:p>
            <a:endParaRPr lang="en-GB" dirty="0"/>
          </a:p>
          <a:p>
            <a:r>
              <a:rPr lang="en-GB" dirty="0" smtClean="0"/>
              <a:t>8.Diketahui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rangkaian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 :</a:t>
            </a:r>
          </a:p>
          <a:p>
            <a:r>
              <a:rPr lang="en-GB" dirty="0"/>
              <a:t>									</a:t>
            </a:r>
            <a:r>
              <a:rPr lang="en-US" dirty="0"/>
              <a:t>                                     I</a:t>
            </a:r>
            <a:r>
              <a:rPr lang="en-US" baseline="-25000" dirty="0"/>
              <a:t>1</a:t>
            </a:r>
            <a:r>
              <a:rPr lang="en-US" dirty="0"/>
              <a:t>		 I</a:t>
            </a:r>
            <a:r>
              <a:rPr lang="en-US" baseline="-25000" dirty="0"/>
              <a:t>2</a:t>
            </a:r>
            <a:r>
              <a:rPr lang="en-US" dirty="0"/>
              <a:t>				</a:t>
            </a:r>
            <a:r>
              <a:rPr lang="en-GB" dirty="0"/>
              <a:t>					           			                0,05 </a:t>
            </a:r>
            <a:r>
              <a:rPr lang="en-GB" dirty="0" err="1" smtClean="0"/>
              <a:t>Mohm</a:t>
            </a:r>
            <a:r>
              <a:rPr lang="en-GB" dirty="0" smtClean="0"/>
              <a:t>                          </a:t>
            </a:r>
            <a:r>
              <a:rPr lang="en-GB" dirty="0"/>
              <a:t>0,2 </a:t>
            </a:r>
            <a:r>
              <a:rPr lang="en-GB" dirty="0" err="1" smtClean="0"/>
              <a:t>Mohm</a:t>
            </a:r>
            <a:endParaRPr lang="en-GB" dirty="0"/>
          </a:p>
          <a:p>
            <a:endParaRPr lang="en-GB" dirty="0"/>
          </a:p>
          <a:p>
            <a:r>
              <a:rPr lang="en-GB" dirty="0"/>
              <a:t>      </a:t>
            </a:r>
            <a:r>
              <a:rPr lang="en-GB" dirty="0" err="1"/>
              <a:t>Ditanya</a:t>
            </a:r>
            <a:r>
              <a:rPr lang="en-GB" dirty="0"/>
              <a:t> :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 </a:t>
            </a:r>
            <a:r>
              <a:rPr lang="en-GB" dirty="0" err="1"/>
              <a:t>arus</a:t>
            </a:r>
            <a:r>
              <a:rPr lang="en-GB" dirty="0"/>
              <a:t> total ( I</a:t>
            </a:r>
            <a:r>
              <a:rPr lang="en-GB" baseline="-25000" dirty="0"/>
              <a:t>T </a:t>
            </a:r>
            <a:r>
              <a:rPr lang="en-GB" dirty="0"/>
              <a:t>), I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I</a:t>
            </a:r>
            <a:r>
              <a:rPr lang="en-GB" baseline="-25000" dirty="0"/>
              <a:t>2</a:t>
            </a:r>
            <a:r>
              <a:rPr lang="en-GB" dirty="0"/>
              <a:t> ?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1447800"/>
            <a:ext cx="5334000" cy="1676400"/>
            <a:chOff x="2016" y="9336"/>
            <a:chExt cx="5184" cy="2040"/>
          </a:xfrm>
        </p:grpSpPr>
        <p:sp>
          <p:nvSpPr>
            <p:cNvPr id="13359" name="Line 4"/>
            <p:cNvSpPr>
              <a:spLocks noChangeShapeType="1"/>
            </p:cNvSpPr>
            <p:nvPr/>
          </p:nvSpPr>
          <p:spPr bwMode="auto">
            <a:xfrm>
              <a:off x="5328" y="11376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60" name="Group 5"/>
            <p:cNvGrpSpPr>
              <a:grpSpLocks/>
            </p:cNvGrpSpPr>
            <p:nvPr/>
          </p:nvGrpSpPr>
          <p:grpSpPr bwMode="auto">
            <a:xfrm>
              <a:off x="2016" y="9336"/>
              <a:ext cx="5184" cy="2040"/>
              <a:chOff x="2016" y="9336"/>
              <a:chExt cx="5184" cy="2040"/>
            </a:xfrm>
          </p:grpSpPr>
          <p:grpSp>
            <p:nvGrpSpPr>
              <p:cNvPr id="13361" name="Group 6"/>
              <p:cNvGrpSpPr>
                <a:grpSpLocks/>
              </p:cNvGrpSpPr>
              <p:nvPr/>
            </p:nvGrpSpPr>
            <p:grpSpPr bwMode="auto">
              <a:xfrm>
                <a:off x="5328" y="9480"/>
                <a:ext cx="144" cy="1872"/>
                <a:chOff x="5472" y="12240"/>
                <a:chExt cx="144" cy="1872"/>
              </a:xfrm>
            </p:grpSpPr>
            <p:sp>
              <p:nvSpPr>
                <p:cNvPr id="13392" name="Line 7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3" name="Line 8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94" name="Group 9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95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7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8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9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00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62" name="Group 16"/>
              <p:cNvGrpSpPr>
                <a:grpSpLocks/>
              </p:cNvGrpSpPr>
              <p:nvPr/>
            </p:nvGrpSpPr>
            <p:grpSpPr bwMode="auto">
              <a:xfrm>
                <a:off x="7056" y="9480"/>
                <a:ext cx="144" cy="1896"/>
                <a:chOff x="5472" y="12240"/>
                <a:chExt cx="144" cy="1872"/>
              </a:xfrm>
            </p:grpSpPr>
            <p:sp>
              <p:nvSpPr>
                <p:cNvPr id="13383" name="Line 17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4" name="Line 18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85" name="Group 19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8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9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1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363" name="Line 26"/>
              <p:cNvSpPr>
                <a:spLocks noChangeShapeType="1"/>
              </p:cNvSpPr>
              <p:nvPr/>
            </p:nvSpPr>
            <p:spPr bwMode="auto">
              <a:xfrm>
                <a:off x="5328" y="9480"/>
                <a:ext cx="17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Line 27"/>
              <p:cNvSpPr>
                <a:spLocks noChangeShapeType="1"/>
              </p:cNvSpPr>
              <p:nvPr/>
            </p:nvSpPr>
            <p:spPr bwMode="auto">
              <a:xfrm>
                <a:off x="2304" y="11376"/>
                <a:ext cx="30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Line 28"/>
              <p:cNvSpPr>
                <a:spLocks noChangeShapeType="1"/>
              </p:cNvSpPr>
              <p:nvPr/>
            </p:nvSpPr>
            <p:spPr bwMode="auto">
              <a:xfrm flipH="1">
                <a:off x="2304" y="9480"/>
                <a:ext cx="12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66" name="Group 29"/>
              <p:cNvGrpSpPr>
                <a:grpSpLocks/>
              </p:cNvGrpSpPr>
              <p:nvPr/>
            </p:nvGrpSpPr>
            <p:grpSpPr bwMode="auto">
              <a:xfrm rot="-5385836">
                <a:off x="4272" y="8423"/>
                <a:ext cx="144" cy="1969"/>
                <a:chOff x="5472" y="12240"/>
                <a:chExt cx="144" cy="1872"/>
              </a:xfrm>
            </p:grpSpPr>
            <p:sp>
              <p:nvSpPr>
                <p:cNvPr id="13374" name="Line 30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5" name="Line 31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76" name="Group 32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7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7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7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0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1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2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367" name="Line 39"/>
              <p:cNvSpPr>
                <a:spLocks noChangeShapeType="1"/>
              </p:cNvSpPr>
              <p:nvPr/>
            </p:nvSpPr>
            <p:spPr bwMode="auto">
              <a:xfrm>
                <a:off x="2304" y="948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8" name="Line 40"/>
              <p:cNvSpPr>
                <a:spLocks noChangeShapeType="1"/>
              </p:cNvSpPr>
              <p:nvPr/>
            </p:nvSpPr>
            <p:spPr bwMode="auto">
              <a:xfrm>
                <a:off x="2016" y="1020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9" name="Line 41"/>
              <p:cNvSpPr>
                <a:spLocks noChangeShapeType="1"/>
              </p:cNvSpPr>
              <p:nvPr/>
            </p:nvSpPr>
            <p:spPr bwMode="auto">
              <a:xfrm>
                <a:off x="2160" y="10344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Line 42"/>
              <p:cNvSpPr>
                <a:spLocks noChangeShapeType="1"/>
              </p:cNvSpPr>
              <p:nvPr/>
            </p:nvSpPr>
            <p:spPr bwMode="auto">
              <a:xfrm>
                <a:off x="2304" y="10344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Line 43"/>
              <p:cNvSpPr>
                <a:spLocks noChangeShapeType="1"/>
              </p:cNvSpPr>
              <p:nvPr/>
            </p:nvSpPr>
            <p:spPr bwMode="auto">
              <a:xfrm>
                <a:off x="5328" y="94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2" name="Line 44"/>
              <p:cNvSpPr>
                <a:spLocks noChangeShapeType="1"/>
              </p:cNvSpPr>
              <p:nvPr/>
            </p:nvSpPr>
            <p:spPr bwMode="auto">
              <a:xfrm>
                <a:off x="7056" y="94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3" name="Line 45"/>
              <p:cNvSpPr>
                <a:spLocks noChangeShapeType="1"/>
              </p:cNvSpPr>
              <p:nvPr/>
            </p:nvSpPr>
            <p:spPr bwMode="auto">
              <a:xfrm>
                <a:off x="2448" y="9600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1676400" y="4419600"/>
            <a:ext cx="4953000" cy="1600200"/>
            <a:chOff x="2016" y="13140"/>
            <a:chExt cx="5184" cy="1940"/>
          </a:xfrm>
        </p:grpSpPr>
        <p:sp>
          <p:nvSpPr>
            <p:cNvPr id="13327" name="Line 47"/>
            <p:cNvSpPr>
              <a:spLocks noChangeShapeType="1"/>
            </p:cNvSpPr>
            <p:nvPr/>
          </p:nvSpPr>
          <p:spPr bwMode="auto">
            <a:xfrm>
              <a:off x="5220" y="13140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8" name="Group 48"/>
            <p:cNvGrpSpPr>
              <a:grpSpLocks/>
            </p:cNvGrpSpPr>
            <p:nvPr/>
          </p:nvGrpSpPr>
          <p:grpSpPr bwMode="auto">
            <a:xfrm>
              <a:off x="2016" y="13143"/>
              <a:ext cx="5184" cy="1937"/>
              <a:chOff x="2016" y="13143"/>
              <a:chExt cx="5184" cy="1937"/>
            </a:xfrm>
          </p:grpSpPr>
          <p:grpSp>
            <p:nvGrpSpPr>
              <p:cNvPr id="13329" name="Group 49"/>
              <p:cNvGrpSpPr>
                <a:grpSpLocks/>
              </p:cNvGrpSpPr>
              <p:nvPr/>
            </p:nvGrpSpPr>
            <p:grpSpPr bwMode="auto">
              <a:xfrm>
                <a:off x="5328" y="13184"/>
                <a:ext cx="144" cy="1872"/>
                <a:chOff x="5472" y="12240"/>
                <a:chExt cx="144" cy="1872"/>
              </a:xfrm>
            </p:grpSpPr>
            <p:sp>
              <p:nvSpPr>
                <p:cNvPr id="13350" name="Line 50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1" name="Line 51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52" name="Group 52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53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5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6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7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8" name="Line 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30" name="Group 59"/>
              <p:cNvGrpSpPr>
                <a:grpSpLocks/>
              </p:cNvGrpSpPr>
              <p:nvPr/>
            </p:nvGrpSpPr>
            <p:grpSpPr bwMode="auto">
              <a:xfrm>
                <a:off x="7056" y="13184"/>
                <a:ext cx="144" cy="1896"/>
                <a:chOff x="5472" y="12240"/>
                <a:chExt cx="144" cy="1872"/>
              </a:xfrm>
            </p:grpSpPr>
            <p:sp>
              <p:nvSpPr>
                <p:cNvPr id="13341" name="Line 60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2" name="Line 61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43" name="Group 62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44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6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9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331" name="Line 69"/>
              <p:cNvSpPr>
                <a:spLocks noChangeShapeType="1"/>
              </p:cNvSpPr>
              <p:nvPr/>
            </p:nvSpPr>
            <p:spPr bwMode="auto">
              <a:xfrm>
                <a:off x="5328" y="15056"/>
                <a:ext cx="17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70"/>
              <p:cNvSpPr>
                <a:spLocks noChangeShapeType="1"/>
              </p:cNvSpPr>
              <p:nvPr/>
            </p:nvSpPr>
            <p:spPr bwMode="auto">
              <a:xfrm>
                <a:off x="2304" y="15056"/>
                <a:ext cx="30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71"/>
              <p:cNvSpPr>
                <a:spLocks noChangeShapeType="1"/>
              </p:cNvSpPr>
              <p:nvPr/>
            </p:nvSpPr>
            <p:spPr bwMode="auto">
              <a:xfrm>
                <a:off x="2304" y="13184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72"/>
              <p:cNvSpPr>
                <a:spLocks noChangeShapeType="1"/>
              </p:cNvSpPr>
              <p:nvPr/>
            </p:nvSpPr>
            <p:spPr bwMode="auto">
              <a:xfrm>
                <a:off x="2016" y="1390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73"/>
              <p:cNvSpPr>
                <a:spLocks noChangeShapeType="1"/>
              </p:cNvSpPr>
              <p:nvPr/>
            </p:nvSpPr>
            <p:spPr bwMode="auto">
              <a:xfrm>
                <a:off x="2160" y="1404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74"/>
              <p:cNvSpPr>
                <a:spLocks noChangeShapeType="1"/>
              </p:cNvSpPr>
              <p:nvPr/>
            </p:nvSpPr>
            <p:spPr bwMode="auto">
              <a:xfrm>
                <a:off x="2304" y="14048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75"/>
              <p:cNvSpPr>
                <a:spLocks noChangeShapeType="1"/>
              </p:cNvSpPr>
              <p:nvPr/>
            </p:nvSpPr>
            <p:spPr bwMode="auto">
              <a:xfrm>
                <a:off x="5328" y="13184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76"/>
              <p:cNvSpPr>
                <a:spLocks noChangeShapeType="1"/>
              </p:cNvSpPr>
              <p:nvPr/>
            </p:nvSpPr>
            <p:spPr bwMode="auto">
              <a:xfrm>
                <a:off x="7056" y="13184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77"/>
              <p:cNvSpPr>
                <a:spLocks noChangeShapeType="1"/>
              </p:cNvSpPr>
              <p:nvPr/>
            </p:nvSpPr>
            <p:spPr bwMode="auto">
              <a:xfrm>
                <a:off x="2304" y="13143"/>
                <a:ext cx="316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78"/>
              <p:cNvSpPr>
                <a:spLocks noChangeShapeType="1"/>
              </p:cNvSpPr>
              <p:nvPr/>
            </p:nvSpPr>
            <p:spPr bwMode="auto">
              <a:xfrm>
                <a:off x="2736" y="1328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17" name="Text Box 81"/>
          <p:cNvSpPr txBox="1">
            <a:spLocks noChangeArrowheads="1"/>
          </p:cNvSpPr>
          <p:nvPr/>
        </p:nvSpPr>
        <p:spPr bwMode="auto">
          <a:xfrm>
            <a:off x="3581400" y="1676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 </a:t>
            </a:r>
            <a:r>
              <a:rPr lang="en-GB">
                <a:sym typeface="Symbol" pitchFamily="18" charset="2"/>
              </a:rPr>
              <a:t></a:t>
            </a:r>
            <a:endParaRPr lang="en-US">
              <a:sym typeface="Symbol" pitchFamily="18" charset="2"/>
            </a:endParaRPr>
          </a:p>
        </p:txBody>
      </p:sp>
      <p:sp>
        <p:nvSpPr>
          <p:cNvPr id="13318" name="Text Box 82"/>
          <p:cNvSpPr txBox="1">
            <a:spLocks noChangeArrowheads="1"/>
          </p:cNvSpPr>
          <p:nvPr/>
        </p:nvSpPr>
        <p:spPr bwMode="auto">
          <a:xfrm>
            <a:off x="7010400" y="2209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12 </a:t>
            </a:r>
            <a:r>
              <a:rPr lang="en-GB">
                <a:sym typeface="Symbol" pitchFamily="18" charset="2"/>
              </a:rPr>
              <a:t></a:t>
            </a:r>
            <a:endParaRPr lang="en-US">
              <a:sym typeface="Symbol" pitchFamily="18" charset="2"/>
            </a:endParaRPr>
          </a:p>
        </p:txBody>
      </p:sp>
      <p:sp>
        <p:nvSpPr>
          <p:cNvPr id="13319" name="Text Box 83"/>
          <p:cNvSpPr txBox="1">
            <a:spLocks noChangeArrowheads="1"/>
          </p:cNvSpPr>
          <p:nvPr/>
        </p:nvSpPr>
        <p:spPr bwMode="auto">
          <a:xfrm>
            <a:off x="5257800" y="1600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13320" name="Text Box 84"/>
          <p:cNvSpPr txBox="1">
            <a:spLocks noChangeArrowheads="1"/>
          </p:cNvSpPr>
          <p:nvPr/>
        </p:nvSpPr>
        <p:spPr bwMode="auto">
          <a:xfrm>
            <a:off x="2362200" y="1676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</a:t>
            </a:r>
          </a:p>
        </p:txBody>
      </p:sp>
      <p:sp>
        <p:nvSpPr>
          <p:cNvPr id="13321" name="Text Box 85"/>
          <p:cNvSpPr txBox="1">
            <a:spLocks noChangeArrowheads="1"/>
          </p:cNvSpPr>
          <p:nvPr/>
        </p:nvSpPr>
        <p:spPr bwMode="auto">
          <a:xfrm>
            <a:off x="2286000" y="2133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2" name="Text Box 86"/>
          <p:cNvSpPr txBox="1">
            <a:spLocks noChangeArrowheads="1"/>
          </p:cNvSpPr>
          <p:nvPr/>
        </p:nvSpPr>
        <p:spPr bwMode="auto">
          <a:xfrm>
            <a:off x="2286000" y="2133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42 V</a:t>
            </a:r>
            <a:endParaRPr lang="en-US"/>
          </a:p>
        </p:txBody>
      </p:sp>
      <p:sp>
        <p:nvSpPr>
          <p:cNvPr id="13323" name="Text Box 87"/>
          <p:cNvSpPr txBox="1">
            <a:spLocks noChangeArrowheads="1"/>
          </p:cNvSpPr>
          <p:nvPr/>
        </p:nvSpPr>
        <p:spPr bwMode="auto">
          <a:xfrm>
            <a:off x="5257800" y="2133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6</a:t>
            </a:r>
            <a:r>
              <a:rPr lang="en-GB">
                <a:sym typeface="Symbol" pitchFamily="18" charset="2"/>
              </a:rPr>
              <a:t></a:t>
            </a:r>
            <a:endParaRPr lang="en-US">
              <a:sym typeface="Symbol" pitchFamily="18" charset="2"/>
            </a:endParaRPr>
          </a:p>
        </p:txBody>
      </p:sp>
      <p:sp>
        <p:nvSpPr>
          <p:cNvPr id="13324" name="Text Box 88"/>
          <p:cNvSpPr txBox="1">
            <a:spLocks noChangeArrowheads="1"/>
          </p:cNvSpPr>
          <p:nvPr/>
        </p:nvSpPr>
        <p:spPr bwMode="auto">
          <a:xfrm>
            <a:off x="7010400" y="152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13325" name="Text Box 89"/>
          <p:cNvSpPr txBox="1">
            <a:spLocks noChangeArrowheads="1"/>
          </p:cNvSpPr>
          <p:nvPr/>
        </p:nvSpPr>
        <p:spPr bwMode="auto">
          <a:xfrm>
            <a:off x="2362200" y="45720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</a:t>
            </a:r>
          </a:p>
        </p:txBody>
      </p:sp>
      <p:sp>
        <p:nvSpPr>
          <p:cNvPr id="13326" name="Text Box 90"/>
          <p:cNvSpPr txBox="1">
            <a:spLocks noChangeArrowheads="1"/>
          </p:cNvSpPr>
          <p:nvPr/>
        </p:nvSpPr>
        <p:spPr bwMode="auto">
          <a:xfrm>
            <a:off x="914400" y="5029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24V</a:t>
            </a:r>
          </a:p>
        </p:txBody>
      </p:sp>
    </p:spTree>
    <p:extLst>
      <p:ext uri="{BB962C8B-B14F-4D97-AF65-F5344CB8AC3E}">
        <p14:creationId xmlns:p14="http://schemas.microsoft.com/office/powerpoint/2010/main" val="1870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</TotalTime>
  <Words>136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Latihan soal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</dc:title>
  <dc:creator>pancie</dc:creator>
  <cp:lastModifiedBy>pancie</cp:lastModifiedBy>
  <cp:revision>15</cp:revision>
  <dcterms:created xsi:type="dcterms:W3CDTF">2011-10-17T06:33:29Z</dcterms:created>
  <dcterms:modified xsi:type="dcterms:W3CDTF">2011-10-29T00:13:48Z</dcterms:modified>
</cp:coreProperties>
</file>