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4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A103-E762-417A-B77B-AE9FA83D78D8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A71DE-0396-4DCA-A40A-F4A6BED0B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87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0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57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7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06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06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64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7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4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24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5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5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5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5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57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A71DE-0396-4DCA-A40A-F4A6BED0BA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5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118800-49D8-43CC-9571-0E6F283E3DDB}" type="datetimeFigureOut">
              <a:rPr lang="en-US" smtClean="0"/>
              <a:t>10/30/2010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72E568-58F9-4309-A94C-73ED99C08C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/index.php?title=Gallium_nitride&amp;action=edit&amp;redlink=1" TargetMode="External"/><Relationship Id="rId13" Type="http://schemas.openxmlformats.org/officeDocument/2006/relationships/hyperlink" Target="http://id.wikipedia.org/w/index.php?title=Silicon_carbide&amp;action=edit&amp;redlink=1" TargetMode="External"/><Relationship Id="rId3" Type="http://schemas.openxmlformats.org/officeDocument/2006/relationships/hyperlink" Target="http://id.wikipedia.org/w/index.php?title=Aluminium_gallium_arsenide&amp;action=edit&amp;redlink=1" TargetMode="External"/><Relationship Id="rId7" Type="http://schemas.openxmlformats.org/officeDocument/2006/relationships/hyperlink" Target="http://id.wikipedia.org/wiki/Kuning" TargetMode="External"/><Relationship Id="rId12" Type="http://schemas.openxmlformats.org/officeDocument/2006/relationships/hyperlink" Target="http://id.wikipedia.org/wiki/Indium" TargetMode="External"/><Relationship Id="rId2" Type="http://schemas.openxmlformats.org/officeDocument/2006/relationships/notesSlide" Target="../notesSlides/notesSlide14.xml"/><Relationship Id="rId16" Type="http://schemas.openxmlformats.org/officeDocument/2006/relationships/hyperlink" Target="http://id.wikipedia.org/wiki/Sapphi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Oranye_(warna)&amp;action=edit&amp;redlink=1" TargetMode="External"/><Relationship Id="rId11" Type="http://schemas.openxmlformats.org/officeDocument/2006/relationships/hyperlink" Target="http://id.wikipedia.org/wiki/Selenium" TargetMode="External"/><Relationship Id="rId5" Type="http://schemas.openxmlformats.org/officeDocument/2006/relationships/hyperlink" Target="http://id.wikipedia.org/w/index.php?title=Gallium_arsenide/phosphide&amp;action=edit&amp;redlink=1" TargetMode="External"/><Relationship Id="rId15" Type="http://schemas.openxmlformats.org/officeDocument/2006/relationships/hyperlink" Target="http://id.wikipedia.org/wiki/Silicon" TargetMode="External"/><Relationship Id="rId10" Type="http://schemas.openxmlformats.org/officeDocument/2006/relationships/hyperlink" Target="http://id.wikipedia.org/wiki/Zinc" TargetMode="External"/><Relationship Id="rId4" Type="http://schemas.openxmlformats.org/officeDocument/2006/relationships/hyperlink" Target="http://id.wikipedia.org/w/index.php?title=Gallium_aluminium_phosphide&amp;action=edit&amp;redlink=1" TargetMode="External"/><Relationship Id="rId9" Type="http://schemas.openxmlformats.org/officeDocument/2006/relationships/hyperlink" Target="http://id.wikipedia.org/wiki/Biru" TargetMode="External"/><Relationship Id="rId14" Type="http://schemas.openxmlformats.org/officeDocument/2006/relationships/hyperlink" Target="http://id.wikipedia.org/w/index.php?title=Diamond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9144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DIODA</a:t>
            </a:r>
            <a:endParaRPr lang="en-US" sz="9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67818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OLEH :</a:t>
            </a:r>
          </a:p>
          <a:p>
            <a:pPr algn="ctr"/>
            <a:r>
              <a:rPr lang="en-US" dirty="0" smtClean="0"/>
              <a:t>SRI SUPATMI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40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3" y="152400"/>
            <a:ext cx="7543800" cy="6397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599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Pendekatan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Ketiga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</a:t>
            </a:r>
            <a:r>
              <a:rPr lang="en-US" sz="1800" dirty="0" err="1" smtClean="0"/>
              <a:t>forwar</a:t>
            </a:r>
            <a:r>
              <a:rPr lang="en-US" sz="1800" dirty="0" smtClean="0"/>
              <a:t> bias, </a:t>
            </a:r>
            <a:r>
              <a:rPr lang="en-US" sz="1800" dirty="0" err="1" smtClean="0"/>
              <a:t>dioda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sumber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sebesar</a:t>
            </a:r>
            <a:r>
              <a:rPr lang="en-US" sz="1800" dirty="0" smtClean="0"/>
              <a:t> V</a:t>
            </a:r>
            <a:r>
              <a:rPr lang="el-GR" sz="1800" dirty="0" smtClean="0"/>
              <a:t>γ</a:t>
            </a:r>
            <a:r>
              <a:rPr lang="en-US" sz="1800" dirty="0" smtClean="0"/>
              <a:t> (</a:t>
            </a:r>
            <a:r>
              <a:rPr lang="en-US" sz="1800" dirty="0"/>
              <a:t>V</a:t>
            </a:r>
            <a:r>
              <a:rPr lang="el-GR" sz="1800" dirty="0"/>
              <a:t>γ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silikon</a:t>
            </a:r>
            <a:r>
              <a:rPr lang="en-US" sz="1800" dirty="0" smtClean="0"/>
              <a:t> = 0,7 volt </a:t>
            </a:r>
            <a:r>
              <a:rPr lang="en-US" sz="1800" dirty="0" err="1" smtClean="0"/>
              <a:t>atau</a:t>
            </a:r>
            <a:r>
              <a:rPr lang="en-US" sz="1800" dirty="0" smtClean="0"/>
              <a:t> 0,6 volt) </a:t>
            </a:r>
            <a:r>
              <a:rPr lang="en-US" sz="1800" dirty="0" err="1" smtClean="0"/>
              <a:t>dan</a:t>
            </a:r>
            <a:r>
              <a:rPr lang="en-US" sz="1800" dirty="0" smtClean="0"/>
              <a:t> (</a:t>
            </a:r>
            <a:r>
              <a:rPr lang="en-US" sz="1800" dirty="0"/>
              <a:t>V</a:t>
            </a:r>
            <a:r>
              <a:rPr lang="el-GR" sz="1800" dirty="0"/>
              <a:t>γ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germanium = 0,2 volt </a:t>
            </a:r>
            <a:r>
              <a:rPr lang="en-US" sz="1800" dirty="0" err="1" smtClean="0"/>
              <a:t>atau</a:t>
            </a:r>
            <a:r>
              <a:rPr lang="en-US" sz="1800" dirty="0" smtClean="0"/>
              <a:t> 0,3 volt)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resistansi</a:t>
            </a:r>
            <a:r>
              <a:rPr lang="en-US" sz="1800" dirty="0" smtClean="0"/>
              <a:t> </a:t>
            </a:r>
            <a:r>
              <a:rPr lang="en-US" sz="1800" dirty="0" err="1" smtClean="0"/>
              <a:t>forwrad</a:t>
            </a:r>
            <a:r>
              <a:rPr lang="en-US" sz="1800" dirty="0" smtClean="0"/>
              <a:t> </a:t>
            </a:r>
            <a:r>
              <a:rPr lang="en-US" sz="1800" dirty="0" err="1" smtClean="0"/>
              <a:t>rf</a:t>
            </a:r>
            <a:r>
              <a:rPr lang="en-US" sz="1800" dirty="0" smtClean="0"/>
              <a:t>  yang </a:t>
            </a:r>
            <a:r>
              <a:rPr lang="en-US" sz="1800" dirty="0" err="1" smtClean="0"/>
              <a:t>terpasang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seri</a:t>
            </a:r>
            <a:r>
              <a:rPr lang="en-US" sz="1800" dirty="0" smtClean="0"/>
              <a:t>. </a:t>
            </a:r>
          </a:p>
          <a:p>
            <a:pPr algn="just"/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keadaan</a:t>
            </a:r>
            <a:r>
              <a:rPr lang="en-US" sz="1800" dirty="0" smtClean="0"/>
              <a:t> reverse bias, </a:t>
            </a:r>
            <a:r>
              <a:rPr lang="en-US" sz="1800" dirty="0" err="1" smtClean="0"/>
              <a:t>dioda</a:t>
            </a:r>
            <a:r>
              <a:rPr lang="en-US" sz="1800" dirty="0" smtClean="0"/>
              <a:t> </a:t>
            </a:r>
            <a:r>
              <a:rPr lang="en-US" sz="1800" dirty="0" err="1" smtClean="0"/>
              <a:t>dianggap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resistansi</a:t>
            </a:r>
            <a:r>
              <a:rPr lang="en-US" sz="1800" dirty="0" smtClean="0"/>
              <a:t> reverse .</a:t>
            </a:r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4191000" cy="359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49736"/>
            <a:ext cx="348234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2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SOAL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82000" cy="5791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577252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6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JENIS-JENIS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058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I.Dioda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Zener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Tx/>
              <a:buChar char="-"/>
            </a:pPr>
            <a:r>
              <a:rPr lang="en-US" sz="1800" dirty="0" err="1" smtClean="0"/>
              <a:t>Aktif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saat</a:t>
            </a:r>
            <a:r>
              <a:rPr lang="en-US" sz="1800" dirty="0" smtClean="0"/>
              <a:t> reverse bias</a:t>
            </a:r>
          </a:p>
          <a:p>
            <a:pPr algn="just">
              <a:buFontTx/>
              <a:buChar char="-"/>
            </a:pPr>
            <a:r>
              <a:rPr lang="en-US" sz="1800" dirty="0" err="1" smtClean="0"/>
              <a:t>Simbol</a:t>
            </a:r>
            <a:r>
              <a:rPr lang="en-US" sz="1800" dirty="0" smtClean="0"/>
              <a:t> : </a:t>
            </a:r>
          </a:p>
          <a:p>
            <a:pPr algn="just">
              <a:buFontTx/>
              <a:buChar char="-"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  <a:p>
            <a:pPr algn="just">
              <a:buFontTx/>
              <a:buChar char="-"/>
            </a:pPr>
            <a:r>
              <a:rPr lang="en-US" sz="1800" dirty="0" err="1" smtClean="0"/>
              <a:t>Dioda</a:t>
            </a:r>
            <a:r>
              <a:rPr lang="en-US" sz="1800" dirty="0" smtClean="0"/>
              <a:t> </a:t>
            </a:r>
            <a:r>
              <a:rPr lang="en-US" sz="1800" dirty="0" err="1" smtClean="0"/>
              <a:t>zener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ditentukan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pembuatannya</a:t>
            </a:r>
            <a:r>
              <a:rPr lang="en-US" sz="1800" dirty="0" smtClean="0"/>
              <a:t>.</a:t>
            </a:r>
          </a:p>
          <a:p>
            <a:pPr algn="just">
              <a:buFontTx/>
              <a:buChar char="-"/>
            </a:pPr>
            <a:r>
              <a:rPr lang="en-US" sz="1800" dirty="0" err="1" smtClean="0"/>
              <a:t>Toleransi</a:t>
            </a:r>
            <a:r>
              <a:rPr lang="en-US" sz="1800" dirty="0" smtClean="0"/>
              <a:t> </a:t>
            </a:r>
            <a:r>
              <a:rPr lang="en-US" sz="1800" dirty="0" err="1" smtClean="0"/>
              <a:t>dioda</a:t>
            </a:r>
            <a:r>
              <a:rPr lang="en-US" sz="1800" dirty="0" smtClean="0"/>
              <a:t> </a:t>
            </a:r>
            <a:r>
              <a:rPr lang="en-US" sz="1800" dirty="0" err="1" smtClean="0"/>
              <a:t>zener</a:t>
            </a:r>
            <a:r>
              <a:rPr lang="en-US" sz="1800" dirty="0" smtClean="0"/>
              <a:t> </a:t>
            </a:r>
            <a:r>
              <a:rPr lang="en-US" sz="1800" dirty="0" err="1" smtClean="0"/>
              <a:t>berkisar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5%-10%</a:t>
            </a:r>
          </a:p>
          <a:p>
            <a:pPr algn="just">
              <a:buFontTx/>
              <a:buChar char="-"/>
            </a:pPr>
            <a:r>
              <a:rPr lang="en-US" sz="1800" dirty="0" err="1" smtClean="0"/>
              <a:t>Dioda</a:t>
            </a:r>
            <a:r>
              <a:rPr lang="en-US" sz="1800" dirty="0" smtClean="0"/>
              <a:t> </a:t>
            </a:r>
            <a:r>
              <a:rPr lang="en-US" sz="1800" dirty="0" err="1" smtClean="0"/>
              <a:t>zener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mengalirkan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terlalu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smtClean="0"/>
              <a:t>mengurangi </a:t>
            </a:r>
            <a:r>
              <a:rPr lang="en-US" sz="1800" dirty="0" err="1" smtClean="0"/>
              <a:t>arus</a:t>
            </a:r>
            <a:r>
              <a:rPr lang="en-US" sz="1800" dirty="0" smtClean="0"/>
              <a:t> </a:t>
            </a:r>
            <a:r>
              <a:rPr lang="en-US" sz="1800" dirty="0" err="1" smtClean="0"/>
              <a:t>listrik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terlalu</a:t>
            </a:r>
            <a:r>
              <a:rPr lang="en-US" sz="1800" dirty="0" smtClean="0"/>
              <a:t> </a:t>
            </a:r>
            <a:r>
              <a:rPr lang="en-US" sz="1800" dirty="0" err="1" smtClean="0"/>
              <a:t>rendah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menyebabkan</a:t>
            </a:r>
            <a:r>
              <a:rPr lang="en-US" sz="1800" dirty="0" smtClean="0"/>
              <a:t> </a:t>
            </a:r>
            <a:r>
              <a:rPr lang="en-US" sz="1800" dirty="0" err="1" smtClean="0"/>
              <a:t>tegangan</a:t>
            </a:r>
            <a:r>
              <a:rPr lang="en-US" sz="1800" dirty="0" smtClean="0"/>
              <a:t> </a:t>
            </a:r>
            <a:r>
              <a:rPr lang="en-US" sz="1800" dirty="0" err="1" smtClean="0"/>
              <a:t>stabil</a:t>
            </a:r>
            <a:r>
              <a:rPr lang="en-US" sz="1800" dirty="0" smtClean="0"/>
              <a:t>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168" y="1524000"/>
            <a:ext cx="1862137" cy="116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288" y="4565534"/>
            <a:ext cx="4191000" cy="199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4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JENIS-JENIS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058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LED ( Light Emitting Diode)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komponen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mengeluarkan</a:t>
            </a:r>
            <a:r>
              <a:rPr lang="en-US" sz="1800" dirty="0"/>
              <a:t> </a:t>
            </a:r>
            <a:r>
              <a:rPr lang="en-US" sz="1800" dirty="0" err="1"/>
              <a:t>emisi</a:t>
            </a:r>
            <a:r>
              <a:rPr lang="en-US" sz="1800" dirty="0"/>
              <a:t> </a:t>
            </a:r>
            <a:r>
              <a:rPr lang="en-US" sz="1800" dirty="0" err="1" smtClean="0"/>
              <a:t>cahaya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</a:t>
            </a:r>
            <a:r>
              <a:rPr lang="en-US" sz="1800" dirty="0" err="1" smtClean="0"/>
              <a:t>diberikan</a:t>
            </a:r>
            <a:r>
              <a:rPr lang="en-US" sz="1800" dirty="0" smtClean="0"/>
              <a:t> forward-bias.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Warna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dikeluarkan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merah</a:t>
            </a:r>
            <a:r>
              <a:rPr lang="en-US" sz="1800" dirty="0" smtClean="0"/>
              <a:t>, </a:t>
            </a:r>
            <a:r>
              <a:rPr lang="en-US" sz="1800" dirty="0" err="1" smtClean="0"/>
              <a:t>biru</a:t>
            </a:r>
            <a:r>
              <a:rPr lang="en-US" sz="1800" dirty="0" smtClean="0"/>
              <a:t>, </a:t>
            </a:r>
            <a:r>
              <a:rPr lang="en-US" sz="1800" dirty="0" err="1" smtClean="0"/>
              <a:t>hijau</a:t>
            </a:r>
            <a:r>
              <a:rPr lang="en-US" sz="1800" dirty="0" smtClean="0"/>
              <a:t>, </a:t>
            </a:r>
            <a:r>
              <a:rPr lang="en-US" sz="1800" dirty="0" err="1" smtClean="0"/>
              <a:t>dll</a:t>
            </a:r>
            <a:r>
              <a:rPr lang="en-U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err="1" smtClean="0"/>
              <a:t>Simbol</a:t>
            </a:r>
            <a:r>
              <a:rPr lang="en-US" sz="1800" dirty="0" smtClean="0"/>
              <a:t> : </a:t>
            </a:r>
          </a:p>
          <a:p>
            <a:pPr marL="0" indent="0"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71549"/>
            <a:ext cx="3657600" cy="2372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06" y="3294122"/>
            <a:ext cx="2286000" cy="192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2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material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pembuat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led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229600" cy="5562600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hlinkClick r:id="rId3" tooltip="Aluminium gallium arsenide (halaman belum tersedia)"/>
              </a:rPr>
              <a:t>aluminium</a:t>
            </a:r>
            <a:r>
              <a:rPr lang="en-US" dirty="0">
                <a:hlinkClick r:id="rId3" tooltip="Aluminium gallium arsenide (halaman belum tersedia)"/>
              </a:rPr>
              <a:t> gallium arsenide</a:t>
            </a:r>
            <a:r>
              <a:rPr lang="en-US" dirty="0"/>
              <a:t> (</a:t>
            </a:r>
            <a:r>
              <a:rPr lang="en-US" dirty="0" err="1"/>
              <a:t>AlGaAs</a:t>
            </a:r>
            <a:r>
              <a:rPr lang="en-US" dirty="0"/>
              <a:t>) -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inframerah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4" tooltip="Gallium aluminium phosphide (halaman belum tersedia)"/>
              </a:rPr>
              <a:t>gallium </a:t>
            </a:r>
            <a:r>
              <a:rPr lang="en-US" dirty="0" err="1">
                <a:hlinkClick r:id="rId4" tooltip="Gallium aluminium phosphide (halaman belum tersedia)"/>
              </a:rPr>
              <a:t>aluminium</a:t>
            </a:r>
            <a:r>
              <a:rPr lang="en-US" dirty="0">
                <a:hlinkClick r:id="rId4" tooltip="Gallium aluminium phosphide (halaman belum tersedia)"/>
              </a:rPr>
              <a:t> phosphide</a:t>
            </a:r>
            <a:r>
              <a:rPr lang="en-US" dirty="0"/>
              <a:t> - </a:t>
            </a:r>
            <a:r>
              <a:rPr lang="en-US" dirty="0" err="1"/>
              <a:t>hijau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5" tooltip="Gallium arsenide/phosphide (halaman belum tersedia)"/>
              </a:rPr>
              <a:t>gallium arsenide/phosphide</a:t>
            </a:r>
            <a:r>
              <a:rPr lang="en-US" dirty="0"/>
              <a:t> (</a:t>
            </a:r>
            <a:r>
              <a:rPr lang="en-US" dirty="0" err="1"/>
              <a:t>GaAsP</a:t>
            </a:r>
            <a:r>
              <a:rPr lang="en-US" dirty="0"/>
              <a:t>) - </a:t>
            </a:r>
            <a:r>
              <a:rPr lang="en-US" dirty="0" err="1"/>
              <a:t>merah</a:t>
            </a:r>
            <a:r>
              <a:rPr lang="en-US" dirty="0"/>
              <a:t>, </a:t>
            </a:r>
            <a:r>
              <a:rPr lang="en-US" dirty="0" err="1"/>
              <a:t>oranye-merah</a:t>
            </a:r>
            <a:r>
              <a:rPr lang="en-US" dirty="0"/>
              <a:t>, </a:t>
            </a:r>
            <a:r>
              <a:rPr lang="en-US" dirty="0" err="1">
                <a:hlinkClick r:id="rId6" tooltip="Oranye (warna) (halaman belum tersedia)"/>
              </a:rPr>
              <a:t>oranye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hlinkClick r:id="rId7" tooltip="Kuning"/>
              </a:rPr>
              <a:t>kuning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8" tooltip="Gallium nitride (halaman belum tersedia)"/>
              </a:rPr>
              <a:t>gallium nitride</a:t>
            </a:r>
            <a:r>
              <a:rPr lang="en-US" dirty="0"/>
              <a:t> (</a:t>
            </a:r>
            <a:r>
              <a:rPr lang="en-US" dirty="0" err="1"/>
              <a:t>GaN</a:t>
            </a:r>
            <a:r>
              <a:rPr lang="en-US" dirty="0"/>
              <a:t>) - </a:t>
            </a:r>
            <a:r>
              <a:rPr lang="en-US" dirty="0" err="1"/>
              <a:t>hijau</a:t>
            </a:r>
            <a:r>
              <a:rPr lang="en-US" dirty="0"/>
              <a:t>,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emerald),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hlinkClick r:id="rId9" tooltip="Biru"/>
              </a:rPr>
              <a:t>biru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gallium phosphide (</a:t>
            </a:r>
            <a:r>
              <a:rPr lang="en-US" dirty="0" err="1"/>
              <a:t>GaP</a:t>
            </a:r>
            <a:r>
              <a:rPr lang="en-US" dirty="0"/>
              <a:t>) - </a:t>
            </a:r>
            <a:r>
              <a:rPr lang="en-US" dirty="0" err="1"/>
              <a:t>merah</a:t>
            </a:r>
            <a:r>
              <a:rPr lang="en-US" dirty="0"/>
              <a:t>, </a:t>
            </a:r>
            <a:r>
              <a:rPr lang="en-US" dirty="0" err="1"/>
              <a:t>kuning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hijau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10" tooltip="Zinc"/>
              </a:rPr>
              <a:t>zinc</a:t>
            </a:r>
            <a:r>
              <a:rPr lang="en-US" dirty="0"/>
              <a:t> </a:t>
            </a:r>
            <a:r>
              <a:rPr lang="en-US" dirty="0" err="1">
                <a:hlinkClick r:id="rId11" tooltip="Selenium"/>
              </a:rPr>
              <a:t>selenide</a:t>
            </a:r>
            <a:r>
              <a:rPr lang="en-US" dirty="0"/>
              <a:t> (</a:t>
            </a:r>
            <a:r>
              <a:rPr lang="en-US" dirty="0" err="1"/>
              <a:t>ZnSe</a:t>
            </a:r>
            <a:r>
              <a:rPr lang="en-US" dirty="0"/>
              <a:t>) - </a:t>
            </a:r>
            <a:r>
              <a:rPr lang="en-US" dirty="0" err="1"/>
              <a:t>biru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12" tooltip="Indium"/>
              </a:rPr>
              <a:t>indium</a:t>
            </a:r>
            <a:r>
              <a:rPr lang="en-US" dirty="0"/>
              <a:t> gallium nitride (</a:t>
            </a:r>
            <a:r>
              <a:rPr lang="en-US" dirty="0" err="1"/>
              <a:t>InGaN</a:t>
            </a:r>
            <a:r>
              <a:rPr lang="en-US" dirty="0"/>
              <a:t>) -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kebiruan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biru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indium gallium </a:t>
            </a:r>
            <a:r>
              <a:rPr lang="en-US" dirty="0" err="1"/>
              <a:t>aluminium</a:t>
            </a:r>
            <a:r>
              <a:rPr lang="en-US" dirty="0"/>
              <a:t> phosphide - </a:t>
            </a:r>
            <a:r>
              <a:rPr lang="en-US" dirty="0" err="1"/>
              <a:t>oranye-merah</a:t>
            </a:r>
            <a:r>
              <a:rPr lang="en-US" dirty="0"/>
              <a:t>, </a:t>
            </a:r>
            <a:r>
              <a:rPr lang="en-US" dirty="0" err="1"/>
              <a:t>oranye</a:t>
            </a:r>
            <a:r>
              <a:rPr lang="en-US" dirty="0"/>
              <a:t>, </a:t>
            </a:r>
            <a:r>
              <a:rPr lang="en-US" dirty="0" err="1"/>
              <a:t>kuning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hijau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13" tooltip="Silicon carbide (halaman belum tersedia)"/>
              </a:rPr>
              <a:t>silicon carbide</a:t>
            </a:r>
            <a:r>
              <a:rPr lang="en-US" dirty="0"/>
              <a:t> (</a:t>
            </a:r>
            <a:r>
              <a:rPr lang="en-US" dirty="0" err="1"/>
              <a:t>SiC</a:t>
            </a:r>
            <a:r>
              <a:rPr lang="en-US" dirty="0"/>
              <a:t>) - </a:t>
            </a:r>
            <a:r>
              <a:rPr lang="en-US" dirty="0" err="1"/>
              <a:t>biru</a:t>
            </a:r>
            <a:endParaRPr lang="en-US" dirty="0"/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14" tooltip="Diamond (halaman belum tersedia)"/>
              </a:rPr>
              <a:t>diamond</a:t>
            </a:r>
            <a:r>
              <a:rPr lang="en-US" dirty="0"/>
              <a:t> (C) - ultraviolet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15" tooltip="Silicon"/>
              </a:rPr>
              <a:t>silicon</a:t>
            </a:r>
            <a:r>
              <a:rPr lang="en-US" dirty="0"/>
              <a:t> (Si) - </a:t>
            </a:r>
            <a:r>
              <a:rPr lang="en-US" dirty="0" err="1"/>
              <a:t>biru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hlinkClick r:id="rId16" tooltip="Sapphire"/>
              </a:rPr>
              <a:t>sapphire</a:t>
            </a:r>
            <a:r>
              <a:rPr lang="en-US" dirty="0"/>
              <a:t> (Al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) - </a:t>
            </a:r>
            <a:r>
              <a:rPr lang="en-US" dirty="0" err="1"/>
              <a:t>biru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41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/>
              <a:t>maju</a:t>
            </a:r>
            <a:r>
              <a:rPr lang="en-US" sz="2000" dirty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LED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1,6 </a:t>
            </a:r>
            <a:r>
              <a:rPr lang="en-US" sz="2000" dirty="0" err="1"/>
              <a:t>sampai</a:t>
            </a:r>
            <a:r>
              <a:rPr lang="en-US" sz="2000" dirty="0"/>
              <a:t> 2,2 </a:t>
            </a:r>
            <a:r>
              <a:rPr lang="en-US" sz="2000" dirty="0" smtClean="0"/>
              <a:t>volt.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LED </a:t>
            </a:r>
            <a:r>
              <a:rPr lang="en-US" sz="2000" dirty="0" err="1"/>
              <a:t>kuning</a:t>
            </a:r>
            <a:r>
              <a:rPr lang="en-US" sz="2000" dirty="0"/>
              <a:t> 2,4 volt 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LED </a:t>
            </a:r>
            <a:r>
              <a:rPr lang="en-US" sz="2000" dirty="0" err="1"/>
              <a:t>hijau</a:t>
            </a:r>
            <a:r>
              <a:rPr lang="en-US" sz="2000" dirty="0"/>
              <a:t> 2,7 volt. 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/>
              <a:t>tegangan</a:t>
            </a:r>
            <a:r>
              <a:rPr lang="en-US" sz="2000" dirty="0"/>
              <a:t> </a:t>
            </a:r>
            <a:r>
              <a:rPr lang="en-US" sz="2000" dirty="0" err="1" smtClean="0"/>
              <a:t>terbaik</a:t>
            </a:r>
            <a:r>
              <a:rPr lang="en-US" sz="2000" dirty="0" smtClean="0"/>
              <a:t> </a:t>
            </a:r>
            <a:r>
              <a:rPr lang="en-US" sz="2000" dirty="0" err="1"/>
              <a:t>maksimum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dibolehkan</a:t>
            </a:r>
            <a:r>
              <a:rPr lang="en-US" sz="2000" dirty="0" smtClean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LED </a:t>
            </a:r>
            <a:r>
              <a:rPr lang="en-US" sz="2000" dirty="0" err="1"/>
              <a:t>merah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3 volt, </a:t>
            </a:r>
            <a:endParaRPr lang="en-US" sz="20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LED </a:t>
            </a:r>
            <a:r>
              <a:rPr lang="en-US" sz="2000" dirty="0" err="1" smtClean="0"/>
              <a:t>kuning</a:t>
            </a:r>
            <a:r>
              <a:rPr lang="en-US" sz="2000" dirty="0" smtClean="0"/>
              <a:t> </a:t>
            </a:r>
            <a:r>
              <a:rPr lang="en-US" sz="2000" dirty="0"/>
              <a:t>5  </a:t>
            </a:r>
            <a:r>
              <a:rPr lang="en-US" sz="2000" dirty="0" smtClean="0"/>
              <a:t>volt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/>
              <a:t>LED </a:t>
            </a:r>
            <a:r>
              <a:rPr lang="en-US" sz="2000" dirty="0" err="1"/>
              <a:t>hijau</a:t>
            </a:r>
            <a:r>
              <a:rPr lang="en-US" sz="2000" dirty="0"/>
              <a:t> 5 volt. </a:t>
            </a:r>
          </a:p>
        </p:txBody>
      </p:sp>
    </p:spTree>
    <p:extLst>
      <p:ext uri="{BB962C8B-B14F-4D97-AF65-F5344CB8AC3E}">
        <p14:creationId xmlns:p14="http://schemas.microsoft.com/office/powerpoint/2010/main" val="1933312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6397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05800" cy="5029200"/>
          </a:xfrm>
        </p:spPr>
        <p:txBody>
          <a:bodyPr/>
          <a:lstStyle/>
          <a:p>
            <a:r>
              <a:rPr lang="en-US" dirty="0" err="1" smtClean="0"/>
              <a:t>Dioda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sensor </a:t>
            </a:r>
            <a:r>
              <a:rPr lang="en-US" dirty="0" err="1" smtClean="0"/>
              <a:t>cahaya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Simbol</a:t>
            </a:r>
            <a:r>
              <a:rPr lang="en-US" dirty="0" smtClean="0"/>
              <a:t> 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49570" y="2427895"/>
            <a:ext cx="1503741" cy="182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18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153400" cy="5407152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/>
              <a:t>Dioda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elektronika</a:t>
            </a:r>
            <a:r>
              <a:rPr lang="en-US" sz="2000" dirty="0"/>
              <a:t> yang </a:t>
            </a:r>
            <a:r>
              <a:rPr lang="en-US" sz="2000" dirty="0" err="1"/>
              <a:t>terbuat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semikonduktor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mengalirkan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arah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/>
              <a:t>dioda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sambungan</a:t>
            </a:r>
            <a:r>
              <a:rPr lang="en-US" sz="2000" dirty="0"/>
              <a:t> </a:t>
            </a:r>
            <a:r>
              <a:rPr lang="en-US" sz="2000" dirty="0" err="1"/>
              <a:t>semikonduktor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terbuat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semikonduktor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germanium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silikon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:</a:t>
            </a:r>
          </a:p>
          <a:p>
            <a:pPr marL="0" indent="0" algn="just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559" y="3352800"/>
            <a:ext cx="2376311" cy="249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73387"/>
            <a:ext cx="3048000" cy="92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799"/>
            <a:ext cx="2895600" cy="119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13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639762"/>
          </a:xfrm>
        </p:spPr>
        <p:txBody>
          <a:bodyPr>
            <a:noAutofit/>
          </a:bodyPr>
          <a:lstStyle/>
          <a:p>
            <a:r>
              <a:rPr lang="en-US" sz="4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Aplikasi</a:t>
            </a:r>
            <a:r>
              <a:rPr 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4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dioda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562600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penyearah</a:t>
            </a:r>
            <a:r>
              <a:rPr lang="en-US" sz="2000" dirty="0" smtClean="0"/>
              <a:t> </a:t>
            </a:r>
            <a:r>
              <a:rPr lang="en-US" sz="2000" dirty="0" err="1" smtClean="0"/>
              <a:t>setengah</a:t>
            </a:r>
            <a:r>
              <a:rPr lang="en-US" sz="2000" dirty="0" smtClean="0"/>
              <a:t> </a:t>
            </a:r>
            <a:r>
              <a:rPr lang="en-US" sz="2000" dirty="0" err="1" smtClean="0"/>
              <a:t>gelombang</a:t>
            </a:r>
            <a:endParaRPr lang="en-US" sz="2000" dirty="0" smtClean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penyearah</a:t>
            </a:r>
            <a:r>
              <a:rPr lang="en-US" sz="2000" dirty="0" smtClean="0"/>
              <a:t> </a:t>
            </a:r>
            <a:r>
              <a:rPr lang="en-US" sz="2000" dirty="0" err="1" smtClean="0"/>
              <a:t>gelombang</a:t>
            </a:r>
            <a:r>
              <a:rPr lang="en-US" sz="2000" dirty="0" smtClean="0"/>
              <a:t> </a:t>
            </a:r>
            <a:r>
              <a:rPr lang="en-US" sz="2000" dirty="0" err="1" smtClean="0"/>
              <a:t>penuh</a:t>
            </a:r>
            <a:endParaRPr lang="en-US" sz="2000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Penyearah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 smtClean="0"/>
              <a:t>Rectifier</a:t>
            </a:r>
            <a:r>
              <a:rPr lang="en-US" sz="2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Pemotong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/>
              <a:t>Clipper</a:t>
            </a:r>
            <a:r>
              <a:rPr lang="en-US" sz="2000" dirty="0"/>
              <a:t>)/</a:t>
            </a:r>
            <a:r>
              <a:rPr lang="en-US" sz="2000" dirty="0" err="1"/>
              <a:t>Pembatas</a:t>
            </a:r>
            <a:r>
              <a:rPr lang="en-US" sz="2000" dirty="0"/>
              <a:t> (</a:t>
            </a:r>
            <a:r>
              <a:rPr lang="en-US" sz="2000" i="1" dirty="0" smtClean="0"/>
              <a:t>Limiter</a:t>
            </a:r>
            <a:r>
              <a:rPr lang="en-US" sz="2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Penggenggam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 smtClean="0"/>
              <a:t>Clamper</a:t>
            </a:r>
            <a:r>
              <a:rPr lang="en-US" sz="2000" dirty="0" smtClean="0"/>
              <a:t>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Detektor</a:t>
            </a:r>
            <a:r>
              <a:rPr lang="en-US" sz="2000" dirty="0" smtClean="0"/>
              <a:t> </a:t>
            </a:r>
            <a:r>
              <a:rPr lang="en-US" sz="2000" dirty="0" err="1"/>
              <a:t>Puncak</a:t>
            </a:r>
            <a:r>
              <a:rPr lang="en-US" sz="2000" dirty="0"/>
              <a:t> (</a:t>
            </a:r>
            <a:r>
              <a:rPr lang="en-US" sz="2000" i="1" dirty="0"/>
              <a:t>Peak Detector</a:t>
            </a:r>
            <a:r>
              <a:rPr lang="en-US" sz="2000" dirty="0"/>
              <a:t>)</a:t>
            </a:r>
          </a:p>
          <a:p>
            <a:pPr marL="58738" indent="-58738" algn="just">
              <a:lnSpc>
                <a:spcPct val="200000"/>
              </a:lnSpc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8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153400" cy="5407152"/>
          </a:xfrm>
        </p:spPr>
        <p:txBody>
          <a:bodyPr>
            <a:normAutofit/>
          </a:bodyPr>
          <a:lstStyle/>
          <a:p>
            <a:pPr algn="just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80" y="1447800"/>
            <a:ext cx="5097719" cy="4313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45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334000"/>
          </a:xfrm>
        </p:spPr>
        <p:txBody>
          <a:bodyPr>
            <a:normAutofit/>
          </a:bodyPr>
          <a:lstStyle/>
          <a:p>
            <a:pPr algn="just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Bias (bias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maju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buFontTx/>
              <a:buChar char="-"/>
            </a:pP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mengalirkan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listrik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P </a:t>
            </a:r>
            <a:r>
              <a:rPr lang="en-US" sz="2000" dirty="0"/>
              <a:t>(</a:t>
            </a:r>
            <a:r>
              <a:rPr lang="en-US" sz="2000" dirty="0" smtClean="0"/>
              <a:t>kaki </a:t>
            </a:r>
            <a:r>
              <a:rPr lang="en-US" sz="2000" dirty="0" err="1" smtClean="0"/>
              <a:t>anoda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N (kaki </a:t>
            </a:r>
            <a:r>
              <a:rPr lang="en-US" sz="2000" dirty="0" err="1" smtClean="0"/>
              <a:t>katode</a:t>
            </a:r>
            <a:r>
              <a:rPr lang="en-US" sz="2000" dirty="0" smtClean="0"/>
              <a:t>)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.</a:t>
            </a:r>
          </a:p>
          <a:p>
            <a:pPr algn="just">
              <a:buFontTx/>
              <a:buChar char="-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saklar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399"/>
            <a:ext cx="3429000" cy="254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871" y="3129387"/>
            <a:ext cx="2590800" cy="269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08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334000"/>
          </a:xfrm>
        </p:spPr>
        <p:txBody>
          <a:bodyPr>
            <a:normAutofit/>
          </a:bodyPr>
          <a:lstStyle/>
          <a:p>
            <a:pPr algn="just"/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everse Bias (Bias </a:t>
            </a: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mundur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perpindahan</a:t>
            </a:r>
            <a:r>
              <a:rPr lang="en-US" sz="2000" dirty="0"/>
              <a:t>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aliran</a:t>
            </a:r>
            <a:r>
              <a:rPr lang="en-US" sz="2000" dirty="0"/>
              <a:t> hole </a:t>
            </a:r>
            <a:r>
              <a:rPr lang="en-US" sz="2000" dirty="0" err="1"/>
              <a:t>dari</a:t>
            </a:r>
            <a:r>
              <a:rPr lang="en-US" sz="2000" dirty="0"/>
              <a:t> P </a:t>
            </a:r>
            <a:r>
              <a:rPr lang="en-US" sz="2000" dirty="0" err="1"/>
              <a:t>ke</a:t>
            </a:r>
            <a:r>
              <a:rPr lang="en-US" sz="2000" dirty="0"/>
              <a:t> N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,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</a:t>
            </a:r>
            <a:r>
              <a:rPr lang="en-US" sz="2000" dirty="0" err="1"/>
              <a:t>baik</a:t>
            </a:r>
            <a:r>
              <a:rPr lang="en-US" sz="2000" dirty="0"/>
              <a:t> hole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tertarik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arah</a:t>
            </a:r>
            <a:r>
              <a:rPr lang="en-US" sz="2000" dirty="0"/>
              <a:t> </a:t>
            </a:r>
            <a:r>
              <a:rPr lang="en-US" sz="2000" dirty="0" err="1"/>
              <a:t>kutub</a:t>
            </a:r>
            <a:r>
              <a:rPr lang="en-US" sz="2000" dirty="0"/>
              <a:t> </a:t>
            </a:r>
            <a:r>
              <a:rPr lang="en-US" sz="2000" dirty="0" err="1" smtClean="0"/>
              <a:t>berlawanan</a:t>
            </a:r>
            <a:r>
              <a:rPr lang="en-US" sz="2000" dirty="0" smtClean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menyebabkan</a:t>
            </a:r>
            <a:r>
              <a:rPr lang="en-US" sz="2000" dirty="0" smtClean="0"/>
              <a:t> </a:t>
            </a:r>
            <a:r>
              <a:rPr lang="en-US" sz="2000" dirty="0" err="1"/>
              <a:t>lapisan</a:t>
            </a:r>
            <a:r>
              <a:rPr lang="en-US" sz="2000" dirty="0"/>
              <a:t> </a:t>
            </a:r>
            <a:r>
              <a:rPr lang="en-US" sz="2000" dirty="0" err="1"/>
              <a:t>deplesi</a:t>
            </a:r>
            <a:r>
              <a:rPr lang="en-US" sz="2000" dirty="0"/>
              <a:t> (</a:t>
            </a:r>
            <a:r>
              <a:rPr lang="en-US" sz="2000" i="1" dirty="0"/>
              <a:t>depletion layer</a:t>
            </a:r>
            <a:r>
              <a:rPr lang="en-US" sz="2000" dirty="0"/>
              <a:t>)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menghalangi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saklar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81400"/>
            <a:ext cx="319081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258" y="3581400"/>
            <a:ext cx="2133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43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635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Breakdown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menahan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</a:t>
            </a:r>
            <a:r>
              <a:rPr lang="en-US" sz="2000" dirty="0" smtClean="0"/>
              <a:t> di </a:t>
            </a:r>
            <a:r>
              <a:rPr lang="en-US" sz="2000" dirty="0" err="1" smtClean="0"/>
              <a:t>lapisan</a:t>
            </a:r>
            <a:r>
              <a:rPr lang="en-US" sz="2000" dirty="0" smtClean="0"/>
              <a:t> </a:t>
            </a:r>
            <a:r>
              <a:rPr lang="en-US" sz="2000" dirty="0" err="1" smtClean="0"/>
              <a:t>deplesi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reverse bias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mengalirkan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puluhan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ratusan</a:t>
            </a:r>
            <a:r>
              <a:rPr lang="en-US" sz="2000" dirty="0" smtClean="0"/>
              <a:t> volt.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knee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membesar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forward bias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mengalirkan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err="1">
                <a:latin typeface="Century Schoolbook" pitchFamily="18" charset="0"/>
              </a:rPr>
              <a:t>Apabila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tegangan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dioda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lebih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besar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dari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tegangan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smtClean="0">
                <a:latin typeface="Century Schoolbook" pitchFamily="18" charset="0"/>
              </a:rPr>
              <a:t>knee </a:t>
            </a:r>
            <a:r>
              <a:rPr lang="en-US" sz="2000" dirty="0" err="1">
                <a:latin typeface="Century Schoolbook" pitchFamily="18" charset="0"/>
              </a:rPr>
              <a:t>maka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dioda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akan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menghantar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dengan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mudah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dan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sebaliknya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bila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tegangan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dioda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lebih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kecil</a:t>
            </a:r>
            <a:r>
              <a:rPr lang="en-US" sz="2000" dirty="0">
                <a:latin typeface="Century Schoolbook" pitchFamily="18" charset="0"/>
              </a:rPr>
              <a:t>  </a:t>
            </a:r>
            <a:r>
              <a:rPr lang="en-US" sz="2000" dirty="0" err="1">
                <a:latin typeface="Century Schoolbook" pitchFamily="18" charset="0"/>
              </a:rPr>
              <a:t>maka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dioda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tidak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menghantar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>
                <a:latin typeface="Century Schoolbook" pitchFamily="18" charset="0"/>
              </a:rPr>
              <a:t>dengan</a:t>
            </a:r>
            <a:r>
              <a:rPr lang="en-US" sz="2000" dirty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baik</a:t>
            </a:r>
            <a:endParaRPr lang="en-US" sz="2000" dirty="0" smtClean="0">
              <a:latin typeface="Century Schoolbook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err="1" smtClean="0">
                <a:latin typeface="Century Schoolbook" pitchFamily="18" charset="0"/>
              </a:rPr>
              <a:t>Tegangan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dioda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pada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bahan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silikon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diatas</a:t>
            </a:r>
            <a:r>
              <a:rPr lang="en-US" sz="2000" dirty="0" smtClean="0">
                <a:latin typeface="Century Schoolbook" pitchFamily="18" charset="0"/>
              </a:rPr>
              <a:t> 0,7 volt </a:t>
            </a:r>
            <a:r>
              <a:rPr lang="en-US" sz="2000" dirty="0" err="1" smtClean="0">
                <a:latin typeface="Century Schoolbook" pitchFamily="18" charset="0"/>
              </a:rPr>
              <a:t>dan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pada</a:t>
            </a:r>
            <a:r>
              <a:rPr lang="en-US" sz="2000" dirty="0" smtClean="0">
                <a:latin typeface="Century Schoolbook" pitchFamily="18" charset="0"/>
              </a:rPr>
              <a:t> </a:t>
            </a:r>
            <a:r>
              <a:rPr lang="en-US" sz="2000" dirty="0" err="1" smtClean="0">
                <a:latin typeface="Century Schoolbook" pitchFamily="18" charset="0"/>
              </a:rPr>
              <a:t>bahan</a:t>
            </a:r>
            <a:r>
              <a:rPr lang="en-US" sz="2000" dirty="0" smtClean="0">
                <a:latin typeface="Century Schoolbook" pitchFamily="18" charset="0"/>
              </a:rPr>
              <a:t> germanium </a:t>
            </a:r>
            <a:r>
              <a:rPr lang="en-US" sz="2000" dirty="0" err="1" smtClean="0">
                <a:latin typeface="Century Schoolbook" pitchFamily="18" charset="0"/>
              </a:rPr>
              <a:t>diatas</a:t>
            </a:r>
            <a:r>
              <a:rPr lang="en-US" sz="2000" dirty="0" smtClean="0">
                <a:latin typeface="Century Schoolbook" pitchFamily="18" charset="0"/>
              </a:rPr>
              <a:t> 0,3 volt.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373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543800" cy="6397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Pendekatan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dioda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ideal)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forwar</a:t>
            </a:r>
            <a:r>
              <a:rPr lang="en-US" sz="2000" dirty="0" smtClean="0"/>
              <a:t> bias,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saklar</a:t>
            </a:r>
            <a:r>
              <a:rPr lang="en-US" sz="2000" dirty="0" smtClean="0"/>
              <a:t> </a:t>
            </a:r>
            <a:r>
              <a:rPr lang="en-US" sz="2000" dirty="0" err="1" smtClean="0"/>
              <a:t>tertutup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nol.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reverse bias,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saklar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.</a:t>
            </a:r>
            <a:endParaRPr lang="en-US" sz="2000" dirty="0"/>
          </a:p>
          <a:p>
            <a:pPr algn="just"/>
            <a:endParaRPr 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886200" cy="3542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52247"/>
            <a:ext cx="3581400" cy="2202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2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53" y="152400"/>
            <a:ext cx="7543800" cy="639762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DIODA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599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Pendekatan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forwar</a:t>
            </a:r>
            <a:r>
              <a:rPr lang="en-US" sz="2000" dirty="0" smtClean="0"/>
              <a:t> bias,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tegangan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V</a:t>
            </a:r>
            <a:r>
              <a:rPr lang="el-GR" sz="2000" dirty="0" smtClean="0"/>
              <a:t>γ</a:t>
            </a:r>
            <a:r>
              <a:rPr lang="en-US" sz="2000" dirty="0" smtClean="0"/>
              <a:t> (</a:t>
            </a:r>
            <a:r>
              <a:rPr lang="en-US" sz="2000" dirty="0"/>
              <a:t>V</a:t>
            </a:r>
            <a:r>
              <a:rPr lang="el-GR" sz="2000" dirty="0"/>
              <a:t>γ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silikon</a:t>
            </a:r>
            <a:r>
              <a:rPr lang="en-US" sz="2000" dirty="0" smtClean="0"/>
              <a:t> = 0,7 volt </a:t>
            </a:r>
            <a:r>
              <a:rPr lang="en-US" sz="2000" dirty="0" err="1" smtClean="0"/>
              <a:t>atau</a:t>
            </a:r>
            <a:r>
              <a:rPr lang="en-US" sz="2000" dirty="0" smtClean="0"/>
              <a:t> 0,6 volt) </a:t>
            </a:r>
            <a:r>
              <a:rPr lang="en-US" sz="2000" dirty="0" err="1" smtClean="0"/>
              <a:t>dan</a:t>
            </a:r>
            <a:r>
              <a:rPr lang="en-US" sz="2000" dirty="0" smtClean="0"/>
              <a:t> (</a:t>
            </a:r>
            <a:r>
              <a:rPr lang="en-US" sz="2000" dirty="0"/>
              <a:t>V</a:t>
            </a:r>
            <a:r>
              <a:rPr lang="el-GR" sz="2000" dirty="0"/>
              <a:t>γ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germanium = 0,2 volt </a:t>
            </a:r>
            <a:r>
              <a:rPr lang="en-US" sz="2000" dirty="0" err="1" smtClean="0"/>
              <a:t>atau</a:t>
            </a:r>
            <a:r>
              <a:rPr lang="en-US" sz="2000" dirty="0" smtClean="0"/>
              <a:t> 0,3 volt).</a:t>
            </a:r>
          </a:p>
          <a:p>
            <a:pPr algn="just"/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reverse bias,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saklar</a:t>
            </a:r>
            <a:r>
              <a:rPr lang="en-US" sz="2000" dirty="0" smtClean="0"/>
              <a:t> </a:t>
            </a:r>
            <a:r>
              <a:rPr lang="en-US" sz="2000" dirty="0" err="1" smtClean="0"/>
              <a:t>terbuka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hambatan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dioda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390541"/>
            <a:ext cx="4038600" cy="316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3659264"/>
            <a:ext cx="375547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3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297</TotalTime>
  <Words>758</Words>
  <Application>Microsoft Office PowerPoint</Application>
  <PresentationFormat>On-screen Show (4:3)</PresentationFormat>
  <Paragraphs>107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DIODA</vt:lpstr>
      <vt:lpstr>DIODA</vt:lpstr>
      <vt:lpstr>Aplikasi dioda</vt:lpstr>
      <vt:lpstr>KARAKTERISTIK DIODA</vt:lpstr>
      <vt:lpstr>KARAKTERISTIK DIODA</vt:lpstr>
      <vt:lpstr>KARAKTERISTIK DIODA</vt:lpstr>
      <vt:lpstr>KARAKTERISTIK DIODA</vt:lpstr>
      <vt:lpstr>MODEL DIODA</vt:lpstr>
      <vt:lpstr>MODEL DIODA</vt:lpstr>
      <vt:lpstr>MODEL DIODA</vt:lpstr>
      <vt:lpstr>CONTOH SOAL</vt:lpstr>
      <vt:lpstr>JENIS-JENIS DIODA</vt:lpstr>
      <vt:lpstr>JENIS-JENIS DIODA</vt:lpstr>
      <vt:lpstr>Beberapa material pembuat warna pada led</vt:lpstr>
      <vt:lpstr>PowerPoint Presentation</vt:lpstr>
      <vt:lpstr>3. Photodioda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ncie</dc:creator>
  <cp:lastModifiedBy>ncie</cp:lastModifiedBy>
  <cp:revision>42</cp:revision>
  <dcterms:created xsi:type="dcterms:W3CDTF">2010-10-27T10:09:14Z</dcterms:created>
  <dcterms:modified xsi:type="dcterms:W3CDTF">2010-10-30T00:13:49Z</dcterms:modified>
</cp:coreProperties>
</file>