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A875D9-1E69-4EF8-A204-3395867EABA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B63206-F99F-41BD-A269-2985AF373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5562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8153400" cy="5029200"/>
          </a:xfrm>
        </p:spPr>
        <p:txBody>
          <a:bodyPr>
            <a:normAutofit fontScale="62500" lnSpcReduction="20000"/>
          </a:bodyPr>
          <a:lstStyle/>
          <a:p>
            <a:pPr marL="457200" indent="-274320" algn="l">
              <a:buClr>
                <a:schemeClr val="accent3"/>
              </a:buClr>
              <a:defRPr/>
            </a:pPr>
            <a:r>
              <a:rPr lang="en-US" sz="4800" b="1" dirty="0" err="1">
                <a:latin typeface="Arial" pitchFamily="34" charset="0"/>
                <a:cs typeface="Arial" pitchFamily="34" charset="0"/>
              </a:rPr>
              <a:t>Komputer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Generasi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Pertama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(1946-1959)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274320" indent="-274320" algn="l">
              <a:buClr>
                <a:schemeClr val="accent3"/>
              </a:buClr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Ciri-ciri</a:t>
            </a:r>
            <a:r>
              <a:rPr lang="en-US" dirty="0">
                <a:latin typeface="Arial" pitchFamily="34" charset="0"/>
                <a:cs typeface="Arial" pitchFamily="34" charset="0"/>
              </a:rPr>
              <a:t> :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tabung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hampa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Vacum</a:t>
            </a:r>
            <a:r>
              <a:rPr lang="en-US" dirty="0">
                <a:latin typeface="Arial" pitchFamily="34" charset="0"/>
                <a:cs typeface="Arial" pitchFamily="34" charset="0"/>
              </a:rPr>
              <a:t> tube) </a:t>
            </a:r>
          </a:p>
          <a:p>
            <a:pPr marL="274320" indent="-274320" algn="l">
              <a:buClr>
                <a:schemeClr val="accent3"/>
              </a:buCl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penguat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, </a:t>
            </a:r>
          </a:p>
          <a:p>
            <a:pPr marL="274320" indent="-274320" algn="l">
              <a:buClr>
                <a:schemeClr val="accent3"/>
              </a:buClr>
              <a:defRPr/>
            </a:pPr>
            <a:r>
              <a:rPr lang="en-US" dirty="0"/>
              <a:t>	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kaca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  </a:t>
            </a:r>
          </a:p>
          <a:p>
            <a:pPr marL="274320" indent="-274320" algn="l">
              <a:buClr>
                <a:schemeClr val="accent3"/>
              </a:buClr>
              <a:defRPr/>
            </a:pPr>
            <a:r>
              <a:rPr lang="en-US" dirty="0"/>
              <a:t>	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fi-FI" dirty="0"/>
              <a:t>menyalurkan panas. </a:t>
            </a:r>
          </a:p>
          <a:p>
            <a:pPr marL="274320" indent="-274320" algn="l">
              <a:buClr>
                <a:schemeClr val="accent3"/>
              </a:buClr>
              <a:defRPr/>
            </a:pPr>
            <a:r>
              <a:rPr lang="fi-FI" dirty="0"/>
              <a:t>	Yang dinetralisir oleh komponen lain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pendingin</a:t>
            </a:r>
            <a:endParaRPr lang="en-US" dirty="0"/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>
                <a:latin typeface="Arial" pitchFamily="34" charset="0"/>
                <a:cs typeface="Arial" pitchFamily="34" charset="0"/>
              </a:rPr>
              <a:t> store program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memori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utamanya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magnetic core storage.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simpanan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luar</a:t>
            </a:r>
            <a:r>
              <a:rPr lang="en-US" dirty="0">
                <a:latin typeface="Arial" pitchFamily="34" charset="0"/>
                <a:cs typeface="Arial" pitchFamily="34" charset="0"/>
              </a:rPr>
              <a:t> (Magnetic tape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Disk)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panas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simpanan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listrik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orintasi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aplikasi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bisnis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: ENIAC, Harvard Mark II</a:t>
            </a:r>
          </a:p>
          <a:p>
            <a:pPr algn="l">
              <a:defRPr/>
            </a:pPr>
            <a:r>
              <a:rPr lang="en-US" dirty="0"/>
              <a:t>	</a:t>
            </a:r>
            <a:r>
              <a:rPr lang="en-US" dirty="0" err="1"/>
              <a:t>Komputer</a:t>
            </a:r>
            <a:r>
              <a:rPr lang="en-US" dirty="0"/>
              <a:t> ENIAC, yang </a:t>
            </a:r>
            <a:r>
              <a:rPr lang="en-US" dirty="0" err="1"/>
              <a:t>merupakan</a:t>
            </a:r>
            <a:endParaRPr lang="en-US" dirty="0"/>
          </a:p>
          <a:p>
            <a:pPr algn="l">
              <a:defRPr/>
            </a:pPr>
            <a:r>
              <a:rPr lang="en-US" dirty="0"/>
              <a:t>	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didunia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bobot</a:t>
            </a:r>
            <a:endParaRPr lang="en-US" dirty="0"/>
          </a:p>
          <a:p>
            <a:pPr algn="l">
              <a:defRPr/>
            </a:pPr>
            <a:r>
              <a:rPr lang="nl-NL" dirty="0"/>
              <a:t>	seberat 30 ton, panjang 30 M dan tinggi 2.4 M dan</a:t>
            </a:r>
          </a:p>
          <a:p>
            <a:pPr algn="l">
              <a:defRPr/>
            </a:pPr>
            <a:r>
              <a:rPr lang="en-US" dirty="0"/>
              <a:t>	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174 kilowatts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0"/>
            <a:ext cx="18192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334000"/>
            <a:ext cx="14366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Micro </a:t>
            </a:r>
            <a:r>
              <a:rPr lang="en-CA" dirty="0" err="1" smtClean="0"/>
              <a:t>komputer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Ukuran</a:t>
            </a:r>
            <a:r>
              <a:rPr lang="en-CA" dirty="0" smtClean="0"/>
              <a:t> main memory 16MB-128 MB</a:t>
            </a:r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Konfigurasi</a:t>
            </a:r>
            <a:r>
              <a:rPr lang="en-CA" dirty="0" smtClean="0"/>
              <a:t> operand register 8 bit,16 bit </a:t>
            </a:r>
            <a:r>
              <a:rPr lang="en-CA" dirty="0" err="1" smtClean="0"/>
              <a:t>atau</a:t>
            </a:r>
            <a:r>
              <a:rPr lang="en-CA" dirty="0" smtClean="0"/>
              <a:t> 32bit</a:t>
            </a:r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kecepatan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r>
              <a:rPr lang="en-CA" dirty="0" smtClean="0"/>
              <a:t> </a:t>
            </a:r>
            <a:r>
              <a:rPr lang="en-CA" dirty="0" err="1" smtClean="0"/>
              <a:t>antara</a:t>
            </a:r>
            <a:r>
              <a:rPr lang="en-CA" dirty="0" smtClean="0"/>
              <a:t> 200mhz-500 </a:t>
            </a:r>
            <a:r>
              <a:rPr lang="en-CA" dirty="0" err="1" smtClean="0"/>
              <a:t>mhz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umumnya</a:t>
            </a:r>
            <a:r>
              <a:rPr lang="en-CA" dirty="0" smtClean="0"/>
              <a:t> </a:t>
            </a:r>
            <a:r>
              <a:rPr lang="en-CA" dirty="0" err="1" smtClean="0"/>
              <a:t>bersifat</a:t>
            </a:r>
            <a:r>
              <a:rPr lang="en-CA" dirty="0" smtClean="0"/>
              <a:t> single user </a:t>
            </a:r>
            <a:r>
              <a:rPr lang="en-CA" dirty="0" err="1" smtClean="0"/>
              <a:t>yaitu</a:t>
            </a:r>
            <a:r>
              <a:rPr lang="en-CA" dirty="0" smtClean="0"/>
              <a:t> </a:t>
            </a:r>
            <a:r>
              <a:rPr lang="en-CA" dirty="0" err="1" smtClean="0"/>
              <a:t>satu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r>
              <a:rPr lang="en-CA" dirty="0" smtClean="0"/>
              <a:t> </a:t>
            </a:r>
            <a:r>
              <a:rPr lang="en-CA" dirty="0" err="1" smtClean="0"/>
              <a:t>dapat</a:t>
            </a:r>
            <a:r>
              <a:rPr lang="en-CA" dirty="0" smtClean="0"/>
              <a:t> </a:t>
            </a:r>
            <a:r>
              <a:rPr lang="en-CA" dirty="0" err="1" smtClean="0"/>
              <a:t>digunakan</a:t>
            </a:r>
            <a:r>
              <a:rPr lang="en-CA" dirty="0" smtClean="0"/>
              <a:t> </a:t>
            </a:r>
            <a:r>
              <a:rPr lang="en-CA" dirty="0" err="1" smtClean="0"/>
              <a:t>hanya</a:t>
            </a:r>
            <a:r>
              <a:rPr lang="en-CA" dirty="0" smtClean="0"/>
              <a:t> </a:t>
            </a:r>
            <a:r>
              <a:rPr lang="en-CA" dirty="0" err="1" smtClean="0"/>
              <a:t>satu</a:t>
            </a:r>
            <a:r>
              <a:rPr lang="en-CA" dirty="0" smtClean="0"/>
              <a:t> </a:t>
            </a:r>
            <a:r>
              <a:rPr lang="en-CA" dirty="0" err="1" smtClean="0"/>
              <a:t>pengguna</a:t>
            </a:r>
            <a:endParaRPr lang="en-C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Berdasarkan</a:t>
            </a:r>
            <a:r>
              <a:rPr lang="en-CA" dirty="0" smtClean="0"/>
              <a:t> </a:t>
            </a:r>
            <a:r>
              <a:rPr lang="en-CA" dirty="0" err="1" smtClean="0"/>
              <a:t>ukurannya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CA" dirty="0" smtClean="0"/>
              <a:t>MINI computer</a:t>
            </a:r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kecepatan</a:t>
            </a:r>
            <a:r>
              <a:rPr lang="en-CA" dirty="0" smtClean="0"/>
              <a:t> 50 MIPS</a:t>
            </a:r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bersifat</a:t>
            </a:r>
            <a:r>
              <a:rPr lang="en-CA" dirty="0" smtClean="0"/>
              <a:t> multiuser (</a:t>
            </a:r>
            <a:r>
              <a:rPr lang="en-CA" dirty="0" err="1" smtClean="0"/>
              <a:t>banyak</a:t>
            </a:r>
            <a:r>
              <a:rPr lang="en-CA" dirty="0" smtClean="0"/>
              <a:t> </a:t>
            </a:r>
            <a:r>
              <a:rPr lang="en-CA" dirty="0" err="1" smtClean="0"/>
              <a:t>pengguna</a:t>
            </a:r>
            <a:r>
              <a:rPr lang="en-CA" dirty="0" smtClean="0"/>
              <a:t>) </a:t>
            </a:r>
            <a:r>
              <a:rPr lang="en-CA" dirty="0" err="1" smtClean="0"/>
              <a:t>digunakan</a:t>
            </a:r>
            <a:r>
              <a:rPr lang="en-CA" dirty="0" smtClean="0"/>
              <a:t> </a:t>
            </a:r>
            <a:r>
              <a:rPr lang="en-CA" dirty="0" err="1" smtClean="0"/>
              <a:t>bersama</a:t>
            </a:r>
            <a:r>
              <a:rPr lang="en-CA" dirty="0" smtClean="0"/>
              <a:t> </a:t>
            </a:r>
            <a:r>
              <a:rPr lang="en-CA" dirty="0" err="1" smtClean="0"/>
              <a:t>sampai</a:t>
            </a:r>
            <a:r>
              <a:rPr lang="en-CA" dirty="0" smtClean="0"/>
              <a:t> </a:t>
            </a:r>
            <a:r>
              <a:rPr lang="en-CA" dirty="0" err="1" smtClean="0"/>
              <a:t>dengan</a:t>
            </a:r>
            <a:r>
              <a:rPr lang="en-CA" dirty="0" smtClean="0"/>
              <a:t> 64 </a:t>
            </a:r>
            <a:r>
              <a:rPr lang="en-CA" dirty="0" err="1" smtClean="0"/>
              <a:t>pengguna</a:t>
            </a:r>
            <a:r>
              <a:rPr lang="en-CA" dirty="0" smtClean="0"/>
              <a:t>, </a:t>
            </a:r>
            <a:r>
              <a:rPr lang="en-CA" dirty="0" err="1" smtClean="0"/>
              <a:t>tiap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r>
              <a:rPr lang="en-CA" dirty="0" smtClean="0"/>
              <a:t> </a:t>
            </a:r>
            <a:r>
              <a:rPr lang="en-CA" dirty="0" err="1" smtClean="0"/>
              <a:t>dapat</a:t>
            </a:r>
            <a:r>
              <a:rPr lang="en-CA" dirty="0" smtClean="0"/>
              <a:t> </a:t>
            </a:r>
            <a:r>
              <a:rPr lang="en-CA" dirty="0" err="1" smtClean="0"/>
              <a:t>berada</a:t>
            </a:r>
            <a:r>
              <a:rPr lang="en-CA" dirty="0" smtClean="0"/>
              <a:t> </a:t>
            </a:r>
            <a:r>
              <a:rPr lang="en-CA" dirty="0" err="1" smtClean="0"/>
              <a:t>di</a:t>
            </a:r>
            <a:r>
              <a:rPr lang="en-CA" dirty="0" smtClean="0"/>
              <a:t> </a:t>
            </a:r>
            <a:r>
              <a:rPr lang="en-CA" dirty="0" err="1" smtClean="0"/>
              <a:t>tempat</a:t>
            </a:r>
            <a:r>
              <a:rPr lang="en-CA" dirty="0" smtClean="0"/>
              <a:t> </a:t>
            </a:r>
            <a:r>
              <a:rPr lang="en-CA" dirty="0" err="1" smtClean="0"/>
              <a:t>berbeda</a:t>
            </a:r>
            <a:r>
              <a:rPr lang="en-CA" dirty="0" smtClean="0"/>
              <a:t> </a:t>
            </a:r>
            <a:r>
              <a:rPr lang="en-CA" dirty="0" err="1" smtClean="0"/>
              <a:t>dengan</a:t>
            </a:r>
            <a:r>
              <a:rPr lang="en-CA" dirty="0" smtClean="0"/>
              <a:t> </a:t>
            </a:r>
            <a:r>
              <a:rPr lang="en-CA" dirty="0" err="1" smtClean="0"/>
              <a:t>pusat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r>
              <a:rPr lang="en-CA" dirty="0" smtClean="0"/>
              <a:t> (server)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SMALL computer</a:t>
            </a:r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banyak</a:t>
            </a:r>
            <a:r>
              <a:rPr lang="en-CA" dirty="0" smtClean="0"/>
              <a:t> </a:t>
            </a:r>
            <a:r>
              <a:rPr lang="en-CA" dirty="0" err="1" smtClean="0"/>
              <a:t>digunakan</a:t>
            </a:r>
            <a:r>
              <a:rPr lang="en-CA" dirty="0" smtClean="0"/>
              <a:t> </a:t>
            </a:r>
            <a:r>
              <a:rPr lang="en-CA" dirty="0" err="1" smtClean="0"/>
              <a:t>sistem</a:t>
            </a:r>
            <a:r>
              <a:rPr lang="en-CA" dirty="0" smtClean="0"/>
              <a:t> </a:t>
            </a:r>
            <a:r>
              <a:rPr lang="en-CA" dirty="0" err="1" smtClean="0"/>
              <a:t>multiprogramming,multiprocessing</a:t>
            </a:r>
            <a:r>
              <a:rPr lang="en-CA" dirty="0" smtClean="0"/>
              <a:t> </a:t>
            </a:r>
            <a:r>
              <a:rPr lang="en-CA" dirty="0" err="1" smtClean="0"/>
              <a:t>dan</a:t>
            </a:r>
            <a:r>
              <a:rPr lang="en-CA" dirty="0" smtClean="0"/>
              <a:t> virtual storage, </a:t>
            </a:r>
            <a:r>
              <a:rPr lang="en-CA" dirty="0" err="1" smtClean="0"/>
              <a:t>serta</a:t>
            </a:r>
            <a:r>
              <a:rPr lang="en-CA" dirty="0" smtClean="0"/>
              <a:t> </a:t>
            </a:r>
            <a:r>
              <a:rPr lang="en-CA" dirty="0" err="1" smtClean="0"/>
              <a:t>bersifat</a:t>
            </a:r>
            <a:r>
              <a:rPr lang="en-CA" dirty="0" smtClean="0"/>
              <a:t> multiuser </a:t>
            </a:r>
            <a:r>
              <a:rPr lang="en-CA" dirty="0" err="1" smtClean="0"/>
              <a:t>dengan</a:t>
            </a:r>
            <a:r>
              <a:rPr lang="en-CA" dirty="0" smtClean="0"/>
              <a:t> </a:t>
            </a:r>
            <a:r>
              <a:rPr lang="en-CA" dirty="0" err="1" smtClean="0"/>
              <a:t>jumlah</a:t>
            </a:r>
            <a:r>
              <a:rPr lang="en-CA" dirty="0" smtClean="0"/>
              <a:t> terminal </a:t>
            </a:r>
            <a:r>
              <a:rPr lang="en-CA" dirty="0" err="1" smtClean="0"/>
              <a:t>sampai</a:t>
            </a:r>
            <a:r>
              <a:rPr lang="en-CA" dirty="0" smtClean="0"/>
              <a:t> </a:t>
            </a:r>
            <a:r>
              <a:rPr lang="en-CA" dirty="0" err="1" smtClean="0"/>
              <a:t>ratusan</a:t>
            </a:r>
            <a:r>
              <a:rPr lang="en-CA" dirty="0" smtClean="0"/>
              <a:t> </a:t>
            </a:r>
            <a:r>
              <a:rPr lang="en-CA" dirty="0" err="1" smtClean="0"/>
              <a:t>buah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Medium </a:t>
            </a:r>
            <a:r>
              <a:rPr lang="en-CA" sz="2400" dirty="0" err="1" smtClean="0"/>
              <a:t>komputer</a:t>
            </a:r>
            <a:endParaRPr lang="en-CA" sz="2400" dirty="0" smtClean="0"/>
          </a:p>
          <a:p>
            <a:pPr>
              <a:buNone/>
            </a:pPr>
            <a:r>
              <a:rPr lang="en-CA" sz="2400" dirty="0" smtClean="0"/>
              <a:t>-</a:t>
            </a:r>
            <a:r>
              <a:rPr lang="en-CA" sz="2400" dirty="0" err="1" smtClean="0"/>
              <a:t>mempunyai</a:t>
            </a:r>
            <a:r>
              <a:rPr lang="en-CA" sz="2400" dirty="0" smtClean="0"/>
              <a:t> </a:t>
            </a:r>
            <a:r>
              <a:rPr lang="en-CA" sz="2400" dirty="0" err="1" smtClean="0"/>
              <a:t>beberapa</a:t>
            </a:r>
            <a:r>
              <a:rPr lang="en-CA" sz="2400" dirty="0" smtClean="0"/>
              <a:t> </a:t>
            </a:r>
            <a:r>
              <a:rPr lang="en-CA" sz="2400" dirty="0" err="1" smtClean="0"/>
              <a:t>macam</a:t>
            </a:r>
            <a:r>
              <a:rPr lang="en-CA" sz="2400" dirty="0" smtClean="0"/>
              <a:t> </a:t>
            </a:r>
            <a:r>
              <a:rPr lang="en-CA" sz="2400" dirty="0" err="1" smtClean="0"/>
              <a:t>alat</a:t>
            </a:r>
            <a:r>
              <a:rPr lang="en-CA" sz="2400" dirty="0" smtClean="0"/>
              <a:t> I/</a:t>
            </a:r>
            <a:r>
              <a:rPr lang="en-CA" sz="2400" dirty="0" err="1" smtClean="0"/>
              <a:t>O,biasanya</a:t>
            </a:r>
            <a:r>
              <a:rPr lang="en-CA" sz="2400" dirty="0" smtClean="0"/>
              <a:t> media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 </a:t>
            </a:r>
            <a:r>
              <a:rPr lang="en-CA" sz="2400" dirty="0" err="1" smtClean="0"/>
              <a:t>digunakan</a:t>
            </a:r>
            <a:r>
              <a:rPr lang="en-CA" sz="2400" dirty="0" smtClean="0"/>
              <a:t> </a:t>
            </a:r>
            <a:r>
              <a:rPr lang="en-CA" sz="2400" dirty="0" err="1" smtClean="0"/>
              <a:t>untuk</a:t>
            </a:r>
            <a:r>
              <a:rPr lang="en-CA" sz="2400" dirty="0" smtClean="0"/>
              <a:t> </a:t>
            </a:r>
            <a:r>
              <a:rPr lang="en-CA" sz="2400" dirty="0" err="1" smtClean="0"/>
              <a:t>komunikasi</a:t>
            </a:r>
            <a:r>
              <a:rPr lang="en-CA" sz="2400" dirty="0" smtClean="0"/>
              <a:t> </a:t>
            </a:r>
            <a:r>
              <a:rPr lang="en-CA" sz="2400" dirty="0" err="1" smtClean="0"/>
              <a:t>data,dengan</a:t>
            </a:r>
            <a:r>
              <a:rPr lang="en-CA" sz="2400" dirty="0" smtClean="0"/>
              <a:t> </a:t>
            </a:r>
            <a:r>
              <a:rPr lang="en-CA" sz="2400" dirty="0" err="1" smtClean="0"/>
              <a:t>ratusan</a:t>
            </a:r>
            <a:r>
              <a:rPr lang="en-CA" sz="2400" dirty="0" smtClean="0"/>
              <a:t>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 yang </a:t>
            </a:r>
            <a:r>
              <a:rPr lang="en-CA" sz="2400" dirty="0" err="1" smtClean="0"/>
              <a:t>terpisah</a:t>
            </a:r>
            <a:r>
              <a:rPr lang="en-CA" sz="2400" dirty="0" smtClean="0"/>
              <a:t> </a:t>
            </a:r>
            <a:r>
              <a:rPr lang="en-CA" sz="2400" dirty="0" err="1" smtClean="0"/>
              <a:t>dari</a:t>
            </a:r>
            <a:r>
              <a:rPr lang="en-CA" sz="2400" dirty="0" smtClean="0"/>
              <a:t>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 </a:t>
            </a:r>
            <a:r>
              <a:rPr lang="en-CA" sz="2400" dirty="0" err="1" smtClean="0"/>
              <a:t>pusatnya.pusat</a:t>
            </a:r>
            <a:r>
              <a:rPr lang="en-CA" sz="2400" dirty="0" smtClean="0"/>
              <a:t>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 </a:t>
            </a:r>
            <a:r>
              <a:rPr lang="en-CA" sz="2400" dirty="0" err="1" smtClean="0"/>
              <a:t>menggunakan</a:t>
            </a:r>
            <a:r>
              <a:rPr lang="en-CA" sz="2400" dirty="0" smtClean="0"/>
              <a:t> medium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, </a:t>
            </a:r>
            <a:r>
              <a:rPr lang="en-CA" sz="2400" dirty="0" err="1" smtClean="0"/>
              <a:t>dan</a:t>
            </a:r>
            <a:r>
              <a:rPr lang="en-CA" sz="2400" dirty="0" smtClean="0"/>
              <a:t> terminal </a:t>
            </a:r>
            <a:r>
              <a:rPr lang="en-CA" sz="2400" dirty="0" err="1" smtClean="0"/>
              <a:t>dapat</a:t>
            </a:r>
            <a:r>
              <a:rPr lang="en-CA" sz="2400" dirty="0" smtClean="0"/>
              <a:t> </a:t>
            </a:r>
            <a:r>
              <a:rPr lang="en-CA" sz="2400" dirty="0" err="1" smtClean="0"/>
              <a:t>berupa</a:t>
            </a:r>
            <a:r>
              <a:rPr lang="en-CA" sz="2400" dirty="0" smtClean="0"/>
              <a:t> </a:t>
            </a:r>
            <a:r>
              <a:rPr lang="en-CA" sz="2400" dirty="0" err="1" smtClean="0"/>
              <a:t>berupa</a:t>
            </a:r>
            <a:r>
              <a:rPr lang="en-CA" sz="2400" dirty="0" smtClean="0"/>
              <a:t> mini </a:t>
            </a:r>
            <a:r>
              <a:rPr lang="en-CA" sz="2400" dirty="0" err="1" smtClean="0"/>
              <a:t>atau</a:t>
            </a:r>
            <a:r>
              <a:rPr lang="en-CA" sz="2400" dirty="0" smtClean="0"/>
              <a:t> micro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, </a:t>
            </a:r>
            <a:r>
              <a:rPr lang="en-CA" sz="2400" dirty="0" err="1" smtClean="0"/>
              <a:t>dgn</a:t>
            </a:r>
            <a:r>
              <a:rPr lang="en-CA" sz="2400" dirty="0" smtClean="0"/>
              <a:t> </a:t>
            </a:r>
            <a:r>
              <a:rPr lang="en-CA" sz="2400" dirty="0" err="1" smtClean="0"/>
              <a:t>konsep</a:t>
            </a:r>
            <a:r>
              <a:rPr lang="en-CA" sz="2400" dirty="0" smtClean="0"/>
              <a:t> distributed data processing(DDP) </a:t>
            </a:r>
            <a:r>
              <a:rPr lang="en-CA" sz="2400" dirty="0" err="1" smtClean="0"/>
              <a:t>yaitu</a:t>
            </a:r>
            <a:r>
              <a:rPr lang="en-CA" sz="2400" dirty="0" smtClean="0"/>
              <a:t> terminal </a:t>
            </a:r>
            <a:r>
              <a:rPr lang="en-CA" sz="2400" dirty="0" err="1" smtClean="0"/>
              <a:t>selain</a:t>
            </a:r>
            <a:r>
              <a:rPr lang="en-CA" sz="2400" dirty="0" smtClean="0"/>
              <a:t> </a:t>
            </a:r>
            <a:r>
              <a:rPr lang="en-CA" sz="2400" dirty="0" err="1" smtClean="0"/>
              <a:t>dapat</a:t>
            </a:r>
            <a:r>
              <a:rPr lang="en-CA" sz="2400" dirty="0" smtClean="0"/>
              <a:t> </a:t>
            </a:r>
            <a:r>
              <a:rPr lang="en-CA" sz="2400" dirty="0" err="1" smtClean="0"/>
              <a:t>berhubungan</a:t>
            </a:r>
            <a:r>
              <a:rPr lang="en-CA" sz="2400" dirty="0" smtClean="0"/>
              <a:t> </a:t>
            </a:r>
            <a:r>
              <a:rPr lang="en-CA" sz="2400" dirty="0" err="1" smtClean="0"/>
              <a:t>dengan</a:t>
            </a:r>
            <a:r>
              <a:rPr lang="en-CA" sz="2400" dirty="0" smtClean="0"/>
              <a:t>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 </a:t>
            </a:r>
            <a:r>
              <a:rPr lang="en-CA" sz="2400" dirty="0" err="1" smtClean="0"/>
              <a:t>pusat</a:t>
            </a:r>
            <a:r>
              <a:rPr lang="en-CA" sz="2400" dirty="0" smtClean="0"/>
              <a:t>, </a:t>
            </a:r>
            <a:r>
              <a:rPr lang="en-CA" sz="2400" dirty="0" err="1" smtClean="0"/>
              <a:t>tetapi</a:t>
            </a:r>
            <a:r>
              <a:rPr lang="en-CA" sz="2400" dirty="0" smtClean="0"/>
              <a:t> </a:t>
            </a:r>
            <a:r>
              <a:rPr lang="en-CA" sz="2400" dirty="0" err="1" smtClean="0"/>
              <a:t>dapat</a:t>
            </a:r>
            <a:r>
              <a:rPr lang="en-CA" sz="2400" dirty="0" smtClean="0"/>
              <a:t> </a:t>
            </a:r>
            <a:r>
              <a:rPr lang="en-CA" sz="2400" dirty="0" err="1" smtClean="0"/>
              <a:t>juga</a:t>
            </a:r>
            <a:r>
              <a:rPr lang="en-CA" sz="2400" dirty="0" smtClean="0"/>
              <a:t> </a:t>
            </a:r>
            <a:r>
              <a:rPr lang="en-CA" sz="2400" dirty="0" err="1" smtClean="0"/>
              <a:t>berhubungan</a:t>
            </a:r>
            <a:r>
              <a:rPr lang="en-CA" sz="2400" dirty="0" smtClean="0"/>
              <a:t> </a:t>
            </a:r>
            <a:r>
              <a:rPr lang="en-CA" sz="2400" dirty="0" err="1" smtClean="0"/>
              <a:t>dengan</a:t>
            </a:r>
            <a:r>
              <a:rPr lang="en-CA" sz="2400" dirty="0" smtClean="0"/>
              <a:t> terminal </a:t>
            </a:r>
            <a:r>
              <a:rPr lang="en-CA" sz="2400" dirty="0" err="1" smtClean="0"/>
              <a:t>lainnya</a:t>
            </a:r>
            <a:r>
              <a:rPr lang="en-CA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LARGE </a:t>
            </a:r>
            <a:r>
              <a:rPr lang="en-CA" dirty="0" err="1" smtClean="0"/>
              <a:t>komputer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komputer</a:t>
            </a:r>
            <a:r>
              <a:rPr lang="en-CA" dirty="0" smtClean="0"/>
              <a:t> mainframe </a:t>
            </a:r>
            <a:r>
              <a:rPr lang="en-CA" dirty="0" err="1" smtClean="0"/>
              <a:t>mempunyai</a:t>
            </a:r>
            <a:r>
              <a:rPr lang="en-CA" dirty="0" smtClean="0"/>
              <a:t> </a:t>
            </a:r>
            <a:r>
              <a:rPr lang="en-CA" dirty="0" err="1" smtClean="0"/>
              <a:t>kecepatan</a:t>
            </a:r>
            <a:r>
              <a:rPr lang="en-CA" dirty="0" smtClean="0"/>
              <a:t> 400 MIPS</a:t>
            </a:r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Digunakan</a:t>
            </a:r>
            <a:r>
              <a:rPr lang="en-CA" dirty="0" smtClean="0"/>
              <a:t> </a:t>
            </a:r>
            <a:r>
              <a:rPr lang="en-CA" dirty="0" err="1" smtClean="0"/>
              <a:t>perusahaan</a:t>
            </a:r>
            <a:r>
              <a:rPr lang="en-CA" dirty="0" smtClean="0"/>
              <a:t> </a:t>
            </a:r>
            <a:r>
              <a:rPr lang="en-CA" dirty="0" err="1" smtClean="0"/>
              <a:t>besar</a:t>
            </a:r>
            <a:r>
              <a:rPr lang="en-CA" dirty="0" smtClean="0"/>
              <a:t> yang </a:t>
            </a:r>
            <a:r>
              <a:rPr lang="en-CA" dirty="0" err="1" smtClean="0"/>
              <a:t>memiliki</a:t>
            </a:r>
            <a:r>
              <a:rPr lang="en-CA" dirty="0" smtClean="0"/>
              <a:t> </a:t>
            </a:r>
            <a:r>
              <a:rPr lang="en-CA" dirty="0" err="1" smtClean="0"/>
              <a:t>ratusan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menjalankan</a:t>
            </a:r>
            <a:r>
              <a:rPr lang="en-CA" dirty="0" smtClean="0"/>
              <a:t> </a:t>
            </a:r>
            <a:r>
              <a:rPr lang="en-CA" dirty="0" err="1" smtClean="0"/>
              <a:t>sistem</a:t>
            </a:r>
            <a:r>
              <a:rPr lang="en-CA" dirty="0" smtClean="0"/>
              <a:t> time </a:t>
            </a:r>
            <a:r>
              <a:rPr lang="en-CA" dirty="0" err="1" smtClean="0"/>
              <a:t>sharring,ratusan</a:t>
            </a:r>
            <a:r>
              <a:rPr lang="en-CA" dirty="0" smtClean="0"/>
              <a:t> </a:t>
            </a:r>
            <a:r>
              <a:rPr lang="en-CA" dirty="0" err="1" smtClean="0"/>
              <a:t>pemakai</a:t>
            </a:r>
            <a:r>
              <a:rPr lang="en-CA" dirty="0" smtClean="0"/>
              <a:t> </a:t>
            </a:r>
            <a:r>
              <a:rPr lang="en-CA" dirty="0" err="1" smtClean="0"/>
              <a:t>dapat</a:t>
            </a:r>
            <a:r>
              <a:rPr lang="en-CA" dirty="0" smtClean="0"/>
              <a:t> </a:t>
            </a:r>
            <a:r>
              <a:rPr lang="en-CA" dirty="0" err="1" smtClean="0"/>
              <a:t>menggunakan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r>
              <a:rPr lang="en-CA" dirty="0" smtClean="0"/>
              <a:t> </a:t>
            </a:r>
            <a:r>
              <a:rPr lang="en-CA" dirty="0" err="1" smtClean="0"/>
              <a:t>secara</a:t>
            </a:r>
            <a:r>
              <a:rPr lang="en-CA" dirty="0" smtClean="0"/>
              <a:t> </a:t>
            </a:r>
            <a:r>
              <a:rPr lang="en-CA" dirty="0" err="1" smtClean="0"/>
              <a:t>serentak</a:t>
            </a:r>
            <a:r>
              <a:rPr lang="en-CA" dirty="0" smtClean="0"/>
              <a:t> </a:t>
            </a:r>
            <a:r>
              <a:rPr lang="en-CA" dirty="0" err="1" smtClean="0"/>
              <a:t>dari</a:t>
            </a:r>
            <a:r>
              <a:rPr lang="en-CA" dirty="0" smtClean="0"/>
              <a:t> terminal </a:t>
            </a:r>
            <a:r>
              <a:rPr lang="en-CA" dirty="0" err="1" smtClean="0"/>
              <a:t>masing-masing</a:t>
            </a:r>
            <a:r>
              <a:rPr lang="en-CA" dirty="0" smtClean="0"/>
              <a:t> </a:t>
            </a:r>
            <a:r>
              <a:rPr lang="en-CA" dirty="0" err="1" smtClean="0"/>
              <a:t>pada</a:t>
            </a:r>
            <a:r>
              <a:rPr lang="en-CA" dirty="0" smtClean="0"/>
              <a:t> </a:t>
            </a:r>
            <a:r>
              <a:rPr lang="en-CA" dirty="0" err="1" smtClean="0"/>
              <a:t>saat</a:t>
            </a:r>
            <a:r>
              <a:rPr lang="en-CA" dirty="0" smtClean="0"/>
              <a:t> </a:t>
            </a:r>
            <a:r>
              <a:rPr lang="en-CA" dirty="0" err="1" smtClean="0"/>
              <a:t>bersamaan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SUPER </a:t>
            </a:r>
            <a:r>
              <a:rPr lang="en-CA" dirty="0" err="1" smtClean="0"/>
              <a:t>komputer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Pengguna</a:t>
            </a:r>
            <a:r>
              <a:rPr lang="en-CA" dirty="0" smtClean="0"/>
              <a:t> </a:t>
            </a:r>
            <a:r>
              <a:rPr lang="en-CA" dirty="0" err="1" smtClean="0"/>
              <a:t>memungkinkan</a:t>
            </a:r>
            <a:r>
              <a:rPr lang="en-CA" dirty="0" smtClean="0"/>
              <a:t> </a:t>
            </a:r>
            <a:r>
              <a:rPr lang="en-CA" dirty="0" err="1" smtClean="0"/>
              <a:t>menerapkan</a:t>
            </a:r>
            <a:r>
              <a:rPr lang="en-CA" dirty="0" smtClean="0"/>
              <a:t> </a:t>
            </a:r>
            <a:r>
              <a:rPr lang="en-CA" dirty="0" err="1" smtClean="0"/>
              <a:t>sistem</a:t>
            </a:r>
            <a:r>
              <a:rPr lang="en-CA" dirty="0" smtClean="0"/>
              <a:t> time </a:t>
            </a:r>
            <a:r>
              <a:rPr lang="en-CA" dirty="0" err="1" smtClean="0"/>
              <a:t>sharring</a:t>
            </a:r>
            <a:r>
              <a:rPr lang="en-CA" dirty="0" smtClean="0"/>
              <a:t> yang </a:t>
            </a:r>
            <a:r>
              <a:rPr lang="en-CA" dirty="0" err="1" smtClean="0"/>
              <a:t>lebih</a:t>
            </a:r>
            <a:r>
              <a:rPr lang="en-CA" dirty="0" smtClean="0"/>
              <a:t> </a:t>
            </a:r>
            <a:r>
              <a:rPr lang="en-CA" dirty="0" err="1" smtClean="0"/>
              <a:t>efektif.Ribuan</a:t>
            </a:r>
            <a:r>
              <a:rPr lang="en-CA" dirty="0" smtClean="0"/>
              <a:t> terminal </a:t>
            </a:r>
            <a:r>
              <a:rPr lang="en-CA" dirty="0" err="1" smtClean="0"/>
              <a:t>dapat</a:t>
            </a:r>
            <a:r>
              <a:rPr lang="en-CA" dirty="0" smtClean="0"/>
              <a:t> </a:t>
            </a:r>
            <a:r>
              <a:rPr lang="en-CA" dirty="0" err="1" smtClean="0"/>
              <a:t>dihubungkan</a:t>
            </a:r>
            <a:r>
              <a:rPr lang="en-CA" dirty="0" smtClean="0"/>
              <a:t> </a:t>
            </a:r>
            <a:r>
              <a:rPr lang="en-CA" dirty="0" err="1" smtClean="0"/>
              <a:t>dengan</a:t>
            </a:r>
            <a:r>
              <a:rPr lang="en-CA" dirty="0" smtClean="0"/>
              <a:t> super </a:t>
            </a:r>
            <a:r>
              <a:rPr lang="en-CA" dirty="0" err="1" smtClean="0"/>
              <a:t>komputer</a:t>
            </a:r>
            <a:r>
              <a:rPr lang="en-CA" dirty="0" smtClean="0"/>
              <a:t> </a:t>
            </a:r>
            <a:r>
              <a:rPr lang="en-CA" dirty="0" err="1" smtClean="0"/>
              <a:t>dan</a:t>
            </a:r>
            <a:r>
              <a:rPr lang="en-CA" dirty="0" smtClean="0"/>
              <a:t> </a:t>
            </a:r>
            <a:r>
              <a:rPr lang="en-CA" dirty="0" err="1" smtClean="0"/>
              <a:t>ribuan</a:t>
            </a:r>
            <a:r>
              <a:rPr lang="en-CA" dirty="0" smtClean="0"/>
              <a:t> </a:t>
            </a:r>
            <a:r>
              <a:rPr lang="en-CA" dirty="0" err="1" smtClean="0"/>
              <a:t>pemakai</a:t>
            </a:r>
            <a:r>
              <a:rPr lang="en-CA" dirty="0" smtClean="0"/>
              <a:t> </a:t>
            </a:r>
            <a:r>
              <a:rPr lang="en-CA" dirty="0" err="1" smtClean="0"/>
              <a:t>dapat</a:t>
            </a:r>
            <a:r>
              <a:rPr lang="en-CA" dirty="0" smtClean="0"/>
              <a:t> </a:t>
            </a:r>
            <a:r>
              <a:rPr lang="en-CA" dirty="0" err="1" smtClean="0"/>
              <a:t>menggunakannya</a:t>
            </a:r>
            <a:r>
              <a:rPr lang="en-CA" dirty="0" smtClean="0"/>
              <a:t> </a:t>
            </a:r>
            <a:r>
              <a:rPr lang="en-CA" dirty="0" err="1" smtClean="0"/>
              <a:t>pada</a:t>
            </a:r>
            <a:r>
              <a:rPr lang="en-CA" dirty="0" smtClean="0"/>
              <a:t> </a:t>
            </a:r>
            <a:r>
              <a:rPr lang="en-CA" dirty="0" err="1" smtClean="0"/>
              <a:t>saat</a:t>
            </a:r>
            <a:r>
              <a:rPr lang="en-CA" dirty="0" smtClean="0"/>
              <a:t> </a:t>
            </a:r>
            <a:r>
              <a:rPr lang="en-CA" dirty="0" err="1" smtClean="0"/>
              <a:t>bersamaan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-</a:t>
            </a:r>
            <a:r>
              <a:rPr lang="en-CA" dirty="0" err="1" smtClean="0"/>
              <a:t>Disebut</a:t>
            </a:r>
            <a:r>
              <a:rPr lang="en-CA" dirty="0" smtClean="0"/>
              <a:t> </a:t>
            </a:r>
            <a:r>
              <a:rPr lang="en-CA" dirty="0" err="1" smtClean="0"/>
              <a:t>juga</a:t>
            </a:r>
            <a:r>
              <a:rPr lang="en-CA" dirty="0" smtClean="0"/>
              <a:t> parallel processor, </a:t>
            </a:r>
            <a:r>
              <a:rPr lang="en-CA" dirty="0" err="1" smtClean="0"/>
              <a:t>karena</a:t>
            </a:r>
            <a:r>
              <a:rPr lang="en-CA" dirty="0" smtClean="0"/>
              <a:t> super computer </a:t>
            </a:r>
            <a:r>
              <a:rPr lang="en-CA" dirty="0" err="1" smtClean="0"/>
              <a:t>adalah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r>
              <a:rPr lang="en-CA" dirty="0" smtClean="0"/>
              <a:t> mainframe yang </a:t>
            </a:r>
            <a:r>
              <a:rPr lang="en-CA" dirty="0" err="1" smtClean="0"/>
              <a:t>mempunyai</a:t>
            </a:r>
            <a:r>
              <a:rPr lang="en-CA" dirty="0" smtClean="0"/>
              <a:t> </a:t>
            </a:r>
            <a:r>
              <a:rPr lang="en-CA" dirty="0" err="1" smtClean="0"/>
              <a:t>banyak</a:t>
            </a:r>
            <a:r>
              <a:rPr lang="en-CA" dirty="0" smtClean="0"/>
              <a:t> processor yang </a:t>
            </a:r>
            <a:r>
              <a:rPr lang="en-CA" dirty="0" err="1" smtClean="0"/>
              <a:t>dipasang</a:t>
            </a:r>
            <a:r>
              <a:rPr lang="en-CA" dirty="0" smtClean="0"/>
              <a:t> </a:t>
            </a:r>
            <a:r>
              <a:rPr lang="en-CA" dirty="0" err="1" smtClean="0"/>
              <a:t>secara</a:t>
            </a:r>
            <a:r>
              <a:rPr lang="en-CA" dirty="0" smtClean="0"/>
              <a:t> </a:t>
            </a:r>
            <a:r>
              <a:rPr lang="en-CA" dirty="0" err="1" smtClean="0"/>
              <a:t>parallel.Contohnya</a:t>
            </a:r>
            <a:r>
              <a:rPr lang="en-CA" dirty="0" smtClean="0"/>
              <a:t> </a:t>
            </a:r>
            <a:r>
              <a:rPr lang="en-CA" dirty="0" err="1" smtClean="0"/>
              <a:t>adalah</a:t>
            </a:r>
            <a:r>
              <a:rPr lang="en-CA" dirty="0" smtClean="0"/>
              <a:t> super </a:t>
            </a:r>
            <a:r>
              <a:rPr lang="en-CA" dirty="0" err="1" smtClean="0"/>
              <a:t>komputer</a:t>
            </a:r>
            <a:r>
              <a:rPr lang="en-CA" dirty="0" smtClean="0"/>
              <a:t> yang </a:t>
            </a:r>
            <a:r>
              <a:rPr lang="en-CA" dirty="0" err="1" smtClean="0"/>
              <a:t>digunakan</a:t>
            </a:r>
            <a:r>
              <a:rPr lang="en-CA" dirty="0" smtClean="0"/>
              <a:t> </a:t>
            </a:r>
            <a:r>
              <a:rPr lang="en-CA" dirty="0" err="1" smtClean="0"/>
              <a:t>diperusahaan</a:t>
            </a:r>
            <a:r>
              <a:rPr lang="en-CA" dirty="0" smtClean="0"/>
              <a:t> </a:t>
            </a:r>
            <a:r>
              <a:rPr lang="en-CA" dirty="0" err="1" smtClean="0"/>
              <a:t>telepon</a:t>
            </a:r>
            <a:r>
              <a:rPr lang="en-CA" dirty="0" smtClean="0"/>
              <a:t> PTT </a:t>
            </a:r>
            <a:r>
              <a:rPr lang="en-CA" dirty="0" err="1" smtClean="0"/>
              <a:t>di</a:t>
            </a:r>
            <a:r>
              <a:rPr lang="en-CA" dirty="0" smtClean="0"/>
              <a:t> </a:t>
            </a:r>
            <a:r>
              <a:rPr lang="en-CA" dirty="0" err="1" smtClean="0"/>
              <a:t>Belanda</a:t>
            </a:r>
            <a:r>
              <a:rPr lang="en-CA" dirty="0" smtClean="0"/>
              <a:t> </a:t>
            </a:r>
            <a:r>
              <a:rPr lang="en-CA" dirty="0" err="1" smtClean="0"/>
              <a:t>yg</a:t>
            </a:r>
            <a:r>
              <a:rPr lang="en-CA" dirty="0" smtClean="0"/>
              <a:t> </a:t>
            </a:r>
            <a:r>
              <a:rPr lang="en-CA" dirty="0" err="1" smtClean="0"/>
              <a:t>mempunyai</a:t>
            </a:r>
            <a:r>
              <a:rPr lang="en-CA" dirty="0" smtClean="0"/>
              <a:t> 48 processor </a:t>
            </a:r>
            <a:r>
              <a:rPr lang="en-CA" dirty="0" err="1" smtClean="0"/>
              <a:t>paralel</a:t>
            </a:r>
            <a:r>
              <a:rPr lang="en-CA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76200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cs typeface="Arial" charset="0"/>
              </a:rPr>
              <a:t>Komputer</a:t>
            </a:r>
            <a:r>
              <a:rPr lang="en-US" sz="3200" b="1" dirty="0" smtClean="0">
                <a:cs typeface="Arial" charset="0"/>
              </a:rPr>
              <a:t> </a:t>
            </a:r>
            <a:r>
              <a:rPr lang="en-US" sz="3200" b="1" dirty="0" err="1" smtClean="0">
                <a:cs typeface="Arial" charset="0"/>
              </a:rPr>
              <a:t>Generasi</a:t>
            </a:r>
            <a:r>
              <a:rPr lang="en-US" sz="3200" b="1" dirty="0" smtClean="0">
                <a:cs typeface="Arial" charset="0"/>
              </a:rPr>
              <a:t> </a:t>
            </a:r>
            <a:r>
              <a:rPr lang="en-US" sz="3200" b="1" dirty="0" err="1" smtClean="0">
                <a:cs typeface="Arial" charset="0"/>
              </a:rPr>
              <a:t>Kedua</a:t>
            </a:r>
            <a:r>
              <a:rPr lang="en-US" sz="3200" b="1" dirty="0" smtClean="0">
                <a:cs typeface="Arial" charset="0"/>
              </a:rPr>
              <a:t> ( 1959 – 1965 )</a:t>
            </a:r>
            <a:r>
              <a:rPr lang="en-US" sz="3200" dirty="0" smtClean="0">
                <a:cs typeface="Arial" charset="0"/>
              </a:rPr>
              <a:t/>
            </a:r>
            <a:br>
              <a:rPr lang="en-US" sz="3200" dirty="0" smtClean="0">
                <a:cs typeface="Arial" charset="0"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7162800" cy="4267200"/>
          </a:xfrm>
        </p:spPr>
        <p:txBody>
          <a:bodyPr>
            <a:normAutofit fontScale="55000" lnSpcReduction="20000"/>
          </a:bodyPr>
          <a:lstStyle/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CIRI-CIRI :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transistor : 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>
                <a:latin typeface="Arial" pitchFamily="34" charset="0"/>
              </a:rPr>
              <a:t>Bahan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bakunya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terdiri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atas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tiga</a:t>
            </a:r>
            <a:r>
              <a:rPr lang="en-US" dirty="0">
                <a:latin typeface="Arial" pitchFamily="34" charset="0"/>
              </a:rPr>
              <a:t> lapis, </a:t>
            </a:r>
            <a:r>
              <a:rPr lang="en-US" dirty="0" err="1">
                <a:latin typeface="Arial" pitchFamily="34" charset="0"/>
              </a:rPr>
              <a:t>yaitu</a:t>
            </a:r>
            <a:r>
              <a:rPr lang="en-US" dirty="0">
                <a:latin typeface="Arial" pitchFamily="34" charset="0"/>
              </a:rPr>
              <a:t>: 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>
                <a:latin typeface="Arial" pitchFamily="34" charset="0"/>
              </a:rPr>
              <a:t>	"basic", "collector" </a:t>
            </a:r>
            <a:r>
              <a:rPr lang="en-US" dirty="0" err="1">
                <a:latin typeface="Arial" pitchFamily="34" charset="0"/>
              </a:rPr>
              <a:t>dan</a:t>
            </a:r>
            <a:r>
              <a:rPr lang="en-US" dirty="0">
                <a:latin typeface="Arial" pitchFamily="34" charset="0"/>
              </a:rPr>
              <a:t> "</a:t>
            </a:r>
            <a:r>
              <a:rPr lang="en-US" dirty="0" err="1">
                <a:latin typeface="Arial" pitchFamily="34" charset="0"/>
              </a:rPr>
              <a:t>emmiter</a:t>
            </a:r>
            <a:r>
              <a:rPr lang="en-US" dirty="0">
                <a:latin typeface="Arial" pitchFamily="34" charset="0"/>
              </a:rPr>
              <a:t>". 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>
                <a:latin typeface="Arial" pitchFamily="34" charset="0"/>
              </a:rPr>
              <a:t>	Transistor </a:t>
            </a:r>
            <a:r>
              <a:rPr lang="en-US" dirty="0" err="1">
                <a:latin typeface="Arial" pitchFamily="34" charset="0"/>
              </a:rPr>
              <a:t>merupakan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singkatan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dari</a:t>
            </a:r>
            <a:r>
              <a:rPr lang="en-US" dirty="0">
                <a:latin typeface="Arial" pitchFamily="34" charset="0"/>
              </a:rPr>
              <a:t> Transfer Resistor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>
                <a:latin typeface="Arial" pitchFamily="34" charset="0"/>
              </a:rPr>
              <a:t>	yang </a:t>
            </a:r>
            <a:r>
              <a:rPr lang="en-US" dirty="0" err="1">
                <a:latin typeface="Arial" pitchFamily="34" charset="0"/>
              </a:rPr>
              <a:t>berarti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dengan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mempengaruhi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daya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tahan</a:t>
            </a:r>
            <a:r>
              <a:rPr lang="en-US" dirty="0">
                <a:latin typeface="Arial" pitchFamily="34" charset="0"/>
              </a:rPr>
              <a:t> 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>
                <a:latin typeface="Arial" pitchFamily="34" charset="0"/>
              </a:rPr>
              <a:t>	</a:t>
            </a:r>
            <a:r>
              <a:rPr lang="en-US" dirty="0" err="1">
                <a:latin typeface="Arial" pitchFamily="34" charset="0"/>
              </a:rPr>
              <a:t>antara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dua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dari</a:t>
            </a:r>
            <a:r>
              <a:rPr lang="sv-SE" dirty="0">
                <a:latin typeface="Arial" pitchFamily="34" charset="0"/>
              </a:rPr>
              <a:t>tiga lapisan, maka daya (resistor) 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sv-SE" dirty="0">
                <a:latin typeface="Arial" pitchFamily="34" charset="0"/>
              </a:rPr>
              <a:t>	yang ada</a:t>
            </a:r>
            <a:r>
              <a:rPr lang="en-US" dirty="0" err="1">
                <a:latin typeface="Arial" pitchFamily="34" charset="0"/>
              </a:rPr>
              <a:t>pada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lapisan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berikutnya</a:t>
            </a:r>
            <a:r>
              <a:rPr lang="en-US" dirty="0">
                <a:latin typeface="Arial" pitchFamily="34" charset="0"/>
              </a:rPr>
              <a:t> </a:t>
            </a:r>
            <a:r>
              <a:rPr lang="en-US" dirty="0" err="1">
                <a:latin typeface="Arial" pitchFamily="34" charset="0"/>
              </a:rPr>
              <a:t>dapat</a:t>
            </a:r>
            <a:r>
              <a:rPr lang="en-US" dirty="0">
                <a:latin typeface="Arial" pitchFamily="34" charset="0"/>
              </a:rPr>
              <a:t> pula </a:t>
            </a:r>
            <a:r>
              <a:rPr lang="en-US" dirty="0" err="1">
                <a:latin typeface="Arial" pitchFamily="34" charset="0"/>
              </a:rPr>
              <a:t>dipengaruhi</a:t>
            </a:r>
            <a:r>
              <a:rPr lang="en-US" dirty="0">
                <a:latin typeface="Arial" pitchFamily="34" charset="0"/>
              </a:rPr>
              <a:t>.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 : Cobol, Fortran,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Algol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memory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pengembangan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magnetic core storage.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simpanan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luar</a:t>
            </a:r>
            <a:r>
              <a:rPr lang="en-US" dirty="0">
                <a:latin typeface="Arial" pitchFamily="34" charset="0"/>
                <a:cs typeface="Arial" pitchFamily="34" charset="0"/>
              </a:rPr>
              <a:t> (Magnetic tape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Magnetic disk)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kemamuan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latin typeface="Arial" pitchFamily="34" charset="0"/>
                <a:cs typeface="Arial" pitchFamily="34" charset="0"/>
              </a:rPr>
              <a:t> real time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time sharing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>
                <a:latin typeface="Arial" pitchFamily="34" charset="0"/>
                <a:cs typeface="Arial" pitchFamily="34" charset="0"/>
              </a:rPr>
              <a:t> computer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operasi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sedikit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listrik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orintasi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aplikasi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: </a:t>
            </a:r>
            <a:r>
              <a:rPr lang="es-ES" dirty="0">
                <a:latin typeface="Arial" pitchFamily="34" charset="0"/>
              </a:rPr>
              <a:t>IBM Serie 1400, NCR Serie </a:t>
            </a:r>
            <a:r>
              <a:rPr lang="nl-NL" dirty="0">
                <a:latin typeface="Arial" pitchFamily="34" charset="0"/>
              </a:rPr>
              <a:t>304, MARK IV dan Honeywell Model 800.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133600"/>
            <a:ext cx="2416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876800"/>
            <a:ext cx="290512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CIRI-CIRI :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Komponen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terbuat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IC (Integrated Circuit)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software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cepat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tepat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memory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besar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simpanan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sifatnya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random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acess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disc magnetic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listrik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hemat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multi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prosesing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multi programming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input,output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murah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generasi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data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Komputer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IBM S360, Univac 1108</a:t>
            </a:r>
          </a:p>
          <a:p>
            <a:r>
              <a:rPr lang="en-US" sz="2100" dirty="0" smtClean="0"/>
              <a:t>IBM S-360 </a:t>
            </a:r>
            <a:r>
              <a:rPr lang="en-US" sz="2100" dirty="0" err="1" smtClean="0"/>
              <a:t>merupakan</a:t>
            </a:r>
            <a:r>
              <a:rPr lang="en-US" sz="2100" dirty="0" smtClean="0"/>
              <a:t> </a:t>
            </a:r>
            <a:r>
              <a:rPr lang="en-US" sz="2100" dirty="0" err="1" smtClean="0"/>
              <a:t>komputer</a:t>
            </a:r>
            <a:endParaRPr lang="en-US" sz="2100" dirty="0" smtClean="0"/>
          </a:p>
          <a:p>
            <a:r>
              <a:rPr lang="en-US" sz="2100" dirty="0" err="1" smtClean="0"/>
              <a:t>pertama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menggunakan</a:t>
            </a:r>
            <a:r>
              <a:rPr lang="en-US" sz="2100" dirty="0" smtClean="0"/>
              <a:t> IC</a:t>
            </a:r>
          </a:p>
          <a:p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diperkenalkan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tahun</a:t>
            </a:r>
            <a:endParaRPr lang="en-US" sz="2100" dirty="0" smtClean="0"/>
          </a:p>
          <a:p>
            <a:r>
              <a:rPr lang="en-US" sz="2100" dirty="0" smtClean="0"/>
              <a:t>1964 </a:t>
            </a:r>
            <a:r>
              <a:rPr lang="en-US" sz="2100" dirty="0" err="1" smtClean="0"/>
              <a:t>seperti</a:t>
            </a:r>
            <a:r>
              <a:rPr lang="en-US" sz="2100" dirty="0" smtClean="0"/>
              <a:t> </a:t>
            </a:r>
            <a:r>
              <a:rPr lang="en-US" sz="2100" dirty="0" err="1" smtClean="0"/>
              <a:t>nampak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endParaRPr lang="en-US" sz="2100" dirty="0" smtClean="0"/>
          </a:p>
          <a:p>
            <a:r>
              <a:rPr lang="en-US" sz="2100" dirty="0" err="1" smtClean="0"/>
              <a:t>gambar</a:t>
            </a:r>
            <a:r>
              <a:rPr lang="en-US" sz="2100" dirty="0" smtClean="0"/>
              <a:t> </a:t>
            </a:r>
            <a:r>
              <a:rPr lang="en-US" sz="2100" dirty="0" err="1" smtClean="0"/>
              <a:t>disebelah</a:t>
            </a:r>
            <a:r>
              <a:rPr lang="en-US" sz="2100" dirty="0" smtClean="0"/>
              <a:t>.</a:t>
            </a:r>
          </a:p>
          <a:p>
            <a:pPr marL="274320" indent="-27432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(1965 – 1970 )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419600"/>
            <a:ext cx="25146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1534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Microprocessor </a:t>
            </a:r>
            <a:r>
              <a:rPr lang="en-US" sz="6400" dirty="0" err="1" smtClean="0"/>
              <a:t>merupakan</a:t>
            </a:r>
            <a:r>
              <a:rPr lang="en-US" sz="6400" dirty="0" smtClean="0"/>
              <a:t> </a:t>
            </a:r>
            <a:r>
              <a:rPr lang="en-US" sz="6400" dirty="0" err="1" smtClean="0"/>
              <a:t>chiri</a:t>
            </a:r>
            <a:r>
              <a:rPr lang="en-US" sz="6400" dirty="0" smtClean="0"/>
              <a:t> </a:t>
            </a:r>
            <a:r>
              <a:rPr lang="en-US" sz="6400" dirty="0" err="1" smtClean="0"/>
              <a:t>khas</a:t>
            </a:r>
            <a:r>
              <a:rPr lang="en-US" sz="6400" dirty="0" smtClean="0"/>
              <a:t> </a:t>
            </a:r>
            <a:r>
              <a:rPr lang="en-US" sz="6400" dirty="0" err="1" smtClean="0"/>
              <a:t>komputer</a:t>
            </a:r>
            <a:r>
              <a:rPr lang="en-US" sz="6400" dirty="0" smtClean="0"/>
              <a:t> </a:t>
            </a:r>
            <a:r>
              <a:rPr lang="en-US" sz="6400" dirty="0" err="1" smtClean="0"/>
              <a:t>generasi</a:t>
            </a:r>
            <a:r>
              <a:rPr lang="en-US" sz="6400" dirty="0" smtClean="0"/>
              <a:t> </a:t>
            </a:r>
            <a:r>
              <a:rPr lang="en-US" sz="6400" dirty="0" err="1" smtClean="0"/>
              <a:t>ke-empat</a:t>
            </a:r>
            <a:r>
              <a:rPr lang="en-US" sz="6400" dirty="0" smtClean="0"/>
              <a:t> yang </a:t>
            </a:r>
            <a:r>
              <a:rPr lang="en-US" sz="6400" dirty="0" err="1" smtClean="0"/>
              <a:t>merupakan</a:t>
            </a:r>
            <a:r>
              <a:rPr lang="en-US" sz="6400" dirty="0" smtClean="0"/>
              <a:t> </a:t>
            </a:r>
            <a:r>
              <a:rPr lang="en-US" sz="6400" dirty="0" err="1" smtClean="0"/>
              <a:t>pemadatan</a:t>
            </a:r>
            <a:r>
              <a:rPr lang="en-US" sz="6400" dirty="0" smtClean="0"/>
              <a:t> </a:t>
            </a:r>
            <a:r>
              <a:rPr lang="en-US" sz="6400" dirty="0" err="1" smtClean="0"/>
              <a:t>ribuan</a:t>
            </a:r>
            <a:r>
              <a:rPr lang="en-US" sz="6400" dirty="0" smtClean="0"/>
              <a:t> IC </a:t>
            </a:r>
            <a:r>
              <a:rPr lang="en-US" sz="6400" dirty="0" err="1" smtClean="0"/>
              <a:t>kedalam</a:t>
            </a:r>
            <a:r>
              <a:rPr lang="en-US" sz="6400" dirty="0" smtClean="0"/>
              <a:t> </a:t>
            </a:r>
            <a:r>
              <a:rPr lang="en-US" sz="6400" dirty="0" err="1" smtClean="0"/>
              <a:t>sebuah</a:t>
            </a:r>
            <a:r>
              <a:rPr lang="en-US" sz="6400" dirty="0" smtClean="0"/>
              <a:t> Chip.</a:t>
            </a:r>
          </a:p>
          <a:p>
            <a:r>
              <a:rPr lang="en-US" sz="6400" dirty="0" err="1" smtClean="0"/>
              <a:t>Karena</a:t>
            </a:r>
            <a:r>
              <a:rPr lang="en-US" sz="6400" dirty="0" smtClean="0"/>
              <a:t> </a:t>
            </a:r>
            <a:r>
              <a:rPr lang="en-US" sz="6400" dirty="0" err="1" smtClean="0"/>
              <a:t>bentuk</a:t>
            </a:r>
            <a:r>
              <a:rPr lang="en-US" sz="6400" dirty="0" smtClean="0"/>
              <a:t> yang </a:t>
            </a:r>
            <a:r>
              <a:rPr lang="en-US" sz="6400" dirty="0" err="1" smtClean="0"/>
              <a:t>semakin</a:t>
            </a:r>
            <a:r>
              <a:rPr lang="en-US" sz="6400" dirty="0" smtClean="0"/>
              <a:t> </a:t>
            </a:r>
            <a:r>
              <a:rPr lang="en-US" sz="6400" dirty="0" err="1" smtClean="0"/>
              <a:t>kecil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kemampuan</a:t>
            </a:r>
            <a:r>
              <a:rPr lang="en-US" sz="6400" dirty="0" smtClean="0"/>
              <a:t> yang </a:t>
            </a:r>
            <a:r>
              <a:rPr lang="en-US" sz="6400" dirty="0" err="1" smtClean="0"/>
              <a:t>semakin</a:t>
            </a:r>
            <a:r>
              <a:rPr lang="en-US" sz="6400" dirty="0" smtClean="0"/>
              <a:t> </a:t>
            </a:r>
            <a:r>
              <a:rPr lang="en-US" sz="6400" dirty="0" err="1" smtClean="0"/>
              <a:t>meningkatmeningkat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harga</a:t>
            </a:r>
            <a:r>
              <a:rPr lang="en-US" sz="6400" dirty="0" smtClean="0"/>
              <a:t> yang </a:t>
            </a:r>
            <a:r>
              <a:rPr lang="en-US" sz="6400" dirty="0" err="1" smtClean="0"/>
              <a:t>ditawarkan</a:t>
            </a:r>
            <a:r>
              <a:rPr lang="en-US" sz="6400" dirty="0" smtClean="0"/>
              <a:t> </a:t>
            </a:r>
            <a:r>
              <a:rPr lang="en-US" sz="6400" dirty="0" err="1" smtClean="0"/>
              <a:t>juga</a:t>
            </a:r>
            <a:r>
              <a:rPr lang="en-US" sz="6400" dirty="0" smtClean="0"/>
              <a:t> </a:t>
            </a:r>
            <a:r>
              <a:rPr lang="en-US" sz="6400" dirty="0" err="1" smtClean="0"/>
              <a:t>semakin</a:t>
            </a:r>
            <a:r>
              <a:rPr lang="en-US" sz="6400" dirty="0" smtClean="0"/>
              <a:t> </a:t>
            </a:r>
            <a:r>
              <a:rPr lang="en-US" sz="6400" dirty="0" err="1" smtClean="0"/>
              <a:t>murah</a:t>
            </a:r>
            <a:r>
              <a:rPr lang="en-US" sz="6400" dirty="0" smtClean="0"/>
              <a:t>. Microprocessor </a:t>
            </a:r>
            <a:r>
              <a:rPr lang="en-US" sz="6400" dirty="0" err="1" smtClean="0"/>
              <a:t>merupakan</a:t>
            </a:r>
            <a:r>
              <a:rPr lang="en-US" sz="6400" dirty="0" smtClean="0"/>
              <a:t> </a:t>
            </a:r>
            <a:r>
              <a:rPr lang="en-US" sz="6400" dirty="0" err="1" smtClean="0"/>
              <a:t>awal</a:t>
            </a:r>
            <a:r>
              <a:rPr lang="en-US" sz="6400" dirty="0" smtClean="0"/>
              <a:t> </a:t>
            </a:r>
            <a:r>
              <a:rPr lang="en-US" sz="6400" dirty="0" err="1" smtClean="0"/>
              <a:t>kelahiran</a:t>
            </a:r>
            <a:r>
              <a:rPr lang="en-US" sz="6400" dirty="0" smtClean="0"/>
              <a:t> </a:t>
            </a:r>
            <a:r>
              <a:rPr lang="en-US" sz="6400" dirty="0" err="1" smtClean="0"/>
              <a:t>komputer</a:t>
            </a:r>
            <a:r>
              <a:rPr lang="en-US" sz="6400" dirty="0" smtClean="0"/>
              <a:t> personal. </a:t>
            </a:r>
            <a:r>
              <a:rPr lang="en-US" sz="6400" dirty="0" err="1" smtClean="0"/>
              <a:t>Pada</a:t>
            </a:r>
            <a:r>
              <a:rPr lang="en-US" sz="6400" dirty="0" smtClean="0"/>
              <a:t> </a:t>
            </a:r>
            <a:r>
              <a:rPr lang="en-US" sz="6400" dirty="0" err="1" smtClean="0"/>
              <a:t>tahun</a:t>
            </a:r>
            <a:endParaRPr lang="en-US" sz="6400" dirty="0" smtClean="0"/>
          </a:p>
          <a:p>
            <a:r>
              <a:rPr lang="en-US" sz="6400" dirty="0" smtClean="0"/>
              <a:t>1971, Intel Corp </a:t>
            </a:r>
            <a:r>
              <a:rPr lang="en-US" sz="6400" dirty="0" err="1" smtClean="0"/>
              <a:t>kemudian</a:t>
            </a:r>
            <a:r>
              <a:rPr lang="en-US" sz="6400" dirty="0" smtClean="0"/>
              <a:t> </a:t>
            </a:r>
            <a:r>
              <a:rPr lang="en-US" sz="6400" dirty="0" err="1" smtClean="0"/>
              <a:t>mengembangkan</a:t>
            </a:r>
            <a:r>
              <a:rPr lang="en-US" sz="6400" dirty="0" smtClean="0"/>
              <a:t> microprocessor </a:t>
            </a:r>
            <a:r>
              <a:rPr lang="en-US" sz="6400" dirty="0" err="1" smtClean="0"/>
              <a:t>pertama</a:t>
            </a:r>
            <a:r>
              <a:rPr lang="en-US" sz="6400" dirty="0" smtClean="0"/>
              <a:t> </a:t>
            </a:r>
            <a:r>
              <a:rPr lang="en-US" sz="6400" dirty="0" err="1" smtClean="0"/>
              <a:t>serie</a:t>
            </a:r>
            <a:r>
              <a:rPr lang="en-US" sz="6400" dirty="0" smtClean="0"/>
              <a:t> 4004</a:t>
            </a:r>
          </a:p>
          <a:p>
            <a:r>
              <a:rPr lang="it-IT" sz="6400" dirty="0" smtClean="0"/>
              <a:t>Contoh generasi ini adalah Apple I </a:t>
            </a:r>
          </a:p>
          <a:p>
            <a:r>
              <a:rPr lang="en-US" sz="6400" dirty="0" smtClean="0"/>
              <a:t>Computer yang </a:t>
            </a:r>
            <a:r>
              <a:rPr lang="en-US" sz="6400" dirty="0" err="1" smtClean="0"/>
              <a:t>dikembangkan</a:t>
            </a:r>
            <a:r>
              <a:rPr lang="en-US" sz="6400" dirty="0" smtClean="0"/>
              <a:t> </a:t>
            </a:r>
            <a:r>
              <a:rPr lang="en-US" sz="6400" dirty="0" err="1" smtClean="0"/>
              <a:t>oleh</a:t>
            </a:r>
            <a:r>
              <a:rPr lang="en-US" sz="6400" dirty="0" smtClean="0"/>
              <a:t> </a:t>
            </a:r>
            <a:r>
              <a:rPr lang="nl-NL" sz="6400" dirty="0" smtClean="0"/>
              <a:t>Steve Wozniak dan </a:t>
            </a:r>
          </a:p>
          <a:p>
            <a:r>
              <a:rPr lang="nl-NL" sz="6400" dirty="0" smtClean="0"/>
              <a:t>Steve Jobs dengan</a:t>
            </a:r>
            <a:r>
              <a:rPr lang="en-US" sz="6400" dirty="0" err="1" smtClean="0"/>
              <a:t>cara</a:t>
            </a:r>
            <a:r>
              <a:rPr lang="en-US" sz="6400" dirty="0" smtClean="0"/>
              <a:t> </a:t>
            </a:r>
            <a:r>
              <a:rPr lang="en-US" sz="6400" dirty="0" err="1" smtClean="0"/>
              <a:t>memasukkan</a:t>
            </a:r>
            <a:r>
              <a:rPr lang="en-US" sz="6400" dirty="0" smtClean="0"/>
              <a:t> microprocessor </a:t>
            </a:r>
            <a:r>
              <a:rPr lang="en-US" sz="6400" dirty="0" err="1" smtClean="0"/>
              <a:t>pada</a:t>
            </a:r>
            <a:r>
              <a:rPr lang="en-US" sz="6400" dirty="0" smtClean="0"/>
              <a:t> </a:t>
            </a:r>
          </a:p>
          <a:p>
            <a:r>
              <a:rPr lang="en-US" sz="6400" dirty="0" smtClean="0"/>
              <a:t>circuit board </a:t>
            </a:r>
            <a:r>
              <a:rPr lang="en-US" sz="6400" dirty="0" err="1" smtClean="0"/>
              <a:t>komputer</a:t>
            </a:r>
            <a:r>
              <a:rPr lang="en-US" sz="6400" dirty="0" smtClean="0"/>
              <a:t>. </a:t>
            </a:r>
            <a:r>
              <a:rPr lang="en-US" sz="6400" dirty="0" err="1" smtClean="0"/>
              <a:t>Disamping</a:t>
            </a:r>
            <a:r>
              <a:rPr lang="en-US" sz="6400" dirty="0" smtClean="0"/>
              <a:t> </a:t>
            </a:r>
            <a:r>
              <a:rPr lang="en-US" sz="6400" dirty="0" err="1" smtClean="0"/>
              <a:t>itu,kemudian</a:t>
            </a:r>
            <a:r>
              <a:rPr lang="en-US" sz="6400" dirty="0" smtClean="0"/>
              <a:t> </a:t>
            </a:r>
            <a:r>
              <a:rPr lang="en-US" sz="6400" dirty="0" err="1" smtClean="0"/>
              <a:t>muncul</a:t>
            </a:r>
            <a:r>
              <a:rPr lang="en-US" sz="6400" dirty="0" smtClean="0"/>
              <a:t> </a:t>
            </a:r>
          </a:p>
          <a:p>
            <a:r>
              <a:rPr lang="en-US" sz="6400" dirty="0" smtClean="0"/>
              <a:t>TRS Model 80 </a:t>
            </a:r>
            <a:r>
              <a:rPr lang="en-US" sz="6400" dirty="0" err="1" smtClean="0"/>
              <a:t>dengan</a:t>
            </a:r>
            <a:r>
              <a:rPr lang="en-US" sz="6400" dirty="0" smtClean="0"/>
              <a:t> processor </a:t>
            </a:r>
            <a:r>
              <a:rPr lang="en-US" sz="6400" dirty="0" err="1" smtClean="0"/>
              <a:t>jenis</a:t>
            </a:r>
            <a:r>
              <a:rPr lang="en-US" sz="6400" dirty="0" smtClean="0"/>
              <a:t> Motorola 68000 </a:t>
            </a:r>
            <a:r>
              <a:rPr lang="en-US" sz="6400" dirty="0" err="1" smtClean="0"/>
              <a:t>dan</a:t>
            </a:r>
            <a:endParaRPr lang="en-US" sz="6400" dirty="0" smtClean="0"/>
          </a:p>
          <a:p>
            <a:r>
              <a:rPr lang="en-US" sz="6400" dirty="0" err="1" smtClean="0"/>
              <a:t>Zilog</a:t>
            </a:r>
            <a:r>
              <a:rPr lang="en-US" sz="6400" dirty="0" smtClean="0"/>
              <a:t> Z-80 </a:t>
            </a:r>
            <a:r>
              <a:rPr lang="en-US" sz="6400" dirty="0" err="1" smtClean="0"/>
              <a:t>menggunakan</a:t>
            </a:r>
            <a:r>
              <a:rPr lang="en-US" sz="6400" dirty="0" smtClean="0"/>
              <a:t> 64Kb RAM standard.</a:t>
            </a:r>
          </a:p>
          <a:p>
            <a:endParaRPr lang="en-US" sz="6400" dirty="0" smtClean="0"/>
          </a:p>
          <a:p>
            <a:endParaRPr lang="en-US" sz="6400" dirty="0" smtClean="0"/>
          </a:p>
          <a:p>
            <a:r>
              <a:rPr lang="en-US" sz="6400" dirty="0" err="1" smtClean="0"/>
              <a:t>Komputer</a:t>
            </a:r>
            <a:r>
              <a:rPr lang="en-US" sz="6400" dirty="0" smtClean="0"/>
              <a:t> Apple II-e yang </a:t>
            </a:r>
            <a:r>
              <a:rPr lang="en-US" sz="6400" dirty="0" err="1" smtClean="0"/>
              <a:t>menggunakan</a:t>
            </a:r>
            <a:r>
              <a:rPr lang="en-US" sz="6400" dirty="0" smtClean="0"/>
              <a:t> </a:t>
            </a:r>
            <a:r>
              <a:rPr lang="pt-BR" sz="6400" dirty="0" smtClean="0"/>
              <a:t>processor jenis 6502R </a:t>
            </a:r>
          </a:p>
          <a:p>
            <a:r>
              <a:rPr lang="pt-BR" sz="6400" dirty="0" smtClean="0"/>
              <a:t>serta Ram sebesar 64</a:t>
            </a:r>
            <a:r>
              <a:rPr lang="en-US" sz="6400" dirty="0" smtClean="0"/>
              <a:t>Kb </a:t>
            </a:r>
            <a:r>
              <a:rPr lang="en-US" sz="6400" dirty="0" err="1" smtClean="0"/>
              <a:t>seperti</a:t>
            </a:r>
            <a:r>
              <a:rPr lang="en-US" sz="6400" dirty="0" smtClean="0"/>
              <a:t> </a:t>
            </a:r>
            <a:r>
              <a:rPr lang="en-US" sz="6400" dirty="0" err="1" smtClean="0"/>
              <a:t>halnya</a:t>
            </a:r>
            <a:r>
              <a:rPr lang="en-US" sz="6400" dirty="0" smtClean="0"/>
              <a:t> </a:t>
            </a:r>
            <a:r>
              <a:rPr lang="en-US" sz="6400" dirty="0" err="1" smtClean="0"/>
              <a:t>pada</a:t>
            </a:r>
            <a:r>
              <a:rPr lang="en-US" sz="6400" dirty="0" smtClean="0"/>
              <a:t> </a:t>
            </a:r>
            <a:r>
              <a:rPr lang="en-US" sz="6400" dirty="0" err="1" smtClean="0"/>
              <a:t>gambar</a:t>
            </a:r>
            <a:r>
              <a:rPr lang="en-US" sz="6400" dirty="0" smtClean="0"/>
              <a:t> </a:t>
            </a:r>
            <a:r>
              <a:rPr lang="en-US" sz="6400" dirty="0" err="1" smtClean="0"/>
              <a:t>disebelah</a:t>
            </a:r>
            <a:r>
              <a:rPr lang="en-US" sz="6400" dirty="0" smtClean="0"/>
              <a:t>, </a:t>
            </a:r>
          </a:p>
          <a:p>
            <a:r>
              <a:rPr lang="en-US" sz="6400" dirty="0" err="1" smtClean="0"/>
              <a:t>juga</a:t>
            </a:r>
            <a:r>
              <a:rPr lang="en-US" sz="6400" dirty="0" smtClean="0"/>
              <a:t> </a:t>
            </a:r>
            <a:r>
              <a:rPr lang="fi-FI" sz="6400" dirty="0" smtClean="0"/>
              <a:t>merupakan salah satu komputer PC sangat </a:t>
            </a:r>
            <a:r>
              <a:rPr lang="pt-BR" sz="6400" dirty="0" smtClean="0"/>
              <a:t>popular pada </a:t>
            </a:r>
          </a:p>
          <a:p>
            <a:r>
              <a:rPr lang="pt-BR" sz="6400" dirty="0" smtClean="0"/>
              <a:t>masa itu. Operating Sistem yang </a:t>
            </a:r>
            <a:r>
              <a:rPr lang="en-US" sz="6400" dirty="0" err="1" smtClean="0"/>
              <a:t>digunakan</a:t>
            </a:r>
            <a:r>
              <a:rPr lang="en-US" sz="6400" dirty="0" smtClean="0"/>
              <a:t> </a:t>
            </a:r>
            <a:r>
              <a:rPr lang="en-US" sz="6400" dirty="0" err="1" smtClean="0"/>
              <a:t>adalah</a:t>
            </a:r>
            <a:r>
              <a:rPr lang="en-US" sz="6400" dirty="0" smtClean="0"/>
              <a:t>: </a:t>
            </a:r>
          </a:p>
          <a:p>
            <a:r>
              <a:rPr lang="en-US" sz="6400" dirty="0" smtClean="0"/>
              <a:t>CP/M 8 Bit. </a:t>
            </a:r>
            <a:r>
              <a:rPr lang="en-US" sz="6400" dirty="0" err="1" smtClean="0"/>
              <a:t>Komputer</a:t>
            </a:r>
            <a:r>
              <a:rPr lang="en-US" sz="6400" dirty="0" smtClean="0"/>
              <a:t> </a:t>
            </a:r>
            <a:r>
              <a:rPr lang="en-US" sz="6400" dirty="0" err="1" smtClean="0"/>
              <a:t>ini</a:t>
            </a:r>
            <a:r>
              <a:rPr lang="en-US" sz="6400" dirty="0" smtClean="0"/>
              <a:t> </a:t>
            </a:r>
            <a:r>
              <a:rPr lang="en-US" sz="6400" dirty="0" err="1" smtClean="0"/>
              <a:t>sangat</a:t>
            </a:r>
            <a:r>
              <a:rPr lang="en-US" sz="6400" dirty="0" smtClean="0"/>
              <a:t> </a:t>
            </a:r>
            <a:r>
              <a:rPr lang="en-US" sz="6400" dirty="0" err="1" smtClean="0"/>
              <a:t>populer</a:t>
            </a:r>
            <a:r>
              <a:rPr lang="en-US" sz="6400" dirty="0" smtClean="0"/>
              <a:t> </a:t>
            </a:r>
            <a:r>
              <a:rPr lang="en-US" sz="6400" dirty="0" err="1" smtClean="0"/>
              <a:t>pada</a:t>
            </a:r>
            <a:r>
              <a:rPr lang="en-US" sz="6400" dirty="0" smtClean="0"/>
              <a:t> </a:t>
            </a:r>
            <a:r>
              <a:rPr lang="en-US" sz="6400" dirty="0" err="1" smtClean="0"/>
              <a:t>awal</a:t>
            </a:r>
            <a:r>
              <a:rPr lang="en-US" sz="6400" dirty="0" smtClean="0"/>
              <a:t> </a:t>
            </a:r>
            <a:r>
              <a:rPr lang="en-US" sz="6400" dirty="0" err="1" smtClean="0"/>
              <a:t>tahun</a:t>
            </a:r>
            <a:r>
              <a:rPr lang="en-US" sz="6400" dirty="0" smtClean="0"/>
              <a:t> 80-an.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charset="0"/>
                <a:cs typeface="Arial" charset="0"/>
              </a:rPr>
              <a:t>Komputer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</a:rPr>
              <a:t>Generasi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</a:rPr>
              <a:t>Keempat</a:t>
            </a:r>
            <a:r>
              <a:rPr lang="en-US" b="1" dirty="0" smtClean="0">
                <a:latin typeface="Arial" charset="0"/>
                <a:cs typeface="Arial" charset="0"/>
              </a:rPr>
              <a:t> (</a:t>
            </a:r>
            <a:r>
              <a:rPr lang="en-US" b="1" dirty="0" err="1" smtClean="0">
                <a:latin typeface="Arial" charset="0"/>
                <a:cs typeface="Arial" charset="0"/>
              </a:rPr>
              <a:t>Sejak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</a:rPr>
              <a:t>tahun</a:t>
            </a:r>
            <a:r>
              <a:rPr lang="en-US" b="1" dirty="0" smtClean="0">
                <a:latin typeface="Arial" charset="0"/>
                <a:cs typeface="Arial" charset="0"/>
              </a:rPr>
              <a:t> 1970)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0480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724400"/>
            <a:ext cx="16002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2305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IBM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Personal Computer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1981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nampak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Operating System </a:t>
            </a:r>
            <a:r>
              <a:rPr lang="sv-SE" sz="2400" dirty="0" smtClean="0"/>
              <a:t>MS-DOS 16 Bit. </a:t>
            </a:r>
          </a:p>
          <a:p>
            <a:r>
              <a:rPr lang="sv-SE" sz="2400" dirty="0" smtClean="0"/>
              <a:t>Dikarenakan harga yang ditawarkan tidak jauh berbeda dengan komputer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, </a:t>
            </a:r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teknologinya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IBM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popular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charset="0"/>
                <a:cs typeface="Arial" charset="0"/>
              </a:rPr>
              <a:t>Generasi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</a:rPr>
              <a:t>Keempat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b="1" dirty="0" err="1" smtClean="0">
                <a:latin typeface="Arial" charset="0"/>
                <a:cs typeface="Arial" charset="0"/>
              </a:rPr>
              <a:t>Lanjutan</a:t>
            </a:r>
            <a:r>
              <a:rPr lang="en-US" b="1" dirty="0" smtClean="0">
                <a:latin typeface="Arial" charset="0"/>
                <a:cs typeface="Arial" charset="0"/>
              </a:rPr>
              <a:t> ……..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105400"/>
            <a:ext cx="25146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1800" dirty="0" smtClean="0"/>
              <a:t>Pada generasi ini ditandai dengan munculnya:</a:t>
            </a:r>
          </a:p>
          <a:p>
            <a:r>
              <a:rPr lang="en-US" sz="1800" dirty="0" smtClean="0"/>
              <a:t>LSI (Large Scale Integration) yang </a:t>
            </a:r>
            <a:r>
              <a:rPr lang="en-US" sz="1800" dirty="0" err="1" smtClean="0"/>
              <a:t>merupakan</a:t>
            </a:r>
            <a:endParaRPr lang="en-US" sz="1800" dirty="0" smtClean="0"/>
          </a:p>
          <a:p>
            <a:r>
              <a:rPr lang="en-US" sz="1800" dirty="0" err="1" smtClean="0"/>
              <a:t>pemadatan</a:t>
            </a:r>
            <a:r>
              <a:rPr lang="en-US" sz="1800" dirty="0" smtClean="0"/>
              <a:t> </a:t>
            </a:r>
            <a:r>
              <a:rPr lang="en-US" sz="1800" dirty="0" err="1" smtClean="0"/>
              <a:t>ribuan</a:t>
            </a:r>
            <a:r>
              <a:rPr lang="en-US" sz="1800" dirty="0" smtClean="0"/>
              <a:t> microprocessor </a:t>
            </a:r>
            <a:r>
              <a:rPr lang="en-US" sz="1800" dirty="0" err="1" smtClean="0"/>
              <a:t>kedalam</a:t>
            </a:r>
            <a:endParaRPr lang="en-US" sz="1800" dirty="0" smtClean="0"/>
          </a:p>
          <a:p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microprocesor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Selain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,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ditandai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munculnya</a:t>
            </a:r>
            <a:r>
              <a:rPr lang="en-US" sz="1800" dirty="0" smtClean="0"/>
              <a:t> microprocessor </a:t>
            </a:r>
            <a:r>
              <a:rPr lang="en-US" sz="1800" dirty="0" err="1" smtClean="0"/>
              <a:t>dan</a:t>
            </a:r>
            <a:r>
              <a:rPr lang="en-US" sz="1800" dirty="0" smtClean="0"/>
              <a:t> semi conductor. </a:t>
            </a:r>
          </a:p>
          <a:p>
            <a:r>
              <a:rPr lang="en-US" sz="1800" dirty="0" smtClean="0"/>
              <a:t>Perusahaan-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yangmembuat</a:t>
            </a:r>
            <a:r>
              <a:rPr lang="en-US" sz="1800" dirty="0" smtClean="0"/>
              <a:t> micro-processor </a:t>
            </a:r>
            <a:r>
              <a:rPr lang="en-US" sz="1800" dirty="0" err="1" smtClean="0"/>
              <a:t>diantaranya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: Intel Corporation, Motorola, </a:t>
            </a:r>
            <a:r>
              <a:rPr lang="en-US" sz="1800" dirty="0" err="1" smtClean="0"/>
              <a:t>Zilog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fi-FI" sz="1800" dirty="0" smtClean="0"/>
              <a:t>lagi. Dipasaran bisa kita lihat adanya</a:t>
            </a:r>
          </a:p>
          <a:p>
            <a:r>
              <a:rPr lang="it-IT" sz="1800" dirty="0" smtClean="0"/>
              <a:t>microprocessor dari Intel dengan model 4004,</a:t>
            </a:r>
          </a:p>
          <a:p>
            <a:r>
              <a:rPr lang="nl-NL" sz="1800" dirty="0" smtClean="0"/>
              <a:t>8088, 80286, 80386, 80486, dan Pentium.</a:t>
            </a:r>
          </a:p>
          <a:p>
            <a:r>
              <a:rPr lang="fi-FI" sz="1800" dirty="0" smtClean="0"/>
              <a:t>Pentium II diluncurkan pada tahun 1998, mulai</a:t>
            </a:r>
          </a:p>
          <a:p>
            <a:r>
              <a:rPr lang="pt-BR" sz="1800" dirty="0" smtClean="0"/>
              <a:t>generasi Pentium II inilah EDORam diganti</a:t>
            </a:r>
          </a:p>
          <a:p>
            <a:r>
              <a:rPr lang="en-US" sz="1800" dirty="0" err="1" smtClean="0"/>
              <a:t>dengan</a:t>
            </a:r>
            <a:r>
              <a:rPr lang="en-US" sz="1800" dirty="0" smtClean="0"/>
              <a:t> SDRAM,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diperkenalkan</a:t>
            </a:r>
            <a:r>
              <a:rPr lang="en-US" sz="1800" dirty="0" smtClean="0"/>
              <a:t> AGP</a:t>
            </a:r>
          </a:p>
          <a:p>
            <a:r>
              <a:rPr lang="fr-FR" sz="1800" dirty="0" smtClean="0"/>
              <a:t>( </a:t>
            </a:r>
            <a:r>
              <a:rPr lang="fr-FR" sz="1800" dirty="0" err="1" smtClean="0"/>
              <a:t>Accelarator</a:t>
            </a:r>
            <a:r>
              <a:rPr lang="fr-FR" sz="1800" dirty="0" smtClean="0"/>
              <a:t> </a:t>
            </a:r>
            <a:r>
              <a:rPr lang="fr-FR" sz="1800" dirty="0" err="1" smtClean="0"/>
              <a:t>Graphic</a:t>
            </a:r>
            <a:r>
              <a:rPr lang="fr-FR" sz="1800" dirty="0" smtClean="0"/>
              <a:t> Port ), </a:t>
            </a:r>
            <a:r>
              <a:rPr lang="fr-FR" sz="1800" dirty="0" err="1" smtClean="0"/>
              <a:t>selain</a:t>
            </a:r>
            <a:r>
              <a:rPr lang="fr-FR" sz="1800" dirty="0" smtClean="0"/>
              <a:t> </a:t>
            </a:r>
            <a:r>
              <a:rPr lang="fr-FR" sz="1800" dirty="0" err="1" smtClean="0"/>
              <a:t>itu</a:t>
            </a:r>
            <a:r>
              <a:rPr lang="fr-FR" sz="1800" dirty="0" smtClean="0"/>
              <a:t> </a:t>
            </a:r>
            <a:r>
              <a:rPr lang="fr-FR" sz="1800" dirty="0" err="1" smtClean="0"/>
              <a:t>pada</a:t>
            </a:r>
            <a:endParaRPr lang="fr-FR" sz="1800" dirty="0" smtClean="0"/>
          </a:p>
          <a:p>
            <a:r>
              <a:rPr lang="it-IT" sz="1800" dirty="0" smtClean="0"/>
              <a:t>Pentium II ukuran dari cache memory mulai 512</a:t>
            </a:r>
          </a:p>
          <a:p>
            <a:r>
              <a:rPr lang="sv-SE" sz="1800" dirty="0" smtClean="0"/>
              <a:t>Kb. Bentuk Processor Pentium II adalah SLOT</a:t>
            </a:r>
          </a:p>
          <a:p>
            <a:r>
              <a:rPr lang="it-IT" sz="1800" dirty="0" smtClean="0"/>
              <a:t>bukan lagi CHIP seperti pada pentium I atau</a:t>
            </a:r>
          </a:p>
          <a:p>
            <a:r>
              <a:rPr lang="en-US" sz="1800" dirty="0" smtClean="0"/>
              <a:t>Pentium Pro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4800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0668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962400"/>
            <a:ext cx="26781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Pentium-4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r>
              <a:rPr lang="en-US" dirty="0" smtClean="0"/>
              <a:t>Intel Corporation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endParaRPr lang="en-US" dirty="0" smtClean="0"/>
          </a:p>
          <a:p>
            <a:r>
              <a:rPr lang="fi-FI" dirty="0" smtClean="0"/>
              <a:t>menutupi segala kelemahan yang ada pada</a:t>
            </a:r>
          </a:p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endParaRPr lang="en-US" dirty="0" smtClean="0"/>
          </a:p>
          <a:p>
            <a:r>
              <a:rPr lang="en-US" dirty="0" smtClean="0"/>
              <a:t>Pentium-4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Ghz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Gambar-gambar</a:t>
            </a:r>
            <a:r>
              <a:rPr lang="en-US" dirty="0" smtClean="0"/>
              <a:t> yang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,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,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endParaRPr lang="en-US" dirty="0" smtClean="0"/>
          </a:p>
          <a:p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Pentium-4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0.18 </a:t>
            </a:r>
            <a:r>
              <a:rPr lang="en-US" dirty="0" err="1" smtClean="0"/>
              <a:t>mikron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,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sv-SE" dirty="0" smtClean="0"/>
              <a:t>tegangan panas yang dikeluarkan juga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processor yang </a:t>
            </a:r>
            <a:r>
              <a:rPr lang="en-US" dirty="0" err="1" smtClean="0"/>
              <a:t>lebih</a:t>
            </a:r>
            <a:endParaRPr lang="en-US" dirty="0" smtClean="0"/>
          </a:p>
          <a:p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MHz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Kecepatan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endParaRPr lang="en-US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20 kali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endParaRPr lang="en-US" dirty="0" smtClean="0"/>
          </a:p>
          <a:p>
            <a:r>
              <a:rPr lang="en-US" dirty="0" smtClean="0"/>
              <a:t>Pentium - 3.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………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295400"/>
            <a:ext cx="2106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352800"/>
            <a:ext cx="236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5105400"/>
            <a:ext cx="12763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err="1" smtClean="0"/>
              <a:t>Berdasarkan</a:t>
            </a:r>
            <a:r>
              <a:rPr lang="en-CA" sz="2400" dirty="0" smtClean="0"/>
              <a:t> data yang </a:t>
            </a:r>
            <a:r>
              <a:rPr lang="en-CA" sz="2400" dirty="0" err="1" smtClean="0"/>
              <a:t>diolah</a:t>
            </a:r>
            <a:r>
              <a:rPr lang="en-CA" sz="2400" dirty="0" smtClean="0"/>
              <a:t> :</a:t>
            </a:r>
          </a:p>
          <a:p>
            <a:pPr>
              <a:buNone/>
            </a:pPr>
            <a:r>
              <a:rPr lang="en-CA" sz="2400" dirty="0" smtClean="0"/>
              <a:t>Analog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 </a:t>
            </a:r>
            <a:r>
              <a:rPr lang="en-CA" sz="2400" dirty="0" err="1" smtClean="0"/>
              <a:t>digunakan</a:t>
            </a:r>
            <a:r>
              <a:rPr lang="en-CA" sz="2400" dirty="0" smtClean="0"/>
              <a:t> </a:t>
            </a:r>
            <a:r>
              <a:rPr lang="en-CA" sz="2400" dirty="0" err="1" smtClean="0"/>
              <a:t>untuk</a:t>
            </a:r>
            <a:r>
              <a:rPr lang="en-CA" sz="2400" dirty="0" smtClean="0"/>
              <a:t> data </a:t>
            </a:r>
            <a:r>
              <a:rPr lang="en-CA" sz="2400" dirty="0" err="1" smtClean="0"/>
              <a:t>yg</a:t>
            </a:r>
            <a:r>
              <a:rPr lang="en-CA" sz="2400" dirty="0" smtClean="0"/>
              <a:t> </a:t>
            </a:r>
            <a:r>
              <a:rPr lang="en-CA" sz="2400" dirty="0" err="1" smtClean="0"/>
              <a:t>bersifat</a:t>
            </a:r>
            <a:r>
              <a:rPr lang="en-CA" sz="2400" dirty="0" smtClean="0"/>
              <a:t> </a:t>
            </a:r>
            <a:r>
              <a:rPr lang="en-CA" sz="2400" dirty="0" err="1" smtClean="0"/>
              <a:t>kontinue</a:t>
            </a:r>
            <a:r>
              <a:rPr lang="en-CA" sz="2400" dirty="0" smtClean="0"/>
              <a:t> </a:t>
            </a:r>
            <a:r>
              <a:rPr lang="en-CA" sz="2400" dirty="0" err="1" smtClean="0"/>
              <a:t>dan</a:t>
            </a:r>
            <a:r>
              <a:rPr lang="en-CA" sz="2400" dirty="0" smtClean="0"/>
              <a:t> </a:t>
            </a:r>
            <a:r>
              <a:rPr lang="en-CA" sz="2400" dirty="0" err="1" smtClean="0"/>
              <a:t>bukan</a:t>
            </a:r>
            <a:r>
              <a:rPr lang="en-CA" sz="2400" dirty="0" smtClean="0"/>
              <a:t> data yang </a:t>
            </a:r>
            <a:r>
              <a:rPr lang="en-CA" sz="2400" dirty="0" err="1" smtClean="0"/>
              <a:t>berbentuk</a:t>
            </a:r>
            <a:r>
              <a:rPr lang="en-CA" sz="2400" dirty="0" smtClean="0"/>
              <a:t> </a:t>
            </a:r>
            <a:r>
              <a:rPr lang="en-CA" sz="2400" dirty="0" err="1" smtClean="0"/>
              <a:t>angka,tetapi</a:t>
            </a:r>
            <a:r>
              <a:rPr lang="en-CA" sz="2400" dirty="0" smtClean="0"/>
              <a:t> </a:t>
            </a:r>
            <a:r>
              <a:rPr lang="en-CA" sz="2400" dirty="0" err="1" smtClean="0"/>
              <a:t>dalam</a:t>
            </a:r>
            <a:r>
              <a:rPr lang="en-CA" sz="2400" dirty="0" smtClean="0"/>
              <a:t> </a:t>
            </a:r>
            <a:r>
              <a:rPr lang="en-CA" sz="2400" dirty="0" err="1" smtClean="0"/>
              <a:t>bentuk</a:t>
            </a:r>
            <a:r>
              <a:rPr lang="en-CA" sz="2400" dirty="0" smtClean="0"/>
              <a:t> </a:t>
            </a:r>
            <a:r>
              <a:rPr lang="en-CA" sz="2400" dirty="0" err="1" smtClean="0"/>
              <a:t>fisik</a:t>
            </a:r>
            <a:r>
              <a:rPr lang="en-CA" sz="2400" dirty="0" smtClean="0"/>
              <a:t> </a:t>
            </a:r>
            <a:r>
              <a:rPr lang="en-CA" sz="2400" dirty="0" err="1" smtClean="0"/>
              <a:t>misalnya</a:t>
            </a:r>
            <a:r>
              <a:rPr lang="en-CA" sz="2400" dirty="0" smtClean="0"/>
              <a:t> </a:t>
            </a:r>
            <a:r>
              <a:rPr lang="en-CA" sz="2400" dirty="0" err="1" smtClean="0"/>
              <a:t>arus</a:t>
            </a:r>
            <a:r>
              <a:rPr lang="en-CA" sz="2400" dirty="0" smtClean="0"/>
              <a:t> </a:t>
            </a:r>
            <a:r>
              <a:rPr lang="en-CA" sz="2400" dirty="0" err="1" smtClean="0"/>
              <a:t>listrik,temperatur</a:t>
            </a:r>
            <a:r>
              <a:rPr lang="en-CA" sz="2400" dirty="0" smtClean="0"/>
              <a:t>, </a:t>
            </a:r>
            <a:r>
              <a:rPr lang="en-CA" sz="2400" dirty="0" err="1" smtClean="0"/>
              <a:t>kecepatan</a:t>
            </a:r>
            <a:r>
              <a:rPr lang="en-CA" sz="2400" dirty="0" smtClean="0"/>
              <a:t> </a:t>
            </a:r>
            <a:r>
              <a:rPr lang="en-CA" sz="2400" dirty="0" err="1" smtClean="0"/>
              <a:t>dan</a:t>
            </a:r>
            <a:r>
              <a:rPr lang="en-CA" sz="2400" dirty="0" smtClean="0"/>
              <a:t>  </a:t>
            </a:r>
            <a:r>
              <a:rPr lang="en-CA" sz="2400" dirty="0" err="1" smtClean="0"/>
              <a:t>tekanan</a:t>
            </a:r>
            <a:endParaRPr lang="en-CA" sz="2400" dirty="0" smtClean="0"/>
          </a:p>
          <a:p>
            <a:pPr>
              <a:buNone/>
            </a:pPr>
            <a:r>
              <a:rPr lang="en-CA" sz="2400" dirty="0" smtClean="0"/>
              <a:t>Digital </a:t>
            </a:r>
            <a:r>
              <a:rPr lang="en-CA" sz="2400" dirty="0" err="1" smtClean="0"/>
              <a:t>komputer</a:t>
            </a:r>
            <a:endParaRPr lang="en-CA" sz="2400" dirty="0" smtClean="0"/>
          </a:p>
          <a:p>
            <a:pPr>
              <a:buNone/>
            </a:pPr>
            <a:r>
              <a:rPr lang="en-CA" sz="2400" dirty="0" smtClean="0"/>
              <a:t> </a:t>
            </a:r>
            <a:r>
              <a:rPr lang="en-CA" sz="2400" dirty="0" err="1" smtClean="0"/>
              <a:t>yaitu</a:t>
            </a:r>
            <a:r>
              <a:rPr lang="en-CA" sz="2400" dirty="0" smtClean="0"/>
              <a:t> data yang </a:t>
            </a:r>
            <a:r>
              <a:rPr lang="en-CA" sz="2400" dirty="0" err="1" smtClean="0"/>
              <a:t>diterima</a:t>
            </a:r>
            <a:r>
              <a:rPr lang="en-CA" sz="2400" dirty="0" smtClean="0"/>
              <a:t> </a:t>
            </a:r>
            <a:r>
              <a:rPr lang="en-CA" sz="2400" dirty="0" err="1" smtClean="0"/>
              <a:t>oleh</a:t>
            </a:r>
            <a:r>
              <a:rPr lang="en-CA" sz="2400" dirty="0" smtClean="0"/>
              <a:t>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 </a:t>
            </a:r>
            <a:r>
              <a:rPr lang="en-CA" sz="2400" dirty="0" err="1" smtClean="0"/>
              <a:t>dalam</a:t>
            </a:r>
            <a:r>
              <a:rPr lang="en-CA" sz="2400" dirty="0" smtClean="0"/>
              <a:t> </a:t>
            </a:r>
            <a:r>
              <a:rPr lang="en-CA" sz="2400" dirty="0" err="1" smtClean="0"/>
              <a:t>bentuk</a:t>
            </a:r>
            <a:r>
              <a:rPr lang="en-CA" sz="2400" dirty="0" smtClean="0"/>
              <a:t> </a:t>
            </a:r>
            <a:r>
              <a:rPr lang="en-CA" sz="2400" dirty="0" err="1" smtClean="0"/>
              <a:t>angka</a:t>
            </a:r>
            <a:r>
              <a:rPr lang="en-CA" sz="2400" dirty="0" smtClean="0"/>
              <a:t> </a:t>
            </a:r>
            <a:r>
              <a:rPr lang="en-CA" sz="2400" dirty="0" err="1" smtClean="0"/>
              <a:t>atau</a:t>
            </a:r>
            <a:r>
              <a:rPr lang="en-CA" sz="2400" dirty="0" smtClean="0"/>
              <a:t> </a:t>
            </a:r>
            <a:r>
              <a:rPr lang="en-CA" sz="2400" dirty="0" err="1" smtClean="0"/>
              <a:t>huruf</a:t>
            </a:r>
            <a:endParaRPr lang="en-CA" sz="2400" dirty="0" smtClean="0"/>
          </a:p>
          <a:p>
            <a:pPr>
              <a:buNone/>
            </a:pPr>
            <a:r>
              <a:rPr lang="en-CA" sz="2400" dirty="0" smtClean="0"/>
              <a:t>Hybrid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 </a:t>
            </a:r>
            <a:r>
              <a:rPr lang="en-CA" sz="2400" dirty="0" err="1" smtClean="0"/>
              <a:t>merupakan</a:t>
            </a:r>
            <a:r>
              <a:rPr lang="en-CA" sz="2400" dirty="0" smtClean="0"/>
              <a:t> </a:t>
            </a:r>
            <a:r>
              <a:rPr lang="en-CA" sz="2400" dirty="0" err="1" smtClean="0"/>
              <a:t>kombinasi</a:t>
            </a:r>
            <a:r>
              <a:rPr lang="en-CA" sz="2400" dirty="0" smtClean="0"/>
              <a:t> </a:t>
            </a:r>
            <a:r>
              <a:rPr lang="en-CA" sz="2400" dirty="0" err="1" smtClean="0"/>
              <a:t>dari</a:t>
            </a:r>
            <a:r>
              <a:rPr lang="en-CA" sz="2400" dirty="0" smtClean="0"/>
              <a:t> </a:t>
            </a:r>
            <a:r>
              <a:rPr lang="en-CA" sz="2400" dirty="0" err="1" smtClean="0"/>
              <a:t>komputer</a:t>
            </a:r>
            <a:r>
              <a:rPr lang="en-CA" sz="2400" dirty="0" smtClean="0"/>
              <a:t> analog </a:t>
            </a:r>
            <a:r>
              <a:rPr lang="en-CA" sz="2400" dirty="0" err="1" smtClean="0"/>
              <a:t>dan</a:t>
            </a:r>
            <a:r>
              <a:rPr lang="en-CA" sz="2400" dirty="0" smtClean="0"/>
              <a:t> </a:t>
            </a:r>
            <a:r>
              <a:rPr lang="en-CA" sz="2400" dirty="0" err="1" smtClean="0"/>
              <a:t>dgital</a:t>
            </a:r>
            <a:r>
              <a:rPr lang="en-CA" sz="2400" dirty="0" smtClean="0"/>
              <a:t>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Penggolongan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Berdasarkan</a:t>
            </a:r>
            <a:r>
              <a:rPr lang="en-CA" dirty="0" smtClean="0"/>
              <a:t> </a:t>
            </a:r>
            <a:r>
              <a:rPr lang="en-CA" dirty="0" err="1" smtClean="0"/>
              <a:t>penggunaannya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Special purpose </a:t>
            </a:r>
            <a:r>
              <a:rPr lang="en-CA" dirty="0" err="1" smtClean="0"/>
              <a:t>yaitu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r>
              <a:rPr lang="en-CA" dirty="0" smtClean="0"/>
              <a:t> yang </a:t>
            </a:r>
            <a:r>
              <a:rPr lang="en-CA" dirty="0" err="1" smtClean="0"/>
              <a:t>dirancang</a:t>
            </a:r>
            <a:r>
              <a:rPr lang="en-CA" dirty="0" smtClean="0"/>
              <a:t> </a:t>
            </a:r>
            <a:r>
              <a:rPr lang="en-CA" dirty="0" err="1" smtClean="0"/>
              <a:t>untuk</a:t>
            </a:r>
            <a:r>
              <a:rPr lang="en-CA" dirty="0" smtClean="0"/>
              <a:t> </a:t>
            </a:r>
            <a:r>
              <a:rPr lang="en-CA" dirty="0" err="1" smtClean="0"/>
              <a:t>menyelesaikan</a:t>
            </a:r>
            <a:r>
              <a:rPr lang="en-CA" dirty="0" smtClean="0"/>
              <a:t> </a:t>
            </a:r>
            <a:r>
              <a:rPr lang="en-CA" dirty="0" err="1" smtClean="0"/>
              <a:t>masalah</a:t>
            </a:r>
            <a:r>
              <a:rPr lang="en-CA" dirty="0" smtClean="0"/>
              <a:t> yang </a:t>
            </a:r>
            <a:r>
              <a:rPr lang="en-CA" dirty="0" err="1" smtClean="0"/>
              <a:t>biasanya</a:t>
            </a:r>
            <a:r>
              <a:rPr lang="en-CA" dirty="0" smtClean="0"/>
              <a:t> </a:t>
            </a:r>
            <a:r>
              <a:rPr lang="en-CA" dirty="0" err="1" smtClean="0"/>
              <a:t>berupa</a:t>
            </a:r>
            <a:r>
              <a:rPr lang="en-CA" dirty="0" smtClean="0"/>
              <a:t> </a:t>
            </a:r>
            <a:r>
              <a:rPr lang="en-CA" dirty="0" err="1" smtClean="0"/>
              <a:t>satu</a:t>
            </a:r>
            <a:r>
              <a:rPr lang="en-CA" dirty="0" smtClean="0"/>
              <a:t> </a:t>
            </a:r>
            <a:r>
              <a:rPr lang="en-CA" dirty="0" err="1" smtClean="0"/>
              <a:t>masalah</a:t>
            </a:r>
            <a:r>
              <a:rPr lang="en-CA" dirty="0" smtClean="0"/>
              <a:t> </a:t>
            </a:r>
            <a:r>
              <a:rPr lang="en-CA" dirty="0" err="1" smtClean="0"/>
              <a:t>saja</a:t>
            </a:r>
            <a:r>
              <a:rPr lang="en-CA" dirty="0" smtClean="0"/>
              <a:t> (</a:t>
            </a:r>
            <a:r>
              <a:rPr lang="en-CA" dirty="0" err="1" smtClean="0"/>
              <a:t>komputer</a:t>
            </a:r>
            <a:r>
              <a:rPr lang="en-CA" dirty="0" smtClean="0"/>
              <a:t> analog)</a:t>
            </a:r>
          </a:p>
          <a:p>
            <a:pPr>
              <a:buNone/>
            </a:pPr>
            <a:r>
              <a:rPr lang="en-CA" dirty="0" smtClean="0"/>
              <a:t>General purpose </a:t>
            </a:r>
            <a:r>
              <a:rPr lang="en-CA" dirty="0" err="1" smtClean="0"/>
              <a:t>yaitu</a:t>
            </a:r>
            <a:r>
              <a:rPr lang="en-CA" dirty="0" smtClean="0"/>
              <a:t> </a:t>
            </a:r>
            <a:r>
              <a:rPr lang="en-CA" dirty="0" err="1" smtClean="0"/>
              <a:t>komputer</a:t>
            </a:r>
            <a:r>
              <a:rPr lang="en-CA" dirty="0" smtClean="0"/>
              <a:t> yang </a:t>
            </a:r>
            <a:r>
              <a:rPr lang="en-CA" dirty="0" err="1" smtClean="0"/>
              <a:t>dirancang</a:t>
            </a:r>
            <a:r>
              <a:rPr lang="en-CA" dirty="0" smtClean="0"/>
              <a:t> </a:t>
            </a:r>
            <a:r>
              <a:rPr lang="en-CA" dirty="0" err="1" smtClean="0"/>
              <a:t>untuk</a:t>
            </a:r>
            <a:r>
              <a:rPr lang="en-CA" dirty="0" smtClean="0"/>
              <a:t> </a:t>
            </a:r>
            <a:r>
              <a:rPr lang="en-CA" dirty="0" err="1" smtClean="0"/>
              <a:t>menyelesaikan</a:t>
            </a:r>
            <a:r>
              <a:rPr lang="en-CA" dirty="0" smtClean="0"/>
              <a:t> </a:t>
            </a:r>
            <a:r>
              <a:rPr lang="en-CA" dirty="0" err="1" smtClean="0"/>
              <a:t>barmacam-macam</a:t>
            </a:r>
            <a:r>
              <a:rPr lang="en-CA" dirty="0" smtClean="0"/>
              <a:t> </a:t>
            </a:r>
            <a:r>
              <a:rPr lang="en-CA" dirty="0" err="1" smtClean="0"/>
              <a:t>masalah</a:t>
            </a:r>
            <a:r>
              <a:rPr lang="en-CA" dirty="0" smtClean="0"/>
              <a:t> </a:t>
            </a:r>
            <a:r>
              <a:rPr lang="en-CA" dirty="0" err="1" smtClean="0"/>
              <a:t>dapat</a:t>
            </a:r>
            <a:r>
              <a:rPr lang="en-CA" dirty="0" smtClean="0"/>
              <a:t> </a:t>
            </a:r>
            <a:r>
              <a:rPr lang="en-CA" dirty="0" err="1" smtClean="0"/>
              <a:t>mempergunakan</a:t>
            </a:r>
            <a:r>
              <a:rPr lang="en-CA" dirty="0" smtClean="0"/>
              <a:t> program </a:t>
            </a:r>
            <a:r>
              <a:rPr lang="en-CA" dirty="0" err="1" smtClean="0"/>
              <a:t>yg</a:t>
            </a:r>
            <a:r>
              <a:rPr lang="en-CA" dirty="0" smtClean="0"/>
              <a:t> </a:t>
            </a:r>
            <a:r>
              <a:rPr lang="en-CA" dirty="0" err="1" smtClean="0"/>
              <a:t>bermacam-macam</a:t>
            </a:r>
            <a:r>
              <a:rPr lang="en-CA" dirty="0" smtClean="0"/>
              <a:t> </a:t>
            </a:r>
            <a:r>
              <a:rPr lang="en-CA" dirty="0" err="1" smtClean="0"/>
              <a:t>untuk</a:t>
            </a:r>
            <a:r>
              <a:rPr lang="en-CA" dirty="0" smtClean="0"/>
              <a:t> </a:t>
            </a:r>
            <a:r>
              <a:rPr lang="en-CA" dirty="0" err="1" smtClean="0"/>
              <a:t>menyelesaikan</a:t>
            </a:r>
            <a:r>
              <a:rPr lang="en-CA" dirty="0" smtClean="0"/>
              <a:t> </a:t>
            </a:r>
            <a:r>
              <a:rPr lang="en-CA" dirty="0" err="1" smtClean="0"/>
              <a:t>jenis</a:t>
            </a:r>
            <a:r>
              <a:rPr lang="en-CA" dirty="0" smtClean="0"/>
              <a:t> </a:t>
            </a:r>
            <a:r>
              <a:rPr lang="en-CA" dirty="0" err="1" smtClean="0"/>
              <a:t>masalah</a:t>
            </a:r>
            <a:r>
              <a:rPr lang="en-CA" dirty="0" smtClean="0"/>
              <a:t> </a:t>
            </a:r>
            <a:r>
              <a:rPr lang="en-CA" dirty="0" err="1" smtClean="0"/>
              <a:t>yg</a:t>
            </a:r>
            <a:r>
              <a:rPr lang="en-CA" dirty="0" smtClean="0"/>
              <a:t> </a:t>
            </a:r>
            <a:r>
              <a:rPr lang="en-CA" dirty="0" err="1" smtClean="0"/>
              <a:t>berbeda</a:t>
            </a:r>
            <a:r>
              <a:rPr lang="en-CA" dirty="0" smtClean="0"/>
              <a:t> (</a:t>
            </a:r>
            <a:r>
              <a:rPr lang="en-CA" dirty="0" err="1" smtClean="0"/>
              <a:t>komputer</a:t>
            </a:r>
            <a:r>
              <a:rPr lang="en-CA" dirty="0" smtClean="0"/>
              <a:t> digital)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932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Generasi Komputer</vt:lpstr>
      <vt:lpstr>Komputer Generasi Kedua ( 1959 – 1965 ) </vt:lpstr>
      <vt:lpstr>Komputer Generasi Ketiga (1965 – 1970 )</vt:lpstr>
      <vt:lpstr>Komputer Generasi Keempat (Sejak tahun 1970)</vt:lpstr>
      <vt:lpstr>Generasi Keempat Lanjutan ……..</vt:lpstr>
      <vt:lpstr>Generasi berikutnya</vt:lpstr>
      <vt:lpstr>Generasi berikutnya ………</vt:lpstr>
      <vt:lpstr>Penggolongan komputer</vt:lpstr>
      <vt:lpstr>Slide 9</vt:lpstr>
      <vt:lpstr>Berdasarkan ukurannya</vt:lpstr>
      <vt:lpstr>Slide 11</vt:lpstr>
      <vt:lpstr>Slide 12</vt:lpstr>
      <vt:lpstr>Slide 13</vt:lpstr>
      <vt:lpstr>Slide 14</vt:lpstr>
      <vt:lpstr>Slide 15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Generasi Komputer</dc:title>
  <dc:creator>Erwin</dc:creator>
  <cp:lastModifiedBy>Erwin</cp:lastModifiedBy>
  <cp:revision>19</cp:revision>
  <dcterms:created xsi:type="dcterms:W3CDTF">2011-10-10T01:59:15Z</dcterms:created>
  <dcterms:modified xsi:type="dcterms:W3CDTF">2011-11-03T04:05:13Z</dcterms:modified>
</cp:coreProperties>
</file>