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F531D-38D8-426E-A014-8BF37CD952A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A015-0770-42F7-BA73-70B9FC29A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5C290-937C-4EF7-BC18-3A1A4EC9B2CF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2883"/>
            <a:ext cx="5029635" cy="411524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92BED-ACE3-49F2-B8E2-34D9E404C0C2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2883"/>
            <a:ext cx="5029635" cy="411524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2856B-6EB3-4090-B16F-0FDF5823F475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2883"/>
            <a:ext cx="5029635" cy="411524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8077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38600"/>
            <a:ext cx="8077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Information Systems, Eighth Edition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F9B66-31FE-4924-8013-EB3CA785C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0B7A-0E41-4043-A0FE-6BF6DE19B1CA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2552E-AE84-4D23-B37B-561578477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cs.virginia.edu/brochure/images/mus_070.jpg&amp;imgrefurl=http://www.cs.virginia.edu/brochure/museum.html&amp;h=483&amp;w=547&amp;sz=48&amp;hl=en&amp;start=28&amp;sig2=U57SP4x1viWuRzQ15d5vuQ&amp;um=1&amp;tbnid=rwEJRT6tJzq-0M:&amp;tbnh=117&amp;tbnw=133&amp;ei=_xaQR4jNHYTOeLmE0Qo&amp;prev=/images?q=magnetic+tapes+image&amp;start=20&amp;ndsp=20&amp;svnum=10&amp;um=1&amp;hl=en&amp;rls=com.microsoft:en-us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www.ricohpmmc.com/images/media/cd-rw-hs.gif&amp;imgrefurl=http://www.ricohpmmc.com/uk/products/media/cd/highspeed.asp&amp;h=207&amp;w=371&amp;sz=33&amp;hl=en&amp;start=4&amp;sig2=ginbZiMyer_wYxPMO7YjUw&amp;um=1&amp;tbnid=o2hNHeoGoAylfM:&amp;tbnh=68&amp;tbnw=122&amp;ei=YCuQR-GqOJCeiwHk1IT9Dw&amp;prev=/images?q=CD-RW&amp;svnum=10&amp;um=1&amp;hl=en&amp;rls=com.microsoft:en-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://www.mypcware.com/v1/images/cdrom_drive.jpg&amp;imgrefurl=http://www.mypcware.com/v1/index.php?cPath=1&amp;osCsid=1c3aa4a0e8cc07f71ef2bc0026aa9fb1&amp;h=600&amp;w=800&amp;sz=32&amp;hl=en&amp;start=2&amp;sig2=WqcZWAcEfDkwQWDJqN_H7w&amp;um=1&amp;tbnid=2PtRmasXofyCiM:&amp;tbnh=107&amp;tbnw=143&amp;ei=iSuQR4nfJorKiAGEq_gJ&amp;prev=/images?q=CD-ROM&amp;svnum=10&amp;um=1&amp;hl=en&amp;rls=com.microsoft:en-u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microsoft.com/library/media/1033/windowsxp/images/using/moviemaker/create/68860-insert-dvd.jpg&amp;imgrefurl=http://www.microsoft.com/windowsxp/using/moviemaker/create/savetodvd.mspx&amp;h=353&amp;w=530&amp;sz=19&amp;hl=en&amp;start=2&amp;sig2=R-GjQHioazL_wNc7nxeL0A&amp;um=1&amp;tbnid=YeMa4BISUTk5KM:&amp;tbnh=88&amp;tbnw=132&amp;ei=MhuQR6bHB432eenupA4&amp;prev=/images?q=DVD+&amp;svnum=10&amp;um=1&amp;hl=en&amp;rls=com.microsoft:en-us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cd-writer.com/images/hd-dvd_disc_30gb.jpg&amp;imgrefurl=http://www.cd-writer.com/blu_ray_faq.html&amp;h=290&amp;w=290&amp;sz=54&amp;hl=en&amp;start=1&amp;sig2=9Pb-0oBjt8zgFh9z2zQrYg&amp;um=1&amp;tbnid=Xtrayos0H7URkM:&amp;tbnh=115&amp;tbnw=115&amp;ei=MhuQR6bHB432eenupA4&amp;prev=/images?q=DVD+&amp;svnum=10&amp;um=1&amp;hl=en&amp;rls=com.microsoft:en-us&amp;sa=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mrgadget.com.au/www/blogimages/sandisk_12in1_usb_flash_memory_card_reader.jpg&amp;imgrefurl=http://www.mrgadget.com.au/2005/01/sandisk-memory-card-readerwriter-12-in.html&amp;h=299&amp;w=254&amp;sz=10&amp;hl=en&amp;start=2&amp;sig2=Q_59KgiY4kVDUSa5VjDNiw&amp;um=1&amp;tbnid=E-iKPKzyLB0YOM:&amp;tbnh=116&amp;tbnw=99&amp;ei=ZhyQR6OvFpOqev7m6Aw&amp;prev=/images?q=computer+memory+cards&amp;svnum=10&amp;um=1&amp;hl=en&amp;rls=com.microsoft:en-us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google.com/imgres?imgurl=http://felloffatruck.com.au/images/categories/Sandisk.jpg&amp;imgrefurl=http://www.felloffatruck.com.au/&amp;h=390&amp;w=300&amp;sz=51&amp;hl=en&amp;start=37&amp;sig2=jaZvXISjq5Y82Ufn04W9OA&amp;um=1&amp;tbnid=qHeCz-iwnF1fVM:&amp;tbnh=123&amp;tbnw=95&amp;ei=HxyQR4-IBpuEeoiO4Aw&amp;prev=/images?q=memory+cards&amp;start=20&amp;ndsp=20&amp;svnum=10&amp;um=1&amp;hl=en&amp;rls=com.microsoft:en-us&amp;sa=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mrgadget.com.au/catalog/images/sandisk_12in1_usb_flash_memory_card_reader2.jpg&amp;imgrefurl=http://www.mrgadget.com.au/catalog/sandisk-imagemate-12in1-usb-20-memory-card-readerwriter-p-591.html&amp;h=300&amp;w=300&amp;sz=14&amp;hl=en&amp;start=1&amp;sig2=Q-TE7sT6G-5GQWLCSGlbMg&amp;um=1&amp;tbnid=HjIWGaJ86qhB_M:&amp;tbnh=116&amp;tbnw=116&amp;ei=ZhyQR6OvFpOqev7m6Aw&amp;prev=/images?q=computer+memory+cards&amp;svnum=10&amp;um=1&amp;hl=en&amp;rls=com.microsoft:en-us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m/imgres?imgurl=http://www.blorge.com/images/Yetanothernewmemorycardformat_66D6/memorystickprohg3.gif&amp;imgrefurl=http://photo.blorge.com/2006/12/12/yet-another-new-memory-card-format/&amp;h=416&amp;w=640&amp;sz=28&amp;hl=en&amp;start=11&amp;sig2=YUdPf2Bmj8Fd_5J9fzz0_w&amp;um=1&amp;tbnid=s0ub7XZ5-JmnRM:&amp;tbnh=89&amp;tbnw=137&amp;ei=zBuQR7ToPI-uepDvzQg&amp;prev=/images?q=memory+cards&amp;svnum=10&amp;um=1&amp;hl=en&amp;rls=com.microsoft:en-us" TargetMode="External"/><Relationship Id="rId9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google.com/imgres?imgurl=http://www.slipperybrick.com/wp-content/uploads/2006/12/traveldrive-25in1.jpg&amp;imgrefurl=http://www.slipperybrick.com/2006/12/traveldrive-mobile-25-in-1-card-reader/&amp;h=356&amp;w=492&amp;sz=53&amp;hl=en&amp;start=5&amp;sig2=jmnZq3SAyFShS8G1lVilyg&amp;um=1&amp;tbnid=UReSv_yobmBQYM:&amp;tbnh=94&amp;tbnw=130&amp;ei=EB2QR-EWh7R6nNiQDg&amp;prev=/images?q=Flash+memory+cards&amp;svnum=10&amp;um=1&amp;hl=en&amp;rls=com.microsoft:en-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images.google.com/imgres?imgurl=http://www.venturaes.com/forward_solutions/images/migo.jpg&amp;imgrefurl=http://www.venturaes.com/forward_solutions/index.html&amp;h=146&amp;w=135&amp;sz=28&amp;hl=en&amp;start=11&amp;sig2=VRgYYzUWfUslsNzFL-CMtQ&amp;um=1&amp;tbnid=AVkdDwjLoKi1NM:&amp;tbnh=95&amp;tbnw=88&amp;ei=dy-QR-OKFKjmigGijcX-Dw&amp;prev=/images?q=Migo+keychain&amp;svnum=10&amp;um=1&amp;hl=en&amp;rls=com.microsoft:en-u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Processing Device and Storage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ACC378-C501-4502-BA28-4F8A9E867FB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Multiprocessing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1833563"/>
            <a:ext cx="7629525" cy="4414837"/>
          </a:xfrm>
        </p:spPr>
        <p:txBody>
          <a:bodyPr/>
          <a:lstStyle/>
          <a:p>
            <a:pPr eaLnBrk="1" hangingPunct="1"/>
            <a:r>
              <a:rPr lang="en-US" b="1" smtClean="0"/>
              <a:t>Multiprocessing: </a:t>
            </a:r>
            <a:r>
              <a:rPr lang="en-US" smtClean="0"/>
              <a:t>simultaneous execution of two or more instructions at the same time</a:t>
            </a:r>
          </a:p>
          <a:p>
            <a:pPr eaLnBrk="1" hangingPunct="1"/>
            <a:r>
              <a:rPr lang="en-US" smtClean="0"/>
              <a:t>Multiprocessing using coprocessors</a:t>
            </a:r>
          </a:p>
          <a:p>
            <a:pPr lvl="1" eaLnBrk="1" hangingPunct="1"/>
            <a:r>
              <a:rPr lang="en-US" b="1" smtClean="0"/>
              <a:t>Coprocessor: </a:t>
            </a:r>
            <a:r>
              <a:rPr lang="en-US" smtClean="0"/>
              <a:t>speeds processing by executing specific types of instructions while the CPU works on another processing activity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BFEDDB-B8F1-4CB6-92A6-3E4D8A517B4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Computing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Parallel computing: </a:t>
            </a:r>
            <a:r>
              <a:rPr lang="en-US" smtClean="0"/>
              <a:t>simultaneous execution of the same task on multiple processors to obtain results faster</a:t>
            </a:r>
            <a:endParaRPr lang="en-US" b="1" smtClean="0"/>
          </a:p>
          <a:p>
            <a:pPr eaLnBrk="1" hangingPunct="1"/>
            <a:r>
              <a:rPr lang="en-US" b="1" smtClean="0"/>
              <a:t>Massively parallel processing:</a:t>
            </a:r>
          </a:p>
          <a:p>
            <a:pPr lvl="1" eaLnBrk="1" hangingPunct="1"/>
            <a:r>
              <a:rPr lang="en-US" smtClean="0"/>
              <a:t>Speeds processing by linking hundreds or thousands of processors to operate at the same time, or in parallel</a:t>
            </a:r>
          </a:p>
          <a:p>
            <a:pPr lvl="1" eaLnBrk="1" hangingPunct="1"/>
            <a:r>
              <a:rPr lang="en-US" smtClean="0"/>
              <a:t>Each processor has its own bus, memory, disks, copy of the operating system, and applications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Principles of Information Systems,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BCA543-B423-45D0-A8FB-282A849BF3F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Computing (continued)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1833563"/>
            <a:ext cx="7629525" cy="441483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2 different approaches to achieving parallel computing</a:t>
            </a:r>
          </a:p>
          <a:p>
            <a:pPr lvl="1" eaLnBrk="1" hangingPunct="1"/>
            <a:r>
              <a:rPr lang="en-US" smtClean="0"/>
              <a:t>Single instruction/multiple data (SIMD) parallel processors </a:t>
            </a:r>
          </a:p>
          <a:p>
            <a:pPr lvl="1" eaLnBrk="1" hangingPunct="1"/>
            <a:r>
              <a:rPr lang="en-US" smtClean="0"/>
              <a:t>Multiple instruction/multiple data (MIMD) parallel processors</a:t>
            </a:r>
          </a:p>
          <a:p>
            <a:pPr eaLnBrk="1" hangingPunct="1"/>
            <a:r>
              <a:rPr lang="en-US" b="1" smtClean="0"/>
              <a:t>Grid computing:</a:t>
            </a:r>
            <a:r>
              <a:rPr lang="en-US" smtClean="0"/>
              <a:t> use of a collection of computers, often owned by multiple individuals or organizations, to work in a coordinated manner to solve a common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Information Systems,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8A1729-12EA-4531-A6EB-0CD1AEFA624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Secondary Storage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Permanent storage</a:t>
            </a:r>
          </a:p>
          <a:p>
            <a:pPr eaLnBrk="1" hangingPunct="1"/>
            <a:r>
              <a:rPr lang="en-US" smtClean="0"/>
              <a:t>Compared with memory, offers the advantages of nonvolatility, greater capacity, and greater economy</a:t>
            </a:r>
          </a:p>
          <a:p>
            <a:pPr eaLnBrk="1" hangingPunct="1"/>
            <a:r>
              <a:rPr lang="en-US" smtClean="0"/>
              <a:t>Selection of secondary storage : access methods, storage capacities, and portability required - determined by the information system’s objectives</a:t>
            </a:r>
          </a:p>
          <a:p>
            <a:pPr eaLnBrk="1" hangingPunct="1"/>
            <a:r>
              <a:rPr lang="en-US" smtClean="0"/>
              <a:t>Example: credit card company</a:t>
            </a:r>
          </a:p>
          <a:p>
            <a:pPr eaLnBrk="1" hangingPunct="1"/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Information Systems,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6374F7-95C7-490F-BF5A-B226A284487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 Methods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mtClean="0"/>
              <a:t>Two types of access methods</a:t>
            </a:r>
          </a:p>
          <a:p>
            <a:pPr eaLnBrk="1" hangingPunct="1"/>
            <a:r>
              <a:rPr lang="en-US" b="1" smtClean="0"/>
              <a:t>Sequential access:</a:t>
            </a:r>
            <a:r>
              <a:rPr lang="en-US" smtClean="0"/>
              <a:t> records must be retrieved in order in which it’s stored</a:t>
            </a:r>
          </a:p>
          <a:p>
            <a:pPr lvl="1" eaLnBrk="1" hangingPunct="1"/>
            <a:r>
              <a:rPr lang="en-US" smtClean="0"/>
              <a:t>Devices used are called sequential access storage devices (SASDs)</a:t>
            </a:r>
          </a:p>
          <a:p>
            <a:pPr eaLnBrk="1" hangingPunct="1"/>
            <a:r>
              <a:rPr lang="en-US" b="1" smtClean="0"/>
              <a:t>Direct access:</a:t>
            </a:r>
            <a:r>
              <a:rPr lang="en-US" smtClean="0"/>
              <a:t> records can be retrieved in any order</a:t>
            </a:r>
          </a:p>
          <a:p>
            <a:pPr lvl="1" eaLnBrk="1" hangingPunct="1"/>
            <a:r>
              <a:rPr lang="en-US" smtClean="0"/>
              <a:t>Devices used are called direct access storage devices (DASDs)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Information Systems,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529228-931C-4D71-83C0-63F543C2694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914400"/>
          </a:xfrm>
        </p:spPr>
        <p:txBody>
          <a:bodyPr/>
          <a:lstStyle/>
          <a:p>
            <a:pPr eaLnBrk="1" hangingPunct="1"/>
            <a:r>
              <a:rPr lang="en-US" smtClean="0"/>
              <a:t>Devices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Magnetic tapes</a:t>
            </a:r>
          </a:p>
          <a:p>
            <a:pPr eaLnBrk="1" hangingPunct="1"/>
            <a:r>
              <a:rPr lang="en-US" smtClean="0"/>
              <a:t>Magnetic disks</a:t>
            </a:r>
          </a:p>
          <a:p>
            <a:pPr eaLnBrk="1" hangingPunct="1"/>
            <a:r>
              <a:rPr lang="en-US" smtClean="0"/>
              <a:t>Optical disks</a:t>
            </a:r>
          </a:p>
          <a:p>
            <a:pPr eaLnBrk="1" hangingPunct="1"/>
            <a:r>
              <a:rPr lang="en-US" smtClean="0"/>
              <a:t>Digital video disk (DVD)</a:t>
            </a:r>
          </a:p>
          <a:p>
            <a:pPr eaLnBrk="1" hangingPunct="1"/>
            <a:r>
              <a:rPr lang="en-US" smtClean="0"/>
              <a:t>Holographic Versatile Disc (HVD)</a:t>
            </a:r>
          </a:p>
          <a:p>
            <a:pPr eaLnBrk="1" hangingPunct="1"/>
            <a:r>
              <a:rPr lang="en-US" smtClean="0"/>
              <a:t>Memory cards</a:t>
            </a:r>
          </a:p>
          <a:p>
            <a:pPr eaLnBrk="1" hangingPunct="1"/>
            <a:r>
              <a:rPr lang="en-US" smtClean="0"/>
              <a:t>Flash memory</a:t>
            </a:r>
          </a:p>
          <a:p>
            <a:pPr eaLnBrk="1" hangingPunct="1"/>
            <a:r>
              <a:rPr lang="en-US" smtClean="0"/>
              <a:t>RAID </a:t>
            </a:r>
          </a:p>
          <a:p>
            <a:pPr eaLnBrk="1" hangingPunct="1"/>
            <a:r>
              <a:rPr lang="en-US" smtClean="0"/>
              <a:t>Virtual tape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Magnetic Tapes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Information Systems, Eighth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DA3419-412A-476E-8852-1D58418A1D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6629" name="Picture 2" descr="http://tbn0.google.com/images?q=tbn:rwEJRT6tJzq-0M:http://www.cs.virginia.edu/brochure/images/mus_07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962400"/>
            <a:ext cx="2079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4" descr="http://www.fotosearch.com/bthumb/SIX/SIX011/OFF-1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828800"/>
            <a:ext cx="1035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http://www.fotosearch.com/bthumb/corbis/DGT065/MAN05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1752600"/>
            <a:ext cx="177641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373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Sequential secondary storage medium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Primarily for storing backups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Tapes similar to audio and videocassettes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Portion of tapes are magnetized to represent bits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Magnetic Disks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Information Systems, Eighth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F31BDE-5EFE-4A43-801D-5990E6B062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7653" name="Picture 2" descr="http://www.fotosearch.com/bthumb/SIX/SIX011/OFF-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949450"/>
            <a:ext cx="19050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 descr="http://www.fotosearch.com/bthumb/UNY/UNY307/u167342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752600"/>
            <a:ext cx="24765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6" descr="http://www.fotosearch.com/bthumb/UNY/UNY307/u1342793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581400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373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Direct access storage medium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e.g. diskette, hard disks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Allows fast data retrieval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Optical Disc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Information Systems, Eighth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F75C98-0F9A-4537-A05A-32407A703D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373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Data is recorded by special lasers that physically burn pits in the disk.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Data accessed – optical disc device (compact disk player)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e.g. CD-ROM – 740MB, CD-RW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8678" name="Picture 6" descr="http://tbn0.google.com/images?q=tbn:o2hNHeoGoAylfM:http://www.ricohpmmc.com/images/media/cd-rw-hs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8100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8" descr="http://tbn0.google.com/images?q=tbn:2PtRmasXofyCiM:http://www.mypcware.com/v1/images/cdrom_driv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1524000"/>
            <a:ext cx="22860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DVD and HVD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Information Systems, Eighth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0FA00C-CC91-44D1-B8E7-414B52CB9FA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9701" name="Picture 2" descr="http://tbn0.google.com/images?q=tbn:YeMa4BISUTk5KM:http://www.microsoft.com/library/media/1033/windowsxp/images/using/moviemaker/create/68860-insert-dvd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98120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4" descr="http://tbn0.google.com/images?q=tbn:Xtrayos0H7URkM:http://www.cd-writer.com/images/hd-dvd_disc_30gb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3810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6248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DVD (Digital Video D</a:t>
            </a:r>
            <a:r>
              <a:rPr lang="en-US" sz="2600" kern="0" dirty="0" err="1">
                <a:solidFill>
                  <a:schemeClr val="tx1"/>
                </a:solidFill>
                <a:latin typeface="+mn-lt"/>
              </a:rPr>
              <a:t>isc</a:t>
            </a:r>
            <a:r>
              <a:rPr lang="en-US" sz="2600" kern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Looks like a CD but more storage capacity ~ 135min of digital video.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Software, video games, movies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HVD (Holographic Versatile Disc)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Advanced optical disk – ongoing research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Hold 200GB of data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Write data 10 times faster than DVD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Processing Characteristics and Functions (continued)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Clock speed: </a:t>
            </a:r>
            <a:r>
              <a:rPr lang="en-US" dirty="0" smtClean="0"/>
              <a:t>series of electronic pulses produced at a predetermined rate that affects machine cycle time</a:t>
            </a:r>
          </a:p>
          <a:p>
            <a:pPr lvl="1" eaLnBrk="1" hangingPunct="1"/>
            <a:r>
              <a:rPr lang="en-US" dirty="0" smtClean="0"/>
              <a:t>Often measured in:</a:t>
            </a:r>
          </a:p>
          <a:p>
            <a:pPr lvl="2" eaLnBrk="1" hangingPunct="1"/>
            <a:r>
              <a:rPr lang="en-US" dirty="0" smtClean="0"/>
              <a:t>Megahertz (MHz): millions of cycles per second</a:t>
            </a:r>
          </a:p>
          <a:p>
            <a:pPr lvl="2" eaLnBrk="1" hangingPunct="1"/>
            <a:r>
              <a:rPr lang="en-US" dirty="0" smtClean="0"/>
              <a:t>Gigahertz (GHz): billions of cycles per second</a:t>
            </a:r>
          </a:p>
          <a:p>
            <a:pPr eaLnBrk="1" hangingPunct="1"/>
            <a:r>
              <a:rPr lang="en-US" b="1" dirty="0" smtClean="0"/>
              <a:t>Microcode:</a:t>
            </a:r>
            <a:r>
              <a:rPr lang="en-US" dirty="0" smtClean="0"/>
              <a:t> predefined, elementary circuits and logical operations that the processor performs when it executes an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Information Systems, Eighth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38F3F7-4BB2-47BA-96AE-D7439F49D2F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0725" name="Picture 6" descr="http://tbn0.google.com/images?q=tbn:qHeCz-iwnF1fVM:http://felloffatruck.com.au/images/categories/Sandis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371600"/>
            <a:ext cx="14478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http://tbn0.google.com/images?q=tbn:s0ub7XZ5-JmnRM:http://www.blorge.com/images/Yetanothernewmemorycardformat_66D6/memorystickprohg3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1524000"/>
            <a:ext cx="16002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12" descr="http://tbn0.google.com/images?q=tbn:HjIWGaJ86qhB_M:http://www.mrgadget.com.au/catalog/images/sandisk_12in1_usb_flash_memory_card_reader2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38862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14" descr="http://tbn0.google.com/images?q=tbn:E-iKPKzyLB0YOM:http://www.mrgadget.com.au/www/blogimages/sandisk_12in1_usb_flash_memory_card_reader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9000" y="2971800"/>
            <a:ext cx="14636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373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Functions as a hard disk drive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Portable, relatively easy to use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Need to use memory card reader/writer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Flash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Information Systems, Eighth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B13813-84D5-47BB-9D95-5B1204932BC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1749" name="Picture 2" descr="http://tbn0.google.com/images?q=tbn:UReSv_yobmBQYM:http://www.slipperybrick.com/wp-content/uploads/2006/12/traveldrive-25in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905000"/>
            <a:ext cx="155416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6172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A silicon computer chip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Keeps its memory when the power is shut off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“Flash” – the memory cell is erased or reprogrammed  in a single action or flash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chemeClr val="tx1"/>
                </a:solidFill>
                <a:latin typeface="+mn-lt"/>
              </a:rPr>
              <a:t>e.g. – </a:t>
            </a:r>
            <a:r>
              <a:rPr lang="en-US" sz="2600" kern="0" dirty="0" err="1">
                <a:solidFill>
                  <a:schemeClr val="tx1"/>
                </a:solidFill>
                <a:latin typeface="+mn-lt"/>
              </a:rPr>
              <a:t>Migo</a:t>
            </a:r>
            <a:r>
              <a:rPr lang="en-US" sz="2600" kern="0" dirty="0">
                <a:solidFill>
                  <a:schemeClr val="tx1"/>
                </a:solidFill>
                <a:latin typeface="+mn-lt"/>
              </a:rPr>
              <a:t> – keychain device, comes with software that captures files and settings from e-mail, word processing, web browser, presentation programs.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1751" name="Picture 6" descr="http://tbn0.google.com/images?q=tbn:AVkdDwjLoKi1NM:http://www.venturaes.com/forward_solutions/images/migo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3657600"/>
            <a:ext cx="15240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RAID and Virtual Tape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Storage technologies</a:t>
            </a:r>
          </a:p>
          <a:p>
            <a:r>
              <a:rPr lang="en-US" smtClean="0"/>
              <a:t>RAID – </a:t>
            </a:r>
          </a:p>
          <a:p>
            <a:pPr lvl="1"/>
            <a:r>
              <a:rPr lang="en-US" smtClean="0"/>
              <a:t>Redundant array of independent /inexpensive disks</a:t>
            </a:r>
          </a:p>
          <a:p>
            <a:pPr lvl="1"/>
            <a:r>
              <a:rPr lang="en-US" smtClean="0"/>
              <a:t>duplicate existing data on drives, provides exact copy, store on different physical disk drives  </a:t>
            </a:r>
          </a:p>
          <a:p>
            <a:r>
              <a:rPr lang="en-US" smtClean="0"/>
              <a:t>Virtual Tape  </a:t>
            </a:r>
          </a:p>
          <a:p>
            <a:pPr lvl="1"/>
            <a:r>
              <a:rPr lang="en-US" smtClean="0"/>
              <a:t>manages less frequently needed data</a:t>
            </a:r>
          </a:p>
          <a:p>
            <a:pPr lvl="1"/>
            <a:r>
              <a:rPr lang="en-US" smtClean="0"/>
              <a:t>Move data to less costly storage media</a:t>
            </a:r>
          </a:p>
          <a:p>
            <a:pPr lvl="1"/>
            <a:r>
              <a:rPr lang="en-US" smtClean="0"/>
              <a:t>Software – virtual tape server</a:t>
            </a:r>
          </a:p>
          <a:p>
            <a:pPr lvl="1"/>
            <a:r>
              <a:rPr lang="en-US" smtClean="0"/>
              <a:t>Vendor – IBM and Storage Technology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Information Systems, Eighth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8C2E9E-D810-410D-A0CD-53C2FB3C9A6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Information Systems,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A2105A-F06C-4CBE-BA83-09C76A040A6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Enterprise Storage Options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pPr eaLnBrk="1" hangingPunct="1"/>
            <a:r>
              <a:rPr lang="en-US" smtClean="0"/>
              <a:t>Needs to store massive amount of data</a:t>
            </a:r>
          </a:p>
          <a:p>
            <a:pPr eaLnBrk="1" hangingPunct="1"/>
            <a:r>
              <a:rPr lang="en-US" smtClean="0"/>
              <a:t>3 forms: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Attached storage </a:t>
            </a:r>
          </a:p>
          <a:p>
            <a:pPr marL="1314450" lvl="2" indent="-457200" eaLnBrk="1" hangingPunct="1">
              <a:buFont typeface="Wingdings" pitchFamily="2" charset="2"/>
              <a:buChar char="ü"/>
            </a:pPr>
            <a:r>
              <a:rPr lang="en-US" smtClean="0"/>
              <a:t>tape, hard disks, optical devices</a:t>
            </a:r>
          </a:p>
          <a:p>
            <a:pPr marL="1314450" lvl="2" indent="-457200" eaLnBrk="1" hangingPunct="1">
              <a:buFont typeface="Wingdings" pitchFamily="2" charset="2"/>
              <a:buChar char="ü"/>
            </a:pPr>
            <a:r>
              <a:rPr lang="en-US" smtClean="0"/>
              <a:t>Simple, cost effective - single users and small groups</a:t>
            </a:r>
          </a:p>
          <a:p>
            <a:pPr marL="1314450" lvl="2" indent="-457200" eaLnBrk="1" hangingPunct="1">
              <a:buFont typeface="Wingdings" pitchFamily="2" charset="2"/>
              <a:buChar char="ü"/>
            </a:pPr>
            <a:r>
              <a:rPr lang="en-US" smtClean="0"/>
              <a:t>Not allowed share storage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Network-attached storage (NAS)</a:t>
            </a:r>
          </a:p>
          <a:p>
            <a:pPr marL="1314450" lvl="2" indent="-457200" eaLnBrk="1" hangingPunct="1">
              <a:buFont typeface="Wingdings" pitchFamily="2" charset="2"/>
              <a:buChar char="ü"/>
            </a:pPr>
            <a:r>
              <a:rPr lang="en-US" smtClean="0"/>
              <a:t>Storage devices attach to a network</a:t>
            </a:r>
          </a:p>
          <a:p>
            <a:pPr marL="1314450" lvl="2" indent="-457200" eaLnBrk="1" hangingPunct="1">
              <a:buFont typeface="Wingdings" pitchFamily="2" charset="2"/>
              <a:buChar char="ü"/>
            </a:pPr>
            <a:r>
              <a:rPr lang="en-US" smtClean="0"/>
              <a:t>Users can share and access same information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Principles of Information Systems,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BFACD6-0AB0-422B-B860-AD4FCCF192BD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Enterprise Storage Options (continued)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4876800" y="5334000"/>
            <a:ext cx="4267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Figure 3.9: Storage Area Network (SAN)</a:t>
            </a:r>
          </a:p>
        </p:txBody>
      </p:sp>
      <p:pic>
        <p:nvPicPr>
          <p:cNvPr id="34822" name="Picture 7" descr="Fig 3-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6000"/>
          </a:blip>
          <a:srcRect/>
          <a:stretch>
            <a:fillRect/>
          </a:stretch>
        </p:blipFill>
        <p:spPr>
          <a:xfrm>
            <a:off x="4572000" y="1981200"/>
            <a:ext cx="4300538" cy="3200400"/>
          </a:xfrm>
          <a:noFill/>
        </p:spPr>
      </p:pic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572000" cy="4572000"/>
          </a:xfrm>
        </p:spPr>
        <p:txBody>
          <a:bodyPr>
            <a:normAutofit fontScale="92500"/>
          </a:bodyPr>
          <a:lstStyle/>
          <a:p>
            <a:pPr marL="514350" indent="-514350" eaLnBrk="1" hangingPunct="1">
              <a:buFontTx/>
              <a:buAutoNum type="arabicPeriod" startAt="3"/>
            </a:pPr>
            <a:r>
              <a:rPr lang="en-US" smtClean="0"/>
              <a:t>Storage area network (SAN)</a:t>
            </a:r>
          </a:p>
          <a:p>
            <a:pPr marL="914400" lvl="1" indent="-514350" eaLnBrk="1" hangingPunct="1">
              <a:buFont typeface="Wingdings" pitchFamily="2" charset="2"/>
              <a:buChar char="ü"/>
            </a:pPr>
            <a:r>
              <a:rPr lang="en-US" smtClean="0"/>
              <a:t>Special purpose, high speed network</a:t>
            </a:r>
          </a:p>
          <a:p>
            <a:pPr marL="914400" lvl="1" indent="-514350" eaLnBrk="1" hangingPunct="1">
              <a:buFont typeface="Wingdings" pitchFamily="2" charset="2"/>
              <a:buChar char="ü"/>
            </a:pPr>
            <a:r>
              <a:rPr lang="en-US" smtClean="0"/>
              <a:t>Provides direct connections between data-storage devices and computer</a:t>
            </a:r>
          </a:p>
          <a:p>
            <a:pPr marL="914400" lvl="1" indent="-514350" eaLnBrk="1" hangingPunct="1">
              <a:buFont typeface="Wingdings" pitchFamily="2" charset="2"/>
              <a:buChar char="ü"/>
            </a:pPr>
            <a:r>
              <a:rPr lang="en-US" smtClean="0"/>
              <a:t>Integrates different types of storage subsystems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> </a:t>
            </a:r>
            <a:r>
              <a:rPr lang="en-US" dirty="0" smtClean="0"/>
              <a:t>Processing Characteristics and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Computer execute an instruction during a machine cycle</a:t>
            </a:r>
          </a:p>
          <a:p>
            <a:pPr eaLnBrk="1" hangingPunct="1"/>
            <a:r>
              <a:rPr lang="en-US" dirty="0" smtClean="0"/>
              <a:t>Completing the instruction and execution phase – make up one machine cycle</a:t>
            </a:r>
          </a:p>
          <a:p>
            <a:pPr eaLnBrk="1" hangingPunct="1"/>
            <a:r>
              <a:rPr lang="en-US" dirty="0" smtClean="0"/>
              <a:t>Machine cycle time is measured in:</a:t>
            </a:r>
          </a:p>
          <a:p>
            <a:pPr lvl="1" eaLnBrk="1" hangingPunct="1"/>
            <a:r>
              <a:rPr lang="en-US" dirty="0" smtClean="0"/>
              <a:t>Nanoseconds (1 billionth of a second)</a:t>
            </a:r>
          </a:p>
          <a:p>
            <a:pPr lvl="1" eaLnBrk="1" hangingPunct="1"/>
            <a:r>
              <a:rPr lang="en-US" dirty="0" smtClean="0"/>
              <a:t>Picoseconds (1 trillionth of a second)</a:t>
            </a:r>
          </a:p>
          <a:p>
            <a:pPr lvl="1" eaLnBrk="1" hangingPunct="1"/>
            <a:r>
              <a:rPr lang="en-US" dirty="0" smtClean="0"/>
              <a:t>MIPS (millions of instructions per second)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Physical Characteristics of the CPU (continued)</a:t>
            </a:r>
          </a:p>
        </p:txBody>
      </p:sp>
      <p:pic>
        <p:nvPicPr>
          <p:cNvPr id="5" name="Picture 7" descr="Fig 3-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>
          <a:xfrm>
            <a:off x="457200" y="1676400"/>
            <a:ext cx="8001000" cy="3886200"/>
          </a:xfrm>
          <a:noFill/>
        </p:spPr>
      </p:pic>
      <p:sp>
        <p:nvSpPr>
          <p:cNvPr id="6" name="Rectangle 5"/>
          <p:cNvSpPr/>
          <p:nvPr/>
        </p:nvSpPr>
        <p:spPr>
          <a:xfrm>
            <a:off x="3505200" y="5715000"/>
            <a:ext cx="2612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>
                <a:latin typeface="Arial" pitchFamily="34" charset="0"/>
              </a:rPr>
              <a:t>Figure 1: Moore’s Law</a:t>
            </a:r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Physical Characteristics of the CPU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Collection of digital circuits on chips</a:t>
            </a:r>
          </a:p>
          <a:p>
            <a:pPr eaLnBrk="1" hangingPunct="1"/>
            <a:r>
              <a:rPr lang="en-US" dirty="0" smtClean="0"/>
              <a:t>Electrical current flows through silicon – to turn the digital circuit on or off</a:t>
            </a:r>
          </a:p>
          <a:p>
            <a:pPr eaLnBrk="1" hangingPunct="1"/>
            <a:r>
              <a:rPr lang="en-US" dirty="0" smtClean="0"/>
              <a:t>Gordon Moore – former Intel’s chairman </a:t>
            </a:r>
            <a:r>
              <a:rPr lang="en-US" dirty="0" err="1" smtClean="0"/>
              <a:t>hypothesised</a:t>
            </a:r>
            <a:r>
              <a:rPr lang="en-US" dirty="0" smtClean="0"/>
              <a:t> that progress in chip manufacturing</a:t>
            </a:r>
            <a:r>
              <a:rPr lang="en-US" b="1" dirty="0" smtClean="0"/>
              <a:t>:</a:t>
            </a:r>
            <a:r>
              <a:rPr lang="en-US" dirty="0" smtClean="0"/>
              <a:t> transistor density of chips will double every 18 months (</a:t>
            </a:r>
            <a:r>
              <a:rPr lang="en-US" b="1" dirty="0" smtClean="0"/>
              <a:t>Moore’s Law)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Memory Characteristics and Functions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memory</a:t>
            </a:r>
          </a:p>
          <a:p>
            <a:pPr lvl="1" eaLnBrk="1" hangingPunct="1"/>
            <a:r>
              <a:rPr lang="en-US" dirty="0" smtClean="0"/>
              <a:t>Located physically close to the CPU, but not on the CPU chip itself</a:t>
            </a:r>
          </a:p>
          <a:p>
            <a:pPr lvl="1" eaLnBrk="1" hangingPunct="1"/>
            <a:r>
              <a:rPr lang="en-US" dirty="0" smtClean="0"/>
              <a:t>Rapidly provides data and instructions to the CPU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Capacity</a:t>
            </a:r>
          </a:p>
        </p:txBody>
      </p:sp>
      <p:pic>
        <p:nvPicPr>
          <p:cNvPr id="5" name="Picture 11" descr="Table 3-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6000"/>
          </a:blip>
          <a:srcRect/>
          <a:stretch>
            <a:fillRect/>
          </a:stretch>
        </p:blipFill>
        <p:spPr>
          <a:xfrm>
            <a:off x="1371600" y="1828800"/>
            <a:ext cx="6477000" cy="3581400"/>
          </a:xfrm>
          <a:noFill/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57200" y="58372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Table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: Computer Storage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Memory</a:t>
            </a:r>
          </a:p>
        </p:txBody>
      </p:sp>
      <p:pic>
        <p:nvPicPr>
          <p:cNvPr id="5" name="Picture 7" descr="Fig 3-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12000"/>
          </a:blip>
          <a:srcRect/>
          <a:stretch>
            <a:fillRect/>
          </a:stretch>
        </p:blipFill>
        <p:spPr>
          <a:xfrm>
            <a:off x="838200" y="1752601"/>
            <a:ext cx="7467600" cy="3049606"/>
          </a:xfr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53340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Figure </a:t>
            </a:r>
            <a:r>
              <a:rPr lang="en-US" b="1" dirty="0" smtClean="0">
                <a:latin typeface="Arial" pitchFamily="34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</a:rPr>
              <a:t>: 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Basic Types of Memory Chips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Memory (Cash Memory)</a:t>
            </a:r>
          </a:p>
        </p:txBody>
      </p:sp>
      <p:pic>
        <p:nvPicPr>
          <p:cNvPr id="5" name="Picture 7" descr="Fig 3-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6000"/>
          </a:blip>
          <a:srcRect/>
          <a:stretch>
            <a:fillRect/>
          </a:stretch>
        </p:blipFill>
        <p:spPr>
          <a:xfrm>
            <a:off x="838200" y="1524000"/>
            <a:ext cx="7391399" cy="3581399"/>
          </a:xfr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53340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Figure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</a:rPr>
              <a:t>3: 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Cache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993</Words>
  <Application>Microsoft Office PowerPoint</Application>
  <PresentationFormat>On-screen Show (4:3)</PresentationFormat>
  <Paragraphs>155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Hardware Part 2</vt:lpstr>
      <vt:lpstr>Processing Characteristics and Functions (continued)</vt:lpstr>
      <vt:lpstr> Processing Characteristics and Functions</vt:lpstr>
      <vt:lpstr>Physical Characteristics of the CPU (continued)</vt:lpstr>
      <vt:lpstr>Physical Characteristics of the CPU</vt:lpstr>
      <vt:lpstr>Memory Characteristics and Functions</vt:lpstr>
      <vt:lpstr>Storage Capacity</vt:lpstr>
      <vt:lpstr>Types of Memory</vt:lpstr>
      <vt:lpstr>Types of Memory (Cash Memory)</vt:lpstr>
      <vt:lpstr>Multiprocessing</vt:lpstr>
      <vt:lpstr>Parallel Computing</vt:lpstr>
      <vt:lpstr>Parallel Computing (continued)</vt:lpstr>
      <vt:lpstr>Secondary Storage</vt:lpstr>
      <vt:lpstr>Access Methods</vt:lpstr>
      <vt:lpstr>Devices</vt:lpstr>
      <vt:lpstr>Magnetic Tapes</vt:lpstr>
      <vt:lpstr>Magnetic Disks</vt:lpstr>
      <vt:lpstr>Optical Disc</vt:lpstr>
      <vt:lpstr>DVD and HVD</vt:lpstr>
      <vt:lpstr>Memory cards</vt:lpstr>
      <vt:lpstr>Flash Memory</vt:lpstr>
      <vt:lpstr>RAID and Virtual Tape</vt:lpstr>
      <vt:lpstr>Enterprise Storage Options</vt:lpstr>
      <vt:lpstr>Enterprise Storage Options (continued)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Part 2</dc:title>
  <dc:creator>MELZZ</dc:creator>
  <cp:lastModifiedBy>MELZZ</cp:lastModifiedBy>
  <cp:revision>9</cp:revision>
  <dcterms:created xsi:type="dcterms:W3CDTF">2011-10-21T02:05:33Z</dcterms:created>
  <dcterms:modified xsi:type="dcterms:W3CDTF">2011-11-01T07:42:33Z</dcterms:modified>
</cp:coreProperties>
</file>