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8.xml" ContentType="application/vnd.openxmlformats-officedocument.theme+xml"/>
  <Override PartName="/ppt/theme/theme9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  <p:sldMasterId id="2147483696" r:id="rId4"/>
    <p:sldMasterId id="2147483708" r:id="rId5"/>
    <p:sldMasterId id="2147483720" r:id="rId6"/>
    <p:sldMasterId id="2147483732" r:id="rId7"/>
    <p:sldMasterId id="2147483744" r:id="rId8"/>
  </p:sldMasterIdLst>
  <p:notesMasterIdLst>
    <p:notesMasterId r:id="rId32"/>
  </p:notesMasterIdLst>
  <p:sldIdLst>
    <p:sldId id="256" r:id="rId9"/>
    <p:sldId id="257" r:id="rId10"/>
    <p:sldId id="258" r:id="rId11"/>
    <p:sldId id="259" r:id="rId12"/>
    <p:sldId id="260" r:id="rId13"/>
    <p:sldId id="261" r:id="rId14"/>
    <p:sldId id="262" r:id="rId15"/>
    <p:sldId id="263" r:id="rId16"/>
    <p:sldId id="264" r:id="rId17"/>
    <p:sldId id="265" r:id="rId18"/>
    <p:sldId id="266" r:id="rId19"/>
    <p:sldId id="267" r:id="rId20"/>
    <p:sldId id="268" r:id="rId21"/>
    <p:sldId id="269" r:id="rId22"/>
    <p:sldId id="274" r:id="rId23"/>
    <p:sldId id="275" r:id="rId24"/>
    <p:sldId id="276" r:id="rId25"/>
    <p:sldId id="270" r:id="rId26"/>
    <p:sldId id="271" r:id="rId27"/>
    <p:sldId id="272" r:id="rId28"/>
    <p:sldId id="277" r:id="rId29"/>
    <p:sldId id="278" r:id="rId30"/>
    <p:sldId id="273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002" y="2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5.xml"/><Relationship Id="rId18" Type="http://schemas.openxmlformats.org/officeDocument/2006/relationships/slide" Target="slides/slide10.xml"/><Relationship Id="rId26" Type="http://schemas.openxmlformats.org/officeDocument/2006/relationships/slide" Target="slides/slide18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3.xml"/><Relationship Id="rId34" Type="http://schemas.openxmlformats.org/officeDocument/2006/relationships/viewProps" Target="viewProps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4.xml"/><Relationship Id="rId17" Type="http://schemas.openxmlformats.org/officeDocument/2006/relationships/slide" Target="slides/slide9.xml"/><Relationship Id="rId25" Type="http://schemas.openxmlformats.org/officeDocument/2006/relationships/slide" Target="slides/slide17.xml"/><Relationship Id="rId33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8.xml"/><Relationship Id="rId20" Type="http://schemas.openxmlformats.org/officeDocument/2006/relationships/slide" Target="slides/slide12.xml"/><Relationship Id="rId29" Type="http://schemas.openxmlformats.org/officeDocument/2006/relationships/slide" Target="slides/slide2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3.xml"/><Relationship Id="rId24" Type="http://schemas.openxmlformats.org/officeDocument/2006/relationships/slide" Target="slides/slide16.xml"/><Relationship Id="rId32" Type="http://schemas.openxmlformats.org/officeDocument/2006/relationships/notesMaster" Target="notesMasters/notesMaster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7.xml"/><Relationship Id="rId23" Type="http://schemas.openxmlformats.org/officeDocument/2006/relationships/slide" Target="slides/slide15.xml"/><Relationship Id="rId28" Type="http://schemas.openxmlformats.org/officeDocument/2006/relationships/slide" Target="slides/slide20.xml"/><Relationship Id="rId36" Type="http://schemas.openxmlformats.org/officeDocument/2006/relationships/tableStyles" Target="tableStyles.xml"/><Relationship Id="rId10" Type="http://schemas.openxmlformats.org/officeDocument/2006/relationships/slide" Target="slides/slide2.xml"/><Relationship Id="rId19" Type="http://schemas.openxmlformats.org/officeDocument/2006/relationships/slide" Target="slides/slide11.xml"/><Relationship Id="rId31" Type="http://schemas.openxmlformats.org/officeDocument/2006/relationships/slide" Target="slides/slide23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1.xml"/><Relationship Id="rId14" Type="http://schemas.openxmlformats.org/officeDocument/2006/relationships/slide" Target="slides/slide6.xml"/><Relationship Id="rId22" Type="http://schemas.openxmlformats.org/officeDocument/2006/relationships/slide" Target="slides/slide14.xml"/><Relationship Id="rId27" Type="http://schemas.openxmlformats.org/officeDocument/2006/relationships/slide" Target="slides/slide19.xml"/><Relationship Id="rId30" Type="http://schemas.openxmlformats.org/officeDocument/2006/relationships/slide" Target="slides/slide22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B60930-C282-4E3B-9983-FAEE7A54C117}" type="datetimeFigureOut">
              <a:rPr lang="en-US" smtClean="0"/>
              <a:t>11/1/2011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61214A-19F4-43E8-BD96-01A80431C4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7372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61214A-19F4-43E8-BD96-01A80431C49D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96466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61214A-19F4-43E8-BD96-01A80431C49D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96466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61214A-19F4-43E8-BD96-01A80431C49D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96466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B24D6EC-9702-4BAE-86E9-DC6FF8C22A25}" type="datetimeFigureOut">
              <a:rPr lang="en-US" smtClean="0"/>
              <a:t>11/1/2011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F9BE27-1659-4745-922F-A17780C2BB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B24D6EC-9702-4BAE-86E9-DC6FF8C22A25}" type="datetimeFigureOut">
              <a:rPr lang="en-US" smtClean="0"/>
              <a:t>11/1/2011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F9BE27-1659-4745-922F-A17780C2BB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91450" y="2667000"/>
            <a:ext cx="1352550" cy="2209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733800" y="2667000"/>
            <a:ext cx="3905250" cy="2209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B24D6EC-9702-4BAE-86E9-DC6FF8C22A25}" type="datetimeFigureOut">
              <a:rPr lang="en-US" smtClean="0"/>
              <a:t>11/1/2011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F9BE27-1659-4745-922F-A17780C2BB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4B04EF-324F-4A9A-9050-8A922EFDEE4D}" type="slidenum">
              <a:rPr lang="en-MY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183839-8384-4145-A9FC-3842044CD31F}" type="slidenum">
              <a:rPr lang="en-MY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7AD339-DCD5-4AD8-80A1-8D7F129E25DB}" type="slidenum">
              <a:rPr lang="en-MY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67000" y="1676400"/>
            <a:ext cx="2933700" cy="4449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53100" y="1676400"/>
            <a:ext cx="2933700" cy="4449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73AB88-7EE1-41F5-8B11-CE5275E1729C}" type="slidenum">
              <a:rPr lang="en-MY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111451-82AA-4468-93E6-2F4957C6618B}" type="slidenum">
              <a:rPr lang="en-MY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E64BD3-C326-4EB6-A018-E37F668B84D3}" type="slidenum">
              <a:rPr lang="en-MY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7E2424-3155-47F7-810D-1AFD1E029089}" type="slidenum">
              <a:rPr lang="en-MY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7986D1-03B2-4974-8711-ACB7DEFD91BD}" type="slidenum">
              <a:rPr lang="en-MY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B24D6EC-9702-4BAE-86E9-DC6FF8C22A25}" type="datetimeFigureOut">
              <a:rPr lang="en-US" smtClean="0"/>
              <a:t>11/1/2011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F9BE27-1659-4745-922F-A17780C2BB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M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F57348-D810-43DB-B405-796E1122ACDD}" type="slidenum">
              <a:rPr lang="en-MY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2582F1-51A2-4F61-B4AF-45F520947717}" type="slidenum">
              <a:rPr lang="en-MY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609600"/>
            <a:ext cx="1504950" cy="55165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67000" y="609600"/>
            <a:ext cx="4362450" cy="55165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B916CD-A31D-4B51-B360-1FFFEDA0DCF5}" type="slidenum">
              <a:rPr lang="en-MY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75B0A2-5861-4C19-B6BD-80EAED9D1EB4}" type="slidenum">
              <a:rPr lang="en-MY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E8E88D-B5CE-49F9-B2A2-2A0A96C42CA6}" type="slidenum">
              <a:rPr lang="en-MY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87EA05-C65D-43E4-84B7-E34E1E0CCAEE}" type="slidenum">
              <a:rPr lang="en-MY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09800" y="1600200"/>
            <a:ext cx="31623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24500" y="1600200"/>
            <a:ext cx="31623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A31BD0-0C34-4004-BAD4-D16F7F5C1942}" type="slidenum">
              <a:rPr lang="en-MY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5778FE-5DC9-4CFF-BEAF-6666AA12955B}" type="slidenum">
              <a:rPr lang="en-MY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0B8BC3-C67D-438E-9C22-F694CC38B205}" type="slidenum">
              <a:rPr lang="en-MY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A243BC-056C-44F3-B26C-EF472B39F215}" type="slidenum">
              <a:rPr lang="en-MY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B24D6EC-9702-4BAE-86E9-DC6FF8C22A25}" type="datetimeFigureOut">
              <a:rPr lang="en-US" smtClean="0"/>
              <a:t>11/1/2011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F9BE27-1659-4745-922F-A17780C2BB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CE1B62-6EA6-4FCF-9EDD-7AF2E51D3CBC}" type="slidenum">
              <a:rPr lang="en-MY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M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012321-E313-420D-B1FE-7340680BCC18}" type="slidenum">
              <a:rPr lang="en-MY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EC2088-8A99-4284-8239-C56B3BC2501A}" type="slidenum">
              <a:rPr lang="en-MY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67550" y="533400"/>
            <a:ext cx="1619250" cy="5592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09800" y="533400"/>
            <a:ext cx="4705350" cy="5592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BC336F-2B19-4743-B1CE-AF6EBC4A7928}" type="slidenum">
              <a:rPr lang="en-MY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FE1254-6E78-45E4-87FD-CA20963E9F8B}" type="slidenum">
              <a:rPr lang="en-MY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20032A-FD01-4485-86F2-F53753B7C3F9}" type="slidenum">
              <a:rPr lang="en-MY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38AA47-E702-4D5F-9A80-C59C5DA44D36}" type="slidenum">
              <a:rPr lang="en-MY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486A52-784E-4DBF-BACC-E9094D82BFD3}" type="slidenum">
              <a:rPr lang="en-MY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AE13A3-B067-4977-BF4E-FC2614E8F2CF}" type="slidenum">
              <a:rPr lang="en-MY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F59447-30EC-463F-9C63-549EA39AF316}" type="slidenum">
              <a:rPr lang="en-MY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33800" y="4419600"/>
            <a:ext cx="2628900" cy="45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15100" y="4419600"/>
            <a:ext cx="2628900" cy="45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B24D6EC-9702-4BAE-86E9-DC6FF8C22A25}" type="datetimeFigureOut">
              <a:rPr lang="en-US" smtClean="0"/>
              <a:t>11/1/2011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F9BE27-1659-4745-922F-A17780C2BB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E5116E-4A10-4D82-923B-2046EF219ABA}" type="slidenum">
              <a:rPr lang="en-MY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C6663B-9C96-4B9D-9A5D-8288B2CD0DBA}" type="slidenum">
              <a:rPr lang="en-MY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M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2F1538-E4BA-4371-8DD6-109944A325A2}" type="slidenum">
              <a:rPr lang="en-MY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A6AF3F-ED62-4547-B735-D2AD60C0AA2F}" type="slidenum">
              <a:rPr lang="en-MY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00850" y="990600"/>
            <a:ext cx="2114550" cy="51355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90600"/>
            <a:ext cx="6191250" cy="51355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6105B7-0644-4928-B578-DC45CF1059F4}" type="slidenum">
              <a:rPr lang="en-MY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4B04EF-324F-4A9A-9050-8A922EFDEE4D}" type="slidenum">
              <a:rPr lang="en-MY" smtClean="0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183839-8384-4145-A9FC-3842044CD31F}" type="slidenum">
              <a:rPr lang="en-MY" smtClean="0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7AD339-DCD5-4AD8-80A1-8D7F129E25DB}" type="slidenum">
              <a:rPr lang="en-MY" smtClean="0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33800" y="4419600"/>
            <a:ext cx="2628900" cy="45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15100" y="4419600"/>
            <a:ext cx="2628900" cy="45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73AB88-7EE1-41F5-8B11-CE5275E1729C}" type="slidenum">
              <a:rPr lang="en-MY" smtClean="0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111451-82AA-4468-93E6-2F4957C6618B}" type="slidenum">
              <a:rPr lang="en-MY" smtClean="0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B24D6EC-9702-4BAE-86E9-DC6FF8C22A25}" type="datetimeFigureOut">
              <a:rPr lang="en-US" smtClean="0"/>
              <a:t>11/1/2011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F9BE27-1659-4745-922F-A17780C2BB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E64BD3-C326-4EB6-A018-E37F668B84D3}" type="slidenum">
              <a:rPr lang="en-MY" smtClean="0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7E2424-3155-47F7-810D-1AFD1E029089}" type="slidenum">
              <a:rPr lang="en-MY" smtClean="0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7986D1-03B2-4974-8711-ACB7DEFD91BD}" type="slidenum">
              <a:rPr lang="en-MY" smtClean="0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M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F57348-D810-43DB-B405-796E1122ACDD}" type="slidenum">
              <a:rPr lang="en-MY" smtClean="0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2582F1-51A2-4F61-B4AF-45F520947717}" type="slidenum">
              <a:rPr lang="en-MY" smtClean="0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91450" y="2667000"/>
            <a:ext cx="1352550" cy="2209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733800" y="2667000"/>
            <a:ext cx="3905250" cy="2209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B916CD-A31D-4B51-B360-1FFFEDA0DCF5}" type="slidenum">
              <a:rPr lang="en-MY" smtClean="0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4B04EF-324F-4A9A-9050-8A922EFDEE4D}" type="slidenum">
              <a:rPr lang="en-MY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183839-8384-4145-A9FC-3842044CD31F}" type="slidenum">
              <a:rPr lang="en-MY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7AD339-DCD5-4AD8-80A1-8D7F129E25DB}" type="slidenum">
              <a:rPr lang="en-MY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67000" y="1676400"/>
            <a:ext cx="2933700" cy="4449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53100" y="1676400"/>
            <a:ext cx="2933700" cy="4449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73AB88-7EE1-41F5-8B11-CE5275E1729C}" type="slidenum">
              <a:rPr lang="en-MY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B24D6EC-9702-4BAE-86E9-DC6FF8C22A25}" type="datetimeFigureOut">
              <a:rPr lang="en-US" smtClean="0"/>
              <a:t>11/1/2011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F9BE27-1659-4745-922F-A17780C2BB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111451-82AA-4468-93E6-2F4957C6618B}" type="slidenum">
              <a:rPr lang="en-MY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E64BD3-C326-4EB6-A018-E37F668B84D3}" type="slidenum">
              <a:rPr lang="en-MY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7E2424-3155-47F7-810D-1AFD1E029089}" type="slidenum">
              <a:rPr lang="en-MY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7986D1-03B2-4974-8711-ACB7DEFD91BD}" type="slidenum">
              <a:rPr lang="en-MY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M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F57348-D810-43DB-B405-796E1122ACDD}" type="slidenum">
              <a:rPr lang="en-MY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2582F1-51A2-4F61-B4AF-45F520947717}" type="slidenum">
              <a:rPr lang="en-MY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609600"/>
            <a:ext cx="1504950" cy="55165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67000" y="609600"/>
            <a:ext cx="4362450" cy="55165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B916CD-A31D-4B51-B360-1FFFEDA0DCF5}" type="slidenum">
              <a:rPr lang="en-MY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75B0A2-5861-4C19-B6BD-80EAED9D1EB4}" type="slidenum">
              <a:rPr lang="en-MY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E8E88D-B5CE-49F9-B2A2-2A0A96C42CA6}" type="slidenum">
              <a:rPr lang="en-MY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87EA05-C65D-43E4-84B7-E34E1E0CCAEE}" type="slidenum">
              <a:rPr lang="en-MY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B24D6EC-9702-4BAE-86E9-DC6FF8C22A25}" type="datetimeFigureOut">
              <a:rPr lang="en-US" smtClean="0"/>
              <a:t>11/1/2011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F9BE27-1659-4745-922F-A17780C2BB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09800" y="1600200"/>
            <a:ext cx="31623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24500" y="1600200"/>
            <a:ext cx="31623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A31BD0-0C34-4004-BAD4-D16F7F5C1942}" type="slidenum">
              <a:rPr lang="en-MY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5778FE-5DC9-4CFF-BEAF-6666AA12955B}" type="slidenum">
              <a:rPr lang="en-MY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0B8BC3-C67D-438E-9C22-F694CC38B205}" type="slidenum">
              <a:rPr lang="en-MY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A243BC-056C-44F3-B26C-EF472B39F215}" type="slidenum">
              <a:rPr lang="en-MY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CE1B62-6EA6-4FCF-9EDD-7AF2E51D3CBC}" type="slidenum">
              <a:rPr lang="en-MY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M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012321-E313-420D-B1FE-7340680BCC18}" type="slidenum">
              <a:rPr lang="en-MY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EC2088-8A99-4284-8239-C56B3BC2501A}" type="slidenum">
              <a:rPr lang="en-MY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67550" y="533400"/>
            <a:ext cx="1619250" cy="5592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09800" y="533400"/>
            <a:ext cx="4705350" cy="5592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BC336F-2B19-4743-B1CE-AF6EBC4A7928}" type="slidenum">
              <a:rPr lang="en-MY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FE1254-6E78-45E4-87FD-CA20963E9F8B}" type="slidenum">
              <a:rPr lang="en-MY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20032A-FD01-4485-86F2-F53753B7C3F9}" type="slidenum">
              <a:rPr lang="en-MY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B24D6EC-9702-4BAE-86E9-DC6FF8C22A25}" type="datetimeFigureOut">
              <a:rPr lang="en-US" smtClean="0"/>
              <a:t>11/1/2011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F9BE27-1659-4745-922F-A17780C2BB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38AA47-E702-4D5F-9A80-C59C5DA44D36}" type="slidenum">
              <a:rPr lang="en-MY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486A52-784E-4DBF-BACC-E9094D82BFD3}" type="slidenum">
              <a:rPr lang="en-MY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AE13A3-B067-4977-BF4E-FC2614E8F2CF}" type="slidenum">
              <a:rPr lang="en-MY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F59447-30EC-463F-9C63-549EA39AF316}" type="slidenum">
              <a:rPr lang="en-MY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E5116E-4A10-4D82-923B-2046EF219ABA}" type="slidenum">
              <a:rPr lang="en-MY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C6663B-9C96-4B9D-9A5D-8288B2CD0DBA}" type="slidenum">
              <a:rPr lang="en-MY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M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2F1538-E4BA-4371-8DD6-109944A325A2}" type="slidenum">
              <a:rPr lang="en-MY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A6AF3F-ED62-4547-B735-D2AD60C0AA2F}" type="slidenum">
              <a:rPr lang="en-MY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00850" y="990600"/>
            <a:ext cx="2114550" cy="51355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90600"/>
            <a:ext cx="6191250" cy="51355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6105B7-0644-4928-B578-DC45CF1059F4}" type="slidenum">
              <a:rPr lang="en-MY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M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B24D6EC-9702-4BAE-86E9-DC6FF8C22A25}" type="datetimeFigureOut">
              <a:rPr lang="en-US" smtClean="0"/>
              <a:t>11/1/2011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F9BE27-1659-4745-922F-A17780C2BB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4.jpe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13" Type="http://schemas.openxmlformats.org/officeDocument/2006/relationships/image" Target="../media/image4.jpeg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0" y="2667000"/>
            <a:ext cx="51816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MY" smtClean="0"/>
              <a:t>ONLINE TEMPLATE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733800" y="4419600"/>
            <a:ext cx="541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rgbClr val="C0C0C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MY" smtClean="0"/>
              <a:t>PLACE YOUR TITLE HERE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0B24D6EC-9702-4BAE-86E9-DC6FF8C22A25}" type="datetimeFigureOut">
              <a:rPr lang="en-US" smtClean="0"/>
              <a:t>11/1/2011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6F9BE27-1659-4745-922F-A17780C2BB9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FFCC00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FFCC00"/>
          </a:solidFill>
          <a:latin typeface="FederationBold" pitchFamily="2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FFCC00"/>
          </a:solidFill>
          <a:latin typeface="FederationBold" pitchFamily="2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FFCC00"/>
          </a:solidFill>
          <a:latin typeface="FederationBold" pitchFamily="2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FFCC00"/>
          </a:solidFill>
          <a:latin typeface="FederationBold" pitchFamily="2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FFCC00"/>
          </a:solidFill>
          <a:latin typeface="FederationBold" pitchFamily="2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FFCC00"/>
          </a:solidFill>
          <a:latin typeface="FederationBold" pitchFamily="2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FFCC00"/>
          </a:solidFill>
          <a:latin typeface="FederationBold" pitchFamily="2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FFCC00"/>
          </a:solidFill>
          <a:latin typeface="FederationBold" pitchFamily="2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667000" y="609600"/>
            <a:ext cx="6019800" cy="808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MY" smtClean="0"/>
              <a:t>PLACE YOUR TOPIC HERE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667000" y="1676400"/>
            <a:ext cx="6019800" cy="444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MY" smtClean="0"/>
              <a:t>Your Description Goes Here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MY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MY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E5A4C621-FBF5-46A3-9F24-E7E102B53E99}" type="slidenum">
              <a:rPr lang="en-MY"/>
              <a:pPr/>
              <a:t>‹#›</a:t>
            </a:fld>
            <a:endParaRPr lang="en-MY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25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500">
          <a:solidFill>
            <a:schemeClr val="bg1"/>
          </a:solidFill>
          <a:latin typeface="FederationBold" pitchFamily="2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500">
          <a:solidFill>
            <a:schemeClr val="bg1"/>
          </a:solidFill>
          <a:latin typeface="FederationBold" pitchFamily="2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500">
          <a:solidFill>
            <a:schemeClr val="bg1"/>
          </a:solidFill>
          <a:latin typeface="FederationBold" pitchFamily="2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500">
          <a:solidFill>
            <a:schemeClr val="bg1"/>
          </a:solidFill>
          <a:latin typeface="FederationBold" pitchFamily="2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500">
          <a:solidFill>
            <a:schemeClr val="bg1"/>
          </a:solidFill>
          <a:latin typeface="FederationBold" pitchFamily="2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500">
          <a:solidFill>
            <a:schemeClr val="bg1"/>
          </a:solidFill>
          <a:latin typeface="FederationBold" pitchFamily="2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500">
          <a:solidFill>
            <a:schemeClr val="bg1"/>
          </a:solidFill>
          <a:latin typeface="FederationBold" pitchFamily="2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500">
          <a:solidFill>
            <a:schemeClr val="bg1"/>
          </a:solidFill>
          <a:latin typeface="FederationBold" pitchFamily="2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17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209800" y="533400"/>
            <a:ext cx="6477000" cy="884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MY" smtClean="0"/>
              <a:t>PLACE YOUR TOPIC HERE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09800" y="1600200"/>
            <a:ext cx="64770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MY" smtClean="0"/>
              <a:t>Your Description Goes Here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MY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MY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E9109084-167E-463E-A3D8-4ECBCF9F023A}" type="slidenum">
              <a:rPr lang="en-MY"/>
              <a:pPr/>
              <a:t>‹#›</a:t>
            </a:fld>
            <a:endParaRPr lang="en-MY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2500">
          <a:solidFill>
            <a:srgbClr val="FFCC00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500">
          <a:solidFill>
            <a:srgbClr val="FFCC00"/>
          </a:solidFill>
          <a:latin typeface="FederationBold" pitchFamily="2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500">
          <a:solidFill>
            <a:srgbClr val="FFCC00"/>
          </a:solidFill>
          <a:latin typeface="FederationBold" pitchFamily="2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500">
          <a:solidFill>
            <a:srgbClr val="FFCC00"/>
          </a:solidFill>
          <a:latin typeface="FederationBold" pitchFamily="2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500">
          <a:solidFill>
            <a:srgbClr val="FFCC00"/>
          </a:solidFill>
          <a:latin typeface="FederationBold" pitchFamily="2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500">
          <a:solidFill>
            <a:srgbClr val="FFCC00"/>
          </a:solidFill>
          <a:latin typeface="FederationBold" pitchFamily="2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500">
          <a:solidFill>
            <a:srgbClr val="FFCC00"/>
          </a:solidFill>
          <a:latin typeface="FederationBold" pitchFamily="2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500">
          <a:solidFill>
            <a:srgbClr val="FFCC00"/>
          </a:solidFill>
          <a:latin typeface="FederationBold" pitchFamily="2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500">
          <a:solidFill>
            <a:srgbClr val="FFCC00"/>
          </a:solidFill>
          <a:latin typeface="FederationBold" pitchFamily="2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657600" y="990600"/>
            <a:ext cx="52578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MY" smtClean="0"/>
              <a:t>TRANSITIONAL PAGE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MY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MY"/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82920ED-C6C8-457A-8EF0-AE2FE89DFE4F}" type="slidenum">
              <a:rPr lang="en-MY"/>
              <a:pPr/>
              <a:t>‹#›</a:t>
            </a:fld>
            <a:endParaRPr lang="en-MY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3700">
          <a:solidFill>
            <a:srgbClr val="FFCC00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700">
          <a:solidFill>
            <a:srgbClr val="FFCC00"/>
          </a:solidFill>
          <a:latin typeface="FederationBold" pitchFamily="2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700">
          <a:solidFill>
            <a:srgbClr val="FFCC00"/>
          </a:solidFill>
          <a:latin typeface="FederationBold" pitchFamily="2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700">
          <a:solidFill>
            <a:srgbClr val="FFCC00"/>
          </a:solidFill>
          <a:latin typeface="FederationBold" pitchFamily="2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700">
          <a:solidFill>
            <a:srgbClr val="FFCC00"/>
          </a:solidFill>
          <a:latin typeface="FederationBold" pitchFamily="2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700">
          <a:solidFill>
            <a:srgbClr val="FFCC00"/>
          </a:solidFill>
          <a:latin typeface="FederationBold" pitchFamily="2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700">
          <a:solidFill>
            <a:srgbClr val="FFCC00"/>
          </a:solidFill>
          <a:latin typeface="FederationBold" pitchFamily="2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700">
          <a:solidFill>
            <a:srgbClr val="FFCC00"/>
          </a:solidFill>
          <a:latin typeface="FederationBold" pitchFamily="2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700">
          <a:solidFill>
            <a:srgbClr val="FFCC00"/>
          </a:solidFill>
          <a:latin typeface="FederationBold" pitchFamily="2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0" y="2667000"/>
            <a:ext cx="51816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MY" smtClean="0"/>
              <a:t>ONLINE TEMPLATE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733800" y="4419600"/>
            <a:ext cx="541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rgbClr val="C0C0C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MY" smtClean="0"/>
              <a:t>PLACE YOUR TITLE HERE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0B24D6EC-9702-4BAE-86E9-DC6FF8C22A25}" type="datetimeFigureOut">
              <a:rPr lang="en-US" smtClean="0"/>
              <a:t>11/1/2011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6F9BE27-1659-4745-922F-A17780C2BB9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FFCC00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FFCC00"/>
          </a:solidFill>
          <a:latin typeface="FederationBold" pitchFamily="2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FFCC00"/>
          </a:solidFill>
          <a:latin typeface="FederationBold" pitchFamily="2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FFCC00"/>
          </a:solidFill>
          <a:latin typeface="FederationBold" pitchFamily="2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FFCC00"/>
          </a:solidFill>
          <a:latin typeface="FederationBold" pitchFamily="2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FFCC00"/>
          </a:solidFill>
          <a:latin typeface="FederationBold" pitchFamily="2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FFCC00"/>
          </a:solidFill>
          <a:latin typeface="FederationBold" pitchFamily="2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FFCC00"/>
          </a:solidFill>
          <a:latin typeface="FederationBold" pitchFamily="2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FFCC00"/>
          </a:solidFill>
          <a:latin typeface="FederationBold" pitchFamily="2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667000" y="609600"/>
            <a:ext cx="6019800" cy="808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MY" smtClean="0"/>
              <a:t>PLACE YOUR TOPIC HERE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667000" y="1676400"/>
            <a:ext cx="6019800" cy="444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MY" smtClean="0"/>
              <a:t>Your Description Goes Here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MY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MY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E5A4C621-FBF5-46A3-9F24-E7E102B53E99}" type="slidenum">
              <a:rPr lang="en-MY"/>
              <a:pPr/>
              <a:t>‹#›</a:t>
            </a:fld>
            <a:endParaRPr lang="en-MY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25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500">
          <a:solidFill>
            <a:schemeClr val="bg1"/>
          </a:solidFill>
          <a:latin typeface="FederationBold" pitchFamily="2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500">
          <a:solidFill>
            <a:schemeClr val="bg1"/>
          </a:solidFill>
          <a:latin typeface="FederationBold" pitchFamily="2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500">
          <a:solidFill>
            <a:schemeClr val="bg1"/>
          </a:solidFill>
          <a:latin typeface="FederationBold" pitchFamily="2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500">
          <a:solidFill>
            <a:schemeClr val="bg1"/>
          </a:solidFill>
          <a:latin typeface="FederationBold" pitchFamily="2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500">
          <a:solidFill>
            <a:schemeClr val="bg1"/>
          </a:solidFill>
          <a:latin typeface="FederationBold" pitchFamily="2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500">
          <a:solidFill>
            <a:schemeClr val="bg1"/>
          </a:solidFill>
          <a:latin typeface="FederationBold" pitchFamily="2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500">
          <a:solidFill>
            <a:schemeClr val="bg1"/>
          </a:solidFill>
          <a:latin typeface="FederationBold" pitchFamily="2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500">
          <a:solidFill>
            <a:schemeClr val="bg1"/>
          </a:solidFill>
          <a:latin typeface="FederationBold" pitchFamily="2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17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209800" y="533400"/>
            <a:ext cx="6477000" cy="884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MY" smtClean="0"/>
              <a:t>PLACE YOUR TOPIC HERE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09800" y="1600200"/>
            <a:ext cx="64770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MY" smtClean="0"/>
              <a:t>Your Description Goes Here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MY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MY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E9109084-167E-463E-A3D8-4ECBCF9F023A}" type="slidenum">
              <a:rPr lang="en-MY"/>
              <a:pPr/>
              <a:t>‹#›</a:t>
            </a:fld>
            <a:endParaRPr lang="en-MY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2500">
          <a:solidFill>
            <a:srgbClr val="FFCC00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500">
          <a:solidFill>
            <a:srgbClr val="FFCC00"/>
          </a:solidFill>
          <a:latin typeface="FederationBold" pitchFamily="2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500">
          <a:solidFill>
            <a:srgbClr val="FFCC00"/>
          </a:solidFill>
          <a:latin typeface="FederationBold" pitchFamily="2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500">
          <a:solidFill>
            <a:srgbClr val="FFCC00"/>
          </a:solidFill>
          <a:latin typeface="FederationBold" pitchFamily="2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500">
          <a:solidFill>
            <a:srgbClr val="FFCC00"/>
          </a:solidFill>
          <a:latin typeface="FederationBold" pitchFamily="2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500">
          <a:solidFill>
            <a:srgbClr val="FFCC00"/>
          </a:solidFill>
          <a:latin typeface="FederationBold" pitchFamily="2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500">
          <a:solidFill>
            <a:srgbClr val="FFCC00"/>
          </a:solidFill>
          <a:latin typeface="FederationBold" pitchFamily="2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500">
          <a:solidFill>
            <a:srgbClr val="FFCC00"/>
          </a:solidFill>
          <a:latin typeface="FederationBold" pitchFamily="2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500">
          <a:solidFill>
            <a:srgbClr val="FFCC00"/>
          </a:solidFill>
          <a:latin typeface="FederationBold" pitchFamily="2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657600" y="990600"/>
            <a:ext cx="52578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MY" smtClean="0"/>
              <a:t>TRANSITIONAL PAGE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MY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MY"/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82920ED-C6C8-457A-8EF0-AE2FE89DFE4F}" type="slidenum">
              <a:rPr lang="en-MY"/>
              <a:pPr/>
              <a:t>‹#›</a:t>
            </a:fld>
            <a:endParaRPr lang="en-MY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3700">
          <a:solidFill>
            <a:srgbClr val="FFCC00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700">
          <a:solidFill>
            <a:srgbClr val="FFCC00"/>
          </a:solidFill>
          <a:latin typeface="FederationBold" pitchFamily="2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700">
          <a:solidFill>
            <a:srgbClr val="FFCC00"/>
          </a:solidFill>
          <a:latin typeface="FederationBold" pitchFamily="2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700">
          <a:solidFill>
            <a:srgbClr val="FFCC00"/>
          </a:solidFill>
          <a:latin typeface="FederationBold" pitchFamily="2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700">
          <a:solidFill>
            <a:srgbClr val="FFCC00"/>
          </a:solidFill>
          <a:latin typeface="FederationBold" pitchFamily="2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700">
          <a:solidFill>
            <a:srgbClr val="FFCC00"/>
          </a:solidFill>
          <a:latin typeface="FederationBold" pitchFamily="2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700">
          <a:solidFill>
            <a:srgbClr val="FFCC00"/>
          </a:solidFill>
          <a:latin typeface="FederationBold" pitchFamily="2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700">
          <a:solidFill>
            <a:srgbClr val="FFCC00"/>
          </a:solidFill>
          <a:latin typeface="FederationBold" pitchFamily="2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700">
          <a:solidFill>
            <a:srgbClr val="FFCC00"/>
          </a:solidFill>
          <a:latin typeface="FederationBold" pitchFamily="2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2679055"/>
            <a:ext cx="7772400" cy="1470025"/>
          </a:xfrm>
          <a:solidFill>
            <a:schemeClr val="lt1">
              <a:alpha val="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en-US" sz="9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fter ttnorm" pitchFamily="2" charset="0"/>
              </a:rPr>
              <a:t>T A B E L</a:t>
            </a:r>
            <a:endParaRPr lang="en-US" dirty="0">
              <a:latin typeface="After ttnorm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408680"/>
            <a:ext cx="6400800" cy="409600"/>
          </a:xfrm>
        </p:spPr>
        <p:txBody>
          <a:bodyPr/>
          <a:lstStyle/>
          <a:p>
            <a:r>
              <a:rPr lang="en-US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rotherMan" pitchFamily="2" charset="0"/>
              </a:rPr>
              <a:t>Adi</a:t>
            </a:r>
            <a:r>
              <a:rPr lang="en-US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rotherMan" pitchFamily="2" charset="0"/>
              </a:rPr>
              <a:t> </a:t>
            </a:r>
            <a:r>
              <a:rPr lang="en-US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rotherMan" pitchFamily="2" charset="0"/>
              </a:rPr>
              <a:t>Rachmanto</a:t>
            </a:r>
            <a:r>
              <a:rPr lang="en-US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rotherMan" pitchFamily="2" charset="0"/>
              </a:rPr>
              <a:t> – UNIKOM - 2011</a:t>
            </a:r>
            <a:endParaRPr lang="en-US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BrotherMan" pitchFamily="2" charset="0"/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 bwMode="auto">
          <a:xfrm>
            <a:off x="1370688" y="5090380"/>
            <a:ext cx="6400800" cy="4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2800">
                <a:solidFill>
                  <a:schemeClr val="tx1"/>
                </a:solidFill>
                <a:latin typeface="Arial" charset="0"/>
              </a:defRPr>
            </a:lvl2pPr>
            <a:lvl3pPr marL="91440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chemeClr val="tx1"/>
                </a:solidFill>
                <a:latin typeface="Arial" charset="0"/>
              </a:defRPr>
            </a:lvl3pPr>
            <a:lvl4pPr marL="137160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Arial" charset="0"/>
              </a:defRPr>
            </a:lvl4pPr>
            <a:lvl5pPr marL="182880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Arial" charset="0"/>
              </a:defRPr>
            </a:lvl5pPr>
            <a:lvl6pPr marL="228600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Arial" charset="0"/>
              </a:defRPr>
            </a:lvl6pPr>
            <a:lvl7pPr marL="274320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Arial" charset="0"/>
              </a:defRPr>
            </a:lvl7pPr>
            <a:lvl8pPr marL="320040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Arial" charset="0"/>
              </a:defRPr>
            </a:lvl8pPr>
            <a:lvl9pPr marL="365760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u="sng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rotherMan" pitchFamily="2" charset="0"/>
              </a:rPr>
              <a:t>Komputer</a:t>
            </a:r>
            <a:r>
              <a:rPr lang="en-US" u="sng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rotherMan" pitchFamily="2" charset="0"/>
              </a:rPr>
              <a:t> </a:t>
            </a:r>
            <a:r>
              <a:rPr lang="en-US" u="sng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rotherMan" pitchFamily="2" charset="0"/>
              </a:rPr>
              <a:t>aplikasi</a:t>
            </a:r>
            <a:r>
              <a:rPr lang="en-US" u="sng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rotherMan" pitchFamily="2" charset="0"/>
              </a:rPr>
              <a:t> iT-1</a:t>
            </a:r>
            <a:endParaRPr lang="en-US" u="sng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BrotherM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2777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76212" y="456502"/>
            <a:ext cx="5050112" cy="566738"/>
          </a:xfrm>
        </p:spPr>
        <p:txBody>
          <a:bodyPr/>
          <a:lstStyle/>
          <a:p>
            <a:pPr algn="ctr"/>
            <a:r>
              <a:rPr lang="en-US" sz="3600" dirty="0" err="1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ArchitextOneType" pitchFamily="2" charset="0"/>
              </a:rPr>
              <a:t>Atribut</a:t>
            </a:r>
            <a:r>
              <a:rPr lang="en-US" sz="360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ArchitextOneType" pitchFamily="2" charset="0"/>
              </a:rPr>
              <a:t> </a:t>
            </a:r>
            <a:r>
              <a:rPr lang="en-US" sz="3600" dirty="0" err="1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ArchitextOneType" pitchFamily="2" charset="0"/>
              </a:rPr>
              <a:t>tabel</a:t>
            </a:r>
            <a:endParaRPr lang="en-US" sz="360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805943" y="1084557"/>
            <a:ext cx="5135129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</a:t>
            </a:r>
            <a:r>
              <a:rPr lang="en-US" sz="240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Border </a:t>
            </a:r>
          </a:p>
          <a:p>
            <a:pPr algn="just"/>
            <a:r>
              <a:rPr lang="en-US" sz="200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Atribut</a:t>
            </a:r>
            <a:r>
              <a:rPr lang="en-US" sz="2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border </a:t>
            </a:r>
            <a:r>
              <a:rPr lang="en-US" sz="200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digunakan</a:t>
            </a:r>
            <a:r>
              <a:rPr lang="en-US" sz="2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untuk</a:t>
            </a:r>
            <a:r>
              <a:rPr lang="en-US" sz="2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menentukan</a:t>
            </a:r>
            <a:r>
              <a:rPr lang="en-US" sz="2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tebal</a:t>
            </a:r>
            <a:r>
              <a:rPr lang="en-US" sz="2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dari</a:t>
            </a:r>
            <a:r>
              <a:rPr lang="en-US" sz="2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garis</a:t>
            </a:r>
            <a:r>
              <a:rPr lang="en-US" sz="2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yang </a:t>
            </a:r>
            <a:r>
              <a:rPr lang="en-US" sz="200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ada</a:t>
            </a:r>
            <a:r>
              <a:rPr lang="en-US" sz="2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pada</a:t>
            </a:r>
            <a:r>
              <a:rPr lang="en-US" sz="2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tabel</a:t>
            </a:r>
            <a:r>
              <a:rPr lang="en-US" sz="2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r>
              <a:rPr lang="en-US" sz="2000" dirty="0" smtClean="0"/>
              <a:t> </a:t>
            </a:r>
            <a:endParaRPr lang="en-US" sz="2000" dirty="0"/>
          </a:p>
          <a:p>
            <a:pPr algn="just"/>
            <a:r>
              <a:rPr lang="en-US" sz="2400" b="1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d. </a:t>
            </a:r>
            <a:r>
              <a:rPr lang="en-US" sz="2400" b="1" u="sng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Cellspacing</a:t>
            </a:r>
            <a:r>
              <a:rPr lang="en-US" sz="2400" b="1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algn="just"/>
            <a:r>
              <a:rPr lang="en-US" sz="2000" dirty="0" err="1" smtClean="0">
                <a:solidFill>
                  <a:schemeClr val="bg1"/>
                </a:solidFill>
              </a:rPr>
              <a:t>Atribut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i="1" dirty="0" err="1">
                <a:solidFill>
                  <a:schemeClr val="bg1"/>
                </a:solidFill>
              </a:rPr>
              <a:t>cellspacing</a:t>
            </a:r>
            <a:r>
              <a:rPr lang="en-US" sz="2000" i="1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digunakan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untuk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menentukan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jumlah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spasi</a:t>
            </a:r>
            <a:r>
              <a:rPr lang="en-US" sz="2000" dirty="0">
                <a:solidFill>
                  <a:schemeClr val="bg1"/>
                </a:solidFill>
              </a:rPr>
              <a:t> yang browser </a:t>
            </a:r>
            <a:r>
              <a:rPr lang="en-US" sz="2000" dirty="0" err="1">
                <a:solidFill>
                  <a:schemeClr val="bg1"/>
                </a:solidFill>
              </a:rPr>
              <a:t>tempatkan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diantara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tiap-tiap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sel</a:t>
            </a:r>
            <a:r>
              <a:rPr lang="en-US" sz="2000" dirty="0">
                <a:solidFill>
                  <a:schemeClr val="bg1"/>
                </a:solidFill>
              </a:rPr>
              <a:t> individual </a:t>
            </a:r>
            <a:r>
              <a:rPr lang="en-US" sz="2000" dirty="0" err="1">
                <a:solidFill>
                  <a:schemeClr val="bg1"/>
                </a:solidFill>
              </a:rPr>
              <a:t>atau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spasi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antar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sel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dan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garis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jika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sel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berada</a:t>
            </a:r>
            <a:r>
              <a:rPr lang="en-US" sz="2000" dirty="0">
                <a:solidFill>
                  <a:schemeClr val="bg1"/>
                </a:solidFill>
              </a:rPr>
              <a:t> di </a:t>
            </a:r>
            <a:r>
              <a:rPr lang="en-US" sz="2000" dirty="0" err="1">
                <a:solidFill>
                  <a:schemeClr val="bg1"/>
                </a:solidFill>
              </a:rPr>
              <a:t>sisi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tabel</a:t>
            </a:r>
            <a:r>
              <a:rPr lang="en-US" sz="2000" dirty="0">
                <a:solidFill>
                  <a:schemeClr val="bg1"/>
                </a:solidFill>
              </a:rPr>
              <a:t>. </a:t>
            </a:r>
            <a:endParaRPr lang="en-US" sz="2000" dirty="0" smtClean="0">
              <a:solidFill>
                <a:schemeClr val="bg1"/>
              </a:solidFill>
            </a:endParaRPr>
          </a:p>
          <a:p>
            <a:endParaRPr lang="en-US" sz="2000" dirty="0"/>
          </a:p>
          <a:p>
            <a:pPr algn="just"/>
            <a:r>
              <a:rPr lang="en-US" sz="240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e. </a:t>
            </a:r>
            <a:r>
              <a:rPr lang="en-US" sz="2400" b="1" u="sng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Cellpadding</a:t>
            </a:r>
            <a:r>
              <a:rPr lang="en-US" sz="240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algn="just"/>
            <a:r>
              <a:rPr lang="en-US" sz="200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Atribut</a:t>
            </a:r>
            <a:r>
              <a:rPr lang="en-US" sz="2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cellpadding</a:t>
            </a:r>
            <a:r>
              <a:rPr lang="en-US" sz="2000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digunakan</a:t>
            </a:r>
            <a:r>
              <a:rPr lang="en-US" sz="2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untuk</a:t>
            </a:r>
            <a:r>
              <a:rPr lang="en-US" sz="2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menentukan</a:t>
            </a:r>
            <a:r>
              <a:rPr lang="en-US" sz="2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tebal</a:t>
            </a:r>
            <a:r>
              <a:rPr lang="en-US" sz="2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jumlah</a:t>
            </a:r>
            <a:r>
              <a:rPr lang="en-US" sz="2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spasi</a:t>
            </a:r>
            <a:r>
              <a:rPr lang="en-US" sz="2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yang browser </a:t>
            </a:r>
            <a:r>
              <a:rPr lang="en-US" sz="200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tempatkan</a:t>
            </a:r>
            <a:r>
              <a:rPr lang="en-US" sz="2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diantara</a:t>
            </a:r>
            <a:r>
              <a:rPr lang="en-US" sz="2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data </a:t>
            </a:r>
            <a:r>
              <a:rPr lang="en-US" sz="200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dalam</a:t>
            </a:r>
            <a:r>
              <a:rPr lang="en-US" sz="2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sel</a:t>
            </a:r>
            <a:r>
              <a:rPr lang="en-US" sz="2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dan</a:t>
            </a:r>
            <a:r>
              <a:rPr lang="en-US" sz="2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garis</a:t>
            </a:r>
            <a:r>
              <a:rPr lang="en-US" sz="2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sel. </a:t>
            </a:r>
            <a:r>
              <a:rPr lang="en-US" sz="200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spasi</a:t>
            </a:r>
            <a:r>
              <a:rPr lang="en-US" sz="2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antar</a:t>
            </a:r>
            <a:r>
              <a:rPr lang="en-US" sz="2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sel</a:t>
            </a:r>
            <a:r>
              <a:rPr lang="en-US" sz="2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dan</a:t>
            </a:r>
            <a:r>
              <a:rPr lang="en-US" sz="2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garis</a:t>
            </a:r>
            <a:r>
              <a:rPr lang="en-US" sz="2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jika</a:t>
            </a:r>
            <a:r>
              <a:rPr lang="en-US" sz="2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sel</a:t>
            </a:r>
            <a:r>
              <a:rPr lang="en-US" sz="2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berada</a:t>
            </a:r>
            <a:r>
              <a:rPr lang="en-US" sz="2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di </a:t>
            </a:r>
            <a:r>
              <a:rPr lang="en-US" sz="200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sisi</a:t>
            </a:r>
            <a:r>
              <a:rPr lang="en-US" sz="2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tabel</a:t>
            </a:r>
            <a:r>
              <a:rPr lang="en-US" sz="2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724774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5044" y="1628800"/>
            <a:ext cx="6207436" cy="4968552"/>
          </a:xfrm>
          <a:ln w="28575">
            <a:solidFill>
              <a:srgbClr val="FFC000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en-US" sz="1400" dirty="0"/>
              <a:t>&lt;HTML&gt; </a:t>
            </a:r>
          </a:p>
          <a:p>
            <a:pPr marL="0" indent="0">
              <a:buNone/>
            </a:pPr>
            <a:r>
              <a:rPr lang="en-US" sz="1400" dirty="0"/>
              <a:t>&lt;HEAD&gt;</a:t>
            </a:r>
          </a:p>
          <a:p>
            <a:pPr marL="0" indent="0">
              <a:buNone/>
            </a:pPr>
            <a:r>
              <a:rPr lang="en-US" sz="1400" dirty="0"/>
              <a:t>&lt;</a:t>
            </a:r>
            <a:r>
              <a:rPr lang="en-US" sz="1400" dirty="0" smtClean="0"/>
              <a:t>TITLE&gt;</a:t>
            </a:r>
            <a:r>
              <a:rPr lang="en-US" sz="1400" dirty="0" err="1"/>
              <a:t>Rowspan</a:t>
            </a:r>
            <a:r>
              <a:rPr lang="en-US" sz="1400" dirty="0" smtClean="0"/>
              <a:t>&lt;/</a:t>
            </a:r>
            <a:r>
              <a:rPr lang="en-US" sz="1400" dirty="0"/>
              <a:t>TITLE&gt;</a:t>
            </a:r>
          </a:p>
          <a:p>
            <a:pPr marL="0" indent="0">
              <a:buNone/>
            </a:pPr>
            <a:r>
              <a:rPr lang="en-US" sz="1400" dirty="0"/>
              <a:t>&lt;/HEAD&gt; </a:t>
            </a:r>
          </a:p>
          <a:p>
            <a:pPr marL="0" indent="0">
              <a:buNone/>
            </a:pPr>
            <a:r>
              <a:rPr lang="en-US" sz="1400" dirty="0"/>
              <a:t>&lt;BODY&gt; </a:t>
            </a:r>
          </a:p>
          <a:p>
            <a:pPr marL="0" indent="0">
              <a:buNone/>
            </a:pPr>
            <a:r>
              <a:rPr lang="en-US" sz="1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&lt;TABLE border=1 </a:t>
            </a:r>
            <a:r>
              <a:rPr lang="en-US" sz="16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6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cellspacing</a:t>
            </a:r>
            <a:r>
              <a:rPr lang="en-US" sz="16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=5  </a:t>
            </a:r>
            <a:r>
              <a:rPr lang="en-US" sz="16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cellpadding</a:t>
            </a:r>
            <a:r>
              <a:rPr lang="en-US" sz="16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=5</a:t>
            </a:r>
            <a:r>
              <a:rPr lang="en-US" sz="1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&gt; </a:t>
            </a:r>
          </a:p>
          <a:p>
            <a:pPr marL="0" indent="0">
              <a:buNone/>
            </a:pPr>
            <a:r>
              <a:rPr lang="en-US" sz="1400" dirty="0"/>
              <a:t>	&lt;TR&gt;</a:t>
            </a:r>
          </a:p>
          <a:p>
            <a:pPr marL="0" indent="0">
              <a:buNone/>
            </a:pPr>
            <a:r>
              <a:rPr lang="en-US" sz="1400" dirty="0"/>
              <a:t>		&lt;TH </a:t>
            </a:r>
            <a:r>
              <a:rPr lang="en-US" sz="1400" dirty="0" err="1"/>
              <a:t>colspan</a:t>
            </a:r>
            <a:r>
              <a:rPr lang="en-US" sz="1400" dirty="0"/>
              <a:t>=2&gt;</a:t>
            </a:r>
            <a:r>
              <a:rPr lang="en-US" sz="1400" dirty="0" err="1"/>
              <a:t>ini</a:t>
            </a:r>
            <a:r>
              <a:rPr lang="en-US" sz="1400" dirty="0"/>
              <a:t> </a:t>
            </a:r>
            <a:r>
              <a:rPr lang="en-US" sz="1400" dirty="0" err="1"/>
              <a:t>adalah</a:t>
            </a:r>
            <a:r>
              <a:rPr lang="en-US" sz="1400" dirty="0"/>
              <a:t> header&lt;/TH&gt;</a:t>
            </a:r>
          </a:p>
          <a:p>
            <a:pPr marL="0" indent="0">
              <a:buNone/>
            </a:pPr>
            <a:r>
              <a:rPr lang="en-US" sz="1400" dirty="0"/>
              <a:t>	&lt;/TR&gt; </a:t>
            </a:r>
          </a:p>
          <a:p>
            <a:pPr marL="0" indent="0">
              <a:buNone/>
            </a:pPr>
            <a:r>
              <a:rPr lang="en-US" sz="1400" dirty="0"/>
              <a:t>	&lt;TR&gt; </a:t>
            </a:r>
          </a:p>
          <a:p>
            <a:pPr marL="0" indent="0">
              <a:buNone/>
            </a:pPr>
            <a:r>
              <a:rPr lang="en-US" sz="1400" dirty="0"/>
              <a:t>		&lt;TD </a:t>
            </a:r>
            <a:r>
              <a:rPr lang="en-US" sz="1400" dirty="0" err="1"/>
              <a:t>rowspan</a:t>
            </a:r>
            <a:r>
              <a:rPr lang="en-US" sz="1400" dirty="0"/>
              <a:t>=2&gt;</a:t>
            </a:r>
            <a:r>
              <a:rPr lang="en-US" sz="1400" dirty="0" err="1"/>
              <a:t>kolom</a:t>
            </a:r>
            <a:r>
              <a:rPr lang="en-US" sz="1400" dirty="0"/>
              <a:t> 1 </a:t>
            </a:r>
            <a:r>
              <a:rPr lang="en-US" sz="1400" dirty="0" err="1"/>
              <a:t>rowspan</a:t>
            </a:r>
            <a:r>
              <a:rPr lang="en-US" sz="1400" dirty="0"/>
              <a:t>&lt;/TD&gt; </a:t>
            </a:r>
          </a:p>
          <a:p>
            <a:pPr marL="0" indent="0">
              <a:buNone/>
            </a:pPr>
            <a:r>
              <a:rPr lang="en-US" sz="1400" dirty="0"/>
              <a:t>		&lt;TD&gt;</a:t>
            </a:r>
            <a:r>
              <a:rPr lang="en-US" sz="1400" dirty="0" err="1"/>
              <a:t>baris</a:t>
            </a:r>
            <a:r>
              <a:rPr lang="en-US" sz="1400" dirty="0"/>
              <a:t> 1 </a:t>
            </a:r>
            <a:r>
              <a:rPr lang="en-US" sz="1400" dirty="0" err="1"/>
              <a:t>kolom</a:t>
            </a:r>
            <a:r>
              <a:rPr lang="en-US" sz="1400" dirty="0"/>
              <a:t> 2&lt;/TD&gt;</a:t>
            </a:r>
          </a:p>
          <a:p>
            <a:pPr marL="0" indent="0">
              <a:buNone/>
            </a:pPr>
            <a:r>
              <a:rPr lang="en-US" sz="1400" dirty="0"/>
              <a:t>	&lt;/TR&gt; </a:t>
            </a:r>
          </a:p>
          <a:p>
            <a:pPr marL="0" indent="0">
              <a:buNone/>
            </a:pPr>
            <a:r>
              <a:rPr lang="en-US" sz="1400" dirty="0"/>
              <a:t>	&lt;TR&gt; </a:t>
            </a:r>
          </a:p>
          <a:p>
            <a:pPr marL="0" indent="0">
              <a:buNone/>
            </a:pPr>
            <a:r>
              <a:rPr lang="en-US" sz="1400" dirty="0"/>
              <a:t>		&lt;TD&gt;</a:t>
            </a:r>
            <a:r>
              <a:rPr lang="en-US" sz="1400" dirty="0" err="1"/>
              <a:t>baris</a:t>
            </a:r>
            <a:r>
              <a:rPr lang="en-US" sz="1400" dirty="0"/>
              <a:t> 2 </a:t>
            </a:r>
            <a:r>
              <a:rPr lang="en-US" sz="1400" dirty="0" err="1"/>
              <a:t>kolom</a:t>
            </a:r>
            <a:r>
              <a:rPr lang="en-US" sz="1400" dirty="0"/>
              <a:t> 2&lt;/TD&gt; </a:t>
            </a:r>
          </a:p>
          <a:p>
            <a:pPr marL="0" indent="0">
              <a:buNone/>
            </a:pPr>
            <a:r>
              <a:rPr lang="en-US" sz="1400" dirty="0"/>
              <a:t>	&lt;/TR&gt; </a:t>
            </a:r>
          </a:p>
          <a:p>
            <a:pPr marL="0" indent="0">
              <a:buNone/>
            </a:pPr>
            <a:r>
              <a:rPr lang="en-US" sz="1400" dirty="0"/>
              <a:t>&lt;/TABLE&gt; </a:t>
            </a:r>
          </a:p>
          <a:p>
            <a:pPr marL="0" indent="0">
              <a:buNone/>
            </a:pPr>
            <a:r>
              <a:rPr lang="en-US" sz="1400" dirty="0"/>
              <a:t>&lt;/BODY&gt; </a:t>
            </a:r>
          </a:p>
          <a:p>
            <a:pPr marL="0" indent="0">
              <a:buNone/>
            </a:pPr>
            <a:r>
              <a:rPr lang="en-US" sz="1400" dirty="0"/>
              <a:t>&lt;/HTML&gt;</a:t>
            </a:r>
          </a:p>
        </p:txBody>
      </p:sp>
      <p:sp>
        <p:nvSpPr>
          <p:cNvPr id="4" name="Title 6"/>
          <p:cNvSpPr txBox="1">
            <a:spLocks/>
          </p:cNvSpPr>
          <p:nvPr/>
        </p:nvSpPr>
        <p:spPr bwMode="auto">
          <a:xfrm>
            <a:off x="2685044" y="620688"/>
            <a:ext cx="6207436" cy="808038"/>
          </a:xfrm>
          <a:prstGeom prst="rect">
            <a:avLst/>
          </a:prstGeom>
          <a:noFill/>
          <a:ln w="28575">
            <a:solidFill>
              <a:srgbClr val="FFC000"/>
            </a:solidFill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5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500">
                <a:solidFill>
                  <a:schemeClr val="bg1"/>
                </a:solidFill>
                <a:latin typeface="FederationBold" pitchFamily="2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500">
                <a:solidFill>
                  <a:schemeClr val="bg1"/>
                </a:solidFill>
                <a:latin typeface="FederationBold" pitchFamily="2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500">
                <a:solidFill>
                  <a:schemeClr val="bg1"/>
                </a:solidFill>
                <a:latin typeface="FederationBold" pitchFamily="2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500">
                <a:solidFill>
                  <a:schemeClr val="bg1"/>
                </a:solidFill>
                <a:latin typeface="FederationBold" pitchFamily="2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500">
                <a:solidFill>
                  <a:schemeClr val="bg1"/>
                </a:solidFill>
                <a:latin typeface="FederationBold" pitchFamily="2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500">
                <a:solidFill>
                  <a:schemeClr val="bg1"/>
                </a:solidFill>
                <a:latin typeface="FederationBold" pitchFamily="2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500">
                <a:solidFill>
                  <a:schemeClr val="bg1"/>
                </a:solidFill>
                <a:latin typeface="FederationBold" pitchFamily="2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500">
                <a:solidFill>
                  <a:schemeClr val="bg1"/>
                </a:solidFill>
                <a:latin typeface="FederationBold" pitchFamily="2" charset="0"/>
              </a:defRPr>
            </a:lvl9pPr>
          </a:lstStyle>
          <a:p>
            <a:pPr algn="ctr"/>
            <a:r>
              <a:rPr lang="en-US" sz="2800" u="sng" dirty="0" smtClean="0">
                <a:latin typeface="ArchitextOneType" pitchFamily="2" charset="0"/>
              </a:rPr>
              <a:t>CONTOH PROGRAM</a:t>
            </a:r>
            <a:br>
              <a:rPr lang="en-US" sz="2800" u="sng" dirty="0" smtClean="0">
                <a:latin typeface="ArchitextOneType" pitchFamily="2" charset="0"/>
              </a:rPr>
            </a:br>
            <a:r>
              <a:rPr lang="en-US" sz="2800" dirty="0" smtClean="0">
                <a:solidFill>
                  <a:srgbClr val="FF0000"/>
                </a:solidFill>
                <a:latin typeface="Baskerville Old Face" pitchFamily="18" charset="0"/>
              </a:rPr>
              <a:t>(rowspan.html)</a:t>
            </a:r>
            <a:endParaRPr lang="en-US" dirty="0">
              <a:solidFill>
                <a:srgbClr val="FF0000"/>
              </a:solidFill>
              <a:latin typeface="Baskerville Old Fac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5710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u="sng" dirty="0" smtClean="0">
                <a:solidFill>
                  <a:srgbClr val="FFC000"/>
                </a:solidFill>
                <a:latin typeface="ArchitextOneType" pitchFamily="2" charset="0"/>
              </a:rPr>
              <a:t>ATRIBUT TABEL</a:t>
            </a:r>
            <a:endParaRPr lang="en-US" sz="2800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99592" y="2132856"/>
            <a:ext cx="2880320" cy="4104456"/>
          </a:xfrm>
          <a:ln w="19050">
            <a:solidFill>
              <a:srgbClr val="FFC000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en-US" sz="2000" dirty="0" smtClean="0">
                <a:solidFill>
                  <a:schemeClr val="bg1"/>
                </a:solidFill>
              </a:rPr>
              <a:t>f</a:t>
            </a:r>
            <a:r>
              <a:rPr lang="en-US" sz="2000" dirty="0">
                <a:solidFill>
                  <a:schemeClr val="bg1"/>
                </a:solidFill>
              </a:rPr>
              <a:t>. Width </a:t>
            </a:r>
            <a:endParaRPr lang="en-US" sz="2000" b="0" dirty="0">
              <a:solidFill>
                <a:schemeClr val="bg1"/>
              </a:solidFill>
            </a:endParaRPr>
          </a:p>
          <a:p>
            <a:pPr marL="0" indent="0" algn="just">
              <a:buNone/>
            </a:pPr>
            <a:r>
              <a:rPr lang="en-US" sz="2000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Atribut</a:t>
            </a:r>
            <a:r>
              <a:rPr lang="en-US" sz="200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2000" i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width </a:t>
            </a:r>
            <a:r>
              <a:rPr lang="en-US" sz="2000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digunakan</a:t>
            </a:r>
            <a:r>
              <a:rPr lang="en-US" sz="200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2000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untuk</a:t>
            </a:r>
            <a:r>
              <a:rPr lang="en-US" sz="200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2000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mengatur</a:t>
            </a:r>
            <a:r>
              <a:rPr lang="en-US" sz="200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2000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lebar</a:t>
            </a:r>
            <a:r>
              <a:rPr lang="en-US" sz="200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2000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horisontal</a:t>
            </a:r>
            <a:r>
              <a:rPr lang="en-US" sz="200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2000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tabel</a:t>
            </a:r>
            <a:r>
              <a:rPr lang="en-US" sz="200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, </a:t>
            </a:r>
            <a:r>
              <a:rPr lang="en-US" sz="2000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atau</a:t>
            </a:r>
            <a:r>
              <a:rPr lang="en-US" sz="200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sel. </a:t>
            </a:r>
            <a:r>
              <a:rPr lang="en-US" sz="2000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Pengaturan</a:t>
            </a:r>
            <a:r>
              <a:rPr lang="en-US" sz="200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2000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lebar</a:t>
            </a:r>
            <a:r>
              <a:rPr lang="en-US" sz="200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2000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ini</a:t>
            </a:r>
            <a:r>
              <a:rPr lang="en-US" sz="200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2000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menggunakan</a:t>
            </a:r>
            <a:r>
              <a:rPr lang="en-US" sz="200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2000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angka</a:t>
            </a:r>
            <a:r>
              <a:rPr lang="en-US" sz="200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2000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dalam</a:t>
            </a:r>
            <a:r>
              <a:rPr lang="en-US" sz="200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2000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satuan</a:t>
            </a:r>
            <a:r>
              <a:rPr lang="en-US" sz="200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pixel </a:t>
            </a:r>
            <a:r>
              <a:rPr lang="en-US" sz="2000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satu</a:t>
            </a:r>
            <a:r>
              <a:rPr lang="en-US" sz="200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2000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sebagai</a:t>
            </a:r>
            <a:r>
              <a:rPr lang="en-US" sz="200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2000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suatu</a:t>
            </a:r>
            <a:r>
              <a:rPr lang="en-US" sz="200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200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persentase</a:t>
            </a:r>
            <a:r>
              <a:rPr lang="en-US" sz="20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2000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lebar</a:t>
            </a:r>
            <a:r>
              <a:rPr lang="en-US" sz="200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2000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tampilan</a:t>
            </a:r>
            <a:r>
              <a:rPr lang="en-US" sz="200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browser.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23928" y="1628801"/>
            <a:ext cx="5040560" cy="4608512"/>
          </a:xfrm>
          <a:ln>
            <a:solidFill>
              <a:srgbClr val="FFC000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en-US" sz="1200" dirty="0">
                <a:solidFill>
                  <a:srgbClr val="C00000"/>
                </a:solidFill>
              </a:rPr>
              <a:t>&lt;HTML&gt; </a:t>
            </a:r>
          </a:p>
          <a:p>
            <a:pPr marL="0" indent="0">
              <a:buNone/>
            </a:pPr>
            <a:r>
              <a:rPr lang="en-US" sz="1200" dirty="0">
                <a:solidFill>
                  <a:srgbClr val="C00000"/>
                </a:solidFill>
              </a:rPr>
              <a:t>&lt;HEAD&gt;</a:t>
            </a:r>
          </a:p>
          <a:p>
            <a:pPr marL="0" indent="0">
              <a:buNone/>
            </a:pPr>
            <a:r>
              <a:rPr lang="en-US" sz="1200" dirty="0">
                <a:solidFill>
                  <a:srgbClr val="C00000"/>
                </a:solidFill>
              </a:rPr>
              <a:t>&lt;TITLE&gt;</a:t>
            </a:r>
            <a:r>
              <a:rPr lang="en-US" sz="1200" dirty="0" err="1">
                <a:solidFill>
                  <a:srgbClr val="C00000"/>
                </a:solidFill>
              </a:rPr>
              <a:t>Cellspacing</a:t>
            </a:r>
            <a:r>
              <a:rPr lang="en-US" sz="1200" dirty="0">
                <a:solidFill>
                  <a:srgbClr val="C00000"/>
                </a:solidFill>
              </a:rPr>
              <a:t>&lt;/TITLE&gt;</a:t>
            </a:r>
          </a:p>
          <a:p>
            <a:pPr marL="0" indent="0">
              <a:buNone/>
            </a:pPr>
            <a:r>
              <a:rPr lang="en-US" sz="1200" dirty="0">
                <a:solidFill>
                  <a:srgbClr val="C00000"/>
                </a:solidFill>
              </a:rPr>
              <a:t>&lt;/HEAD&gt; </a:t>
            </a:r>
          </a:p>
          <a:p>
            <a:pPr marL="0" indent="0">
              <a:buNone/>
            </a:pPr>
            <a:r>
              <a:rPr lang="en-US" sz="1200" dirty="0">
                <a:solidFill>
                  <a:srgbClr val="C00000"/>
                </a:solidFill>
              </a:rPr>
              <a:t>&lt;BODY&gt; </a:t>
            </a:r>
          </a:p>
          <a:p>
            <a:pPr marL="0" indent="0">
              <a:buNone/>
            </a:pPr>
            <a:r>
              <a:rPr lang="en-US" sz="1200" dirty="0">
                <a:solidFill>
                  <a:srgbClr val="C00000"/>
                </a:solidFill>
              </a:rPr>
              <a:t>&lt;TABLE border=1 </a:t>
            </a:r>
            <a:r>
              <a:rPr lang="en-US" sz="1200" dirty="0" err="1">
                <a:solidFill>
                  <a:srgbClr val="C00000"/>
                </a:solidFill>
              </a:rPr>
              <a:t>Cellspacing</a:t>
            </a:r>
            <a:r>
              <a:rPr lang="en-US" sz="1200" dirty="0">
                <a:solidFill>
                  <a:srgbClr val="C00000"/>
                </a:solidFill>
              </a:rPr>
              <a:t>=5 </a:t>
            </a:r>
            <a:r>
              <a:rPr lang="en-US" sz="1200" dirty="0" err="1" smtClean="0">
                <a:solidFill>
                  <a:srgbClr val="C00000"/>
                </a:solidFill>
              </a:rPr>
              <a:t>cellpadding</a:t>
            </a:r>
            <a:r>
              <a:rPr lang="en-US" sz="1200" dirty="0">
                <a:solidFill>
                  <a:srgbClr val="C00000"/>
                </a:solidFill>
              </a:rPr>
              <a:t>=5 </a:t>
            </a:r>
            <a:r>
              <a:rPr lang="en-US" sz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width=500</a:t>
            </a:r>
            <a:r>
              <a:rPr lang="en-US" sz="1200" dirty="0" smtClean="0">
                <a:solidFill>
                  <a:srgbClr val="C00000"/>
                </a:solidFill>
              </a:rPr>
              <a:t>&gt; </a:t>
            </a:r>
            <a:endParaRPr lang="en-US" sz="1200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US" sz="1200" dirty="0" smtClean="0">
                <a:solidFill>
                  <a:srgbClr val="C00000"/>
                </a:solidFill>
              </a:rPr>
              <a:t>&lt;</a:t>
            </a:r>
            <a:r>
              <a:rPr lang="en-US" sz="1200" dirty="0">
                <a:solidFill>
                  <a:srgbClr val="C00000"/>
                </a:solidFill>
              </a:rPr>
              <a:t>TR&gt;</a:t>
            </a:r>
          </a:p>
          <a:p>
            <a:pPr marL="0" indent="0">
              <a:buNone/>
            </a:pPr>
            <a:r>
              <a:rPr lang="en-US" sz="1200" dirty="0" smtClean="0">
                <a:solidFill>
                  <a:srgbClr val="C00000"/>
                </a:solidFill>
              </a:rPr>
              <a:t>    &lt;</a:t>
            </a:r>
            <a:r>
              <a:rPr lang="en-US" sz="1200" dirty="0">
                <a:solidFill>
                  <a:srgbClr val="C00000"/>
                </a:solidFill>
              </a:rPr>
              <a:t>TH </a:t>
            </a:r>
            <a:r>
              <a:rPr lang="en-US" sz="1200" dirty="0" err="1">
                <a:solidFill>
                  <a:srgbClr val="C00000"/>
                </a:solidFill>
              </a:rPr>
              <a:t>colspan</a:t>
            </a:r>
            <a:r>
              <a:rPr lang="en-US" sz="1200" dirty="0">
                <a:solidFill>
                  <a:srgbClr val="C00000"/>
                </a:solidFill>
              </a:rPr>
              <a:t>=2 </a:t>
            </a:r>
            <a:r>
              <a:rPr lang="en-US" sz="1200" dirty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width=100%</a:t>
            </a:r>
            <a:r>
              <a:rPr lang="en-US" sz="1200" dirty="0">
                <a:solidFill>
                  <a:schemeClr val="accent4"/>
                </a:solidFill>
              </a:rPr>
              <a:t>&gt;</a:t>
            </a:r>
            <a:r>
              <a:rPr lang="en-US" sz="1200" dirty="0" err="1">
                <a:solidFill>
                  <a:srgbClr val="C00000"/>
                </a:solidFill>
              </a:rPr>
              <a:t>ini</a:t>
            </a:r>
            <a:r>
              <a:rPr lang="en-US" sz="1200" dirty="0">
                <a:solidFill>
                  <a:srgbClr val="C00000"/>
                </a:solidFill>
              </a:rPr>
              <a:t> </a:t>
            </a:r>
            <a:r>
              <a:rPr lang="en-US" sz="1200" dirty="0" err="1">
                <a:solidFill>
                  <a:srgbClr val="C00000"/>
                </a:solidFill>
              </a:rPr>
              <a:t>adalah</a:t>
            </a:r>
            <a:r>
              <a:rPr lang="en-US" sz="1200" dirty="0">
                <a:solidFill>
                  <a:srgbClr val="C00000"/>
                </a:solidFill>
              </a:rPr>
              <a:t> header&lt;/TH&gt;</a:t>
            </a:r>
          </a:p>
          <a:p>
            <a:pPr marL="0" indent="0">
              <a:buNone/>
            </a:pPr>
            <a:r>
              <a:rPr lang="en-US" sz="1200" dirty="0" smtClean="0">
                <a:solidFill>
                  <a:srgbClr val="C00000"/>
                </a:solidFill>
              </a:rPr>
              <a:t>&lt;/</a:t>
            </a:r>
            <a:r>
              <a:rPr lang="en-US" sz="1200" dirty="0">
                <a:solidFill>
                  <a:srgbClr val="C00000"/>
                </a:solidFill>
              </a:rPr>
              <a:t>TR&gt; </a:t>
            </a:r>
          </a:p>
          <a:p>
            <a:pPr marL="0" indent="0">
              <a:buNone/>
            </a:pPr>
            <a:r>
              <a:rPr lang="en-US" sz="1200" dirty="0" smtClean="0">
                <a:solidFill>
                  <a:srgbClr val="C00000"/>
                </a:solidFill>
              </a:rPr>
              <a:t>&lt;</a:t>
            </a:r>
            <a:r>
              <a:rPr lang="en-US" sz="1200" dirty="0">
                <a:solidFill>
                  <a:srgbClr val="C00000"/>
                </a:solidFill>
              </a:rPr>
              <a:t>TR&gt; </a:t>
            </a:r>
          </a:p>
          <a:p>
            <a:pPr marL="0" indent="0">
              <a:buNone/>
            </a:pPr>
            <a:r>
              <a:rPr lang="en-US" sz="1200" dirty="0" smtClean="0">
                <a:solidFill>
                  <a:srgbClr val="C00000"/>
                </a:solidFill>
              </a:rPr>
              <a:t>     &lt;</a:t>
            </a:r>
            <a:r>
              <a:rPr lang="en-US" sz="1200" dirty="0">
                <a:solidFill>
                  <a:srgbClr val="C00000"/>
                </a:solidFill>
              </a:rPr>
              <a:t>TD </a:t>
            </a:r>
            <a:r>
              <a:rPr lang="en-US" sz="1200" dirty="0" err="1">
                <a:solidFill>
                  <a:srgbClr val="C00000"/>
                </a:solidFill>
              </a:rPr>
              <a:t>rowspan</a:t>
            </a:r>
            <a:r>
              <a:rPr lang="en-US" sz="1200" dirty="0">
                <a:solidFill>
                  <a:srgbClr val="C00000"/>
                </a:solidFill>
              </a:rPr>
              <a:t>=2 </a:t>
            </a:r>
            <a:r>
              <a:rPr lang="en-US" sz="1200" dirty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width=30%</a:t>
            </a:r>
            <a:r>
              <a:rPr lang="en-US" sz="1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&gt;</a:t>
            </a:r>
            <a:r>
              <a:rPr lang="en-US" sz="1200" dirty="0" err="1">
                <a:solidFill>
                  <a:srgbClr val="C00000"/>
                </a:solidFill>
              </a:rPr>
              <a:t>kolom</a:t>
            </a:r>
            <a:r>
              <a:rPr lang="en-US" sz="1200" dirty="0">
                <a:solidFill>
                  <a:srgbClr val="C00000"/>
                </a:solidFill>
              </a:rPr>
              <a:t> 1 </a:t>
            </a:r>
            <a:r>
              <a:rPr lang="en-US" sz="1200" dirty="0" err="1">
                <a:solidFill>
                  <a:srgbClr val="C00000"/>
                </a:solidFill>
              </a:rPr>
              <a:t>rowspan</a:t>
            </a:r>
            <a:r>
              <a:rPr lang="en-US" sz="1200" dirty="0">
                <a:solidFill>
                  <a:srgbClr val="C00000"/>
                </a:solidFill>
              </a:rPr>
              <a:t>&lt;/TD&gt; </a:t>
            </a:r>
          </a:p>
          <a:p>
            <a:pPr marL="0" indent="0">
              <a:buNone/>
            </a:pPr>
            <a:r>
              <a:rPr lang="en-US" sz="1200" dirty="0" smtClean="0">
                <a:solidFill>
                  <a:srgbClr val="C00000"/>
                </a:solidFill>
              </a:rPr>
              <a:t>     &lt;</a:t>
            </a:r>
            <a:r>
              <a:rPr lang="en-US" sz="1200" dirty="0">
                <a:solidFill>
                  <a:srgbClr val="C00000"/>
                </a:solidFill>
              </a:rPr>
              <a:t>TD </a:t>
            </a:r>
            <a:r>
              <a:rPr lang="en-US" sz="1200" dirty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width=70%&gt; </a:t>
            </a:r>
            <a:r>
              <a:rPr lang="en-US" sz="1200" dirty="0" err="1">
                <a:solidFill>
                  <a:srgbClr val="C00000"/>
                </a:solidFill>
              </a:rPr>
              <a:t>baris</a:t>
            </a:r>
            <a:r>
              <a:rPr lang="en-US" sz="1200" dirty="0">
                <a:solidFill>
                  <a:srgbClr val="C00000"/>
                </a:solidFill>
              </a:rPr>
              <a:t> 1 </a:t>
            </a:r>
            <a:r>
              <a:rPr lang="en-US" sz="1200" dirty="0" err="1">
                <a:solidFill>
                  <a:srgbClr val="C00000"/>
                </a:solidFill>
              </a:rPr>
              <a:t>kolom</a:t>
            </a:r>
            <a:r>
              <a:rPr lang="en-US" sz="1200" dirty="0">
                <a:solidFill>
                  <a:srgbClr val="C00000"/>
                </a:solidFill>
              </a:rPr>
              <a:t> 2&lt;/TD&gt;</a:t>
            </a:r>
          </a:p>
          <a:p>
            <a:pPr marL="0" indent="0">
              <a:buNone/>
            </a:pPr>
            <a:r>
              <a:rPr lang="en-US" sz="1200" dirty="0" smtClean="0">
                <a:solidFill>
                  <a:srgbClr val="C00000"/>
                </a:solidFill>
              </a:rPr>
              <a:t>&lt;/</a:t>
            </a:r>
            <a:r>
              <a:rPr lang="en-US" sz="1200" dirty="0">
                <a:solidFill>
                  <a:srgbClr val="C00000"/>
                </a:solidFill>
              </a:rPr>
              <a:t>TR&gt; </a:t>
            </a:r>
          </a:p>
          <a:p>
            <a:pPr marL="0" indent="0">
              <a:buNone/>
            </a:pPr>
            <a:r>
              <a:rPr lang="en-US" sz="1200" dirty="0" smtClean="0">
                <a:solidFill>
                  <a:srgbClr val="C00000"/>
                </a:solidFill>
              </a:rPr>
              <a:t>&lt;</a:t>
            </a:r>
            <a:r>
              <a:rPr lang="en-US" sz="1200" dirty="0">
                <a:solidFill>
                  <a:srgbClr val="C00000"/>
                </a:solidFill>
              </a:rPr>
              <a:t>TR&gt; </a:t>
            </a:r>
          </a:p>
          <a:p>
            <a:pPr marL="0" indent="0">
              <a:buNone/>
            </a:pPr>
            <a:r>
              <a:rPr lang="en-US" sz="1200" dirty="0" smtClean="0">
                <a:solidFill>
                  <a:srgbClr val="C00000"/>
                </a:solidFill>
              </a:rPr>
              <a:t>      &lt;</a:t>
            </a:r>
            <a:r>
              <a:rPr lang="en-US" sz="1200" dirty="0">
                <a:solidFill>
                  <a:srgbClr val="C00000"/>
                </a:solidFill>
              </a:rPr>
              <a:t>TD </a:t>
            </a:r>
            <a:r>
              <a:rPr lang="en-US" sz="1200" dirty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width=70%</a:t>
            </a:r>
            <a:r>
              <a:rPr lang="en-US" sz="1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&gt;</a:t>
            </a:r>
            <a:r>
              <a:rPr lang="en-US" sz="1200" dirty="0" err="1">
                <a:solidFill>
                  <a:srgbClr val="C00000"/>
                </a:solidFill>
              </a:rPr>
              <a:t>baris</a:t>
            </a:r>
            <a:r>
              <a:rPr lang="en-US" sz="1200" dirty="0">
                <a:solidFill>
                  <a:srgbClr val="C00000"/>
                </a:solidFill>
              </a:rPr>
              <a:t> 2 </a:t>
            </a:r>
            <a:r>
              <a:rPr lang="en-US" sz="1200" dirty="0" err="1">
                <a:solidFill>
                  <a:srgbClr val="C00000"/>
                </a:solidFill>
              </a:rPr>
              <a:t>kolom</a:t>
            </a:r>
            <a:r>
              <a:rPr lang="en-US" sz="1200" dirty="0">
                <a:solidFill>
                  <a:srgbClr val="C00000"/>
                </a:solidFill>
              </a:rPr>
              <a:t> 2&lt;/TD&gt; </a:t>
            </a:r>
          </a:p>
          <a:p>
            <a:pPr marL="0" indent="0">
              <a:buNone/>
            </a:pPr>
            <a:r>
              <a:rPr lang="en-US" sz="1200" dirty="0" smtClean="0">
                <a:solidFill>
                  <a:srgbClr val="C00000"/>
                </a:solidFill>
              </a:rPr>
              <a:t>&lt;/</a:t>
            </a:r>
            <a:r>
              <a:rPr lang="en-US" sz="1200" dirty="0">
                <a:solidFill>
                  <a:srgbClr val="C00000"/>
                </a:solidFill>
              </a:rPr>
              <a:t>TR&gt; </a:t>
            </a:r>
          </a:p>
          <a:p>
            <a:pPr marL="0" indent="0">
              <a:buNone/>
            </a:pPr>
            <a:r>
              <a:rPr lang="en-US" sz="1200" dirty="0">
                <a:solidFill>
                  <a:srgbClr val="C00000"/>
                </a:solidFill>
              </a:rPr>
              <a:t>&lt;/TABLE&gt; </a:t>
            </a:r>
          </a:p>
          <a:p>
            <a:pPr marL="0" indent="0">
              <a:buNone/>
            </a:pPr>
            <a:r>
              <a:rPr lang="en-US" sz="1200" dirty="0">
                <a:solidFill>
                  <a:srgbClr val="C00000"/>
                </a:solidFill>
              </a:rPr>
              <a:t>&lt;/BODY&gt; </a:t>
            </a:r>
          </a:p>
          <a:p>
            <a:pPr marL="0" indent="0">
              <a:buNone/>
            </a:pPr>
            <a:r>
              <a:rPr lang="en-US" sz="1200" dirty="0">
                <a:solidFill>
                  <a:srgbClr val="C00000"/>
                </a:solidFill>
              </a:rPr>
              <a:t>&lt;/HTML&gt;</a:t>
            </a:r>
          </a:p>
        </p:txBody>
      </p:sp>
    </p:spTree>
    <p:extLst>
      <p:ext uri="{BB962C8B-B14F-4D97-AF65-F5344CB8AC3E}">
        <p14:creationId xmlns:p14="http://schemas.microsoft.com/office/powerpoint/2010/main" val="3363795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u="sng" dirty="0" smtClean="0">
                <a:solidFill>
                  <a:srgbClr val="FFC000"/>
                </a:solidFill>
                <a:latin typeface="ArchitextOneType" pitchFamily="2" charset="0"/>
              </a:rPr>
              <a:t>ATRIBUT TABEL</a:t>
            </a:r>
            <a:endParaRPr lang="en-US" sz="2800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36544" y="2132856"/>
            <a:ext cx="2880320" cy="4104456"/>
          </a:xfrm>
          <a:ln w="19050">
            <a:solidFill>
              <a:srgbClr val="FFC000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en-US" sz="2000" dirty="0" smtClean="0">
                <a:solidFill>
                  <a:schemeClr val="bg1"/>
                </a:solidFill>
              </a:rPr>
              <a:t>g</a:t>
            </a:r>
            <a:r>
              <a:rPr lang="en-US" sz="2000" dirty="0">
                <a:solidFill>
                  <a:schemeClr val="bg1"/>
                </a:solidFill>
              </a:rPr>
              <a:t>. Height </a:t>
            </a:r>
            <a:endParaRPr lang="en-US" sz="2000" b="0" dirty="0">
              <a:solidFill>
                <a:schemeClr val="bg1"/>
              </a:solidFill>
            </a:endParaRPr>
          </a:p>
          <a:p>
            <a:pPr marL="0" indent="0" algn="just">
              <a:buNone/>
            </a:pPr>
            <a:r>
              <a:rPr lang="en-US" sz="2000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Atribut</a:t>
            </a:r>
            <a:r>
              <a:rPr lang="en-US" sz="200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2000" i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width </a:t>
            </a:r>
            <a:r>
              <a:rPr lang="en-US" sz="2000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digunakan</a:t>
            </a:r>
            <a:r>
              <a:rPr lang="en-US" sz="200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2000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untuk</a:t>
            </a:r>
            <a:r>
              <a:rPr lang="en-US" sz="200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2000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mengatur</a:t>
            </a:r>
            <a:r>
              <a:rPr lang="en-US" sz="200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2000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lebar</a:t>
            </a:r>
            <a:r>
              <a:rPr lang="en-US" sz="200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2000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vertikal</a:t>
            </a:r>
            <a:r>
              <a:rPr lang="en-US" sz="200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2000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tabel</a:t>
            </a:r>
            <a:r>
              <a:rPr lang="en-US" sz="200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, </a:t>
            </a:r>
            <a:r>
              <a:rPr lang="en-US" sz="2000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atau</a:t>
            </a:r>
            <a:r>
              <a:rPr lang="en-US" sz="200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sel. </a:t>
            </a:r>
            <a:r>
              <a:rPr lang="en-US" sz="2000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Pengaturan</a:t>
            </a:r>
            <a:r>
              <a:rPr lang="en-US" sz="200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2000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lebar</a:t>
            </a:r>
            <a:r>
              <a:rPr lang="en-US" sz="200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2000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ini</a:t>
            </a:r>
            <a:r>
              <a:rPr lang="en-US" sz="200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2000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menggunakan</a:t>
            </a:r>
            <a:r>
              <a:rPr lang="en-US" sz="200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2000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angka</a:t>
            </a:r>
            <a:r>
              <a:rPr lang="en-US" sz="200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2000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dalam</a:t>
            </a:r>
            <a:r>
              <a:rPr lang="en-US" sz="200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2000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satuan</a:t>
            </a:r>
            <a:r>
              <a:rPr lang="en-US" sz="200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pixel </a:t>
            </a:r>
            <a:r>
              <a:rPr lang="en-US" sz="2000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satu</a:t>
            </a:r>
            <a:r>
              <a:rPr lang="en-US" sz="200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2000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sebagai</a:t>
            </a:r>
            <a:r>
              <a:rPr lang="en-US" sz="200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2000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suatu</a:t>
            </a:r>
            <a:r>
              <a:rPr lang="en-US" sz="200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2000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pesentase</a:t>
            </a:r>
            <a:r>
              <a:rPr lang="en-US" sz="200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2000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lebar</a:t>
            </a:r>
            <a:r>
              <a:rPr lang="en-US" sz="200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2000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tampilan</a:t>
            </a:r>
            <a:r>
              <a:rPr lang="en-US" sz="200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browser.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274124" y="1628801"/>
            <a:ext cx="5869876" cy="4608512"/>
          </a:xfrm>
          <a:ln>
            <a:solidFill>
              <a:srgbClr val="FFC000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en-US" sz="1200" dirty="0">
                <a:solidFill>
                  <a:srgbClr val="C00000"/>
                </a:solidFill>
              </a:rPr>
              <a:t>&lt;HTML&gt; </a:t>
            </a:r>
          </a:p>
          <a:p>
            <a:pPr marL="0" indent="0">
              <a:buNone/>
            </a:pPr>
            <a:r>
              <a:rPr lang="en-US" sz="1200" dirty="0">
                <a:solidFill>
                  <a:srgbClr val="C00000"/>
                </a:solidFill>
              </a:rPr>
              <a:t>&lt;HEAD&gt;</a:t>
            </a:r>
          </a:p>
          <a:p>
            <a:pPr marL="0" indent="0">
              <a:buNone/>
            </a:pPr>
            <a:r>
              <a:rPr lang="en-US" sz="1200" dirty="0">
                <a:solidFill>
                  <a:srgbClr val="C00000"/>
                </a:solidFill>
              </a:rPr>
              <a:t>&lt;TITLE&gt;</a:t>
            </a:r>
            <a:r>
              <a:rPr lang="en-US" sz="1200" dirty="0" err="1">
                <a:solidFill>
                  <a:srgbClr val="C00000"/>
                </a:solidFill>
              </a:rPr>
              <a:t>Cellspacing</a:t>
            </a:r>
            <a:r>
              <a:rPr lang="en-US" sz="1200" dirty="0">
                <a:solidFill>
                  <a:srgbClr val="C00000"/>
                </a:solidFill>
              </a:rPr>
              <a:t>&lt;/TITLE&gt;</a:t>
            </a:r>
          </a:p>
          <a:p>
            <a:pPr marL="0" indent="0">
              <a:buNone/>
            </a:pPr>
            <a:r>
              <a:rPr lang="en-US" sz="1200" dirty="0">
                <a:solidFill>
                  <a:srgbClr val="C00000"/>
                </a:solidFill>
              </a:rPr>
              <a:t>&lt;/HEAD&gt; </a:t>
            </a:r>
          </a:p>
          <a:p>
            <a:pPr marL="0" indent="0">
              <a:buNone/>
            </a:pPr>
            <a:r>
              <a:rPr lang="en-US" sz="1200" dirty="0">
                <a:solidFill>
                  <a:srgbClr val="C00000"/>
                </a:solidFill>
              </a:rPr>
              <a:t>&lt;BODY&gt; </a:t>
            </a:r>
          </a:p>
          <a:p>
            <a:pPr marL="0" indent="0">
              <a:buNone/>
            </a:pPr>
            <a:r>
              <a:rPr lang="en-US" sz="1200" dirty="0">
                <a:solidFill>
                  <a:srgbClr val="C00000"/>
                </a:solidFill>
              </a:rPr>
              <a:t>&lt;TABLE border=1 </a:t>
            </a:r>
            <a:r>
              <a:rPr lang="en-US" sz="1200" dirty="0" err="1">
                <a:solidFill>
                  <a:srgbClr val="C00000"/>
                </a:solidFill>
              </a:rPr>
              <a:t>Cellspacing</a:t>
            </a:r>
            <a:r>
              <a:rPr lang="en-US" sz="1200" dirty="0">
                <a:solidFill>
                  <a:srgbClr val="C00000"/>
                </a:solidFill>
              </a:rPr>
              <a:t>=5 </a:t>
            </a:r>
            <a:r>
              <a:rPr lang="en-US" sz="1200" dirty="0" err="1" smtClean="0">
                <a:solidFill>
                  <a:srgbClr val="C00000"/>
                </a:solidFill>
              </a:rPr>
              <a:t>cellpadding</a:t>
            </a:r>
            <a:r>
              <a:rPr lang="en-US" sz="1200" dirty="0">
                <a:solidFill>
                  <a:srgbClr val="C00000"/>
                </a:solidFill>
              </a:rPr>
              <a:t>=5 width=500 </a:t>
            </a:r>
            <a:r>
              <a:rPr lang="en-US" sz="1200" dirty="0" smtClean="0"/>
              <a:t>height=500</a:t>
            </a:r>
            <a:r>
              <a:rPr lang="en-US" sz="1200" dirty="0" smtClean="0">
                <a:solidFill>
                  <a:srgbClr val="C00000"/>
                </a:solidFill>
              </a:rPr>
              <a:t>&gt; </a:t>
            </a:r>
            <a:endParaRPr lang="en-US" sz="1200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US" sz="1200" dirty="0" smtClean="0">
                <a:solidFill>
                  <a:srgbClr val="C00000"/>
                </a:solidFill>
              </a:rPr>
              <a:t>&lt;</a:t>
            </a:r>
            <a:r>
              <a:rPr lang="en-US" sz="1200" dirty="0">
                <a:solidFill>
                  <a:srgbClr val="C00000"/>
                </a:solidFill>
              </a:rPr>
              <a:t>TR&gt;</a:t>
            </a:r>
          </a:p>
          <a:p>
            <a:pPr marL="0" indent="0">
              <a:buNone/>
            </a:pPr>
            <a:r>
              <a:rPr lang="en-US" sz="1200" dirty="0" smtClean="0">
                <a:solidFill>
                  <a:srgbClr val="C00000"/>
                </a:solidFill>
              </a:rPr>
              <a:t>    &lt;</a:t>
            </a:r>
            <a:r>
              <a:rPr lang="en-US" sz="1200" dirty="0">
                <a:solidFill>
                  <a:srgbClr val="C00000"/>
                </a:solidFill>
              </a:rPr>
              <a:t>TH </a:t>
            </a:r>
            <a:r>
              <a:rPr lang="en-US" sz="1200" dirty="0" err="1">
                <a:solidFill>
                  <a:srgbClr val="C00000"/>
                </a:solidFill>
              </a:rPr>
              <a:t>colspan</a:t>
            </a:r>
            <a:r>
              <a:rPr lang="en-US" sz="1200" dirty="0">
                <a:solidFill>
                  <a:srgbClr val="C00000"/>
                </a:solidFill>
              </a:rPr>
              <a:t>=2 </a:t>
            </a:r>
            <a:r>
              <a:rPr lang="en-US" sz="1200" dirty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width=100% height=10</a:t>
            </a:r>
            <a:r>
              <a:rPr lang="en-US" sz="1200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%</a:t>
            </a:r>
            <a:r>
              <a:rPr lang="en-US" sz="1200" dirty="0" smtClean="0">
                <a:solidFill>
                  <a:schemeClr val="accent4"/>
                </a:solidFill>
              </a:rPr>
              <a:t>&gt;</a:t>
            </a:r>
            <a:r>
              <a:rPr lang="en-US" sz="1200" dirty="0" err="1">
                <a:solidFill>
                  <a:srgbClr val="C00000"/>
                </a:solidFill>
              </a:rPr>
              <a:t>ini</a:t>
            </a:r>
            <a:r>
              <a:rPr lang="en-US" sz="1200" dirty="0">
                <a:solidFill>
                  <a:srgbClr val="C00000"/>
                </a:solidFill>
              </a:rPr>
              <a:t> </a:t>
            </a:r>
            <a:r>
              <a:rPr lang="en-US" sz="1200" dirty="0" err="1">
                <a:solidFill>
                  <a:srgbClr val="C00000"/>
                </a:solidFill>
              </a:rPr>
              <a:t>adalah</a:t>
            </a:r>
            <a:r>
              <a:rPr lang="en-US" sz="1200" dirty="0">
                <a:solidFill>
                  <a:srgbClr val="C00000"/>
                </a:solidFill>
              </a:rPr>
              <a:t> header&lt;/TH&gt;</a:t>
            </a:r>
          </a:p>
          <a:p>
            <a:pPr marL="0" indent="0">
              <a:buNone/>
            </a:pPr>
            <a:r>
              <a:rPr lang="en-US" sz="1200" dirty="0" smtClean="0">
                <a:solidFill>
                  <a:srgbClr val="C00000"/>
                </a:solidFill>
              </a:rPr>
              <a:t>&lt;/</a:t>
            </a:r>
            <a:r>
              <a:rPr lang="en-US" sz="1200" dirty="0">
                <a:solidFill>
                  <a:srgbClr val="C00000"/>
                </a:solidFill>
              </a:rPr>
              <a:t>TR&gt; </a:t>
            </a:r>
          </a:p>
          <a:p>
            <a:pPr marL="0" indent="0">
              <a:buNone/>
            </a:pPr>
            <a:r>
              <a:rPr lang="en-US" sz="1200" dirty="0" smtClean="0">
                <a:solidFill>
                  <a:srgbClr val="C00000"/>
                </a:solidFill>
              </a:rPr>
              <a:t>&lt;</a:t>
            </a:r>
            <a:r>
              <a:rPr lang="en-US" sz="1200" dirty="0">
                <a:solidFill>
                  <a:srgbClr val="C00000"/>
                </a:solidFill>
              </a:rPr>
              <a:t>TR&gt; </a:t>
            </a:r>
          </a:p>
          <a:p>
            <a:pPr marL="0" indent="0">
              <a:buNone/>
            </a:pPr>
            <a:r>
              <a:rPr lang="en-US" sz="1200" dirty="0" smtClean="0">
                <a:solidFill>
                  <a:srgbClr val="C00000"/>
                </a:solidFill>
              </a:rPr>
              <a:t>     &lt;</a:t>
            </a:r>
            <a:r>
              <a:rPr lang="en-US" sz="1200" dirty="0">
                <a:solidFill>
                  <a:srgbClr val="C00000"/>
                </a:solidFill>
              </a:rPr>
              <a:t>TD </a:t>
            </a:r>
            <a:r>
              <a:rPr lang="en-US" sz="1200" dirty="0" err="1">
                <a:solidFill>
                  <a:srgbClr val="C00000"/>
                </a:solidFill>
              </a:rPr>
              <a:t>rowspan</a:t>
            </a:r>
            <a:r>
              <a:rPr lang="en-US" sz="1200" dirty="0">
                <a:solidFill>
                  <a:srgbClr val="C00000"/>
                </a:solidFill>
              </a:rPr>
              <a:t>=2 </a:t>
            </a:r>
            <a:r>
              <a:rPr lang="en-US" sz="1200" dirty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width=30%</a:t>
            </a:r>
            <a:r>
              <a:rPr lang="en-US" sz="1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&gt;</a:t>
            </a:r>
            <a:r>
              <a:rPr lang="en-US" sz="1200" dirty="0" err="1">
                <a:solidFill>
                  <a:srgbClr val="C00000"/>
                </a:solidFill>
              </a:rPr>
              <a:t>kolom</a:t>
            </a:r>
            <a:r>
              <a:rPr lang="en-US" sz="1200" dirty="0">
                <a:solidFill>
                  <a:srgbClr val="C00000"/>
                </a:solidFill>
              </a:rPr>
              <a:t> 1 </a:t>
            </a:r>
            <a:r>
              <a:rPr lang="en-US" sz="1200" dirty="0" err="1">
                <a:solidFill>
                  <a:srgbClr val="C00000"/>
                </a:solidFill>
              </a:rPr>
              <a:t>rowspan</a:t>
            </a:r>
            <a:r>
              <a:rPr lang="en-US" sz="1200" dirty="0">
                <a:solidFill>
                  <a:srgbClr val="C00000"/>
                </a:solidFill>
              </a:rPr>
              <a:t>&lt;/TD&gt; </a:t>
            </a:r>
          </a:p>
          <a:p>
            <a:pPr marL="0" indent="0">
              <a:buNone/>
            </a:pPr>
            <a:r>
              <a:rPr lang="en-US" sz="1200" dirty="0" smtClean="0">
                <a:solidFill>
                  <a:srgbClr val="C00000"/>
                </a:solidFill>
              </a:rPr>
              <a:t>     &lt;</a:t>
            </a:r>
            <a:r>
              <a:rPr lang="en-US" sz="1200" dirty="0">
                <a:solidFill>
                  <a:srgbClr val="C00000"/>
                </a:solidFill>
              </a:rPr>
              <a:t>TD </a:t>
            </a:r>
            <a:r>
              <a:rPr lang="en-US" sz="1200" dirty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width=70%&gt; </a:t>
            </a:r>
            <a:r>
              <a:rPr lang="en-US" sz="1200" dirty="0" err="1">
                <a:solidFill>
                  <a:srgbClr val="C00000"/>
                </a:solidFill>
              </a:rPr>
              <a:t>baris</a:t>
            </a:r>
            <a:r>
              <a:rPr lang="en-US" sz="1200" dirty="0">
                <a:solidFill>
                  <a:srgbClr val="C00000"/>
                </a:solidFill>
              </a:rPr>
              <a:t> 1 </a:t>
            </a:r>
            <a:r>
              <a:rPr lang="en-US" sz="1200" dirty="0" err="1">
                <a:solidFill>
                  <a:srgbClr val="C00000"/>
                </a:solidFill>
              </a:rPr>
              <a:t>kolom</a:t>
            </a:r>
            <a:r>
              <a:rPr lang="en-US" sz="1200" dirty="0">
                <a:solidFill>
                  <a:srgbClr val="C00000"/>
                </a:solidFill>
              </a:rPr>
              <a:t> 2&lt;/TD&gt;</a:t>
            </a:r>
          </a:p>
          <a:p>
            <a:pPr marL="0" indent="0">
              <a:buNone/>
            </a:pPr>
            <a:r>
              <a:rPr lang="en-US" sz="1200" dirty="0" smtClean="0">
                <a:solidFill>
                  <a:srgbClr val="C00000"/>
                </a:solidFill>
              </a:rPr>
              <a:t>&lt;/</a:t>
            </a:r>
            <a:r>
              <a:rPr lang="en-US" sz="1200" dirty="0">
                <a:solidFill>
                  <a:srgbClr val="C00000"/>
                </a:solidFill>
              </a:rPr>
              <a:t>TR&gt; </a:t>
            </a:r>
          </a:p>
          <a:p>
            <a:pPr marL="0" indent="0">
              <a:buNone/>
            </a:pPr>
            <a:r>
              <a:rPr lang="en-US" sz="1200" dirty="0" smtClean="0">
                <a:solidFill>
                  <a:srgbClr val="C00000"/>
                </a:solidFill>
              </a:rPr>
              <a:t>&lt;</a:t>
            </a:r>
            <a:r>
              <a:rPr lang="en-US" sz="1200" dirty="0">
                <a:solidFill>
                  <a:srgbClr val="C00000"/>
                </a:solidFill>
              </a:rPr>
              <a:t>TR&gt; </a:t>
            </a:r>
          </a:p>
          <a:p>
            <a:pPr marL="0" indent="0">
              <a:buNone/>
            </a:pPr>
            <a:r>
              <a:rPr lang="en-US" sz="1200" dirty="0" smtClean="0">
                <a:solidFill>
                  <a:srgbClr val="C00000"/>
                </a:solidFill>
              </a:rPr>
              <a:t>      &lt;</a:t>
            </a:r>
            <a:r>
              <a:rPr lang="en-US" sz="1200" dirty="0">
                <a:solidFill>
                  <a:srgbClr val="C00000"/>
                </a:solidFill>
              </a:rPr>
              <a:t>TD </a:t>
            </a:r>
            <a:r>
              <a:rPr lang="en-US" sz="1200" dirty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width=70% </a:t>
            </a:r>
            <a:r>
              <a:rPr lang="en-US" sz="1200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height=20</a:t>
            </a:r>
            <a:r>
              <a:rPr lang="en-US" sz="1200" dirty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% </a:t>
            </a:r>
            <a:r>
              <a:rPr lang="en-US" sz="1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&gt;</a:t>
            </a:r>
            <a:r>
              <a:rPr lang="en-US" sz="1200" dirty="0" err="1">
                <a:solidFill>
                  <a:srgbClr val="C00000"/>
                </a:solidFill>
              </a:rPr>
              <a:t>baris</a:t>
            </a:r>
            <a:r>
              <a:rPr lang="en-US" sz="1200" dirty="0">
                <a:solidFill>
                  <a:srgbClr val="C00000"/>
                </a:solidFill>
              </a:rPr>
              <a:t> 2 </a:t>
            </a:r>
            <a:r>
              <a:rPr lang="en-US" sz="1200" dirty="0" err="1">
                <a:solidFill>
                  <a:srgbClr val="C00000"/>
                </a:solidFill>
              </a:rPr>
              <a:t>kolom</a:t>
            </a:r>
            <a:r>
              <a:rPr lang="en-US" sz="1200" dirty="0">
                <a:solidFill>
                  <a:srgbClr val="C00000"/>
                </a:solidFill>
              </a:rPr>
              <a:t> 2&lt;/TD&gt; </a:t>
            </a:r>
          </a:p>
          <a:p>
            <a:pPr marL="0" indent="0">
              <a:buNone/>
            </a:pPr>
            <a:r>
              <a:rPr lang="en-US" sz="1200" dirty="0" smtClean="0">
                <a:solidFill>
                  <a:srgbClr val="C00000"/>
                </a:solidFill>
              </a:rPr>
              <a:t>&lt;/</a:t>
            </a:r>
            <a:r>
              <a:rPr lang="en-US" sz="1200" dirty="0">
                <a:solidFill>
                  <a:srgbClr val="C00000"/>
                </a:solidFill>
              </a:rPr>
              <a:t>TR&gt; </a:t>
            </a:r>
          </a:p>
          <a:p>
            <a:pPr marL="0" indent="0">
              <a:buNone/>
            </a:pPr>
            <a:r>
              <a:rPr lang="en-US" sz="1200" dirty="0">
                <a:solidFill>
                  <a:srgbClr val="C00000"/>
                </a:solidFill>
              </a:rPr>
              <a:t>&lt;/TABLE&gt; </a:t>
            </a:r>
          </a:p>
          <a:p>
            <a:pPr marL="0" indent="0">
              <a:buNone/>
            </a:pPr>
            <a:r>
              <a:rPr lang="en-US" sz="1200" dirty="0">
                <a:solidFill>
                  <a:srgbClr val="C00000"/>
                </a:solidFill>
              </a:rPr>
              <a:t>&lt;/BODY&gt; </a:t>
            </a:r>
          </a:p>
          <a:p>
            <a:pPr marL="0" indent="0">
              <a:buNone/>
            </a:pPr>
            <a:r>
              <a:rPr lang="en-US" sz="1200" dirty="0">
                <a:solidFill>
                  <a:srgbClr val="C00000"/>
                </a:solidFill>
              </a:rPr>
              <a:t>&lt;/HTML&gt;</a:t>
            </a:r>
          </a:p>
        </p:txBody>
      </p:sp>
    </p:spTree>
    <p:extLst>
      <p:ext uri="{BB962C8B-B14F-4D97-AF65-F5344CB8AC3E}">
        <p14:creationId xmlns:p14="http://schemas.microsoft.com/office/powerpoint/2010/main" val="2671185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u="sng" dirty="0">
                <a:solidFill>
                  <a:srgbClr val="FFC000"/>
                </a:solidFill>
                <a:latin typeface="ArchitextOneType" pitchFamily="2" charset="0"/>
              </a:rPr>
              <a:t>ATRIBUT TABEL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2204864"/>
            <a:ext cx="2736304" cy="3096343"/>
          </a:xfrm>
          <a:ln>
            <a:solidFill>
              <a:srgbClr val="FFC000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en-US" sz="2400" dirty="0" smtClean="0"/>
              <a:t>h</a:t>
            </a:r>
            <a:r>
              <a:rPr lang="en-US" sz="2400" dirty="0"/>
              <a:t>. </a:t>
            </a:r>
            <a:r>
              <a:rPr lang="en-US" sz="2400" dirty="0" err="1"/>
              <a:t>Bgcolor</a:t>
            </a:r>
            <a:r>
              <a:rPr lang="en-US" sz="2400" dirty="0"/>
              <a:t> </a:t>
            </a:r>
            <a:endParaRPr lang="en-US" sz="2400" b="0" dirty="0"/>
          </a:p>
          <a:p>
            <a:pPr marL="0" indent="0" algn="just">
              <a:buNone/>
            </a:pPr>
            <a:r>
              <a:rPr lang="es-ES" sz="2800" b="0" dirty="0" err="1"/>
              <a:t>Atribut</a:t>
            </a:r>
            <a:r>
              <a:rPr lang="es-ES" sz="2800" b="0" dirty="0"/>
              <a:t> </a:t>
            </a:r>
            <a:r>
              <a:rPr lang="es-ES" sz="2800" b="0" i="1" dirty="0" err="1"/>
              <a:t>bgcolor</a:t>
            </a:r>
            <a:r>
              <a:rPr lang="es-ES" sz="2800" b="0" i="1" dirty="0"/>
              <a:t> </a:t>
            </a:r>
            <a:r>
              <a:rPr lang="es-ES" sz="2800" b="0" dirty="0" err="1"/>
              <a:t>digunakan</a:t>
            </a:r>
            <a:r>
              <a:rPr lang="es-ES" sz="2800" b="0" dirty="0"/>
              <a:t> </a:t>
            </a:r>
            <a:r>
              <a:rPr lang="es-ES" sz="2800" b="0" dirty="0" err="1"/>
              <a:t>untuk</a:t>
            </a:r>
            <a:r>
              <a:rPr lang="es-ES" sz="2800" b="0" dirty="0"/>
              <a:t> </a:t>
            </a:r>
            <a:r>
              <a:rPr lang="es-ES" sz="2800" b="0" dirty="0" err="1"/>
              <a:t>warna</a:t>
            </a:r>
            <a:r>
              <a:rPr lang="es-ES" sz="2800" b="0" dirty="0"/>
              <a:t> </a:t>
            </a:r>
            <a:r>
              <a:rPr lang="es-ES" sz="2800" b="0" dirty="0" err="1"/>
              <a:t>backround</a:t>
            </a:r>
            <a:r>
              <a:rPr lang="es-ES" sz="2800" b="0" dirty="0"/>
              <a:t> pada </a:t>
            </a:r>
            <a:r>
              <a:rPr lang="es-ES" sz="2800" b="0" dirty="0" err="1"/>
              <a:t>tabel</a:t>
            </a:r>
            <a:r>
              <a:rPr lang="es-ES" sz="2800" b="0" dirty="0"/>
              <a:t> dan pada </a:t>
            </a:r>
            <a:r>
              <a:rPr lang="es-ES" sz="2800" b="0" dirty="0" err="1"/>
              <a:t>sel</a:t>
            </a:r>
            <a:r>
              <a:rPr lang="es-ES" sz="2800" b="0" dirty="0" smtClean="0"/>
              <a:t>.</a:t>
            </a:r>
          </a:p>
          <a:p>
            <a:pPr marL="0" indent="0">
              <a:buNone/>
            </a:pPr>
            <a:endParaRPr lang="en-US" sz="11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3563888" y="1741588"/>
            <a:ext cx="5328592" cy="4320480"/>
          </a:xfrm>
          <a:prstGeom prst="rect">
            <a:avLst/>
          </a:prstGeom>
          <a:noFill/>
          <a:ln w="9525">
            <a:solidFill>
              <a:srgbClr val="FFC0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>
              <a:buNone/>
            </a:pPr>
            <a:r>
              <a:rPr lang="es-ES" sz="1200" b="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&lt;HTML&gt; </a:t>
            </a:r>
          </a:p>
          <a:p>
            <a:pPr marL="0" indent="0">
              <a:buNone/>
            </a:pPr>
            <a:r>
              <a:rPr lang="es-ES" sz="1200" b="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&lt;HEAD&gt;</a:t>
            </a:r>
          </a:p>
          <a:p>
            <a:pPr marL="0" indent="0">
              <a:buNone/>
            </a:pPr>
            <a:r>
              <a:rPr lang="es-ES" sz="1200" b="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&lt;TITLE&gt;</a:t>
            </a:r>
            <a:r>
              <a:rPr lang="es-ES" sz="1200" b="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warna</a:t>
            </a:r>
            <a:r>
              <a:rPr lang="es-ES" sz="1200" b="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ES" sz="1200" b="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tabel</a:t>
            </a:r>
            <a:r>
              <a:rPr lang="es-ES" sz="1200" b="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&lt;/TITLE&gt;</a:t>
            </a:r>
          </a:p>
          <a:p>
            <a:pPr marL="0" indent="0">
              <a:buNone/>
            </a:pPr>
            <a:r>
              <a:rPr lang="es-ES" sz="1200" b="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&lt;/HEAD&gt; </a:t>
            </a:r>
          </a:p>
          <a:p>
            <a:pPr marL="0" indent="0">
              <a:buNone/>
            </a:pPr>
            <a:r>
              <a:rPr lang="es-ES" sz="1200" b="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&lt;BODY&gt; </a:t>
            </a:r>
          </a:p>
          <a:p>
            <a:pPr marL="0" indent="0">
              <a:buNone/>
            </a:pPr>
            <a:r>
              <a:rPr lang="es-ES" sz="1200" b="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&lt;TABLE </a:t>
            </a:r>
            <a:r>
              <a:rPr lang="es-ES" sz="1200" b="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border</a:t>
            </a:r>
            <a:r>
              <a:rPr lang="es-ES" sz="1200" b="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=1 </a:t>
            </a:r>
            <a:r>
              <a:rPr lang="es-ES" sz="1200" b="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Cellspacing</a:t>
            </a:r>
            <a:r>
              <a:rPr lang="es-ES" sz="1200" b="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=5 </a:t>
            </a:r>
            <a:r>
              <a:rPr lang="es-ES" sz="1200" b="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cellpadding</a:t>
            </a:r>
            <a:r>
              <a:rPr lang="es-ES" sz="1200" b="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=5 </a:t>
            </a:r>
            <a:r>
              <a:rPr lang="es-ES" sz="1200" b="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bgcolor</a:t>
            </a:r>
            <a:r>
              <a:rPr lang="es-ES" sz="12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</a:t>
            </a:r>
            <a:r>
              <a:rPr lang="es-ES" sz="1200" b="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yellow</a:t>
            </a:r>
            <a:r>
              <a:rPr lang="es-ES" sz="1200" b="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&gt; </a:t>
            </a:r>
          </a:p>
          <a:p>
            <a:pPr marL="0" indent="0">
              <a:buNone/>
            </a:pPr>
            <a:r>
              <a:rPr lang="es-ES" sz="1200" b="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ES" sz="1200" b="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&lt;TR&gt;</a:t>
            </a:r>
          </a:p>
          <a:p>
            <a:pPr marL="0" indent="0">
              <a:buNone/>
            </a:pPr>
            <a:r>
              <a:rPr lang="es-ES" sz="1200" b="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&lt;TH </a:t>
            </a:r>
            <a:r>
              <a:rPr lang="es-ES" sz="1200" b="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colspan</a:t>
            </a:r>
            <a:r>
              <a:rPr lang="es-ES" sz="1200" b="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=2 </a:t>
            </a:r>
            <a:r>
              <a:rPr lang="es-ES" sz="1200" b="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bgcolor</a:t>
            </a:r>
            <a:r>
              <a:rPr lang="es-ES" sz="12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=#C3C3C3</a:t>
            </a:r>
            <a:r>
              <a:rPr lang="es-ES" sz="1200" b="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&gt;</a:t>
            </a:r>
            <a:r>
              <a:rPr lang="es-ES" sz="1200" b="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ini</a:t>
            </a:r>
            <a:r>
              <a:rPr lang="es-ES" sz="1200" b="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ES" sz="1200" b="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adalah</a:t>
            </a:r>
            <a:r>
              <a:rPr lang="es-ES" sz="1200" b="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ES" sz="1200" b="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header</a:t>
            </a:r>
            <a:r>
              <a:rPr lang="es-ES" sz="1200" b="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&lt;/TH&gt;</a:t>
            </a:r>
          </a:p>
          <a:p>
            <a:pPr marL="0" indent="0">
              <a:buNone/>
            </a:pPr>
            <a:r>
              <a:rPr lang="es-ES" sz="1200" b="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&lt;/TR&gt; </a:t>
            </a:r>
          </a:p>
          <a:p>
            <a:pPr marL="0" indent="0">
              <a:buNone/>
            </a:pPr>
            <a:r>
              <a:rPr lang="es-ES" sz="1200" b="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&lt;TR&gt; </a:t>
            </a:r>
          </a:p>
          <a:p>
            <a:pPr marL="0" indent="0">
              <a:buNone/>
            </a:pPr>
            <a:r>
              <a:rPr lang="es-ES" sz="1200" b="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&lt;TD </a:t>
            </a:r>
            <a:r>
              <a:rPr lang="es-ES" sz="1200" b="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rowspan</a:t>
            </a:r>
            <a:r>
              <a:rPr lang="es-ES" sz="1200" b="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=2&gt;</a:t>
            </a:r>
            <a:r>
              <a:rPr lang="es-ES" sz="1200" b="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kolom</a:t>
            </a:r>
            <a:r>
              <a:rPr lang="es-ES" sz="1200" b="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1 </a:t>
            </a:r>
            <a:r>
              <a:rPr lang="es-ES" sz="1200" b="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rowspan</a:t>
            </a:r>
            <a:r>
              <a:rPr lang="es-ES" sz="1200" b="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&lt;/TD&gt; </a:t>
            </a:r>
          </a:p>
          <a:p>
            <a:pPr marL="0" indent="0">
              <a:buNone/>
            </a:pPr>
            <a:r>
              <a:rPr lang="es-ES" sz="1200" b="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&lt;TD&gt;</a:t>
            </a:r>
            <a:r>
              <a:rPr lang="es-ES" sz="1200" b="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baris</a:t>
            </a:r>
            <a:r>
              <a:rPr lang="es-ES" sz="1200" b="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1 </a:t>
            </a:r>
            <a:r>
              <a:rPr lang="es-ES" sz="1200" b="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kolom</a:t>
            </a:r>
            <a:r>
              <a:rPr lang="es-ES" sz="1200" b="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2&lt;/TD&gt; </a:t>
            </a:r>
          </a:p>
          <a:p>
            <a:pPr marL="0" indent="0">
              <a:buNone/>
            </a:pPr>
            <a:r>
              <a:rPr lang="es-ES" sz="1200" b="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&lt;/TR&gt; </a:t>
            </a:r>
          </a:p>
          <a:p>
            <a:pPr marL="0" indent="0">
              <a:buNone/>
            </a:pPr>
            <a:r>
              <a:rPr lang="es-ES" sz="1200" b="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&lt;TR&gt; </a:t>
            </a:r>
          </a:p>
          <a:p>
            <a:pPr marL="0" indent="0">
              <a:buNone/>
            </a:pPr>
            <a:r>
              <a:rPr lang="es-ES" sz="1200" b="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&lt;TD </a:t>
            </a:r>
            <a:r>
              <a:rPr lang="es-ES" sz="1200" b="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bgcolor</a:t>
            </a:r>
            <a:r>
              <a:rPr lang="es-ES" sz="12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=#956ABF</a:t>
            </a:r>
            <a:r>
              <a:rPr lang="es-ES" sz="1200" b="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&gt;</a:t>
            </a:r>
            <a:r>
              <a:rPr lang="es-ES" sz="1200" b="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baris</a:t>
            </a:r>
            <a:r>
              <a:rPr lang="es-ES" sz="1200" b="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2 </a:t>
            </a:r>
            <a:r>
              <a:rPr lang="es-ES" sz="1200" b="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kolom</a:t>
            </a:r>
            <a:r>
              <a:rPr lang="es-ES" sz="1200" b="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2&lt;/TD&gt; </a:t>
            </a:r>
          </a:p>
          <a:p>
            <a:pPr marL="0" indent="0">
              <a:buNone/>
            </a:pPr>
            <a:r>
              <a:rPr lang="es-ES" sz="1200" b="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&lt;/TR&gt; </a:t>
            </a:r>
          </a:p>
          <a:p>
            <a:pPr marL="0" indent="0">
              <a:buNone/>
            </a:pPr>
            <a:r>
              <a:rPr lang="es-ES" sz="1200" b="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&lt;/TABLE&gt; </a:t>
            </a:r>
          </a:p>
          <a:p>
            <a:pPr marL="0" indent="0">
              <a:buNone/>
            </a:pPr>
            <a:r>
              <a:rPr lang="es-ES" sz="1200" b="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&lt;/BODY&gt; </a:t>
            </a:r>
          </a:p>
          <a:p>
            <a:pPr marL="0" indent="0">
              <a:buNone/>
            </a:pPr>
            <a:r>
              <a:rPr lang="es-ES" sz="1200" b="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&lt;/HTML&gt; </a:t>
            </a:r>
            <a:endParaRPr lang="en-US" sz="12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67448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0" y="620688"/>
            <a:ext cx="6477000" cy="796950"/>
          </a:xfrm>
        </p:spPr>
        <p:txBody>
          <a:bodyPr/>
          <a:lstStyle/>
          <a:p>
            <a:r>
              <a:rPr lang="en-US" sz="3600" dirty="0" smtClean="0">
                <a:latin typeface="Adjutant-Normal" pitchFamily="2" charset="0"/>
              </a:rPr>
              <a:t>MENGUBAH  WARNA</a:t>
            </a:r>
            <a:endParaRPr lang="en-US" sz="3600" dirty="0">
              <a:latin typeface="Adjutant-Normal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9800" y="1916833"/>
            <a:ext cx="6477000" cy="3960440"/>
          </a:xfrm>
          <a:solidFill>
            <a:schemeClr val="lt1">
              <a:alpha val="0"/>
            </a:schemeClr>
          </a:solidFill>
          <a:ln>
            <a:solidFill>
              <a:srgbClr val="FFC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marL="0" indent="0" algn="just">
              <a:buNone/>
            </a:pPr>
            <a:r>
              <a:rPr lang="en-US" sz="2000" dirty="0" err="1" smtClean="0"/>
              <a:t>Warna</a:t>
            </a:r>
            <a:r>
              <a:rPr lang="en-US" sz="2000" dirty="0" smtClean="0"/>
              <a:t> yang </a:t>
            </a:r>
            <a:r>
              <a:rPr lang="en-US" sz="2000" dirty="0" err="1" smtClean="0"/>
              <a:t>dikenal</a:t>
            </a:r>
            <a:r>
              <a:rPr lang="en-US" sz="2000" dirty="0" smtClean="0"/>
              <a:t> HTML 3.2 </a:t>
            </a:r>
            <a:r>
              <a:rPr lang="en-US" sz="2000" dirty="0" err="1" smtClean="0"/>
              <a:t>hanya</a:t>
            </a:r>
            <a:r>
              <a:rPr lang="en-US" sz="2000" dirty="0" smtClean="0"/>
              <a:t> 16 </a:t>
            </a:r>
            <a:r>
              <a:rPr lang="en-US" sz="2000" dirty="0" err="1" smtClean="0"/>
              <a:t>warna</a:t>
            </a:r>
            <a:r>
              <a:rPr lang="en-US" sz="2000" dirty="0" smtClean="0"/>
              <a:t>. </a:t>
            </a:r>
            <a:r>
              <a:rPr lang="en-US" sz="2000" dirty="0" err="1" smtClean="0"/>
              <a:t>Sekalipun</a:t>
            </a:r>
            <a:r>
              <a:rPr lang="en-US" sz="2000" dirty="0" smtClean="0"/>
              <a:t> </a:t>
            </a:r>
            <a:r>
              <a:rPr lang="en-US" sz="2000" dirty="0" err="1" smtClean="0"/>
              <a:t>demikian</a:t>
            </a:r>
            <a:r>
              <a:rPr lang="en-US" sz="2000" dirty="0" smtClean="0"/>
              <a:t>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perkembangannya</a:t>
            </a:r>
            <a:r>
              <a:rPr lang="en-US" sz="2000" dirty="0" smtClean="0"/>
              <a:t> </a:t>
            </a:r>
            <a:r>
              <a:rPr lang="en-US" sz="2000" dirty="0" err="1" smtClean="0"/>
              <a:t>sampai</a:t>
            </a:r>
            <a:r>
              <a:rPr lang="en-US" sz="2000" dirty="0" smtClean="0"/>
              <a:t> </a:t>
            </a:r>
            <a:r>
              <a:rPr lang="en-US" sz="2000" dirty="0" err="1" smtClean="0"/>
              <a:t>saat</a:t>
            </a:r>
            <a:r>
              <a:rPr lang="en-US" sz="2000" dirty="0" smtClean="0"/>
              <a:t> </a:t>
            </a:r>
            <a:r>
              <a:rPr lang="en-US" sz="2000" dirty="0" err="1" smtClean="0"/>
              <a:t>ini</a:t>
            </a:r>
            <a:r>
              <a:rPr lang="en-US" sz="2000" dirty="0" smtClean="0"/>
              <a:t>, </a:t>
            </a:r>
            <a:r>
              <a:rPr lang="en-US" sz="2000" dirty="0" err="1" smtClean="0"/>
              <a:t>jumlah</a:t>
            </a:r>
            <a:r>
              <a:rPr lang="en-US" sz="2000" dirty="0" smtClean="0"/>
              <a:t> </a:t>
            </a:r>
            <a:r>
              <a:rPr lang="en-US" sz="2000" dirty="0" err="1" smtClean="0"/>
              <a:t>warna</a:t>
            </a:r>
            <a:r>
              <a:rPr lang="en-US" sz="2000" dirty="0" smtClean="0"/>
              <a:t> </a:t>
            </a:r>
            <a:r>
              <a:rPr lang="en-US" sz="2000" dirty="0" err="1" smtClean="0"/>
              <a:t>terus</a:t>
            </a:r>
            <a:r>
              <a:rPr lang="en-US" sz="2000" dirty="0" smtClean="0"/>
              <a:t> </a:t>
            </a:r>
            <a:r>
              <a:rPr lang="en-US" sz="2000" dirty="0" err="1" smtClean="0"/>
              <a:t>bertambah</a:t>
            </a:r>
            <a:r>
              <a:rPr lang="en-US" sz="2000" dirty="0" smtClean="0"/>
              <a:t>.</a:t>
            </a:r>
          </a:p>
          <a:p>
            <a:endParaRPr lang="en-US" sz="2000" dirty="0"/>
          </a:p>
          <a:p>
            <a:r>
              <a:rPr lang="en-US" sz="2000" dirty="0" smtClean="0"/>
              <a:t>Aqua		- Navy		- Black</a:t>
            </a:r>
          </a:p>
          <a:p>
            <a:r>
              <a:rPr lang="en-US" sz="2000" dirty="0" smtClean="0"/>
              <a:t>Olive		- Blue		- Purple</a:t>
            </a:r>
          </a:p>
          <a:p>
            <a:r>
              <a:rPr lang="en-US" sz="2000" dirty="0" smtClean="0"/>
              <a:t>Fuchsia		- Red		- Gray</a:t>
            </a:r>
          </a:p>
          <a:p>
            <a:r>
              <a:rPr lang="en-US" sz="2000" dirty="0" smtClean="0"/>
              <a:t>Silver		- Green	- Teal</a:t>
            </a:r>
          </a:p>
          <a:p>
            <a:r>
              <a:rPr lang="en-US" sz="2000" dirty="0" smtClean="0"/>
              <a:t>Lime		- White	- Maroon</a:t>
            </a:r>
          </a:p>
          <a:p>
            <a:r>
              <a:rPr lang="en-US" sz="2000" dirty="0" smtClean="0"/>
              <a:t>yellow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399628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0" y="620688"/>
            <a:ext cx="6477000" cy="796950"/>
          </a:xfrm>
        </p:spPr>
        <p:txBody>
          <a:bodyPr/>
          <a:lstStyle/>
          <a:p>
            <a:r>
              <a:rPr lang="en-US" sz="3600" dirty="0" smtClean="0">
                <a:latin typeface="Adjutant-Normal" pitchFamily="2" charset="0"/>
              </a:rPr>
              <a:t>MENGUBAH  WARNA</a:t>
            </a:r>
            <a:endParaRPr lang="en-US" sz="3600" dirty="0">
              <a:latin typeface="Adjutant-Normal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9800" y="1916833"/>
            <a:ext cx="6477000" cy="3960440"/>
          </a:xfrm>
          <a:solidFill>
            <a:schemeClr val="lt1">
              <a:alpha val="0"/>
            </a:schemeClr>
          </a:solidFill>
          <a:ln>
            <a:solidFill>
              <a:srgbClr val="FFC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marL="0" indent="0" algn="just">
              <a:buNone/>
            </a:pPr>
            <a:r>
              <a:rPr lang="en-US" sz="3000" dirty="0" err="1" smtClean="0"/>
              <a:t>Selain</a:t>
            </a:r>
            <a:r>
              <a:rPr lang="en-US" sz="3000" dirty="0" smtClean="0"/>
              <a:t> </a:t>
            </a:r>
            <a:r>
              <a:rPr lang="en-US" sz="3000" dirty="0" err="1" smtClean="0"/>
              <a:t>menggunakan</a:t>
            </a:r>
            <a:r>
              <a:rPr lang="en-US" sz="3000" dirty="0" smtClean="0"/>
              <a:t> kata </a:t>
            </a:r>
            <a:r>
              <a:rPr lang="en-US" sz="3000" dirty="0" err="1" smtClean="0"/>
              <a:t>dalam</a:t>
            </a:r>
            <a:r>
              <a:rPr lang="en-US" sz="3000" dirty="0" smtClean="0"/>
              <a:t> </a:t>
            </a:r>
            <a:r>
              <a:rPr lang="en-US" sz="3000" dirty="0" err="1" smtClean="0"/>
              <a:t>bahasa</a:t>
            </a:r>
            <a:r>
              <a:rPr lang="en-US" sz="3000" dirty="0" smtClean="0"/>
              <a:t> </a:t>
            </a:r>
            <a:r>
              <a:rPr lang="en-US" sz="3000" dirty="0" err="1" smtClean="0"/>
              <a:t>Inggris</a:t>
            </a:r>
            <a:r>
              <a:rPr lang="en-US" sz="3000" dirty="0" smtClean="0"/>
              <a:t> </a:t>
            </a:r>
            <a:r>
              <a:rPr lang="en-US" sz="3000" dirty="0" err="1" smtClean="0"/>
              <a:t>untuk</a:t>
            </a:r>
            <a:r>
              <a:rPr lang="en-US" sz="3000" dirty="0" smtClean="0"/>
              <a:t> </a:t>
            </a:r>
            <a:r>
              <a:rPr lang="en-US" sz="3000" dirty="0" err="1" smtClean="0"/>
              <a:t>mengubah</a:t>
            </a:r>
            <a:r>
              <a:rPr lang="en-US" sz="3000" dirty="0" smtClean="0"/>
              <a:t> </a:t>
            </a:r>
            <a:r>
              <a:rPr lang="en-US" sz="3000" dirty="0" err="1" smtClean="0"/>
              <a:t>warna</a:t>
            </a:r>
            <a:r>
              <a:rPr lang="en-US" sz="3000" dirty="0" smtClean="0"/>
              <a:t>, </a:t>
            </a:r>
            <a:r>
              <a:rPr lang="en-US" sz="3000" dirty="0" err="1" smtClean="0"/>
              <a:t>cara</a:t>
            </a:r>
            <a:r>
              <a:rPr lang="en-US" sz="3000" dirty="0" smtClean="0"/>
              <a:t> yang lain </a:t>
            </a:r>
            <a:r>
              <a:rPr lang="en-US" sz="3000" dirty="0" err="1" smtClean="0"/>
              <a:t>bisa</a:t>
            </a:r>
            <a:r>
              <a:rPr lang="en-US" sz="3000" dirty="0" smtClean="0"/>
              <a:t> </a:t>
            </a:r>
            <a:r>
              <a:rPr lang="en-US" sz="3000" dirty="0" err="1" smtClean="0"/>
              <a:t>menggunakan</a:t>
            </a:r>
            <a:r>
              <a:rPr lang="en-US" sz="3000" dirty="0" smtClean="0"/>
              <a:t> </a:t>
            </a:r>
            <a:r>
              <a:rPr lang="en-US" sz="3000" i="1" dirty="0" smtClean="0">
                <a:solidFill>
                  <a:srgbClr val="FF0000"/>
                </a:solidFill>
              </a:rPr>
              <a:t>hex code</a:t>
            </a:r>
            <a:r>
              <a:rPr lang="en-US" sz="3000" dirty="0" smtClean="0">
                <a:solidFill>
                  <a:srgbClr val="FF0000"/>
                </a:solidFill>
              </a:rPr>
              <a:t>. </a:t>
            </a:r>
          </a:p>
          <a:p>
            <a:pPr marL="0" indent="0" algn="just">
              <a:buNone/>
            </a:pPr>
            <a:r>
              <a:rPr lang="en-US" sz="3000" dirty="0" smtClean="0"/>
              <a:t>Cara </a:t>
            </a:r>
            <a:r>
              <a:rPr lang="en-US" sz="3000" dirty="0" err="1" smtClean="0"/>
              <a:t>menuliskannya</a:t>
            </a:r>
            <a:r>
              <a:rPr lang="en-US" sz="3000" dirty="0" smtClean="0"/>
              <a:t> </a:t>
            </a:r>
            <a:r>
              <a:rPr lang="en-US" sz="3000" dirty="0" err="1" smtClean="0"/>
              <a:t>adalah</a:t>
            </a:r>
            <a:r>
              <a:rPr lang="en-US" sz="3000" dirty="0" smtClean="0"/>
              <a:t> </a:t>
            </a:r>
            <a:r>
              <a:rPr lang="en-US" sz="3000" dirty="0" err="1" smtClean="0"/>
              <a:t>dengan</a:t>
            </a:r>
            <a:r>
              <a:rPr lang="en-US" sz="3000" dirty="0" smtClean="0"/>
              <a:t> </a:t>
            </a:r>
            <a:r>
              <a:rPr lang="en-US" sz="3000" dirty="0" err="1" smtClean="0"/>
              <a:t>dimulai</a:t>
            </a:r>
            <a:r>
              <a:rPr lang="en-US" sz="3000" dirty="0" smtClean="0"/>
              <a:t> </a:t>
            </a:r>
            <a:r>
              <a:rPr lang="en-US" sz="3000" dirty="0" err="1" smtClean="0"/>
              <a:t>karakter</a:t>
            </a:r>
            <a:r>
              <a:rPr lang="en-US" sz="3000" dirty="0" smtClean="0"/>
              <a:t> </a:t>
            </a:r>
            <a:r>
              <a:rPr lang="en-US" sz="3000" dirty="0" err="1" smtClean="0"/>
              <a:t>pagar</a:t>
            </a:r>
            <a:r>
              <a:rPr lang="en-US" sz="3000" dirty="0" smtClean="0"/>
              <a:t> “#” </a:t>
            </a:r>
            <a:r>
              <a:rPr lang="en-US" sz="3000" dirty="0" err="1" smtClean="0"/>
              <a:t>dan</a:t>
            </a:r>
            <a:r>
              <a:rPr lang="en-US" sz="3000" dirty="0" smtClean="0"/>
              <a:t> </a:t>
            </a:r>
            <a:r>
              <a:rPr lang="en-US" sz="3000" dirty="0" err="1" smtClean="0"/>
              <a:t>diikuti</a:t>
            </a:r>
            <a:r>
              <a:rPr lang="en-US" sz="3000" dirty="0" smtClean="0"/>
              <a:t> </a:t>
            </a:r>
            <a:r>
              <a:rPr lang="en-US" sz="3000" dirty="0" err="1" smtClean="0"/>
              <a:t>kombinasi</a:t>
            </a:r>
            <a:r>
              <a:rPr lang="en-US" sz="3000" dirty="0" smtClean="0"/>
              <a:t> RGB (Red, Green, Blue).</a:t>
            </a:r>
          </a:p>
          <a:p>
            <a:pPr mar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720769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0" y="620688"/>
            <a:ext cx="6477000" cy="796950"/>
          </a:xfrm>
        </p:spPr>
        <p:txBody>
          <a:bodyPr/>
          <a:lstStyle/>
          <a:p>
            <a:r>
              <a:rPr lang="en-US" sz="3600" dirty="0" smtClean="0">
                <a:latin typeface="Adjutant-Normal" pitchFamily="2" charset="0"/>
              </a:rPr>
              <a:t>MENGUBAH  WARNA</a:t>
            </a:r>
            <a:endParaRPr lang="en-US" sz="3600" dirty="0">
              <a:latin typeface="Adjutant-Normal" pitchFamily="2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61919773"/>
              </p:ext>
            </p:extLst>
          </p:nvPr>
        </p:nvGraphicFramePr>
        <p:xfrm>
          <a:off x="2006233" y="3126259"/>
          <a:ext cx="6477000" cy="2595880"/>
        </p:xfrm>
        <a:graphic>
          <a:graphicData uri="http://schemas.openxmlformats.org/drawingml/2006/table">
            <a:tbl>
              <a:tblPr firstRow="1" bandRow="1">
                <a:tableStyleId>{284E427A-3D55-4303-BF80-6455036E1DE7}</a:tableStyleId>
              </a:tblPr>
              <a:tblGrid>
                <a:gridCol w="1619250"/>
                <a:gridCol w="1619250"/>
                <a:gridCol w="1619250"/>
                <a:gridCol w="161925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HEX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WARNA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HEX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WARNA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#FF0000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MERAH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#00FF00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HIJAU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#0000FF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BIRU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#FF00FF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UNGU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#FFFF00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KUNING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#FF8800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ORANGE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#FFFFFF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PUTIH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#000000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HITAM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#00FFFF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CYAN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#AA8800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COKELAT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#888888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ABU - ABU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#004488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NAVY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860736" y="1811835"/>
            <a:ext cx="669674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Jika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kita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menghendaki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warna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terang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maka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unsur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diperbanyak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algn="ctr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Dan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jika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warna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gelap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maka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unsur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diperbanyak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</a:p>
          <a:p>
            <a:pPr algn="ctr"/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Dibawah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ini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Ditampilkan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beberapa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contoh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warna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dengan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menggunakan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Hex code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81727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u="sng" dirty="0">
                <a:solidFill>
                  <a:srgbClr val="FFC000"/>
                </a:solidFill>
                <a:latin typeface="ArchitextOneType" pitchFamily="2" charset="0"/>
              </a:rPr>
              <a:t>ATRIBUT TABEL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2189250"/>
            <a:ext cx="2736304" cy="3600400"/>
          </a:xfrm>
          <a:ln>
            <a:solidFill>
              <a:srgbClr val="FFC000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en-US" sz="2400" dirty="0" smtClean="0"/>
              <a:t>i</a:t>
            </a:r>
            <a:r>
              <a:rPr lang="en-US" sz="2400" dirty="0"/>
              <a:t>. </a:t>
            </a:r>
            <a:r>
              <a:rPr lang="en-US" sz="2400" dirty="0" err="1"/>
              <a:t>Bordercolor</a:t>
            </a:r>
            <a:r>
              <a:rPr lang="en-US" sz="2400" dirty="0"/>
              <a:t> </a:t>
            </a:r>
            <a:endParaRPr lang="en-US" sz="2400" b="0" dirty="0"/>
          </a:p>
          <a:p>
            <a:pPr marL="0" indent="0" algn="ctr">
              <a:buNone/>
            </a:pPr>
            <a:r>
              <a:rPr lang="es-ES" sz="2800" b="0" dirty="0" err="1" smtClean="0"/>
              <a:t>Atribut</a:t>
            </a:r>
            <a:r>
              <a:rPr lang="es-ES" sz="2800" b="0" dirty="0" smtClean="0"/>
              <a:t> </a:t>
            </a:r>
            <a:r>
              <a:rPr lang="es-ES" sz="2800" b="0" i="1" dirty="0" err="1" smtClean="0"/>
              <a:t>bordercolor</a:t>
            </a:r>
            <a:r>
              <a:rPr lang="es-ES" sz="2800" b="0" i="1" dirty="0" smtClean="0"/>
              <a:t> </a:t>
            </a:r>
            <a:r>
              <a:rPr lang="es-ES" sz="2800" b="0" dirty="0" err="1"/>
              <a:t>digunakan</a:t>
            </a:r>
            <a:r>
              <a:rPr lang="es-ES" sz="2800" b="0" dirty="0"/>
              <a:t> </a:t>
            </a:r>
            <a:r>
              <a:rPr lang="es-ES" sz="2800" b="0" dirty="0" err="1"/>
              <a:t>untuk</a:t>
            </a:r>
            <a:r>
              <a:rPr lang="es-ES" sz="2800" b="0" dirty="0"/>
              <a:t> </a:t>
            </a:r>
            <a:r>
              <a:rPr lang="en-US" sz="2800" b="0" dirty="0" err="1"/>
              <a:t>memberikan</a:t>
            </a:r>
            <a:r>
              <a:rPr lang="en-US" sz="2800" b="0" dirty="0"/>
              <a:t> </a:t>
            </a:r>
            <a:r>
              <a:rPr lang="en-US" sz="2800" b="0" dirty="0" err="1"/>
              <a:t>warna</a:t>
            </a:r>
            <a:r>
              <a:rPr lang="en-US" sz="2800" b="0" dirty="0"/>
              <a:t> </a:t>
            </a:r>
            <a:r>
              <a:rPr lang="en-US" sz="2800" b="0" dirty="0" err="1"/>
              <a:t>pada</a:t>
            </a:r>
            <a:r>
              <a:rPr lang="en-US" sz="2800" b="0" dirty="0"/>
              <a:t> </a:t>
            </a:r>
            <a:r>
              <a:rPr lang="en-US" sz="2800" b="0" dirty="0" err="1"/>
              <a:t>garis</a:t>
            </a:r>
            <a:r>
              <a:rPr lang="en-US" sz="2800" b="0" dirty="0"/>
              <a:t> </a:t>
            </a:r>
            <a:r>
              <a:rPr lang="en-US" sz="2800" b="0" dirty="0" err="1"/>
              <a:t>tabel</a:t>
            </a:r>
            <a:r>
              <a:rPr lang="en-US" sz="2800" b="0" dirty="0"/>
              <a:t> </a:t>
            </a:r>
            <a:endParaRPr lang="en-US" sz="11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3131840" y="1903816"/>
            <a:ext cx="5832648" cy="4263673"/>
          </a:xfrm>
          <a:prstGeom prst="rect">
            <a:avLst/>
          </a:prstGeom>
          <a:noFill/>
          <a:ln w="9525">
            <a:solidFill>
              <a:srgbClr val="FFC0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>
              <a:buNone/>
            </a:pPr>
            <a:r>
              <a:rPr lang="es-ES" sz="1200" b="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&lt;HTML&gt; </a:t>
            </a:r>
          </a:p>
          <a:p>
            <a:pPr marL="0" indent="0">
              <a:buNone/>
            </a:pPr>
            <a:r>
              <a:rPr lang="es-ES" sz="1200" b="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&lt;HEAD&gt;</a:t>
            </a:r>
          </a:p>
          <a:p>
            <a:pPr marL="0" indent="0">
              <a:buNone/>
            </a:pPr>
            <a:r>
              <a:rPr lang="es-ES" sz="1200" b="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&lt;TITLE&gt;</a:t>
            </a:r>
            <a:r>
              <a:rPr lang="es-ES" sz="1200" b="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warna</a:t>
            </a:r>
            <a:r>
              <a:rPr lang="es-ES" sz="1200" b="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ES" sz="1200" b="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tabel</a:t>
            </a:r>
            <a:r>
              <a:rPr lang="es-ES" sz="1200" b="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&lt;/TITLE&gt;</a:t>
            </a:r>
          </a:p>
          <a:p>
            <a:pPr marL="0" indent="0">
              <a:buNone/>
            </a:pPr>
            <a:r>
              <a:rPr lang="es-ES" sz="1200" b="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&lt;/HEAD&gt; </a:t>
            </a:r>
          </a:p>
          <a:p>
            <a:pPr marL="0" indent="0">
              <a:buNone/>
            </a:pPr>
            <a:r>
              <a:rPr lang="es-ES" sz="1200" b="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&lt;BODY&gt; </a:t>
            </a:r>
          </a:p>
          <a:p>
            <a:pPr marL="0" indent="0">
              <a:buNone/>
            </a:pPr>
            <a:r>
              <a:rPr lang="es-ES" sz="1200" b="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&lt;TABLE </a:t>
            </a:r>
            <a:r>
              <a:rPr lang="es-ES" sz="1200" b="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border</a:t>
            </a:r>
            <a:r>
              <a:rPr lang="es-ES" sz="1200" b="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=1 </a:t>
            </a:r>
            <a:r>
              <a:rPr lang="es-ES" sz="1200" b="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Cellspacing</a:t>
            </a:r>
            <a:r>
              <a:rPr lang="es-ES" sz="1200" b="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=5 </a:t>
            </a:r>
            <a:r>
              <a:rPr lang="es-ES" sz="1200" b="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cellpadding</a:t>
            </a:r>
            <a:r>
              <a:rPr lang="es-ES" sz="1200" b="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=5 </a:t>
            </a:r>
            <a:r>
              <a:rPr lang="es-ES" sz="1200" b="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bgcolor</a:t>
            </a:r>
            <a:r>
              <a:rPr lang="es-ES" sz="1200" b="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</a:t>
            </a:r>
            <a:r>
              <a:rPr lang="es-ES" sz="1200" b="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yellow</a:t>
            </a:r>
            <a:r>
              <a:rPr lang="es-ES" sz="12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ES" sz="1200" b="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bordercolor</a:t>
            </a:r>
            <a:r>
              <a:rPr lang="es-ES" sz="12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</a:t>
            </a:r>
            <a:r>
              <a:rPr lang="es-ES" sz="1200" b="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blue</a:t>
            </a:r>
            <a:r>
              <a:rPr lang="es-ES" sz="1200" b="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&gt; </a:t>
            </a:r>
          </a:p>
          <a:p>
            <a:pPr marL="0" indent="0">
              <a:buNone/>
            </a:pPr>
            <a:r>
              <a:rPr lang="es-ES" sz="1200" b="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ES" sz="1200" b="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&lt;TR&gt;</a:t>
            </a:r>
          </a:p>
          <a:p>
            <a:pPr marL="0" indent="0">
              <a:buNone/>
            </a:pPr>
            <a:r>
              <a:rPr lang="es-ES" sz="1200" b="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&lt;TH </a:t>
            </a:r>
            <a:r>
              <a:rPr lang="es-ES" sz="1200" b="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colspan</a:t>
            </a:r>
            <a:r>
              <a:rPr lang="es-ES" sz="1200" b="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=2 </a:t>
            </a:r>
            <a:r>
              <a:rPr lang="es-ES" sz="1200" b="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bgcolor</a:t>
            </a:r>
            <a:r>
              <a:rPr lang="es-ES" sz="1200" b="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=#C3C3C</a:t>
            </a:r>
            <a:r>
              <a:rPr lang="es-ES" sz="12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es-ES" sz="1200" b="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&gt;</a:t>
            </a:r>
            <a:r>
              <a:rPr lang="es-ES" sz="1200" b="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ini</a:t>
            </a:r>
            <a:r>
              <a:rPr lang="es-ES" sz="1200" b="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ES" sz="1200" b="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adalah</a:t>
            </a:r>
            <a:r>
              <a:rPr lang="es-ES" sz="1200" b="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ES" sz="1200" b="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header</a:t>
            </a:r>
            <a:r>
              <a:rPr lang="es-ES" sz="1200" b="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&lt;/TH&gt;</a:t>
            </a:r>
          </a:p>
          <a:p>
            <a:pPr marL="0" indent="0">
              <a:buNone/>
            </a:pPr>
            <a:r>
              <a:rPr lang="es-ES" sz="1200" b="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&lt;/TR&gt; </a:t>
            </a:r>
          </a:p>
          <a:p>
            <a:pPr marL="0" indent="0">
              <a:buNone/>
            </a:pPr>
            <a:r>
              <a:rPr lang="es-ES" sz="1200" b="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&lt;TR&gt; </a:t>
            </a:r>
          </a:p>
          <a:p>
            <a:pPr marL="0" indent="0">
              <a:buNone/>
            </a:pPr>
            <a:r>
              <a:rPr lang="es-ES" sz="1200" b="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&lt;TD </a:t>
            </a:r>
            <a:r>
              <a:rPr lang="es-ES" sz="1200" b="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rowspan</a:t>
            </a:r>
            <a:r>
              <a:rPr lang="es-ES" sz="1200" b="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=2&gt;</a:t>
            </a:r>
            <a:r>
              <a:rPr lang="es-ES" sz="1200" b="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kolom</a:t>
            </a:r>
            <a:r>
              <a:rPr lang="es-ES" sz="1200" b="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1 </a:t>
            </a:r>
            <a:r>
              <a:rPr lang="es-ES" sz="1200" b="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rowspan</a:t>
            </a:r>
            <a:r>
              <a:rPr lang="es-ES" sz="1200" b="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&lt;/TD&gt; </a:t>
            </a:r>
          </a:p>
          <a:p>
            <a:pPr marL="0" indent="0">
              <a:buNone/>
            </a:pPr>
            <a:r>
              <a:rPr lang="es-ES" sz="1200" b="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&lt;TD&gt;</a:t>
            </a:r>
            <a:r>
              <a:rPr lang="es-ES" sz="1200" b="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baris</a:t>
            </a:r>
            <a:r>
              <a:rPr lang="es-ES" sz="1200" b="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1 </a:t>
            </a:r>
            <a:r>
              <a:rPr lang="es-ES" sz="1200" b="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kolom</a:t>
            </a:r>
            <a:r>
              <a:rPr lang="es-ES" sz="1200" b="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2&lt;/TD&gt; </a:t>
            </a:r>
          </a:p>
          <a:p>
            <a:pPr marL="0" indent="0">
              <a:buNone/>
            </a:pPr>
            <a:r>
              <a:rPr lang="es-ES" sz="1200" b="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&lt;/TR&gt; </a:t>
            </a:r>
          </a:p>
          <a:p>
            <a:pPr marL="0" indent="0">
              <a:buNone/>
            </a:pPr>
            <a:r>
              <a:rPr lang="es-ES" sz="1200" b="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&lt;TR&gt; </a:t>
            </a:r>
          </a:p>
          <a:p>
            <a:pPr marL="0" indent="0">
              <a:buNone/>
            </a:pPr>
            <a:r>
              <a:rPr lang="es-ES" sz="1200" b="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&lt;TD </a:t>
            </a:r>
            <a:r>
              <a:rPr lang="es-ES" sz="1200" b="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bgcolor</a:t>
            </a:r>
            <a:r>
              <a:rPr lang="es-ES" sz="1200" b="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=#956ABF&gt;</a:t>
            </a:r>
            <a:r>
              <a:rPr lang="es-ES" sz="1200" b="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baris</a:t>
            </a:r>
            <a:r>
              <a:rPr lang="es-ES" sz="1200" b="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2 </a:t>
            </a:r>
            <a:r>
              <a:rPr lang="es-ES" sz="1200" b="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kolom</a:t>
            </a:r>
            <a:r>
              <a:rPr lang="es-ES" sz="1200" b="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2&lt;/TD&gt; </a:t>
            </a:r>
          </a:p>
          <a:p>
            <a:pPr marL="0" indent="0">
              <a:buNone/>
            </a:pPr>
            <a:r>
              <a:rPr lang="es-ES" sz="1200" b="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&lt;/TR&gt; </a:t>
            </a:r>
          </a:p>
          <a:p>
            <a:pPr marL="0" indent="0">
              <a:buNone/>
            </a:pPr>
            <a:r>
              <a:rPr lang="es-ES" sz="1200" b="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&lt;/TABLE&gt; </a:t>
            </a:r>
          </a:p>
          <a:p>
            <a:pPr marL="0" indent="0">
              <a:buNone/>
            </a:pPr>
            <a:r>
              <a:rPr lang="es-ES" sz="1200" b="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&lt;/BODY&gt; </a:t>
            </a:r>
          </a:p>
          <a:p>
            <a:pPr marL="0" indent="0">
              <a:buNone/>
            </a:pPr>
            <a:r>
              <a:rPr lang="es-ES" sz="1200" b="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&lt;/HTML&gt; </a:t>
            </a:r>
            <a:endParaRPr lang="en-US" sz="12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89864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u="sng" dirty="0">
                <a:solidFill>
                  <a:srgbClr val="FFC000"/>
                </a:solidFill>
                <a:latin typeface="ArchitextOneType" pitchFamily="2" charset="0"/>
              </a:rPr>
              <a:t>ATRIBUT TABEL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62048" y="2247376"/>
            <a:ext cx="7920880" cy="3646376"/>
          </a:xfrm>
          <a:ln>
            <a:solidFill>
              <a:srgbClr val="FFC000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j. </a:t>
            </a:r>
            <a:r>
              <a:rPr 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Align </a:t>
            </a:r>
            <a:endParaRPr lang="en-US" b="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just">
              <a:buNone/>
            </a:pPr>
            <a:r>
              <a:rPr lang="en-US" b="0" dirty="0" err="1" smtClean="0"/>
              <a:t>Atribut</a:t>
            </a:r>
            <a:r>
              <a:rPr lang="en-US" b="0" dirty="0" smtClean="0"/>
              <a:t> </a:t>
            </a:r>
            <a:r>
              <a:rPr lang="en-US" b="0" dirty="0"/>
              <a:t>align </a:t>
            </a:r>
            <a:r>
              <a:rPr lang="en-US" b="0" dirty="0" err="1"/>
              <a:t>digunakan</a:t>
            </a:r>
            <a:r>
              <a:rPr lang="en-US" b="0" dirty="0"/>
              <a:t> </a:t>
            </a:r>
            <a:r>
              <a:rPr lang="en-US" b="0" dirty="0" err="1"/>
              <a:t>untuk</a:t>
            </a:r>
            <a:r>
              <a:rPr lang="en-US" b="0" dirty="0"/>
              <a:t> </a:t>
            </a:r>
            <a:r>
              <a:rPr lang="en-US" b="0" dirty="0" err="1"/>
              <a:t>menempatkan</a:t>
            </a:r>
            <a:r>
              <a:rPr lang="en-US" b="0" dirty="0"/>
              <a:t> </a:t>
            </a:r>
            <a:r>
              <a:rPr lang="en-US" b="0" dirty="0" err="1"/>
              <a:t>posisi</a:t>
            </a:r>
            <a:r>
              <a:rPr lang="en-US" b="0" dirty="0"/>
              <a:t> </a:t>
            </a:r>
            <a:r>
              <a:rPr lang="en-US" b="0" dirty="0" err="1"/>
              <a:t>tabel</a:t>
            </a:r>
            <a:r>
              <a:rPr lang="en-US" b="0" dirty="0"/>
              <a:t> </a:t>
            </a:r>
            <a:r>
              <a:rPr lang="en-US" b="0" dirty="0" err="1"/>
              <a:t>atau</a:t>
            </a:r>
            <a:r>
              <a:rPr lang="en-US" b="0" dirty="0"/>
              <a:t> text yang </a:t>
            </a:r>
            <a:r>
              <a:rPr lang="en-US" b="0" dirty="0" err="1"/>
              <a:t>ada</a:t>
            </a:r>
            <a:r>
              <a:rPr lang="en-US" b="0" dirty="0"/>
              <a:t> di </a:t>
            </a:r>
            <a:r>
              <a:rPr lang="en-US" b="0" dirty="0" err="1"/>
              <a:t>dalam</a:t>
            </a:r>
            <a:r>
              <a:rPr lang="en-US" b="0" dirty="0"/>
              <a:t> </a:t>
            </a:r>
            <a:r>
              <a:rPr lang="en-US" b="0" dirty="0" err="1"/>
              <a:t>sel</a:t>
            </a:r>
            <a:r>
              <a:rPr lang="en-US" b="0" dirty="0"/>
              <a:t> </a:t>
            </a:r>
            <a:r>
              <a:rPr lang="en-US" b="0" dirty="0" err="1"/>
              <a:t>secara</a:t>
            </a:r>
            <a:r>
              <a:rPr lang="en-US" b="0" dirty="0"/>
              <a:t> </a:t>
            </a:r>
            <a:r>
              <a:rPr lang="en-US" b="0" dirty="0" err="1"/>
              <a:t>horisontal</a:t>
            </a:r>
            <a:r>
              <a:rPr lang="en-US" b="0" dirty="0"/>
              <a:t>. </a:t>
            </a:r>
            <a:r>
              <a:rPr lang="en-US" b="0" dirty="0" err="1"/>
              <a:t>Jika</a:t>
            </a:r>
            <a:r>
              <a:rPr lang="en-US" b="0" dirty="0"/>
              <a:t> </a:t>
            </a:r>
            <a:r>
              <a:rPr lang="en-US" b="0" dirty="0" err="1"/>
              <a:t>ditempatkan</a:t>
            </a:r>
            <a:r>
              <a:rPr lang="en-US" b="0" dirty="0"/>
              <a:t> </a:t>
            </a:r>
            <a:r>
              <a:rPr lang="en-US" b="0" dirty="0" err="1"/>
              <a:t>pada</a:t>
            </a:r>
            <a:r>
              <a:rPr lang="en-US" b="0" dirty="0"/>
              <a:t> tag &lt;TABLE&gt; </a:t>
            </a:r>
            <a:r>
              <a:rPr lang="en-US" b="0" dirty="0" err="1"/>
              <a:t>akan</a:t>
            </a:r>
            <a:r>
              <a:rPr lang="en-US" b="0" dirty="0"/>
              <a:t> </a:t>
            </a:r>
            <a:r>
              <a:rPr lang="en-US" b="0" dirty="0" err="1"/>
              <a:t>menepatkan</a:t>
            </a:r>
            <a:r>
              <a:rPr lang="en-US" b="0" dirty="0"/>
              <a:t> </a:t>
            </a:r>
            <a:r>
              <a:rPr lang="en-US" b="0" dirty="0" err="1"/>
              <a:t>posisi</a:t>
            </a:r>
            <a:r>
              <a:rPr lang="en-US" b="0" dirty="0"/>
              <a:t> </a:t>
            </a:r>
            <a:r>
              <a:rPr lang="en-US" b="0" dirty="0" err="1"/>
              <a:t>tabel</a:t>
            </a:r>
            <a:r>
              <a:rPr lang="en-US" b="0" dirty="0"/>
              <a:t> </a:t>
            </a:r>
            <a:r>
              <a:rPr lang="en-US" b="0" dirty="0" err="1"/>
              <a:t>dalam</a:t>
            </a:r>
            <a:r>
              <a:rPr lang="en-US" b="0" dirty="0"/>
              <a:t> browser, </a:t>
            </a:r>
            <a:r>
              <a:rPr lang="en-US" b="0" dirty="0" err="1"/>
              <a:t>sedangkan</a:t>
            </a:r>
            <a:r>
              <a:rPr lang="en-US" b="0" dirty="0"/>
              <a:t> </a:t>
            </a:r>
            <a:r>
              <a:rPr lang="en-US" b="0" dirty="0" err="1"/>
              <a:t>jika</a:t>
            </a:r>
            <a:r>
              <a:rPr lang="en-US" b="0" dirty="0"/>
              <a:t> </a:t>
            </a:r>
            <a:r>
              <a:rPr lang="en-US" b="0" dirty="0" err="1"/>
              <a:t>ditempatkan</a:t>
            </a:r>
            <a:r>
              <a:rPr lang="en-US" b="0" dirty="0"/>
              <a:t> </a:t>
            </a:r>
            <a:r>
              <a:rPr lang="en-US" b="0" dirty="0" err="1"/>
              <a:t>pada</a:t>
            </a:r>
            <a:r>
              <a:rPr lang="en-US" b="0" dirty="0"/>
              <a:t> tag &lt;TD&gt; </a:t>
            </a:r>
            <a:r>
              <a:rPr lang="en-US" b="0" dirty="0" err="1"/>
              <a:t>akan</a:t>
            </a:r>
            <a:r>
              <a:rPr lang="en-US" b="0" dirty="0"/>
              <a:t> </a:t>
            </a:r>
            <a:r>
              <a:rPr lang="en-US" b="0" dirty="0" err="1"/>
              <a:t>menempatkan</a:t>
            </a:r>
            <a:r>
              <a:rPr lang="en-US" b="0" dirty="0"/>
              <a:t> </a:t>
            </a:r>
            <a:r>
              <a:rPr lang="en-US" b="0" dirty="0" err="1"/>
              <a:t>posisi</a:t>
            </a:r>
            <a:r>
              <a:rPr lang="en-US" b="0" dirty="0"/>
              <a:t> </a:t>
            </a:r>
            <a:r>
              <a:rPr lang="en-US" b="0" dirty="0" err="1"/>
              <a:t>teks</a:t>
            </a:r>
            <a:r>
              <a:rPr lang="en-US" b="0" dirty="0"/>
              <a:t> yang </a:t>
            </a:r>
            <a:r>
              <a:rPr lang="en-US" b="0" dirty="0" err="1"/>
              <a:t>ada</a:t>
            </a:r>
            <a:r>
              <a:rPr lang="en-US" b="0" dirty="0"/>
              <a:t> </a:t>
            </a:r>
            <a:r>
              <a:rPr lang="en-US" b="0" dirty="0" err="1"/>
              <a:t>dalam</a:t>
            </a:r>
            <a:r>
              <a:rPr lang="en-US" b="0" dirty="0"/>
              <a:t> </a:t>
            </a:r>
            <a:r>
              <a:rPr lang="en-US" b="0" dirty="0" err="1"/>
              <a:t>cel</a:t>
            </a:r>
            <a:r>
              <a:rPr lang="en-US" b="0" dirty="0"/>
              <a:t>. </a:t>
            </a:r>
            <a:r>
              <a:rPr lang="en-US" b="0" dirty="0" err="1"/>
              <a:t>Nilai</a:t>
            </a:r>
            <a:r>
              <a:rPr lang="en-US" b="0" dirty="0"/>
              <a:t> </a:t>
            </a:r>
            <a:r>
              <a:rPr lang="en-US" b="0" dirty="0" err="1"/>
              <a:t>atribut</a:t>
            </a:r>
            <a:r>
              <a:rPr lang="en-US" b="0" dirty="0"/>
              <a:t> </a:t>
            </a:r>
            <a:r>
              <a:rPr lang="en-US" b="0" dirty="0" err="1"/>
              <a:t>ini</a:t>
            </a:r>
            <a:r>
              <a:rPr lang="en-US" b="0" dirty="0"/>
              <a:t> </a:t>
            </a:r>
            <a:r>
              <a:rPr lang="en-US" b="0" dirty="0" err="1"/>
              <a:t>ada</a:t>
            </a:r>
            <a:r>
              <a:rPr lang="en-US" b="0" dirty="0"/>
              <a:t> </a:t>
            </a:r>
            <a:r>
              <a:rPr lang="en-US" b="0" dirty="0" err="1"/>
              <a:t>tiga</a:t>
            </a:r>
            <a:r>
              <a:rPr lang="en-US" b="0" dirty="0"/>
              <a:t>, </a:t>
            </a:r>
            <a:r>
              <a:rPr lang="en-US" b="0" dirty="0" err="1"/>
              <a:t>yaitu</a:t>
            </a:r>
            <a:r>
              <a:rPr lang="en-US" b="0" dirty="0"/>
              <a:t> : LEFT, CENTER </a:t>
            </a:r>
            <a:r>
              <a:rPr lang="en-US" b="0" dirty="0" err="1"/>
              <a:t>dan</a:t>
            </a:r>
            <a:r>
              <a:rPr lang="en-US" b="0" dirty="0"/>
              <a:t> </a:t>
            </a:r>
            <a:r>
              <a:rPr lang="en-US" b="0" dirty="0" smtClean="0"/>
              <a:t>RIGHT</a:t>
            </a:r>
          </a:p>
          <a:p>
            <a:endParaRPr lang="en-US" sz="1600" b="0" dirty="0"/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k. </a:t>
            </a:r>
            <a:r>
              <a:rPr lang="en-US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Valign</a:t>
            </a: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b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just">
              <a:buNone/>
            </a:pPr>
            <a:r>
              <a:rPr lang="en-US" b="0" dirty="0" err="1"/>
              <a:t>Atribut</a:t>
            </a:r>
            <a:r>
              <a:rPr lang="en-US" b="0" dirty="0"/>
              <a:t> </a:t>
            </a:r>
            <a:r>
              <a:rPr lang="en-US" b="0" dirty="0" err="1"/>
              <a:t>valign</a:t>
            </a:r>
            <a:r>
              <a:rPr lang="en-US" b="0" dirty="0"/>
              <a:t> </a:t>
            </a:r>
            <a:r>
              <a:rPr lang="en-US" b="0" dirty="0" err="1"/>
              <a:t>digunakan</a:t>
            </a:r>
            <a:r>
              <a:rPr lang="en-US" b="0" dirty="0"/>
              <a:t> </a:t>
            </a:r>
            <a:r>
              <a:rPr lang="en-US" b="0" dirty="0" err="1"/>
              <a:t>untuk</a:t>
            </a:r>
            <a:r>
              <a:rPr lang="en-US" b="0" dirty="0"/>
              <a:t> </a:t>
            </a:r>
            <a:r>
              <a:rPr lang="en-US" b="0" dirty="0" err="1"/>
              <a:t>menempatkan</a:t>
            </a:r>
            <a:r>
              <a:rPr lang="en-US" b="0" dirty="0"/>
              <a:t> </a:t>
            </a:r>
            <a:r>
              <a:rPr lang="en-US" b="0" dirty="0" err="1"/>
              <a:t>posisi</a:t>
            </a:r>
            <a:r>
              <a:rPr lang="en-US" b="0" dirty="0"/>
              <a:t> text yang </a:t>
            </a:r>
            <a:r>
              <a:rPr lang="en-US" b="0" dirty="0" err="1"/>
              <a:t>ada</a:t>
            </a:r>
            <a:r>
              <a:rPr lang="en-US" b="0" dirty="0"/>
              <a:t> di </a:t>
            </a:r>
            <a:r>
              <a:rPr lang="en-US" b="0" dirty="0" err="1"/>
              <a:t>dalam</a:t>
            </a:r>
            <a:r>
              <a:rPr lang="en-US" b="0" dirty="0"/>
              <a:t> </a:t>
            </a:r>
            <a:r>
              <a:rPr lang="en-US" b="0" dirty="0" err="1"/>
              <a:t>sel</a:t>
            </a:r>
            <a:r>
              <a:rPr lang="en-US" b="0" dirty="0"/>
              <a:t> </a:t>
            </a:r>
            <a:r>
              <a:rPr lang="en-US" b="0" dirty="0" err="1"/>
              <a:t>secara</a:t>
            </a:r>
            <a:r>
              <a:rPr lang="en-US" b="0" dirty="0"/>
              <a:t> </a:t>
            </a:r>
            <a:r>
              <a:rPr lang="en-US" b="0" dirty="0" err="1"/>
              <a:t>vertikal</a:t>
            </a:r>
            <a:r>
              <a:rPr lang="en-US" b="0" dirty="0"/>
              <a:t>. </a:t>
            </a:r>
            <a:r>
              <a:rPr lang="en-US" b="0" dirty="0" err="1"/>
              <a:t>Atribut</a:t>
            </a:r>
            <a:r>
              <a:rPr lang="en-US" b="0" dirty="0"/>
              <a:t> </a:t>
            </a:r>
            <a:r>
              <a:rPr lang="en-US" b="0" dirty="0" err="1"/>
              <a:t>ini</a:t>
            </a:r>
            <a:r>
              <a:rPr lang="en-US" b="0" dirty="0"/>
              <a:t> </a:t>
            </a:r>
            <a:r>
              <a:rPr lang="en-US" b="0" dirty="0" err="1"/>
              <a:t>ditempatkan</a:t>
            </a:r>
            <a:r>
              <a:rPr lang="en-US" b="0" dirty="0"/>
              <a:t> </a:t>
            </a:r>
            <a:r>
              <a:rPr lang="en-US" b="0" dirty="0" err="1"/>
              <a:t>pada</a:t>
            </a:r>
            <a:r>
              <a:rPr lang="en-US" b="0" dirty="0"/>
              <a:t> tag &lt;TD&gt; </a:t>
            </a:r>
            <a:r>
              <a:rPr lang="en-US" b="0" dirty="0" err="1"/>
              <a:t>akan</a:t>
            </a:r>
            <a:r>
              <a:rPr lang="en-US" b="0" dirty="0"/>
              <a:t> </a:t>
            </a:r>
            <a:r>
              <a:rPr lang="en-US" b="0" dirty="0" err="1"/>
              <a:t>menempatkan</a:t>
            </a:r>
            <a:r>
              <a:rPr lang="en-US" b="0" dirty="0"/>
              <a:t> </a:t>
            </a:r>
            <a:r>
              <a:rPr lang="en-US" b="0" dirty="0" err="1"/>
              <a:t>posisi</a:t>
            </a:r>
            <a:r>
              <a:rPr lang="en-US" b="0" dirty="0"/>
              <a:t> </a:t>
            </a:r>
            <a:r>
              <a:rPr lang="en-US" b="0" dirty="0" err="1"/>
              <a:t>teks</a:t>
            </a:r>
            <a:r>
              <a:rPr lang="en-US" b="0" dirty="0"/>
              <a:t> yang </a:t>
            </a:r>
            <a:r>
              <a:rPr lang="en-US" b="0" dirty="0" err="1"/>
              <a:t>ada</a:t>
            </a:r>
            <a:r>
              <a:rPr lang="en-US" b="0" dirty="0"/>
              <a:t> </a:t>
            </a:r>
            <a:r>
              <a:rPr lang="en-US" b="0" dirty="0" err="1"/>
              <a:t>dalam</a:t>
            </a:r>
            <a:r>
              <a:rPr lang="en-US" b="0" dirty="0"/>
              <a:t> </a:t>
            </a:r>
            <a:r>
              <a:rPr lang="en-US" b="0" dirty="0" err="1"/>
              <a:t>cel</a:t>
            </a:r>
            <a:r>
              <a:rPr lang="en-US" b="0" dirty="0"/>
              <a:t>. </a:t>
            </a:r>
            <a:r>
              <a:rPr lang="en-US" b="0" dirty="0" err="1"/>
              <a:t>Nilai</a:t>
            </a:r>
            <a:r>
              <a:rPr lang="en-US" b="0" dirty="0"/>
              <a:t> </a:t>
            </a:r>
            <a:r>
              <a:rPr lang="en-US" b="0" dirty="0" err="1"/>
              <a:t>atribut</a:t>
            </a:r>
            <a:r>
              <a:rPr lang="en-US" b="0" dirty="0"/>
              <a:t> </a:t>
            </a:r>
            <a:r>
              <a:rPr lang="en-US" b="0" dirty="0" err="1"/>
              <a:t>ini</a:t>
            </a:r>
            <a:r>
              <a:rPr lang="en-US" b="0" dirty="0"/>
              <a:t> </a:t>
            </a:r>
            <a:r>
              <a:rPr lang="en-US" b="0" dirty="0" err="1"/>
              <a:t>ada</a:t>
            </a:r>
            <a:r>
              <a:rPr lang="en-US" b="0" dirty="0"/>
              <a:t> </a:t>
            </a:r>
            <a:r>
              <a:rPr lang="en-US" b="0" dirty="0" err="1"/>
              <a:t>tiga</a:t>
            </a:r>
            <a:r>
              <a:rPr lang="en-US" b="0" dirty="0"/>
              <a:t>, </a:t>
            </a:r>
            <a:r>
              <a:rPr lang="en-US" b="0" dirty="0" err="1"/>
              <a:t>yaitu</a:t>
            </a:r>
            <a:r>
              <a:rPr lang="en-US" b="0" dirty="0"/>
              <a:t> : TOP, MIDDLE </a:t>
            </a:r>
            <a:r>
              <a:rPr lang="en-US" b="0" dirty="0" err="1"/>
              <a:t>dan</a:t>
            </a:r>
            <a:r>
              <a:rPr lang="en-US" b="0" dirty="0"/>
              <a:t> BOTTOM 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05561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>
                <a:latin typeface="ArchitextOneType" pitchFamily="2" charset="0"/>
              </a:rPr>
              <a:t>ATRIBUT TABEL</a:t>
            </a:r>
            <a:endParaRPr lang="en-US" sz="2800" dirty="0">
              <a:latin typeface="ArchitextOneType" pitchFamily="2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209800" y="1844825"/>
            <a:ext cx="6477000" cy="4104456"/>
          </a:xfrm>
        </p:spPr>
        <p:txBody>
          <a:bodyPr/>
          <a:lstStyle/>
          <a:p>
            <a:pPr marL="0" indent="0" algn="just">
              <a:buNone/>
            </a:pPr>
            <a:r>
              <a:rPr lang="en-US" sz="2400" dirty="0" err="1">
                <a:ln w="10541" cmpd="sng">
                  <a:solidFill>
                    <a:srgbClr val="C00000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dobe Garamond Pro" pitchFamily="18" charset="0"/>
              </a:rPr>
              <a:t>Tabel</a:t>
            </a:r>
            <a:r>
              <a:rPr lang="en-US" sz="2400" dirty="0">
                <a:ln w="10541" cmpd="sng">
                  <a:solidFill>
                    <a:srgbClr val="C00000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dobe Garamond Pro" pitchFamily="18" charset="0"/>
              </a:rPr>
              <a:t> </a:t>
            </a:r>
            <a:r>
              <a:rPr lang="en-US" sz="2400" dirty="0" err="1">
                <a:ln w="10541" cmpd="sng">
                  <a:solidFill>
                    <a:srgbClr val="C00000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dobe Garamond Pro" pitchFamily="18" charset="0"/>
              </a:rPr>
              <a:t>merupakan</a:t>
            </a:r>
            <a:r>
              <a:rPr lang="en-US" sz="2400" dirty="0">
                <a:ln w="10541" cmpd="sng">
                  <a:solidFill>
                    <a:srgbClr val="C00000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dobe Garamond Pro" pitchFamily="18" charset="0"/>
              </a:rPr>
              <a:t> </a:t>
            </a:r>
            <a:r>
              <a:rPr lang="en-US" sz="2400" dirty="0" err="1">
                <a:ln w="10541" cmpd="sng">
                  <a:solidFill>
                    <a:srgbClr val="C00000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dobe Garamond Pro" pitchFamily="18" charset="0"/>
              </a:rPr>
              <a:t>cara</a:t>
            </a:r>
            <a:r>
              <a:rPr lang="en-US" sz="2400" dirty="0">
                <a:ln w="10541" cmpd="sng">
                  <a:solidFill>
                    <a:srgbClr val="C00000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dobe Garamond Pro" pitchFamily="18" charset="0"/>
              </a:rPr>
              <a:t> </a:t>
            </a:r>
            <a:r>
              <a:rPr lang="en-US" sz="2400" dirty="0" err="1">
                <a:ln w="10541" cmpd="sng">
                  <a:solidFill>
                    <a:srgbClr val="C00000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dobe Garamond Pro" pitchFamily="18" charset="0"/>
              </a:rPr>
              <a:t>untuk</a:t>
            </a:r>
            <a:r>
              <a:rPr lang="en-US" sz="2400" dirty="0">
                <a:ln w="10541" cmpd="sng">
                  <a:solidFill>
                    <a:srgbClr val="C00000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dobe Garamond Pro" pitchFamily="18" charset="0"/>
              </a:rPr>
              <a:t> </a:t>
            </a:r>
            <a:r>
              <a:rPr lang="en-US" sz="2400" dirty="0" err="1">
                <a:ln w="10541" cmpd="sng">
                  <a:solidFill>
                    <a:srgbClr val="C00000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dobe Garamond Pro" pitchFamily="18" charset="0"/>
              </a:rPr>
              <a:t>menampilkan</a:t>
            </a:r>
            <a:r>
              <a:rPr lang="en-US" sz="2400" dirty="0">
                <a:ln w="10541" cmpd="sng">
                  <a:solidFill>
                    <a:srgbClr val="C00000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dobe Garamond Pro" pitchFamily="18" charset="0"/>
              </a:rPr>
              <a:t> </a:t>
            </a:r>
            <a:r>
              <a:rPr lang="en-US" sz="2400" dirty="0" err="1">
                <a:ln w="10541" cmpd="sng">
                  <a:solidFill>
                    <a:srgbClr val="C00000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dobe Garamond Pro" pitchFamily="18" charset="0"/>
              </a:rPr>
              <a:t>informasi</a:t>
            </a:r>
            <a:r>
              <a:rPr lang="en-US" sz="2400" dirty="0">
                <a:ln w="10541" cmpd="sng">
                  <a:solidFill>
                    <a:srgbClr val="C00000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dobe Garamond Pro" pitchFamily="18" charset="0"/>
              </a:rPr>
              <a:t> </a:t>
            </a:r>
            <a:r>
              <a:rPr lang="en-US" sz="2400" dirty="0" err="1">
                <a:ln w="10541" cmpd="sng">
                  <a:solidFill>
                    <a:srgbClr val="C00000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dobe Garamond Pro" pitchFamily="18" charset="0"/>
              </a:rPr>
              <a:t>dalam</a:t>
            </a:r>
            <a:r>
              <a:rPr lang="en-US" sz="2400" dirty="0">
                <a:ln w="10541" cmpd="sng">
                  <a:solidFill>
                    <a:srgbClr val="C00000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dobe Garamond Pro" pitchFamily="18" charset="0"/>
              </a:rPr>
              <a:t> </a:t>
            </a:r>
            <a:r>
              <a:rPr lang="en-US" sz="2400" dirty="0" err="1">
                <a:ln w="10541" cmpd="sng">
                  <a:solidFill>
                    <a:srgbClr val="C00000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dobe Garamond Pro" pitchFamily="18" charset="0"/>
              </a:rPr>
              <a:t>bentuk</a:t>
            </a:r>
            <a:r>
              <a:rPr lang="en-US" sz="2400" dirty="0">
                <a:ln w="10541" cmpd="sng">
                  <a:solidFill>
                    <a:srgbClr val="C00000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dobe Garamond Pro" pitchFamily="18" charset="0"/>
              </a:rPr>
              <a:t> </a:t>
            </a:r>
            <a:r>
              <a:rPr lang="en-US" sz="2400" dirty="0" err="1">
                <a:ln w="10541" cmpd="sng">
                  <a:solidFill>
                    <a:srgbClr val="C00000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dobe Garamond Pro" pitchFamily="18" charset="0"/>
              </a:rPr>
              <a:t>sel</a:t>
            </a:r>
            <a:r>
              <a:rPr lang="en-US" sz="2400" dirty="0">
                <a:ln w="10541" cmpd="sng">
                  <a:solidFill>
                    <a:srgbClr val="C00000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dobe Garamond Pro" pitchFamily="18" charset="0"/>
              </a:rPr>
              <a:t> yang </a:t>
            </a:r>
            <a:r>
              <a:rPr lang="en-US" sz="2400" dirty="0" err="1">
                <a:ln w="10541" cmpd="sng">
                  <a:solidFill>
                    <a:srgbClr val="C00000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dobe Garamond Pro" pitchFamily="18" charset="0"/>
              </a:rPr>
              <a:t>terdiri</a:t>
            </a:r>
            <a:r>
              <a:rPr lang="en-US" sz="2400" dirty="0">
                <a:ln w="10541" cmpd="sng">
                  <a:solidFill>
                    <a:srgbClr val="C00000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dobe Garamond Pro" pitchFamily="18" charset="0"/>
              </a:rPr>
              <a:t> </a:t>
            </a:r>
            <a:r>
              <a:rPr lang="en-US" sz="2400" dirty="0" err="1">
                <a:ln w="10541" cmpd="sng">
                  <a:solidFill>
                    <a:srgbClr val="C00000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dobe Garamond Pro" pitchFamily="18" charset="0"/>
              </a:rPr>
              <a:t>atas</a:t>
            </a:r>
            <a:r>
              <a:rPr lang="en-US" sz="2400" dirty="0">
                <a:ln w="10541" cmpd="sng">
                  <a:solidFill>
                    <a:srgbClr val="C00000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dobe Garamond Pro" pitchFamily="18" charset="0"/>
              </a:rPr>
              <a:t> </a:t>
            </a:r>
            <a:r>
              <a:rPr lang="en-US" sz="2400" dirty="0" err="1">
                <a:ln w="10541" cmpd="sng">
                  <a:solidFill>
                    <a:srgbClr val="C00000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dobe Garamond Pro" pitchFamily="18" charset="0"/>
              </a:rPr>
              <a:t>baris</a:t>
            </a:r>
            <a:r>
              <a:rPr lang="en-US" sz="2400" dirty="0">
                <a:ln w="10541" cmpd="sng">
                  <a:solidFill>
                    <a:srgbClr val="C00000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dobe Garamond Pro" pitchFamily="18" charset="0"/>
              </a:rPr>
              <a:t> </a:t>
            </a:r>
            <a:r>
              <a:rPr lang="en-US" sz="2400" dirty="0" err="1">
                <a:ln w="10541" cmpd="sng">
                  <a:solidFill>
                    <a:srgbClr val="C00000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dobe Garamond Pro" pitchFamily="18" charset="0"/>
              </a:rPr>
              <a:t>dan</a:t>
            </a:r>
            <a:r>
              <a:rPr lang="en-US" sz="2400" dirty="0">
                <a:ln w="10541" cmpd="sng">
                  <a:solidFill>
                    <a:srgbClr val="C00000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dobe Garamond Pro" pitchFamily="18" charset="0"/>
              </a:rPr>
              <a:t> </a:t>
            </a:r>
            <a:r>
              <a:rPr lang="en-US" sz="2400" dirty="0" err="1">
                <a:ln w="10541" cmpd="sng">
                  <a:solidFill>
                    <a:srgbClr val="C00000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dobe Garamond Pro" pitchFamily="18" charset="0"/>
              </a:rPr>
              <a:t>kolom</a:t>
            </a:r>
            <a:r>
              <a:rPr lang="en-US" sz="2400" dirty="0">
                <a:ln w="10541" cmpd="sng">
                  <a:solidFill>
                    <a:srgbClr val="C00000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dobe Garamond Pro" pitchFamily="18" charset="0"/>
              </a:rPr>
              <a:t>. </a:t>
            </a:r>
            <a:r>
              <a:rPr lang="en-US" sz="2400" dirty="0" err="1">
                <a:ln w="10541" cmpd="sng">
                  <a:solidFill>
                    <a:srgbClr val="C00000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dobe Garamond Pro" pitchFamily="18" charset="0"/>
              </a:rPr>
              <a:t>Untuk</a:t>
            </a:r>
            <a:r>
              <a:rPr lang="en-US" sz="2400" dirty="0">
                <a:ln w="10541" cmpd="sng">
                  <a:solidFill>
                    <a:srgbClr val="C00000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dobe Garamond Pro" pitchFamily="18" charset="0"/>
              </a:rPr>
              <a:t> </a:t>
            </a:r>
            <a:r>
              <a:rPr lang="en-US" sz="2400" dirty="0" err="1">
                <a:ln w="10541" cmpd="sng">
                  <a:solidFill>
                    <a:srgbClr val="C00000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dobe Garamond Pro" pitchFamily="18" charset="0"/>
              </a:rPr>
              <a:t>menampilkan</a:t>
            </a:r>
            <a:r>
              <a:rPr lang="en-US" sz="2400" dirty="0">
                <a:ln w="10541" cmpd="sng">
                  <a:solidFill>
                    <a:srgbClr val="C00000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dobe Garamond Pro" pitchFamily="18" charset="0"/>
              </a:rPr>
              <a:t> data </a:t>
            </a:r>
            <a:r>
              <a:rPr lang="en-US" sz="2400" dirty="0" err="1">
                <a:ln w="10541" cmpd="sng">
                  <a:solidFill>
                    <a:srgbClr val="C00000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dobe Garamond Pro" pitchFamily="18" charset="0"/>
              </a:rPr>
              <a:t>dalam</a:t>
            </a:r>
            <a:r>
              <a:rPr lang="en-US" sz="2400" dirty="0">
                <a:ln w="10541" cmpd="sng">
                  <a:solidFill>
                    <a:srgbClr val="C00000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dobe Garamond Pro" pitchFamily="18" charset="0"/>
              </a:rPr>
              <a:t> </a:t>
            </a:r>
            <a:r>
              <a:rPr lang="en-US" sz="2400" dirty="0" err="1">
                <a:ln w="10541" cmpd="sng">
                  <a:solidFill>
                    <a:srgbClr val="C00000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dobe Garamond Pro" pitchFamily="18" charset="0"/>
              </a:rPr>
              <a:t>bentuk</a:t>
            </a:r>
            <a:r>
              <a:rPr lang="en-US" sz="2400" dirty="0">
                <a:ln w="10541" cmpd="sng">
                  <a:solidFill>
                    <a:srgbClr val="C00000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dobe Garamond Pro" pitchFamily="18" charset="0"/>
              </a:rPr>
              <a:t> table </a:t>
            </a:r>
            <a:r>
              <a:rPr lang="en-US" sz="2400" dirty="0" err="1">
                <a:ln w="10541" cmpd="sng">
                  <a:solidFill>
                    <a:srgbClr val="C00000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dobe Garamond Pro" pitchFamily="18" charset="0"/>
              </a:rPr>
              <a:t>dalam</a:t>
            </a:r>
            <a:r>
              <a:rPr lang="en-US" sz="2400" dirty="0">
                <a:ln w="10541" cmpd="sng">
                  <a:solidFill>
                    <a:srgbClr val="C00000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dobe Garamond Pro" pitchFamily="18" charset="0"/>
              </a:rPr>
              <a:t> HTML. </a:t>
            </a:r>
            <a:r>
              <a:rPr lang="en-US" sz="2400" dirty="0" err="1">
                <a:ln w="10541" cmpd="sng">
                  <a:solidFill>
                    <a:srgbClr val="C00000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dobe Garamond Pro" pitchFamily="18" charset="0"/>
              </a:rPr>
              <a:t>Disamping</a:t>
            </a:r>
            <a:r>
              <a:rPr lang="en-US" sz="2400" dirty="0">
                <a:ln w="10541" cmpd="sng">
                  <a:solidFill>
                    <a:srgbClr val="C00000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dobe Garamond Pro" pitchFamily="18" charset="0"/>
              </a:rPr>
              <a:t> </a:t>
            </a:r>
            <a:r>
              <a:rPr lang="en-US" sz="2400" dirty="0" err="1">
                <a:ln w="10541" cmpd="sng">
                  <a:solidFill>
                    <a:srgbClr val="C00000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dobe Garamond Pro" pitchFamily="18" charset="0"/>
              </a:rPr>
              <a:t>itu</a:t>
            </a:r>
            <a:r>
              <a:rPr lang="en-US" sz="2400" dirty="0">
                <a:ln w="10541" cmpd="sng">
                  <a:solidFill>
                    <a:srgbClr val="C00000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dobe Garamond Pro" pitchFamily="18" charset="0"/>
              </a:rPr>
              <a:t> </a:t>
            </a:r>
            <a:r>
              <a:rPr lang="en-US" sz="2400" dirty="0" err="1">
                <a:ln w="10541" cmpd="sng">
                  <a:solidFill>
                    <a:srgbClr val="C00000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dobe Garamond Pro" pitchFamily="18" charset="0"/>
              </a:rPr>
              <a:t>tabel</a:t>
            </a:r>
            <a:r>
              <a:rPr lang="en-US" sz="2400" dirty="0">
                <a:ln w="10541" cmpd="sng">
                  <a:solidFill>
                    <a:srgbClr val="C00000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dobe Garamond Pro" pitchFamily="18" charset="0"/>
              </a:rPr>
              <a:t> </a:t>
            </a:r>
            <a:r>
              <a:rPr lang="en-US" sz="2400" dirty="0" err="1">
                <a:ln w="10541" cmpd="sng">
                  <a:solidFill>
                    <a:srgbClr val="C00000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dobe Garamond Pro" pitchFamily="18" charset="0"/>
              </a:rPr>
              <a:t>juga</a:t>
            </a:r>
            <a:r>
              <a:rPr lang="en-US" sz="2400" dirty="0">
                <a:ln w="10541" cmpd="sng">
                  <a:solidFill>
                    <a:srgbClr val="C00000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dobe Garamond Pro" pitchFamily="18" charset="0"/>
              </a:rPr>
              <a:t> </a:t>
            </a:r>
            <a:r>
              <a:rPr lang="en-US" sz="2400" dirty="0" err="1">
                <a:ln w="10541" cmpd="sng">
                  <a:solidFill>
                    <a:srgbClr val="C00000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dobe Garamond Pro" pitchFamily="18" charset="0"/>
              </a:rPr>
              <a:t>digunakan</a:t>
            </a:r>
            <a:r>
              <a:rPr lang="en-US" sz="2400" dirty="0">
                <a:ln w="10541" cmpd="sng">
                  <a:solidFill>
                    <a:srgbClr val="C00000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dobe Garamond Pro" pitchFamily="18" charset="0"/>
              </a:rPr>
              <a:t> </a:t>
            </a:r>
            <a:r>
              <a:rPr lang="en-US" sz="2400" dirty="0" err="1">
                <a:ln w="10541" cmpd="sng">
                  <a:solidFill>
                    <a:srgbClr val="C00000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dobe Garamond Pro" pitchFamily="18" charset="0"/>
              </a:rPr>
              <a:t>untuk</a:t>
            </a:r>
            <a:r>
              <a:rPr lang="en-US" sz="2400" dirty="0">
                <a:ln w="10541" cmpd="sng">
                  <a:solidFill>
                    <a:srgbClr val="C00000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dobe Garamond Pro" pitchFamily="18" charset="0"/>
              </a:rPr>
              <a:t> </a:t>
            </a:r>
            <a:r>
              <a:rPr lang="en-US" sz="2400" dirty="0" err="1">
                <a:ln w="10541" cmpd="sng">
                  <a:solidFill>
                    <a:srgbClr val="C00000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dobe Garamond Pro" pitchFamily="18" charset="0"/>
              </a:rPr>
              <a:t>menampilkan</a:t>
            </a:r>
            <a:r>
              <a:rPr lang="en-US" sz="2400" dirty="0">
                <a:ln w="10541" cmpd="sng">
                  <a:solidFill>
                    <a:srgbClr val="C00000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dobe Garamond Pro" pitchFamily="18" charset="0"/>
              </a:rPr>
              <a:t> record-record </a:t>
            </a:r>
            <a:r>
              <a:rPr lang="en-US" sz="2400" dirty="0" err="1">
                <a:ln w="10541" cmpd="sng">
                  <a:solidFill>
                    <a:srgbClr val="C00000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dobe Garamond Pro" pitchFamily="18" charset="0"/>
              </a:rPr>
              <a:t>pada</a:t>
            </a:r>
            <a:r>
              <a:rPr lang="en-US" sz="2400" dirty="0">
                <a:ln w="10541" cmpd="sng">
                  <a:solidFill>
                    <a:srgbClr val="C00000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dobe Garamond Pro" pitchFamily="18" charset="0"/>
              </a:rPr>
              <a:t> database. </a:t>
            </a:r>
            <a:r>
              <a:rPr lang="en-US" sz="2400" dirty="0" err="1">
                <a:ln w="10541" cmpd="sng">
                  <a:solidFill>
                    <a:srgbClr val="C00000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dobe Garamond Pro" pitchFamily="18" charset="0"/>
              </a:rPr>
              <a:t>Untuk</a:t>
            </a:r>
            <a:r>
              <a:rPr lang="en-US" sz="2400" dirty="0">
                <a:ln w="10541" cmpd="sng">
                  <a:solidFill>
                    <a:srgbClr val="C00000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dobe Garamond Pro" pitchFamily="18" charset="0"/>
              </a:rPr>
              <a:t> </a:t>
            </a:r>
            <a:r>
              <a:rPr lang="en-US" sz="2400" dirty="0" err="1">
                <a:ln w="10541" cmpd="sng">
                  <a:solidFill>
                    <a:srgbClr val="C00000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dobe Garamond Pro" pitchFamily="18" charset="0"/>
              </a:rPr>
              <a:t>membuat</a:t>
            </a:r>
            <a:r>
              <a:rPr lang="en-US" sz="2400" dirty="0">
                <a:ln w="10541" cmpd="sng">
                  <a:solidFill>
                    <a:srgbClr val="C00000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dobe Garamond Pro" pitchFamily="18" charset="0"/>
              </a:rPr>
              <a:t> </a:t>
            </a:r>
            <a:r>
              <a:rPr lang="en-US" sz="2400" dirty="0" err="1">
                <a:ln w="10541" cmpd="sng">
                  <a:solidFill>
                    <a:srgbClr val="C00000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dobe Garamond Pro" pitchFamily="18" charset="0"/>
              </a:rPr>
              <a:t>tabel</a:t>
            </a:r>
            <a:r>
              <a:rPr lang="en-US" sz="2400" dirty="0">
                <a:ln w="10541" cmpd="sng">
                  <a:solidFill>
                    <a:srgbClr val="C00000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dobe Garamond Pro" pitchFamily="18" charset="0"/>
              </a:rPr>
              <a:t> </a:t>
            </a:r>
            <a:r>
              <a:rPr lang="en-US" sz="2400" dirty="0" err="1">
                <a:ln w="10541" cmpd="sng">
                  <a:solidFill>
                    <a:srgbClr val="C00000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dobe Garamond Pro" pitchFamily="18" charset="0"/>
              </a:rPr>
              <a:t>digunakan</a:t>
            </a:r>
            <a:r>
              <a:rPr lang="en-US" sz="2400" dirty="0">
                <a:ln w="10541" cmpd="sng">
                  <a:solidFill>
                    <a:srgbClr val="C00000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dobe Garamond Pro" pitchFamily="18" charset="0"/>
              </a:rPr>
              <a:t> tag &lt;TABLE&gt;….&lt;/TABLE&gt;. </a:t>
            </a:r>
            <a:endParaRPr lang="en-US" sz="2400" dirty="0" smtClean="0">
              <a:ln w="10541" cmpd="sng">
                <a:solidFill>
                  <a:srgbClr val="C00000"/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Adobe Garamond Pro" pitchFamily="18" charset="0"/>
            </a:endParaRPr>
          </a:p>
          <a:p>
            <a:pPr marL="0" indent="0" algn="just">
              <a:buNone/>
            </a:pPr>
            <a:r>
              <a:rPr lang="en-US" sz="2400" dirty="0" smtClean="0">
                <a:ln w="10541" cmpd="sng">
                  <a:solidFill>
                    <a:srgbClr val="C00000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dobe Garamond Pro" pitchFamily="18" charset="0"/>
              </a:rPr>
              <a:t>Akan </a:t>
            </a:r>
            <a:r>
              <a:rPr lang="en-US" sz="2400" dirty="0" err="1">
                <a:ln w="10541" cmpd="sng">
                  <a:solidFill>
                    <a:srgbClr val="C00000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dobe Garamond Pro" pitchFamily="18" charset="0"/>
              </a:rPr>
              <a:t>tetapi</a:t>
            </a:r>
            <a:r>
              <a:rPr lang="en-US" sz="2400" dirty="0">
                <a:ln w="10541" cmpd="sng">
                  <a:solidFill>
                    <a:srgbClr val="C00000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dobe Garamond Pro" pitchFamily="18" charset="0"/>
              </a:rPr>
              <a:t> tag &lt;TABLE&gt; </a:t>
            </a:r>
            <a:r>
              <a:rPr lang="en-US" sz="2400" dirty="0" err="1">
                <a:ln w="10541" cmpd="sng">
                  <a:solidFill>
                    <a:srgbClr val="C00000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dobe Garamond Pro" pitchFamily="18" charset="0"/>
              </a:rPr>
              <a:t>tersebut</a:t>
            </a:r>
            <a:r>
              <a:rPr lang="en-US" sz="2400" dirty="0">
                <a:ln w="10541" cmpd="sng">
                  <a:solidFill>
                    <a:srgbClr val="C00000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dobe Garamond Pro" pitchFamily="18" charset="0"/>
              </a:rPr>
              <a:t> </a:t>
            </a:r>
            <a:r>
              <a:rPr lang="en-US" sz="2400" dirty="0" err="1">
                <a:ln w="10541" cmpd="sng">
                  <a:solidFill>
                    <a:srgbClr val="C00000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dobe Garamond Pro" pitchFamily="18" charset="0"/>
              </a:rPr>
              <a:t>tidak</a:t>
            </a:r>
            <a:r>
              <a:rPr lang="en-US" sz="2400" dirty="0">
                <a:ln w="10541" cmpd="sng">
                  <a:solidFill>
                    <a:srgbClr val="C00000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dobe Garamond Pro" pitchFamily="18" charset="0"/>
              </a:rPr>
              <a:t> </a:t>
            </a:r>
            <a:r>
              <a:rPr lang="en-US" sz="2400" dirty="0" err="1">
                <a:ln w="10541" cmpd="sng">
                  <a:solidFill>
                    <a:srgbClr val="C00000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dobe Garamond Pro" pitchFamily="18" charset="0"/>
              </a:rPr>
              <a:t>bisa</a:t>
            </a:r>
            <a:r>
              <a:rPr lang="en-US" sz="2400" dirty="0">
                <a:ln w="10541" cmpd="sng">
                  <a:solidFill>
                    <a:srgbClr val="C00000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dobe Garamond Pro" pitchFamily="18" charset="0"/>
              </a:rPr>
              <a:t> </a:t>
            </a:r>
            <a:r>
              <a:rPr lang="en-US" sz="2400" dirty="0" err="1">
                <a:ln w="10541" cmpd="sng">
                  <a:solidFill>
                    <a:srgbClr val="C00000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dobe Garamond Pro" pitchFamily="18" charset="0"/>
              </a:rPr>
              <a:t>berdiri</a:t>
            </a:r>
            <a:r>
              <a:rPr lang="en-US" sz="2400" dirty="0">
                <a:ln w="10541" cmpd="sng">
                  <a:solidFill>
                    <a:srgbClr val="C00000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dobe Garamond Pro" pitchFamily="18" charset="0"/>
              </a:rPr>
              <a:t> </a:t>
            </a:r>
            <a:r>
              <a:rPr lang="en-US" sz="2400" dirty="0" err="1">
                <a:ln w="10541" cmpd="sng">
                  <a:solidFill>
                    <a:srgbClr val="C00000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dobe Garamond Pro" pitchFamily="18" charset="0"/>
              </a:rPr>
              <a:t>sendiri</a:t>
            </a:r>
            <a:r>
              <a:rPr lang="en-US" sz="2400" dirty="0">
                <a:ln w="10541" cmpd="sng">
                  <a:solidFill>
                    <a:srgbClr val="C00000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dobe Garamond Pro" pitchFamily="18" charset="0"/>
              </a:rPr>
              <a:t>, </a:t>
            </a:r>
            <a:r>
              <a:rPr lang="en-US" sz="2400" dirty="0" err="1">
                <a:ln w="10541" cmpd="sng">
                  <a:solidFill>
                    <a:srgbClr val="C00000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dobe Garamond Pro" pitchFamily="18" charset="0"/>
              </a:rPr>
              <a:t>harus</a:t>
            </a:r>
            <a:r>
              <a:rPr lang="en-US" sz="2400" dirty="0">
                <a:ln w="10541" cmpd="sng">
                  <a:solidFill>
                    <a:srgbClr val="C00000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dobe Garamond Pro" pitchFamily="18" charset="0"/>
              </a:rPr>
              <a:t> </a:t>
            </a:r>
            <a:r>
              <a:rPr lang="en-US" sz="2400" dirty="0" err="1">
                <a:ln w="10541" cmpd="sng">
                  <a:solidFill>
                    <a:srgbClr val="C00000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dobe Garamond Pro" pitchFamily="18" charset="0"/>
              </a:rPr>
              <a:t>disertai</a:t>
            </a:r>
            <a:r>
              <a:rPr lang="en-US" sz="2400" dirty="0">
                <a:ln w="10541" cmpd="sng">
                  <a:solidFill>
                    <a:srgbClr val="C00000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dobe Garamond Pro" pitchFamily="18" charset="0"/>
              </a:rPr>
              <a:t> </a:t>
            </a:r>
            <a:r>
              <a:rPr lang="en-US" sz="2400" dirty="0" err="1">
                <a:ln w="10541" cmpd="sng">
                  <a:solidFill>
                    <a:srgbClr val="C00000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dobe Garamond Pro" pitchFamily="18" charset="0"/>
              </a:rPr>
              <a:t>dengan</a:t>
            </a:r>
            <a:r>
              <a:rPr lang="en-US" sz="2400" dirty="0">
                <a:ln w="10541" cmpd="sng">
                  <a:solidFill>
                    <a:srgbClr val="C00000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dobe Garamond Pro" pitchFamily="18" charset="0"/>
              </a:rPr>
              <a:t> tag-tag lain </a:t>
            </a:r>
            <a:r>
              <a:rPr lang="en-US" sz="2400" dirty="0" err="1">
                <a:ln w="10541" cmpd="sng">
                  <a:solidFill>
                    <a:srgbClr val="C00000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dobe Garamond Pro" pitchFamily="18" charset="0"/>
              </a:rPr>
              <a:t>sebagai</a:t>
            </a:r>
            <a:r>
              <a:rPr lang="en-US" sz="2400" dirty="0">
                <a:ln w="10541" cmpd="sng">
                  <a:solidFill>
                    <a:srgbClr val="C00000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dobe Garamond Pro" pitchFamily="18" charset="0"/>
              </a:rPr>
              <a:t> </a:t>
            </a:r>
            <a:r>
              <a:rPr lang="en-US" sz="2400" dirty="0" err="1">
                <a:ln w="10541" cmpd="sng">
                  <a:solidFill>
                    <a:srgbClr val="C00000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dobe Garamond Pro" pitchFamily="18" charset="0"/>
              </a:rPr>
              <a:t>pembuat</a:t>
            </a:r>
            <a:r>
              <a:rPr lang="en-US" sz="2400" dirty="0">
                <a:ln w="10541" cmpd="sng">
                  <a:solidFill>
                    <a:srgbClr val="C00000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dobe Garamond Pro" pitchFamily="18" charset="0"/>
              </a:rPr>
              <a:t> </a:t>
            </a:r>
            <a:r>
              <a:rPr lang="en-US" sz="2400" dirty="0" err="1">
                <a:ln w="10541" cmpd="sng">
                  <a:solidFill>
                    <a:srgbClr val="C00000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dobe Garamond Pro" pitchFamily="18" charset="0"/>
              </a:rPr>
              <a:t>baris</a:t>
            </a:r>
            <a:r>
              <a:rPr lang="en-US" sz="2400" dirty="0">
                <a:ln w="10541" cmpd="sng">
                  <a:solidFill>
                    <a:srgbClr val="C00000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dobe Garamond Pro" pitchFamily="18" charset="0"/>
              </a:rPr>
              <a:t> </a:t>
            </a:r>
            <a:r>
              <a:rPr lang="en-US" sz="2400" dirty="0" err="1">
                <a:ln w="10541" cmpd="sng">
                  <a:solidFill>
                    <a:srgbClr val="C00000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dobe Garamond Pro" pitchFamily="18" charset="0"/>
              </a:rPr>
              <a:t>dan</a:t>
            </a:r>
            <a:r>
              <a:rPr lang="en-US" sz="2400" dirty="0">
                <a:ln w="10541" cmpd="sng">
                  <a:solidFill>
                    <a:srgbClr val="C00000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dobe Garamond Pro" pitchFamily="18" charset="0"/>
              </a:rPr>
              <a:t> </a:t>
            </a:r>
            <a:r>
              <a:rPr lang="en-US" sz="2400" dirty="0" err="1">
                <a:ln w="10541" cmpd="sng">
                  <a:solidFill>
                    <a:srgbClr val="C00000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dobe Garamond Pro" pitchFamily="18" charset="0"/>
              </a:rPr>
              <a:t>kolom</a:t>
            </a:r>
            <a:r>
              <a:rPr lang="en-US" sz="2400" dirty="0">
                <a:ln w="10541" cmpd="sng">
                  <a:solidFill>
                    <a:srgbClr val="C00000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dobe Garamond Pro" pitchFamily="18" charset="0"/>
              </a:rPr>
              <a:t> </a:t>
            </a:r>
            <a:r>
              <a:rPr lang="en-US" sz="2400" dirty="0" err="1">
                <a:ln w="10541" cmpd="sng">
                  <a:solidFill>
                    <a:srgbClr val="C00000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dobe Garamond Pro" pitchFamily="18" charset="0"/>
              </a:rPr>
              <a:t>yaitu</a:t>
            </a:r>
            <a:r>
              <a:rPr lang="en-US" sz="2400" dirty="0">
                <a:ln w="10541" cmpd="sng">
                  <a:solidFill>
                    <a:srgbClr val="C00000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dobe Garamond Pro" pitchFamily="18" charset="0"/>
              </a:rPr>
              <a:t> : </a:t>
            </a:r>
          </a:p>
        </p:txBody>
      </p:sp>
    </p:spTree>
    <p:extLst>
      <p:ext uri="{BB962C8B-B14F-4D97-AF65-F5344CB8AC3E}">
        <p14:creationId xmlns:p14="http://schemas.microsoft.com/office/powerpoint/2010/main" val="3065650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6"/>
          <p:cNvSpPr txBox="1">
            <a:spLocks/>
          </p:cNvSpPr>
          <p:nvPr/>
        </p:nvSpPr>
        <p:spPr bwMode="auto">
          <a:xfrm>
            <a:off x="2032517" y="664932"/>
            <a:ext cx="6948451" cy="808038"/>
          </a:xfrm>
          <a:prstGeom prst="rect">
            <a:avLst/>
          </a:prstGeom>
          <a:noFill/>
          <a:ln w="28575">
            <a:solidFill>
              <a:srgbClr val="FFC000"/>
            </a:solidFill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5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500">
                <a:solidFill>
                  <a:schemeClr val="bg1"/>
                </a:solidFill>
                <a:latin typeface="FederationBold" pitchFamily="2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500">
                <a:solidFill>
                  <a:schemeClr val="bg1"/>
                </a:solidFill>
                <a:latin typeface="FederationBold" pitchFamily="2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500">
                <a:solidFill>
                  <a:schemeClr val="bg1"/>
                </a:solidFill>
                <a:latin typeface="FederationBold" pitchFamily="2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500">
                <a:solidFill>
                  <a:schemeClr val="bg1"/>
                </a:solidFill>
                <a:latin typeface="FederationBold" pitchFamily="2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500">
                <a:solidFill>
                  <a:schemeClr val="bg1"/>
                </a:solidFill>
                <a:latin typeface="FederationBold" pitchFamily="2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500">
                <a:solidFill>
                  <a:schemeClr val="bg1"/>
                </a:solidFill>
                <a:latin typeface="FederationBold" pitchFamily="2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500">
                <a:solidFill>
                  <a:schemeClr val="bg1"/>
                </a:solidFill>
                <a:latin typeface="FederationBold" pitchFamily="2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500">
                <a:solidFill>
                  <a:schemeClr val="bg1"/>
                </a:solidFill>
                <a:latin typeface="FederationBold" pitchFamily="2" charset="0"/>
              </a:defRPr>
            </a:lvl9pPr>
          </a:lstStyle>
          <a:p>
            <a:pPr algn="ctr"/>
            <a:r>
              <a:rPr lang="en-US" sz="2800" u="sng" dirty="0" smtClean="0">
                <a:latin typeface="ArchitextOneType" pitchFamily="2" charset="0"/>
              </a:rPr>
              <a:t>CONTOH PROGRAM</a:t>
            </a:r>
            <a:br>
              <a:rPr lang="en-US" sz="2800" u="sng" dirty="0" smtClean="0">
                <a:latin typeface="ArchitextOneType" pitchFamily="2" charset="0"/>
              </a:rPr>
            </a:br>
            <a:r>
              <a:rPr lang="en-US" sz="2800" dirty="0" smtClean="0">
                <a:solidFill>
                  <a:srgbClr val="FF0000"/>
                </a:solidFill>
                <a:latin typeface="Baskerville Old Face" pitchFamily="18" charset="0"/>
              </a:rPr>
              <a:t>(alignment.html)</a:t>
            </a:r>
            <a:endParaRPr lang="en-US" dirty="0">
              <a:solidFill>
                <a:srgbClr val="FF0000"/>
              </a:solidFill>
              <a:latin typeface="Baskerville Old Face" pitchFamily="18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032517" y="1660920"/>
            <a:ext cx="6955379" cy="4360368"/>
          </a:xfrm>
          <a:prstGeom prst="rect">
            <a:avLst/>
          </a:prstGeom>
          <a:ln w="28575">
            <a:solidFill>
              <a:srgbClr val="FFC000"/>
            </a:solidFill>
          </a:ln>
        </p:spPr>
        <p:txBody>
          <a:bodyPr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>
              <a:buFontTx/>
              <a:buNone/>
            </a:pPr>
            <a:r>
              <a:rPr lang="en-US" sz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&lt;HTML&gt; </a:t>
            </a:r>
          </a:p>
          <a:p>
            <a:pPr marL="0" indent="0">
              <a:buFontTx/>
              <a:buNone/>
            </a:pPr>
            <a:r>
              <a:rPr lang="en-US" sz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&lt;HEAD&gt; </a:t>
            </a:r>
          </a:p>
          <a:p>
            <a:pPr marL="0" indent="0">
              <a:buFontTx/>
              <a:buNone/>
            </a:pPr>
            <a:r>
              <a:rPr lang="en-US" sz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&lt;TITLE&gt;Alignment&lt;/TITLE&gt; </a:t>
            </a:r>
          </a:p>
          <a:p>
            <a:pPr marL="0" indent="0">
              <a:buFontTx/>
              <a:buNone/>
            </a:pPr>
            <a:r>
              <a:rPr lang="en-US" sz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&lt;/HEAD&gt; </a:t>
            </a:r>
          </a:p>
          <a:p>
            <a:pPr marL="0" indent="0">
              <a:buFontTx/>
              <a:buNone/>
            </a:pPr>
            <a:r>
              <a:rPr lang="en-US" sz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&lt;BODY&gt; </a:t>
            </a:r>
          </a:p>
          <a:p>
            <a:pPr marL="0" indent="0">
              <a:buFontTx/>
              <a:buNone/>
            </a:pPr>
            <a:r>
              <a:rPr lang="en-US" sz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&lt;TABLE border=1 </a:t>
            </a:r>
            <a:r>
              <a:rPr lang="en-US" sz="1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Cellspacing</a:t>
            </a:r>
            <a:r>
              <a:rPr lang="en-US" sz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=5 </a:t>
            </a:r>
            <a:r>
              <a:rPr lang="en-US" sz="1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cellpadding</a:t>
            </a:r>
            <a:r>
              <a:rPr lang="en-US" sz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=5 width=500 height=500 align=right&gt; </a:t>
            </a:r>
          </a:p>
          <a:p>
            <a:pPr marL="0" indent="0">
              <a:buFontTx/>
              <a:buNone/>
            </a:pPr>
            <a:r>
              <a:rPr lang="en-US" sz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</a:t>
            </a:r>
            <a:r>
              <a:rPr lang="en-US" sz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&lt;</a:t>
            </a:r>
            <a:r>
              <a:rPr lang="en-US" sz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TR&gt; </a:t>
            </a:r>
          </a:p>
          <a:p>
            <a:pPr marL="0" indent="0">
              <a:buFontTx/>
              <a:buNone/>
            </a:pPr>
            <a:r>
              <a:rPr lang="en-US" sz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&lt;TH </a:t>
            </a:r>
            <a:r>
              <a:rPr lang="en-US" sz="1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colspan</a:t>
            </a:r>
            <a:r>
              <a:rPr lang="en-US" sz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=2 width=100% height=10%&gt; </a:t>
            </a:r>
            <a:r>
              <a:rPr lang="en-US" sz="1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ini</a:t>
            </a:r>
            <a:r>
              <a:rPr lang="en-US" sz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adalah</a:t>
            </a:r>
            <a:r>
              <a:rPr lang="en-US" sz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header &lt;/TH&gt; </a:t>
            </a:r>
          </a:p>
          <a:p>
            <a:pPr marL="0" indent="0">
              <a:buFontTx/>
              <a:buNone/>
            </a:pPr>
            <a:r>
              <a:rPr lang="en-US" sz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</a:t>
            </a:r>
            <a:r>
              <a:rPr lang="en-US" sz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&lt;/</a:t>
            </a:r>
            <a:r>
              <a:rPr lang="en-US" sz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TR&gt; </a:t>
            </a:r>
          </a:p>
          <a:p>
            <a:pPr marL="0" indent="0">
              <a:buFontTx/>
              <a:buNone/>
            </a:pPr>
            <a:r>
              <a:rPr lang="en-US" sz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</a:t>
            </a:r>
            <a:r>
              <a:rPr lang="en-US" sz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&lt;</a:t>
            </a:r>
            <a:r>
              <a:rPr lang="en-US" sz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TR&gt; </a:t>
            </a:r>
          </a:p>
          <a:p>
            <a:pPr marL="0" indent="0">
              <a:buFontTx/>
              <a:buNone/>
            </a:pPr>
            <a:r>
              <a:rPr lang="en-US" sz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&lt;TD </a:t>
            </a:r>
            <a:r>
              <a:rPr lang="en-US" sz="1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rowspan</a:t>
            </a:r>
            <a:r>
              <a:rPr lang="en-US" sz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=2 align=right </a:t>
            </a:r>
            <a:r>
              <a:rPr lang="en-US" sz="1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valign</a:t>
            </a:r>
            <a:r>
              <a:rPr lang="en-US" sz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=top&gt; </a:t>
            </a:r>
            <a:r>
              <a:rPr lang="en-US" sz="1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kolom</a:t>
            </a:r>
            <a:r>
              <a:rPr lang="en-US" sz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1 </a:t>
            </a:r>
            <a:r>
              <a:rPr lang="en-US" sz="1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rowspan</a:t>
            </a:r>
            <a:r>
              <a:rPr lang="en-US" sz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&lt;/TD&gt; </a:t>
            </a:r>
          </a:p>
          <a:p>
            <a:pPr marL="0" indent="0">
              <a:buFontTx/>
              <a:buNone/>
            </a:pPr>
            <a:r>
              <a:rPr lang="en-US" sz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&lt;TD width=70% align=center </a:t>
            </a:r>
            <a:r>
              <a:rPr lang="en-US" sz="1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valign</a:t>
            </a:r>
            <a:r>
              <a:rPr lang="en-US" sz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=bottom&gt; </a:t>
            </a:r>
            <a:r>
              <a:rPr lang="en-US" sz="1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baris</a:t>
            </a:r>
            <a:r>
              <a:rPr lang="en-US" sz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1 </a:t>
            </a:r>
            <a:r>
              <a:rPr lang="en-US" sz="1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kolom</a:t>
            </a:r>
            <a:r>
              <a:rPr lang="en-US" sz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2 &lt;/TD&gt; </a:t>
            </a:r>
          </a:p>
          <a:p>
            <a:pPr marL="0" indent="0">
              <a:buFontTx/>
              <a:buNone/>
            </a:pPr>
            <a:r>
              <a:rPr lang="en-US" sz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</a:t>
            </a:r>
            <a:r>
              <a:rPr lang="en-US" sz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&lt;/</a:t>
            </a:r>
            <a:r>
              <a:rPr lang="en-US" sz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TR&gt; </a:t>
            </a:r>
          </a:p>
          <a:p>
            <a:pPr marL="0" indent="0">
              <a:buFontTx/>
              <a:buNone/>
            </a:pPr>
            <a:r>
              <a:rPr lang="en-US" sz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</a:t>
            </a:r>
            <a:r>
              <a:rPr lang="en-US" sz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&lt;</a:t>
            </a:r>
            <a:r>
              <a:rPr lang="en-US" sz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TR&gt; </a:t>
            </a:r>
          </a:p>
          <a:p>
            <a:pPr marL="0" indent="0">
              <a:buFontTx/>
              <a:buNone/>
            </a:pPr>
            <a:r>
              <a:rPr lang="en-US" sz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&lt;TD height=20% align=left </a:t>
            </a:r>
            <a:r>
              <a:rPr lang="en-US" sz="1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valign</a:t>
            </a:r>
            <a:r>
              <a:rPr lang="en-US" sz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=middle&gt; </a:t>
            </a:r>
            <a:r>
              <a:rPr lang="en-US" sz="1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baris</a:t>
            </a:r>
            <a:r>
              <a:rPr lang="en-US" sz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2 </a:t>
            </a:r>
            <a:r>
              <a:rPr lang="en-US" sz="1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kolom</a:t>
            </a:r>
            <a:r>
              <a:rPr lang="en-US" sz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2 &lt;/TD&gt; </a:t>
            </a:r>
          </a:p>
          <a:p>
            <a:pPr marL="0" indent="0">
              <a:buFontTx/>
              <a:buNone/>
            </a:pPr>
            <a:r>
              <a:rPr lang="en-US" sz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</a:t>
            </a:r>
            <a:r>
              <a:rPr lang="en-US" sz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&lt;/</a:t>
            </a:r>
            <a:r>
              <a:rPr lang="en-US" sz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TR&gt; </a:t>
            </a:r>
          </a:p>
          <a:p>
            <a:pPr marL="0" indent="0">
              <a:buFontTx/>
              <a:buNone/>
            </a:pPr>
            <a:r>
              <a:rPr lang="en-US" sz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&lt;/TABLE&gt; </a:t>
            </a:r>
          </a:p>
          <a:p>
            <a:pPr marL="0" indent="0">
              <a:buFontTx/>
              <a:buNone/>
            </a:pPr>
            <a:r>
              <a:rPr lang="en-US" sz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&lt;/BODY&gt; </a:t>
            </a:r>
          </a:p>
          <a:p>
            <a:pPr marL="0" indent="0">
              <a:buFontTx/>
              <a:buNone/>
            </a:pPr>
            <a:r>
              <a:rPr lang="en-US" sz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&lt;/HTML&gt;</a:t>
            </a:r>
          </a:p>
        </p:txBody>
      </p:sp>
    </p:spTree>
    <p:extLst>
      <p:ext uri="{BB962C8B-B14F-4D97-AF65-F5344CB8AC3E}">
        <p14:creationId xmlns:p14="http://schemas.microsoft.com/office/powerpoint/2010/main" val="49039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39752" y="692696"/>
            <a:ext cx="6477000" cy="724942"/>
          </a:xfrm>
        </p:spPr>
        <p:txBody>
          <a:bodyPr/>
          <a:lstStyle/>
          <a:p>
            <a:r>
              <a:rPr lang="en-US" dirty="0" smtClean="0"/>
              <a:t>MENEMPATKAN TABEL KE DALAM WEB</a:t>
            </a:r>
            <a:endParaRPr lang="en-US" dirty="0"/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962048" y="2060848"/>
            <a:ext cx="7920880" cy="3832904"/>
          </a:xfrm>
          <a:prstGeom prst="rect">
            <a:avLst/>
          </a:prstGeom>
          <a:ln>
            <a:solidFill>
              <a:srgbClr val="FFC000"/>
            </a:solidFill>
          </a:ln>
        </p:spPr>
        <p:txBody>
          <a:bodyPr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>
              <a:buFontTx/>
              <a:buNone/>
            </a:pPr>
            <a:r>
              <a:rPr lang="en-US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j. Align </a:t>
            </a:r>
            <a:endParaRPr lang="en-US" b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just">
              <a:buFontTx/>
              <a:buNone/>
            </a:pPr>
            <a:r>
              <a:rPr lang="en-US" b="0" smtClean="0"/>
              <a:t>Atribut align digunakan untuk menempatkan posisi tabel atau text yang ada di dalam sel secara horisontal. Jika ditempatkan pada tag &lt;TABLE&gt; akan menepatkan posisi tabel dalam browser, sedangkan jika ditempatkan pada tag &lt;TD&gt; akan menempatkan posisi teks yang ada dalam cel. Nilai atribut ini ada tiga, yaitu : LEFT, CENTER dan RIGHT</a:t>
            </a:r>
          </a:p>
          <a:p>
            <a:endParaRPr lang="en-US" sz="1600" b="0" smtClean="0"/>
          </a:p>
          <a:p>
            <a:pPr marL="0" indent="0">
              <a:buFontTx/>
              <a:buNone/>
            </a:pPr>
            <a:r>
              <a:rPr lang="en-US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k. Valign </a:t>
            </a:r>
            <a:endParaRPr lang="en-US" b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just">
              <a:buFontTx/>
              <a:buNone/>
            </a:pPr>
            <a:r>
              <a:rPr lang="en-US" b="0" smtClean="0"/>
              <a:t>Atribut valign digunakan untuk menempatkan posisi text yang ada di dalam sel secara vertikal. Atribut ini ditempatkan pada tag &lt;TD&gt; akan menempatkan posisi teks yang ada dalam cel. Nilai atribut ini ada tiga, yaitu : TOP, MIDDLE dan BOTTOM 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96931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23528" y="2132856"/>
            <a:ext cx="4536504" cy="3456384"/>
          </a:xfrm>
          <a:solidFill>
            <a:schemeClr val="lt1">
              <a:alpha val="7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en-US" sz="1200" dirty="0"/>
              <a:t>&lt;HTML&gt;</a:t>
            </a:r>
          </a:p>
          <a:p>
            <a:pPr marL="0" indent="0">
              <a:buNone/>
            </a:pPr>
            <a:r>
              <a:rPr lang="en-US" sz="1200" dirty="0"/>
              <a:t>&lt;HEAD&gt;</a:t>
            </a:r>
          </a:p>
          <a:p>
            <a:pPr marL="0" indent="0">
              <a:buNone/>
            </a:pPr>
            <a:r>
              <a:rPr lang="en-US" sz="1200" dirty="0"/>
              <a:t> </a:t>
            </a:r>
            <a:r>
              <a:rPr lang="en-US" sz="1200" dirty="0" smtClean="0"/>
              <a:t>            &lt;</a:t>
            </a:r>
            <a:r>
              <a:rPr lang="en-US" sz="1200" dirty="0"/>
              <a:t>TITLE&gt; </a:t>
            </a:r>
            <a:r>
              <a:rPr lang="en-US" sz="1200" dirty="0" err="1"/>
              <a:t>Daftar</a:t>
            </a:r>
            <a:r>
              <a:rPr lang="en-US" sz="1200" dirty="0"/>
              <a:t> </a:t>
            </a:r>
            <a:r>
              <a:rPr lang="en-US" sz="1200" dirty="0" err="1"/>
              <a:t>Harga</a:t>
            </a:r>
            <a:r>
              <a:rPr lang="en-US" sz="1200" dirty="0"/>
              <a:t> &lt;/TITLE&gt;</a:t>
            </a:r>
          </a:p>
          <a:p>
            <a:pPr marL="0" indent="0">
              <a:buNone/>
            </a:pPr>
            <a:r>
              <a:rPr lang="en-US" sz="1200" dirty="0"/>
              <a:t>&lt;BODY&gt;</a:t>
            </a:r>
          </a:p>
          <a:p>
            <a:pPr marL="0" indent="0">
              <a:buNone/>
            </a:pPr>
            <a:r>
              <a:rPr lang="en-US" sz="1200" dirty="0"/>
              <a:t> </a:t>
            </a:r>
            <a:r>
              <a:rPr lang="en-US" sz="1200" dirty="0" smtClean="0"/>
              <a:t>            &lt;</a:t>
            </a:r>
            <a:r>
              <a:rPr lang="en-US" sz="1200" dirty="0"/>
              <a:t>H1&gt; </a:t>
            </a:r>
            <a:r>
              <a:rPr lang="en-US" sz="1200" dirty="0" err="1"/>
              <a:t>Toko</a:t>
            </a:r>
            <a:r>
              <a:rPr lang="en-US" sz="1200" dirty="0"/>
              <a:t> </a:t>
            </a:r>
            <a:r>
              <a:rPr lang="en-US" sz="1200" dirty="0" err="1"/>
              <a:t>Elektronik</a:t>
            </a:r>
            <a:r>
              <a:rPr lang="en-US" sz="1200" dirty="0"/>
              <a:t> </a:t>
            </a:r>
            <a:r>
              <a:rPr lang="en-US" sz="1200" dirty="0" err="1"/>
              <a:t>Laris</a:t>
            </a:r>
            <a:r>
              <a:rPr lang="en-US" sz="1200" dirty="0"/>
              <a:t>&lt;/H1&gt;</a:t>
            </a:r>
          </a:p>
          <a:p>
            <a:pPr marL="0" indent="0">
              <a:buNone/>
            </a:pPr>
            <a:r>
              <a:rPr lang="en-US" sz="1200" dirty="0" smtClean="0"/>
              <a:t>             &lt;</a:t>
            </a:r>
            <a:r>
              <a:rPr lang="en-US" sz="1200" dirty="0"/>
              <a:t>TABLE Border=3&gt;</a:t>
            </a:r>
          </a:p>
          <a:p>
            <a:pPr marL="0" indent="0">
              <a:buNone/>
            </a:pPr>
            <a:r>
              <a:rPr lang="en-US" sz="1200" dirty="0" smtClean="0"/>
              <a:t>             &lt;</a:t>
            </a:r>
            <a:r>
              <a:rPr lang="en-US" sz="1200" dirty="0"/>
              <a:t>CAPTION&gt; </a:t>
            </a:r>
            <a:r>
              <a:rPr lang="en-US" sz="1200" dirty="0" err="1"/>
              <a:t>Daftar</a:t>
            </a:r>
            <a:r>
              <a:rPr lang="en-US" sz="1200" dirty="0"/>
              <a:t> </a:t>
            </a:r>
            <a:r>
              <a:rPr lang="en-US" sz="1200" dirty="0" err="1"/>
              <a:t>Harga</a:t>
            </a:r>
            <a:r>
              <a:rPr lang="en-US" sz="1200" dirty="0"/>
              <a:t> </a:t>
            </a:r>
            <a:r>
              <a:rPr lang="en-US" sz="1200" dirty="0" err="1"/>
              <a:t>Barang</a:t>
            </a:r>
            <a:r>
              <a:rPr lang="en-US" sz="1200" dirty="0"/>
              <a:t> &lt;/CAPTION&gt;</a:t>
            </a:r>
          </a:p>
          <a:p>
            <a:pPr marL="0" indent="0">
              <a:buNone/>
            </a:pPr>
            <a:r>
              <a:rPr lang="en-US" sz="1200" dirty="0"/>
              <a:t> </a:t>
            </a:r>
            <a:r>
              <a:rPr lang="en-US" sz="1200" dirty="0" smtClean="0"/>
              <a:t>            &lt;TR</a:t>
            </a:r>
            <a:r>
              <a:rPr lang="en-US" sz="1200" dirty="0"/>
              <a:t>&gt;</a:t>
            </a:r>
          </a:p>
          <a:p>
            <a:pPr marL="0" indent="0">
              <a:buNone/>
            </a:pPr>
            <a:r>
              <a:rPr lang="en-US" sz="1200" dirty="0"/>
              <a:t>	</a:t>
            </a:r>
            <a:r>
              <a:rPr lang="en-US" sz="1200" dirty="0" smtClean="0"/>
              <a:t>&lt;</a:t>
            </a:r>
            <a:r>
              <a:rPr lang="en-US" sz="1200" dirty="0"/>
              <a:t>TH&gt; </a:t>
            </a:r>
            <a:r>
              <a:rPr lang="en-US" sz="1200" dirty="0" err="1"/>
              <a:t>Jenis</a:t>
            </a:r>
            <a:r>
              <a:rPr lang="en-US" sz="1200" dirty="0"/>
              <a:t> &lt;/TH&gt;</a:t>
            </a:r>
          </a:p>
          <a:p>
            <a:pPr marL="0" indent="0">
              <a:buNone/>
            </a:pPr>
            <a:r>
              <a:rPr lang="en-US" sz="1200" dirty="0"/>
              <a:t>	</a:t>
            </a:r>
            <a:r>
              <a:rPr lang="en-US" sz="1200" dirty="0" smtClean="0"/>
              <a:t>&lt;</a:t>
            </a:r>
            <a:r>
              <a:rPr lang="en-US" sz="1200" dirty="0"/>
              <a:t>TH&gt;</a:t>
            </a:r>
            <a:r>
              <a:rPr lang="en-US" sz="1200" dirty="0" err="1"/>
              <a:t>Harga</a:t>
            </a:r>
            <a:r>
              <a:rPr lang="en-US" sz="1200" dirty="0"/>
              <a:t>&lt;/TH&gt;</a:t>
            </a:r>
          </a:p>
          <a:p>
            <a:pPr marL="0" indent="0">
              <a:buNone/>
            </a:pPr>
            <a:r>
              <a:rPr lang="en-US" sz="1200" dirty="0"/>
              <a:t> </a:t>
            </a:r>
            <a:r>
              <a:rPr lang="en-US" sz="1200" dirty="0" smtClean="0"/>
              <a:t>              &lt;/</a:t>
            </a:r>
            <a:r>
              <a:rPr lang="en-US" sz="1200" dirty="0"/>
              <a:t>TR&gt;</a:t>
            </a:r>
          </a:p>
          <a:p>
            <a:pPr marL="0" indent="0">
              <a:buNone/>
            </a:pPr>
            <a:r>
              <a:rPr lang="en-US" sz="1200" dirty="0" smtClean="0"/>
              <a:t>               &lt;</a:t>
            </a:r>
            <a:r>
              <a:rPr lang="en-US" sz="1200" dirty="0"/>
              <a:t>TR&gt;</a:t>
            </a:r>
          </a:p>
          <a:p>
            <a:pPr marL="0" indent="0">
              <a:buNone/>
            </a:pPr>
            <a:r>
              <a:rPr lang="en-US" sz="1200" dirty="0"/>
              <a:t>	</a:t>
            </a:r>
            <a:r>
              <a:rPr lang="en-US" sz="1200" dirty="0" smtClean="0"/>
              <a:t> &lt;</a:t>
            </a:r>
            <a:r>
              <a:rPr lang="en-US" sz="1200" dirty="0"/>
              <a:t>TH&gt; TV&lt;/TH&gt;</a:t>
            </a:r>
          </a:p>
          <a:p>
            <a:pPr marL="0" indent="0">
              <a:buNone/>
            </a:pPr>
            <a:r>
              <a:rPr lang="en-US" sz="1200" dirty="0"/>
              <a:t>	</a:t>
            </a:r>
            <a:r>
              <a:rPr lang="en-US" sz="1200" dirty="0" smtClean="0"/>
              <a:t> &lt;</a:t>
            </a:r>
            <a:r>
              <a:rPr lang="en-US" sz="1200" dirty="0"/>
              <a:t>TH&gt;2.000.000&lt;/TH&gt;</a:t>
            </a:r>
          </a:p>
          <a:p>
            <a:pPr marL="0" indent="0">
              <a:buNone/>
            </a:pPr>
            <a:r>
              <a:rPr lang="en-US" sz="1200" dirty="0" smtClean="0"/>
              <a:t>                &lt;/</a:t>
            </a:r>
            <a:r>
              <a:rPr lang="en-US" sz="1200" dirty="0"/>
              <a:t>TR&gt;</a:t>
            </a:r>
          </a:p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932040" y="1999958"/>
            <a:ext cx="4032448" cy="3744415"/>
          </a:xfrm>
          <a:solidFill>
            <a:schemeClr val="lt1">
              <a:alpha val="7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en-US" sz="1200" dirty="0" smtClean="0"/>
              <a:t>&lt;</a:t>
            </a:r>
            <a:r>
              <a:rPr lang="en-US" sz="1200" dirty="0"/>
              <a:t>TR&gt;</a:t>
            </a:r>
          </a:p>
          <a:p>
            <a:pPr marL="0" indent="0">
              <a:buNone/>
            </a:pPr>
            <a:r>
              <a:rPr lang="en-US" sz="1200" dirty="0"/>
              <a:t> </a:t>
            </a:r>
            <a:r>
              <a:rPr lang="en-US" sz="1200" dirty="0" smtClean="0"/>
              <a:t>       &lt;TH</a:t>
            </a:r>
            <a:r>
              <a:rPr lang="en-US" sz="1200" dirty="0"/>
              <a:t>&gt; Radio&lt;/TH&gt;</a:t>
            </a:r>
          </a:p>
          <a:p>
            <a:pPr marL="0" indent="0">
              <a:buNone/>
            </a:pPr>
            <a:r>
              <a:rPr lang="en-US" sz="1200" dirty="0" smtClean="0"/>
              <a:t>        &lt;</a:t>
            </a:r>
            <a:r>
              <a:rPr lang="en-US" sz="1200" dirty="0"/>
              <a:t>TH&gt;1.500.000&lt;/TH&gt;</a:t>
            </a:r>
          </a:p>
          <a:p>
            <a:pPr marL="0" indent="0">
              <a:buNone/>
            </a:pPr>
            <a:r>
              <a:rPr lang="en-US" sz="1200" dirty="0" smtClean="0"/>
              <a:t>&lt;/</a:t>
            </a:r>
            <a:r>
              <a:rPr lang="en-US" sz="1200" dirty="0"/>
              <a:t>TR&gt;</a:t>
            </a:r>
          </a:p>
          <a:p>
            <a:pPr marL="0" indent="0">
              <a:buNone/>
            </a:pPr>
            <a:r>
              <a:rPr lang="en-US" sz="1200" dirty="0" smtClean="0"/>
              <a:t>&lt;</a:t>
            </a:r>
            <a:r>
              <a:rPr lang="en-US" sz="1200" dirty="0"/>
              <a:t>TR&gt;</a:t>
            </a:r>
          </a:p>
          <a:p>
            <a:pPr marL="0" indent="0">
              <a:buNone/>
            </a:pPr>
            <a:r>
              <a:rPr lang="en-US" sz="1200" dirty="0" smtClean="0"/>
              <a:t>         &lt;</a:t>
            </a:r>
            <a:r>
              <a:rPr lang="en-US" sz="1200" dirty="0"/>
              <a:t>TH&gt; </a:t>
            </a:r>
            <a:r>
              <a:rPr lang="en-US" sz="1200" dirty="0" err="1"/>
              <a:t>Kulkas</a:t>
            </a:r>
            <a:r>
              <a:rPr lang="en-US" sz="1200" dirty="0"/>
              <a:t>&lt;/TH&gt;</a:t>
            </a:r>
          </a:p>
          <a:p>
            <a:pPr marL="0" indent="0">
              <a:buNone/>
            </a:pPr>
            <a:r>
              <a:rPr lang="en-US" sz="1200" dirty="0" smtClean="0"/>
              <a:t>         &lt;</a:t>
            </a:r>
            <a:r>
              <a:rPr lang="en-US" sz="1200" dirty="0"/>
              <a:t>TH&gt;1.400.000&lt;/TH&gt;</a:t>
            </a:r>
          </a:p>
          <a:p>
            <a:pPr marL="0" indent="0">
              <a:buNone/>
            </a:pPr>
            <a:r>
              <a:rPr lang="en-US" sz="1200" dirty="0" smtClean="0"/>
              <a:t>&lt;/</a:t>
            </a:r>
            <a:r>
              <a:rPr lang="en-US" sz="1200" dirty="0"/>
              <a:t>TR&gt;</a:t>
            </a:r>
          </a:p>
          <a:p>
            <a:pPr marL="903288" indent="-903288">
              <a:buNone/>
            </a:pPr>
            <a:r>
              <a:rPr lang="en-US" sz="1200" dirty="0" smtClean="0"/>
              <a:t>          </a:t>
            </a:r>
            <a:r>
              <a:rPr lang="en-US" sz="800" dirty="0" smtClean="0"/>
              <a:t>&lt;</a:t>
            </a:r>
            <a:r>
              <a:rPr lang="en-US" sz="800" dirty="0"/>
              <a:t>TH </a:t>
            </a:r>
            <a:r>
              <a:rPr lang="en-US" sz="800" dirty="0" err="1"/>
              <a:t>Colspan</a:t>
            </a:r>
            <a:r>
              <a:rPr lang="en-US" sz="800" dirty="0"/>
              <a:t>=2&gt; </a:t>
            </a:r>
            <a:r>
              <a:rPr lang="en-US" sz="800" dirty="0" err="1" smtClean="0"/>
              <a:t>Harga</a:t>
            </a:r>
            <a:r>
              <a:rPr lang="en-US" sz="800" dirty="0" smtClean="0"/>
              <a:t> </a:t>
            </a:r>
            <a:r>
              <a:rPr lang="en-US" sz="800" dirty="0" err="1"/>
              <a:t>Bisa</a:t>
            </a:r>
            <a:r>
              <a:rPr lang="en-US" sz="800" dirty="0"/>
              <a:t> </a:t>
            </a:r>
            <a:r>
              <a:rPr lang="en-US" sz="800" dirty="0" smtClean="0"/>
              <a:t>  </a:t>
            </a:r>
            <a:r>
              <a:rPr lang="en-US" sz="800" dirty="0" err="1" smtClean="0"/>
              <a:t>Berubah</a:t>
            </a:r>
            <a:r>
              <a:rPr lang="en-US" sz="800" dirty="0" smtClean="0"/>
              <a:t> </a:t>
            </a:r>
            <a:r>
              <a:rPr lang="en-US" sz="800" dirty="0" err="1"/>
              <a:t>Sewaktu-waktu</a:t>
            </a:r>
            <a:r>
              <a:rPr lang="en-US" sz="800" dirty="0"/>
              <a:t> &lt;/TH&gt;</a:t>
            </a:r>
            <a:endParaRPr lang="en-US" sz="1200" dirty="0"/>
          </a:p>
          <a:p>
            <a:pPr marL="0" indent="0">
              <a:buNone/>
            </a:pPr>
            <a:r>
              <a:rPr lang="en-US" sz="1200" dirty="0" smtClean="0"/>
              <a:t>&lt;/</a:t>
            </a:r>
            <a:r>
              <a:rPr lang="en-US" sz="1200" dirty="0"/>
              <a:t>TR&gt;</a:t>
            </a:r>
          </a:p>
          <a:p>
            <a:pPr marL="0" indent="0">
              <a:buNone/>
            </a:pPr>
            <a:r>
              <a:rPr lang="en-US" sz="1200" dirty="0" smtClean="0"/>
              <a:t>&lt;/</a:t>
            </a:r>
            <a:r>
              <a:rPr lang="en-US" sz="1200" dirty="0"/>
              <a:t>TABLE&gt;</a:t>
            </a:r>
          </a:p>
          <a:p>
            <a:pPr marL="0" indent="0">
              <a:buNone/>
            </a:pPr>
            <a:r>
              <a:rPr lang="en-US" sz="1200" dirty="0" smtClean="0"/>
              <a:t>&lt;</a:t>
            </a:r>
            <a:r>
              <a:rPr lang="en-US" sz="1200" dirty="0"/>
              <a:t>BR&gt;</a:t>
            </a:r>
          </a:p>
          <a:p>
            <a:pPr marL="0" indent="0">
              <a:buNone/>
            </a:pPr>
            <a:r>
              <a:rPr lang="en-US" sz="1200" dirty="0" smtClean="0"/>
              <a:t>              </a:t>
            </a:r>
            <a:r>
              <a:rPr lang="en-US" sz="1200" dirty="0" err="1" smtClean="0"/>
              <a:t>Silahkan</a:t>
            </a:r>
            <a:r>
              <a:rPr lang="en-US" sz="1200" dirty="0" smtClean="0"/>
              <a:t> </a:t>
            </a:r>
            <a:r>
              <a:rPr lang="en-US" sz="1200" dirty="0" err="1"/>
              <a:t>pilih</a:t>
            </a:r>
            <a:r>
              <a:rPr lang="en-US" sz="1200" dirty="0"/>
              <a:t> </a:t>
            </a:r>
            <a:r>
              <a:rPr lang="en-US" sz="1200" dirty="0" err="1"/>
              <a:t>barang</a:t>
            </a:r>
            <a:r>
              <a:rPr lang="en-US" sz="1200" dirty="0"/>
              <a:t> yang </a:t>
            </a:r>
            <a:r>
              <a:rPr lang="en-US" sz="1200" dirty="0" err="1"/>
              <a:t>Anda</a:t>
            </a:r>
            <a:r>
              <a:rPr lang="en-US" sz="1200" dirty="0"/>
              <a:t> </a:t>
            </a:r>
            <a:r>
              <a:rPr lang="en-US" sz="1200" dirty="0" err="1"/>
              <a:t>akan</a:t>
            </a:r>
            <a:r>
              <a:rPr lang="en-US" sz="1200" dirty="0"/>
              <a:t> </a:t>
            </a:r>
            <a:r>
              <a:rPr lang="en-US" sz="1200" dirty="0" err="1"/>
              <a:t>beli</a:t>
            </a:r>
            <a:r>
              <a:rPr lang="en-US" sz="1200" dirty="0"/>
              <a:t> </a:t>
            </a:r>
          </a:p>
          <a:p>
            <a:pPr marL="0" indent="0">
              <a:buNone/>
            </a:pPr>
            <a:r>
              <a:rPr lang="en-US" sz="1200" dirty="0"/>
              <a:t>&lt;/BODY&gt;</a:t>
            </a:r>
          </a:p>
          <a:p>
            <a:pPr marL="0" indent="0">
              <a:buNone/>
            </a:pPr>
            <a:r>
              <a:rPr lang="en-US" sz="1200" dirty="0"/>
              <a:t>&lt;/HEAD&gt;</a:t>
            </a:r>
          </a:p>
          <a:p>
            <a:pPr marL="0" indent="0">
              <a:buNone/>
            </a:pPr>
            <a:r>
              <a:rPr lang="en-US" sz="1200" dirty="0"/>
              <a:t>&lt;/HTML&gt;</a:t>
            </a:r>
          </a:p>
        </p:txBody>
      </p:sp>
    </p:spTree>
    <p:extLst>
      <p:ext uri="{BB962C8B-B14F-4D97-AF65-F5344CB8AC3E}">
        <p14:creationId xmlns:p14="http://schemas.microsoft.com/office/powerpoint/2010/main" val="322176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 A T I H A N</a:t>
            </a:r>
            <a:endParaRPr lang="en-US" sz="48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2131124"/>
            <a:ext cx="7272808" cy="3744416"/>
          </a:xfrm>
          <a:prstGeom prst="rect">
            <a:avLst/>
          </a:prstGeom>
          <a:ln w="57150">
            <a:solidFill>
              <a:srgbClr val="FFC000"/>
            </a:solidFill>
            <a:miter lim="800000"/>
            <a:headEnd/>
            <a:tailEnd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42569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09800" y="456530"/>
            <a:ext cx="6477000" cy="884238"/>
          </a:xfrm>
        </p:spPr>
        <p:txBody>
          <a:bodyPr/>
          <a:lstStyle/>
          <a:p>
            <a:r>
              <a:rPr lang="en-US" sz="3200" dirty="0">
                <a:latin typeface="ArchitextOneType" pitchFamily="2" charset="0"/>
              </a:rPr>
              <a:t>ATRIBUT TABEL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15516" y="1761532"/>
            <a:ext cx="4616524" cy="4525963"/>
          </a:xfrm>
          <a:solidFill>
            <a:schemeClr val="lt1">
              <a:alpha val="0"/>
            </a:schemeClr>
          </a:solidFill>
          <a:ln>
            <a:solidFill>
              <a:srgbClr val="FFFF0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/>
          <a:lstStyle/>
          <a:p>
            <a:endParaRPr lang="en-US" sz="1800" b="0" dirty="0"/>
          </a:p>
          <a:p>
            <a:pPr marL="0" indent="0">
              <a:buNone/>
            </a:pPr>
            <a:r>
              <a:rPr lang="en-US" sz="1800" dirty="0"/>
              <a:t>a. Table Row (TR) </a:t>
            </a:r>
            <a:endParaRPr lang="en-US" sz="1800" b="0" dirty="0"/>
          </a:p>
          <a:p>
            <a:pPr algn="just"/>
            <a:r>
              <a:rPr lang="en-US" sz="1800" b="0" dirty="0" err="1"/>
              <a:t>Elemen</a:t>
            </a:r>
            <a:r>
              <a:rPr lang="en-US" sz="1800" b="0" dirty="0"/>
              <a:t> </a:t>
            </a:r>
            <a:r>
              <a:rPr lang="en-US" sz="1800" b="0" i="1" dirty="0"/>
              <a:t>Table Row </a:t>
            </a:r>
            <a:r>
              <a:rPr lang="en-US" sz="1800" b="0" dirty="0" err="1"/>
              <a:t>digunakan</a:t>
            </a:r>
            <a:r>
              <a:rPr lang="en-US" sz="1800" b="0" dirty="0"/>
              <a:t> </a:t>
            </a:r>
            <a:r>
              <a:rPr lang="en-US" sz="1800" b="0" dirty="0" err="1"/>
              <a:t>untuk</a:t>
            </a:r>
            <a:r>
              <a:rPr lang="en-US" sz="1800" b="0" dirty="0"/>
              <a:t> </a:t>
            </a:r>
            <a:r>
              <a:rPr lang="en-US" sz="1800" b="0" dirty="0" err="1"/>
              <a:t>menandai</a:t>
            </a:r>
            <a:r>
              <a:rPr lang="en-US" sz="1800" b="0" dirty="0"/>
              <a:t> </a:t>
            </a:r>
            <a:r>
              <a:rPr lang="en-US" sz="1800" b="0" dirty="0" err="1"/>
              <a:t>awal</a:t>
            </a:r>
            <a:r>
              <a:rPr lang="en-US" sz="1800" b="0" dirty="0"/>
              <a:t> </a:t>
            </a:r>
            <a:r>
              <a:rPr lang="en-US" sz="1800" b="0" dirty="0" err="1"/>
              <a:t>dari</a:t>
            </a:r>
            <a:r>
              <a:rPr lang="en-US" sz="1800" b="0" dirty="0"/>
              <a:t> </a:t>
            </a:r>
            <a:r>
              <a:rPr lang="en-US" sz="1800" b="0" dirty="0" err="1"/>
              <a:t>tiap</a:t>
            </a:r>
            <a:r>
              <a:rPr lang="en-US" sz="1800" b="0" dirty="0"/>
              <a:t> </a:t>
            </a:r>
            <a:r>
              <a:rPr lang="en-US" sz="1800" b="0" dirty="0" err="1"/>
              <a:t>baris</a:t>
            </a:r>
            <a:r>
              <a:rPr lang="en-US" sz="1800" b="0" dirty="0"/>
              <a:t> </a:t>
            </a:r>
            <a:r>
              <a:rPr lang="en-US" sz="1800" b="0" dirty="0" err="1"/>
              <a:t>pada</a:t>
            </a:r>
            <a:r>
              <a:rPr lang="en-US" sz="1800" b="0" dirty="0"/>
              <a:t> </a:t>
            </a:r>
            <a:r>
              <a:rPr lang="en-US" sz="1800" b="0" dirty="0" err="1"/>
              <a:t>tabel</a:t>
            </a:r>
            <a:r>
              <a:rPr lang="en-US" sz="1800" b="0" dirty="0"/>
              <a:t>, </a:t>
            </a:r>
            <a:r>
              <a:rPr lang="en-US" sz="1800" b="0" dirty="0" err="1"/>
              <a:t>atau</a:t>
            </a:r>
            <a:r>
              <a:rPr lang="en-US" sz="1800" b="0" dirty="0"/>
              <a:t> tag </a:t>
            </a:r>
            <a:r>
              <a:rPr lang="en-US" sz="1800" b="0" dirty="0" err="1"/>
              <a:t>ini</a:t>
            </a:r>
            <a:r>
              <a:rPr lang="en-US" sz="1800" b="0" dirty="0"/>
              <a:t> </a:t>
            </a:r>
            <a:r>
              <a:rPr lang="en-US" sz="1800" b="0" dirty="0" err="1"/>
              <a:t>digunakan</a:t>
            </a:r>
            <a:r>
              <a:rPr lang="en-US" sz="1800" b="0" dirty="0"/>
              <a:t> </a:t>
            </a:r>
            <a:r>
              <a:rPr lang="en-US" sz="1800" b="0" dirty="0" err="1"/>
              <a:t>untuk</a:t>
            </a:r>
            <a:r>
              <a:rPr lang="en-US" sz="1800" b="0" dirty="0"/>
              <a:t> </a:t>
            </a:r>
            <a:r>
              <a:rPr lang="en-US" sz="1800" b="0" dirty="0" err="1"/>
              <a:t>membuat</a:t>
            </a:r>
            <a:r>
              <a:rPr lang="en-US" sz="1800" b="0" dirty="0"/>
              <a:t> </a:t>
            </a:r>
            <a:r>
              <a:rPr lang="en-US" sz="1800" b="0" dirty="0" err="1"/>
              <a:t>baris</a:t>
            </a:r>
            <a:r>
              <a:rPr lang="en-US" sz="1800" b="0" dirty="0"/>
              <a:t> </a:t>
            </a:r>
            <a:r>
              <a:rPr lang="en-US" sz="1800" b="0" dirty="0" err="1"/>
              <a:t>tabel</a:t>
            </a:r>
            <a:r>
              <a:rPr lang="en-US" sz="1800" b="0" dirty="0"/>
              <a:t>. Tag yang </a:t>
            </a:r>
            <a:r>
              <a:rPr lang="en-US" sz="1800" b="0" dirty="0" err="1"/>
              <a:t>digunakan</a:t>
            </a:r>
            <a:r>
              <a:rPr lang="en-US" sz="1800" b="0" dirty="0"/>
              <a:t> </a:t>
            </a:r>
            <a:r>
              <a:rPr lang="en-US" sz="1800" b="0" dirty="0" err="1"/>
              <a:t>adalah</a:t>
            </a:r>
            <a:r>
              <a:rPr lang="en-US" sz="1800" b="0" dirty="0"/>
              <a:t> tag &lt;TR&gt;…..&lt;/TR&gt;. </a:t>
            </a:r>
          </a:p>
          <a:p>
            <a:pPr marL="0" indent="0">
              <a:buNone/>
            </a:pPr>
            <a:r>
              <a:rPr lang="en-US" sz="1800" dirty="0"/>
              <a:t>b. Table Data (TD) </a:t>
            </a:r>
            <a:endParaRPr lang="en-US" sz="1800" b="0" dirty="0"/>
          </a:p>
          <a:p>
            <a:pPr algn="just"/>
            <a:r>
              <a:rPr lang="en-US" sz="1800" b="0" dirty="0" err="1" smtClean="0"/>
              <a:t>Elemen</a:t>
            </a:r>
            <a:r>
              <a:rPr lang="en-US" sz="1800" b="0" dirty="0" smtClean="0"/>
              <a:t> </a:t>
            </a:r>
            <a:r>
              <a:rPr lang="en-US" sz="1800" b="0" i="1" dirty="0"/>
              <a:t>table data </a:t>
            </a:r>
            <a:r>
              <a:rPr lang="en-US" sz="1800" b="0" dirty="0" err="1"/>
              <a:t>digunakan</a:t>
            </a:r>
            <a:r>
              <a:rPr lang="en-US" sz="1800" b="0" dirty="0"/>
              <a:t> </a:t>
            </a:r>
            <a:r>
              <a:rPr lang="en-US" sz="1800" b="0" dirty="0" err="1"/>
              <a:t>untuk</a:t>
            </a:r>
            <a:r>
              <a:rPr lang="en-US" sz="1800" b="0" dirty="0"/>
              <a:t> </a:t>
            </a:r>
            <a:r>
              <a:rPr lang="en-US" sz="1800" b="0" dirty="0" err="1"/>
              <a:t>menandai</a:t>
            </a:r>
            <a:r>
              <a:rPr lang="en-US" sz="1800" b="0" dirty="0"/>
              <a:t> </a:t>
            </a:r>
            <a:r>
              <a:rPr lang="en-US" sz="1800" b="0" dirty="0" err="1"/>
              <a:t>awal</a:t>
            </a:r>
            <a:r>
              <a:rPr lang="en-US" sz="1800" b="0" dirty="0"/>
              <a:t> </a:t>
            </a:r>
            <a:r>
              <a:rPr lang="en-US" sz="1800" b="0" dirty="0" err="1"/>
              <a:t>dan</a:t>
            </a:r>
            <a:r>
              <a:rPr lang="en-US" sz="1800" b="0" dirty="0"/>
              <a:t> </a:t>
            </a:r>
            <a:r>
              <a:rPr lang="en-US" sz="1800" b="0" dirty="0" err="1"/>
              <a:t>akhir</a:t>
            </a:r>
            <a:r>
              <a:rPr lang="en-US" sz="1800" b="0" dirty="0"/>
              <a:t> </a:t>
            </a:r>
            <a:r>
              <a:rPr lang="en-US" sz="1800" b="0" dirty="0" err="1"/>
              <a:t>dari</a:t>
            </a:r>
            <a:r>
              <a:rPr lang="en-US" sz="1800" b="0" dirty="0"/>
              <a:t> </a:t>
            </a:r>
            <a:r>
              <a:rPr lang="en-US" sz="1800" b="0" dirty="0" err="1"/>
              <a:t>tiap</a:t>
            </a:r>
            <a:r>
              <a:rPr lang="en-US" sz="1800" b="0" dirty="0"/>
              <a:t> </a:t>
            </a:r>
            <a:r>
              <a:rPr lang="en-US" sz="1800" b="0" dirty="0" err="1"/>
              <a:t>sel</a:t>
            </a:r>
            <a:r>
              <a:rPr lang="en-US" sz="1800" b="0" dirty="0"/>
              <a:t> </a:t>
            </a:r>
            <a:r>
              <a:rPr lang="en-US" sz="1800" b="0" dirty="0" err="1"/>
              <a:t>didalam</a:t>
            </a:r>
            <a:r>
              <a:rPr lang="en-US" sz="1800" b="0" dirty="0"/>
              <a:t> </a:t>
            </a:r>
            <a:r>
              <a:rPr lang="en-US" sz="1800" b="0" dirty="0" err="1"/>
              <a:t>tabel</a:t>
            </a:r>
            <a:r>
              <a:rPr lang="en-US" sz="1800" b="0" dirty="0"/>
              <a:t> </a:t>
            </a:r>
            <a:r>
              <a:rPr lang="en-US" sz="1800" b="0" dirty="0" err="1"/>
              <a:t>atau</a:t>
            </a:r>
            <a:r>
              <a:rPr lang="en-US" sz="1800" b="0" dirty="0"/>
              <a:t> tag </a:t>
            </a:r>
            <a:r>
              <a:rPr lang="en-US" sz="1800" b="0" dirty="0" err="1"/>
              <a:t>ini</a:t>
            </a:r>
            <a:r>
              <a:rPr lang="en-US" sz="1800" b="0" dirty="0"/>
              <a:t> </a:t>
            </a:r>
            <a:r>
              <a:rPr lang="en-US" sz="1800" b="0" dirty="0" err="1"/>
              <a:t>digunkan</a:t>
            </a:r>
            <a:r>
              <a:rPr lang="en-US" sz="1800" b="0" dirty="0"/>
              <a:t> </a:t>
            </a:r>
            <a:r>
              <a:rPr lang="en-US" sz="1800" b="0" dirty="0" err="1"/>
              <a:t>untuk</a:t>
            </a:r>
            <a:r>
              <a:rPr lang="en-US" sz="1800" b="0" dirty="0"/>
              <a:t> </a:t>
            </a:r>
            <a:r>
              <a:rPr lang="en-US" sz="1800" b="0" dirty="0" err="1"/>
              <a:t>membuat</a:t>
            </a:r>
            <a:r>
              <a:rPr lang="en-US" sz="1800" b="0" dirty="0"/>
              <a:t> </a:t>
            </a:r>
            <a:r>
              <a:rPr lang="en-US" sz="1800" b="0" dirty="0" err="1"/>
              <a:t>colom</a:t>
            </a:r>
            <a:r>
              <a:rPr lang="en-US" sz="1800" b="0" dirty="0"/>
              <a:t> </a:t>
            </a:r>
            <a:r>
              <a:rPr lang="en-US" sz="1800" b="0" dirty="0" err="1"/>
              <a:t>dalam</a:t>
            </a:r>
            <a:r>
              <a:rPr lang="en-US" sz="1800" b="0" dirty="0"/>
              <a:t> </a:t>
            </a:r>
            <a:r>
              <a:rPr lang="en-US" sz="1800" b="0" dirty="0" err="1"/>
              <a:t>sebuah</a:t>
            </a:r>
            <a:r>
              <a:rPr lang="en-US" sz="1800" b="0" dirty="0"/>
              <a:t> </a:t>
            </a:r>
            <a:r>
              <a:rPr lang="en-US" sz="1800" b="0" dirty="0" err="1"/>
              <a:t>baris</a:t>
            </a:r>
            <a:r>
              <a:rPr lang="en-US" sz="1800" b="0" dirty="0"/>
              <a:t>. Tag yang </a:t>
            </a:r>
            <a:r>
              <a:rPr lang="en-US" sz="1800" b="0" dirty="0" err="1"/>
              <a:t>digunakan</a:t>
            </a:r>
            <a:r>
              <a:rPr lang="en-US" sz="1800" b="0" dirty="0"/>
              <a:t> </a:t>
            </a:r>
            <a:r>
              <a:rPr lang="en-US" sz="1800" b="0" dirty="0" err="1"/>
              <a:t>adalah</a:t>
            </a:r>
            <a:r>
              <a:rPr lang="en-US" sz="1800" b="0" dirty="0"/>
              <a:t> tag &lt;TD&gt;…..&lt;/TD&gt;. 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5004048" y="1600200"/>
            <a:ext cx="3816424" cy="5069160"/>
          </a:xfrm>
          <a:solidFill>
            <a:schemeClr val="lt1">
              <a:alpha val="0"/>
            </a:schemeClr>
          </a:solidFill>
          <a:ln>
            <a:solidFill>
              <a:srgbClr val="FFFF0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en-US" sz="1800" dirty="0"/>
              <a:t>c. Table Header (TH) </a:t>
            </a:r>
            <a:endParaRPr lang="en-US" sz="1800" b="0" dirty="0"/>
          </a:p>
          <a:p>
            <a:pPr algn="just"/>
            <a:r>
              <a:rPr lang="sv-SE" sz="1800" b="0" dirty="0"/>
              <a:t>Fungsi </a:t>
            </a:r>
            <a:r>
              <a:rPr lang="sv-SE" sz="1800" b="0" i="1" dirty="0"/>
              <a:t>table header </a:t>
            </a:r>
            <a:r>
              <a:rPr lang="sv-SE" sz="1800" b="0" dirty="0"/>
              <a:t>sama dengan fungsi </a:t>
            </a:r>
            <a:r>
              <a:rPr lang="sv-SE" sz="1800" b="0" i="1" dirty="0"/>
              <a:t>table data</a:t>
            </a:r>
            <a:r>
              <a:rPr lang="sv-SE" sz="1800" b="0" dirty="0"/>
              <a:t>, akan tetapi pada </a:t>
            </a:r>
            <a:r>
              <a:rPr lang="sv-SE" sz="1800" b="0" i="1" dirty="0"/>
              <a:t>table header</a:t>
            </a:r>
            <a:r>
              <a:rPr lang="sv-SE" sz="1800" b="0" dirty="0"/>
              <a:t>, font akan ditampilkan dalam cetak tebal. Tag yang digunakan adalah tag &lt;TH&gt;…&lt;/TH&gt;. </a:t>
            </a:r>
          </a:p>
          <a:p>
            <a:pPr marL="0" indent="0">
              <a:buNone/>
            </a:pPr>
            <a:r>
              <a:rPr lang="en-US" sz="1800" dirty="0"/>
              <a:t>d. Caption </a:t>
            </a:r>
            <a:endParaRPr lang="en-US" sz="1800" b="0" dirty="0"/>
          </a:p>
          <a:p>
            <a:pPr algn="just"/>
            <a:r>
              <a:rPr lang="en-US" sz="1800" b="0" dirty="0" err="1"/>
              <a:t>Elemen</a:t>
            </a:r>
            <a:r>
              <a:rPr lang="en-US" sz="1800" b="0" dirty="0"/>
              <a:t> </a:t>
            </a:r>
            <a:r>
              <a:rPr lang="en-US" sz="1800" b="0" i="1" dirty="0"/>
              <a:t>caption </a:t>
            </a:r>
            <a:r>
              <a:rPr lang="en-US" sz="1800" b="0" dirty="0" err="1"/>
              <a:t>berfungsi</a:t>
            </a:r>
            <a:r>
              <a:rPr lang="en-US" sz="1800" b="0" dirty="0"/>
              <a:t> </a:t>
            </a:r>
            <a:r>
              <a:rPr lang="en-US" sz="1800" b="0" dirty="0" err="1"/>
              <a:t>untuk</a:t>
            </a:r>
            <a:r>
              <a:rPr lang="en-US" sz="1800" b="0" dirty="0"/>
              <a:t> </a:t>
            </a:r>
            <a:r>
              <a:rPr lang="en-US" sz="1800" b="0" dirty="0" err="1"/>
              <a:t>memberikan</a:t>
            </a:r>
            <a:r>
              <a:rPr lang="en-US" sz="1800" b="0" dirty="0"/>
              <a:t> </a:t>
            </a:r>
            <a:r>
              <a:rPr lang="en-US" sz="1800" b="0" dirty="0" err="1"/>
              <a:t>nama</a:t>
            </a:r>
            <a:r>
              <a:rPr lang="en-US" sz="1800" b="0" dirty="0"/>
              <a:t> </a:t>
            </a:r>
            <a:r>
              <a:rPr lang="en-US" sz="1800" b="0" dirty="0" err="1"/>
              <a:t>atau</a:t>
            </a:r>
            <a:r>
              <a:rPr lang="en-US" sz="1800" b="0" dirty="0"/>
              <a:t> </a:t>
            </a:r>
            <a:r>
              <a:rPr lang="en-US" sz="1800" b="0" dirty="0" err="1"/>
              <a:t>judul</a:t>
            </a:r>
            <a:r>
              <a:rPr lang="en-US" sz="1800" b="0" dirty="0"/>
              <a:t> </a:t>
            </a:r>
            <a:r>
              <a:rPr lang="en-US" sz="1800" b="0" dirty="0" err="1"/>
              <a:t>pada</a:t>
            </a:r>
            <a:r>
              <a:rPr lang="en-US" sz="1800" b="0" dirty="0"/>
              <a:t> </a:t>
            </a:r>
            <a:r>
              <a:rPr lang="en-US" sz="1800" b="0" dirty="0" err="1"/>
              <a:t>tabel</a:t>
            </a:r>
            <a:r>
              <a:rPr lang="en-US" sz="1800" b="0" dirty="0"/>
              <a:t>. Tag yang </a:t>
            </a:r>
            <a:r>
              <a:rPr lang="en-US" sz="1800" b="0" dirty="0" err="1"/>
              <a:t>digunakan</a:t>
            </a:r>
            <a:r>
              <a:rPr lang="en-US" sz="1800" b="0" dirty="0"/>
              <a:t> </a:t>
            </a:r>
            <a:r>
              <a:rPr lang="en-US" sz="1800" b="0" dirty="0" err="1"/>
              <a:t>adalah</a:t>
            </a:r>
            <a:r>
              <a:rPr lang="en-US" sz="1800" b="0" dirty="0"/>
              <a:t> tag &lt;CAPTION&gt;….&lt;/CAPTION&gt;. Tag </a:t>
            </a:r>
            <a:r>
              <a:rPr lang="en-US" sz="1800" b="0" dirty="0" err="1"/>
              <a:t>ini</a:t>
            </a:r>
            <a:r>
              <a:rPr lang="en-US" sz="1800" b="0" dirty="0"/>
              <a:t> </a:t>
            </a:r>
            <a:r>
              <a:rPr lang="en-US" sz="1800" b="0" dirty="0" err="1"/>
              <a:t>ditempatkan</a:t>
            </a:r>
            <a:r>
              <a:rPr lang="en-US" sz="1800" b="0" dirty="0"/>
              <a:t> </a:t>
            </a:r>
            <a:r>
              <a:rPr lang="en-US" sz="1800" b="0" dirty="0" err="1"/>
              <a:t>diantara</a:t>
            </a:r>
            <a:r>
              <a:rPr lang="en-US" sz="1800" b="0" dirty="0"/>
              <a:t> tag TABLE, </a:t>
            </a:r>
            <a:r>
              <a:rPr lang="en-US" sz="1800" b="0" dirty="0" err="1"/>
              <a:t>tetapi</a:t>
            </a:r>
            <a:r>
              <a:rPr lang="en-US" sz="1800" b="0" dirty="0"/>
              <a:t> </a:t>
            </a:r>
            <a:r>
              <a:rPr lang="en-US" sz="1800" b="0" dirty="0" err="1"/>
              <a:t>tidak</a:t>
            </a:r>
            <a:r>
              <a:rPr lang="en-US" sz="1800" b="0" dirty="0"/>
              <a:t> </a:t>
            </a:r>
            <a:r>
              <a:rPr lang="en-US" sz="1800" b="0" dirty="0" err="1"/>
              <a:t>ditempatkan</a:t>
            </a:r>
            <a:r>
              <a:rPr lang="en-US" sz="1800" b="0" dirty="0"/>
              <a:t> </a:t>
            </a:r>
            <a:r>
              <a:rPr lang="en-US" sz="1800" b="0" dirty="0" err="1"/>
              <a:t>diantara</a:t>
            </a:r>
            <a:r>
              <a:rPr lang="en-US" sz="1800" b="0" dirty="0"/>
              <a:t> tag TR, TH </a:t>
            </a:r>
            <a:r>
              <a:rPr lang="en-US" sz="1800" b="0" dirty="0" err="1"/>
              <a:t>dan</a:t>
            </a:r>
            <a:r>
              <a:rPr lang="en-US" sz="1800" b="0" dirty="0"/>
              <a:t> TD. </a:t>
            </a:r>
            <a:endParaRPr lang="en-US" sz="1800" dirty="0"/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167261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u="sng" dirty="0" smtClean="0">
                <a:latin typeface="ArchitextOneType" pitchFamily="2" charset="0"/>
              </a:rPr>
              <a:t>CONTOH PROGRAM</a:t>
            </a:r>
            <a:r>
              <a:rPr lang="en-US" sz="2800" dirty="0" smtClean="0">
                <a:latin typeface="ArchitextOneType" pitchFamily="2" charset="0"/>
              </a:rPr>
              <a:t/>
            </a:r>
            <a:br>
              <a:rPr lang="en-US" sz="2800" dirty="0" smtClean="0">
                <a:latin typeface="ArchitextOneType" pitchFamily="2" charset="0"/>
              </a:rPr>
            </a:br>
            <a:r>
              <a:rPr lang="en-US" sz="2800" dirty="0" smtClean="0">
                <a:solidFill>
                  <a:srgbClr val="FF0000"/>
                </a:solidFill>
                <a:latin typeface="Adobe Garamond Pro" pitchFamily="18" charset="0"/>
              </a:rPr>
              <a:t>( TABEL1.HTML)</a:t>
            </a:r>
            <a:endParaRPr lang="en-US" dirty="0">
              <a:solidFill>
                <a:srgbClr val="FF0000"/>
              </a:solidFill>
              <a:latin typeface="Adobe Garamond Pro" pitchFamily="18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2123728" y="1600200"/>
            <a:ext cx="648072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&lt;HTML&gt; </a:t>
            </a:r>
          </a:p>
          <a:p>
            <a:pPr marL="0" indent="0">
              <a:buNone/>
            </a:pPr>
            <a:r>
              <a:rPr lang="en-US" dirty="0"/>
              <a:t>&lt;HEAD&gt;</a:t>
            </a:r>
          </a:p>
          <a:p>
            <a:pPr marL="0" indent="0">
              <a:buNone/>
            </a:pPr>
            <a:r>
              <a:rPr lang="en-US" dirty="0"/>
              <a:t>&lt;TITLE&gt;tabel1&lt;/TITLE&gt;</a:t>
            </a:r>
          </a:p>
          <a:p>
            <a:pPr marL="0" indent="0">
              <a:buNone/>
            </a:pPr>
            <a:r>
              <a:rPr lang="en-US" dirty="0"/>
              <a:t>&lt;/HEAD&gt; </a:t>
            </a:r>
          </a:p>
          <a:p>
            <a:pPr marL="0" indent="0">
              <a:buNone/>
            </a:pPr>
            <a:r>
              <a:rPr lang="en-US" dirty="0"/>
              <a:t>&lt;BODY&gt;</a:t>
            </a:r>
          </a:p>
          <a:p>
            <a:pPr marL="0" indent="0">
              <a:buNone/>
            </a:pPr>
            <a:r>
              <a:rPr lang="en-US" dirty="0"/>
              <a:t>&lt;TABLE border=5&gt; </a:t>
            </a:r>
          </a:p>
          <a:p>
            <a:pPr marL="0" indent="0">
              <a:buNone/>
            </a:pPr>
            <a:r>
              <a:rPr lang="en-US" dirty="0"/>
              <a:t>&lt;TR&gt;</a:t>
            </a:r>
          </a:p>
          <a:p>
            <a:pPr marL="0" indent="0">
              <a:buNone/>
            </a:pPr>
            <a:r>
              <a:rPr lang="en-US" dirty="0"/>
              <a:t>	&lt;TD&gt;</a:t>
            </a:r>
            <a:r>
              <a:rPr lang="en-US" dirty="0" err="1"/>
              <a:t>baris</a:t>
            </a:r>
            <a:r>
              <a:rPr lang="en-US" dirty="0"/>
              <a:t> 1 </a:t>
            </a:r>
            <a:r>
              <a:rPr lang="en-US" dirty="0" err="1"/>
              <a:t>kolom</a:t>
            </a:r>
            <a:r>
              <a:rPr lang="en-US" dirty="0"/>
              <a:t> 1&lt;/TD&gt;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&lt;TD&gt;</a:t>
            </a:r>
            <a:r>
              <a:rPr lang="en-US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baris</a:t>
            </a:r>
            <a:r>
              <a:rPr 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1 </a:t>
            </a:r>
            <a:r>
              <a:rPr lang="en-US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kolom</a:t>
            </a:r>
            <a:r>
              <a:rPr 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2&lt;/TD&gt; </a:t>
            </a:r>
          </a:p>
          <a:p>
            <a:pPr marL="0" indent="0">
              <a:buNone/>
            </a:pPr>
            <a:r>
              <a:rPr lang="en-US" dirty="0"/>
              <a:t>&lt;/TR&gt; </a:t>
            </a:r>
          </a:p>
          <a:p>
            <a:pPr marL="0" indent="0">
              <a:buNone/>
            </a:pPr>
            <a:r>
              <a:rPr lang="en-US" dirty="0"/>
              <a:t>&lt;/TABLE&gt;</a:t>
            </a:r>
          </a:p>
          <a:p>
            <a:pPr marL="0" indent="0">
              <a:buNone/>
            </a:pPr>
            <a:r>
              <a:rPr lang="en-US" dirty="0"/>
              <a:t>&lt;/BODY&gt; </a:t>
            </a:r>
          </a:p>
          <a:p>
            <a:pPr marL="0" indent="0">
              <a:buNone/>
            </a:pPr>
            <a:r>
              <a:rPr lang="en-US" dirty="0"/>
              <a:t>&lt;/HTML&gt;</a:t>
            </a:r>
          </a:p>
        </p:txBody>
      </p:sp>
    </p:spTree>
    <p:extLst>
      <p:ext uri="{BB962C8B-B14F-4D97-AF65-F5344CB8AC3E}">
        <p14:creationId xmlns:p14="http://schemas.microsoft.com/office/powerpoint/2010/main" val="2743977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u="sng" dirty="0">
                <a:latin typeface="ArchitextOneType" pitchFamily="2" charset="0"/>
              </a:rPr>
              <a:t>CONTOH PROGRAM</a:t>
            </a:r>
            <a:r>
              <a:rPr lang="en-US" sz="2400" dirty="0">
                <a:latin typeface="ArchitextOneType" pitchFamily="2" charset="0"/>
              </a:rPr>
              <a:t/>
            </a:r>
            <a:br>
              <a:rPr lang="en-US" sz="2400" dirty="0">
                <a:latin typeface="ArchitextOneType" pitchFamily="2" charset="0"/>
              </a:rPr>
            </a:br>
            <a:r>
              <a:rPr lang="en-US" sz="2400" dirty="0">
                <a:solidFill>
                  <a:srgbClr val="FF0000"/>
                </a:solidFill>
                <a:latin typeface="Adobe Garamond Pro" pitchFamily="18" charset="0"/>
              </a:rPr>
              <a:t>( </a:t>
            </a:r>
            <a:r>
              <a:rPr lang="en-US" sz="2400" dirty="0" smtClean="0">
                <a:solidFill>
                  <a:srgbClr val="FF0000"/>
                </a:solidFill>
                <a:latin typeface="Adobe Garamond Pro" pitchFamily="18" charset="0"/>
              </a:rPr>
              <a:t>TABEL2.HTML</a:t>
            </a:r>
            <a:r>
              <a:rPr lang="en-US" sz="2400" dirty="0">
                <a:solidFill>
                  <a:srgbClr val="FF0000"/>
                </a:solidFill>
                <a:latin typeface="Adobe Garamond Pro" pitchFamily="18" charset="0"/>
              </a:rPr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9800" y="1484784"/>
            <a:ext cx="6477000" cy="5184576"/>
          </a:xfrm>
        </p:spPr>
        <p:txBody>
          <a:bodyPr/>
          <a:lstStyle/>
          <a:p>
            <a:pPr marL="0" indent="0">
              <a:buNone/>
            </a:pPr>
            <a:r>
              <a:rPr lang="en-US" sz="1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&lt;HTML&gt; </a:t>
            </a:r>
          </a:p>
          <a:p>
            <a:pPr marL="0" indent="0">
              <a:buNone/>
            </a:pPr>
            <a:r>
              <a:rPr lang="en-US" sz="1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&lt;HEAD&gt;</a:t>
            </a:r>
          </a:p>
          <a:p>
            <a:pPr marL="0" indent="0">
              <a:buNone/>
            </a:pPr>
            <a:r>
              <a:rPr lang="en-US" sz="1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&lt;</a:t>
            </a:r>
            <a:r>
              <a:rPr lang="en-US" sz="1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TITLE&gt;tabel2&lt;/</a:t>
            </a:r>
            <a:r>
              <a:rPr lang="en-US" sz="1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TITLE&gt;</a:t>
            </a:r>
          </a:p>
          <a:p>
            <a:pPr marL="0" indent="0">
              <a:buNone/>
            </a:pPr>
            <a:r>
              <a:rPr lang="en-US" sz="1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&lt;/HEAD&gt; </a:t>
            </a:r>
          </a:p>
          <a:p>
            <a:pPr marL="0" indent="0">
              <a:buNone/>
            </a:pPr>
            <a:r>
              <a:rPr lang="en-US" sz="1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&lt;BODY&gt; </a:t>
            </a:r>
          </a:p>
          <a:p>
            <a:pPr marL="0" indent="0">
              <a:buNone/>
            </a:pPr>
            <a:r>
              <a:rPr lang="en-US" sz="1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&lt;TABLE border=1&gt; </a:t>
            </a:r>
          </a:p>
          <a:p>
            <a:pPr marL="0" indent="0">
              <a:buNone/>
            </a:pPr>
            <a:r>
              <a:rPr lang="en-US" sz="1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  <a:r>
              <a:rPr lang="en-US" sz="1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	&lt;</a:t>
            </a:r>
            <a:r>
              <a:rPr lang="en-US" sz="1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TR&gt;</a:t>
            </a:r>
          </a:p>
          <a:p>
            <a:pPr marL="0" indent="0">
              <a:buNone/>
            </a:pPr>
            <a:r>
              <a:rPr lang="en-US" sz="1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1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&lt;</a:t>
            </a:r>
            <a:r>
              <a:rPr lang="en-US" sz="1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TD&gt;</a:t>
            </a:r>
            <a:r>
              <a:rPr lang="en-US" sz="160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baris</a:t>
            </a:r>
            <a:r>
              <a:rPr lang="en-US" sz="1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1 </a:t>
            </a:r>
            <a:r>
              <a:rPr lang="en-US" sz="160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kolom</a:t>
            </a:r>
            <a:r>
              <a:rPr lang="en-US" sz="1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1&lt;/TD&gt; </a:t>
            </a:r>
          </a:p>
          <a:p>
            <a:pPr marL="0" indent="0">
              <a:buNone/>
            </a:pPr>
            <a:r>
              <a:rPr lang="en-US" sz="1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1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&lt;</a:t>
            </a:r>
            <a:r>
              <a:rPr lang="en-U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TD&gt;</a:t>
            </a:r>
            <a:r>
              <a:rPr lang="en-US" sz="1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baris</a:t>
            </a:r>
            <a:r>
              <a:rPr lang="en-U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1 </a:t>
            </a:r>
            <a:r>
              <a:rPr lang="en-US" sz="1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kolom</a:t>
            </a:r>
            <a:r>
              <a:rPr lang="en-U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2&lt;/TD&gt; </a:t>
            </a:r>
          </a:p>
          <a:p>
            <a:pPr marL="0" indent="0">
              <a:buNone/>
            </a:pPr>
            <a:r>
              <a:rPr lang="en-US" sz="1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  <a:r>
              <a:rPr lang="en-US" sz="1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	&lt;/</a:t>
            </a:r>
            <a:r>
              <a:rPr lang="en-US" sz="1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TR&gt; </a:t>
            </a:r>
          </a:p>
          <a:p>
            <a:pPr marL="0" indent="0">
              <a:buNone/>
            </a:pPr>
            <a:r>
              <a:rPr lang="en-US" sz="1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  <a:r>
              <a:rPr lang="en-US" sz="1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	&lt;</a:t>
            </a:r>
            <a:r>
              <a:rPr lang="en-US" sz="1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TR&gt; </a:t>
            </a:r>
            <a:endParaRPr lang="en-US" sz="16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en-US" sz="1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1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&lt;</a:t>
            </a:r>
            <a:r>
              <a:rPr lang="en-US" sz="1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TD&gt;</a:t>
            </a:r>
            <a:r>
              <a:rPr lang="en-US" sz="160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baris</a:t>
            </a:r>
            <a:r>
              <a:rPr lang="en-US" sz="1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2 </a:t>
            </a:r>
            <a:r>
              <a:rPr lang="en-US" sz="160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kolom</a:t>
            </a:r>
            <a:r>
              <a:rPr lang="en-US" sz="1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1&lt;/TD&gt; </a:t>
            </a:r>
          </a:p>
          <a:p>
            <a:pPr marL="0" indent="0">
              <a:buNone/>
            </a:pPr>
            <a:r>
              <a:rPr lang="en-US" sz="1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	</a:t>
            </a:r>
            <a:r>
              <a:rPr lang="en-US" sz="1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&lt;</a:t>
            </a:r>
            <a:r>
              <a:rPr lang="en-U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TD&gt;</a:t>
            </a:r>
            <a:r>
              <a:rPr lang="en-US" sz="1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baris</a:t>
            </a:r>
            <a:r>
              <a:rPr lang="en-U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2 </a:t>
            </a:r>
            <a:r>
              <a:rPr lang="en-US" sz="1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kolom</a:t>
            </a:r>
            <a:r>
              <a:rPr lang="en-U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2&lt;/TD&gt; </a:t>
            </a:r>
          </a:p>
          <a:p>
            <a:pPr marL="0" indent="0">
              <a:buNone/>
            </a:pPr>
            <a:r>
              <a:rPr lang="en-US" sz="1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  <a:r>
              <a:rPr lang="en-US" sz="1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	&lt;/</a:t>
            </a:r>
            <a:r>
              <a:rPr lang="en-US" sz="1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TR&gt; </a:t>
            </a:r>
          </a:p>
          <a:p>
            <a:pPr marL="0" indent="0">
              <a:buNone/>
            </a:pPr>
            <a:r>
              <a:rPr lang="en-US" sz="1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&lt;/TABLE&gt;</a:t>
            </a:r>
          </a:p>
          <a:p>
            <a:pPr marL="0" indent="0">
              <a:buNone/>
            </a:pPr>
            <a:r>
              <a:rPr lang="en-US" sz="1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&lt;/BODY&gt; </a:t>
            </a:r>
          </a:p>
          <a:p>
            <a:pPr marL="0" indent="0">
              <a:buNone/>
            </a:pPr>
            <a:r>
              <a:rPr lang="en-US" sz="1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&lt;/HTML&gt;</a:t>
            </a:r>
          </a:p>
        </p:txBody>
      </p:sp>
    </p:spTree>
    <p:extLst>
      <p:ext uri="{BB962C8B-B14F-4D97-AF65-F5344CB8AC3E}">
        <p14:creationId xmlns:p14="http://schemas.microsoft.com/office/powerpoint/2010/main" val="1705062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0" y="600546"/>
            <a:ext cx="6477000" cy="884238"/>
          </a:xfrm>
        </p:spPr>
        <p:txBody>
          <a:bodyPr/>
          <a:lstStyle/>
          <a:p>
            <a:r>
              <a:rPr lang="en-US" sz="2000" b="1" dirty="0" smtClean="0">
                <a:latin typeface="ArchitextOneType" pitchFamily="2" charset="0"/>
              </a:rPr>
              <a:t>CONTOH PROGRAM TABEL </a:t>
            </a:r>
            <a:br>
              <a:rPr lang="en-US" sz="2000" b="1" dirty="0" smtClean="0">
                <a:latin typeface="ArchitextOneType" pitchFamily="2" charset="0"/>
              </a:rPr>
            </a:br>
            <a:r>
              <a:rPr lang="en-US" sz="2000" b="1" dirty="0" smtClean="0">
                <a:latin typeface="ArchitextOneType" pitchFamily="2" charset="0"/>
              </a:rPr>
              <a:t>DENGAN HEADER DAN CAPTION </a:t>
            </a:r>
            <a:endParaRPr lang="en-US" sz="2000" dirty="0">
              <a:latin typeface="ArchitextOneType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2564904"/>
            <a:ext cx="2736304" cy="2260848"/>
          </a:xfrm>
          <a:solidFill>
            <a:schemeClr val="lt1">
              <a:alpha val="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en-US" sz="1200" dirty="0">
                <a:solidFill>
                  <a:srgbClr val="C00000"/>
                </a:solidFill>
              </a:rPr>
              <a:t>&lt;HTML&gt; </a:t>
            </a:r>
          </a:p>
          <a:p>
            <a:pPr marL="0" indent="0">
              <a:buNone/>
            </a:pPr>
            <a:r>
              <a:rPr lang="en-US" sz="1200" dirty="0">
                <a:solidFill>
                  <a:srgbClr val="C00000"/>
                </a:solidFill>
              </a:rPr>
              <a:t>&lt;HEAD&gt;</a:t>
            </a:r>
          </a:p>
          <a:p>
            <a:pPr marL="0" indent="0">
              <a:buNone/>
            </a:pPr>
            <a:r>
              <a:rPr lang="en-US" sz="1200" dirty="0">
                <a:solidFill>
                  <a:srgbClr val="C00000"/>
                </a:solidFill>
              </a:rPr>
              <a:t>&lt;TITLE&gt;tabel3&lt;/TITLE&gt;</a:t>
            </a:r>
          </a:p>
          <a:p>
            <a:pPr marL="0" indent="0">
              <a:buNone/>
            </a:pPr>
            <a:r>
              <a:rPr lang="en-US" sz="1200" dirty="0">
                <a:solidFill>
                  <a:srgbClr val="C00000"/>
                </a:solidFill>
              </a:rPr>
              <a:t>&lt;/HEAD&gt; </a:t>
            </a:r>
          </a:p>
          <a:p>
            <a:pPr marL="0" indent="0">
              <a:buNone/>
            </a:pPr>
            <a:r>
              <a:rPr lang="en-US" sz="1200" dirty="0">
                <a:solidFill>
                  <a:srgbClr val="C00000"/>
                </a:solidFill>
              </a:rPr>
              <a:t>&lt;BODY&gt; </a:t>
            </a:r>
            <a:endParaRPr lang="en-US" sz="1200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en-US" sz="1200" dirty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en-US" sz="1200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en-US" sz="1200" dirty="0" smtClean="0">
              <a:solidFill>
                <a:srgbClr val="C00000"/>
              </a:solidFill>
            </a:endParaRPr>
          </a:p>
          <a:p>
            <a:pPr marL="0" indent="0">
              <a:buFontTx/>
              <a:buNone/>
            </a:pPr>
            <a:r>
              <a:rPr lang="en-US" sz="1200" dirty="0">
                <a:solidFill>
                  <a:srgbClr val="C00000"/>
                </a:solidFill>
              </a:rPr>
              <a:t>&lt;/BODY&gt; </a:t>
            </a:r>
          </a:p>
          <a:p>
            <a:pPr marL="0" indent="0">
              <a:buFontTx/>
              <a:buNone/>
            </a:pPr>
            <a:r>
              <a:rPr lang="en-US" sz="1200" dirty="0">
                <a:solidFill>
                  <a:srgbClr val="C00000"/>
                </a:solidFill>
              </a:rPr>
              <a:t>&lt;/HTML&gt;</a:t>
            </a:r>
          </a:p>
          <a:p>
            <a:pPr marL="0" indent="0">
              <a:buNone/>
            </a:pPr>
            <a:endParaRPr lang="en-US" sz="1200" dirty="0">
              <a:solidFill>
                <a:srgbClr val="C00000"/>
              </a:solidFill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3347864" y="1646352"/>
            <a:ext cx="5580112" cy="4518952"/>
          </a:xfrm>
          <a:prstGeom prst="rect">
            <a:avLst/>
          </a:prstGeom>
          <a:solidFill>
            <a:schemeClr val="lt1">
              <a:alpha val="0"/>
            </a:schemeClr>
          </a:solidFill>
          <a:ln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>
              <a:buFontTx/>
              <a:buNone/>
            </a:pPr>
            <a:r>
              <a:rPr lang="en-US" sz="1600" dirty="0" smtClean="0">
                <a:solidFill>
                  <a:srgbClr val="C00000"/>
                </a:solidFill>
              </a:rPr>
              <a:t>&lt;TABLE border=1&gt; </a:t>
            </a:r>
          </a:p>
          <a:p>
            <a:pPr marL="0" indent="0">
              <a:buFontTx/>
              <a:buNone/>
            </a:pPr>
            <a:r>
              <a:rPr lang="en-US" sz="1600" dirty="0" smtClean="0">
                <a:solidFill>
                  <a:srgbClr val="C00000"/>
                </a:solidFill>
              </a:rPr>
              <a:t>&lt;CAPTION&gt; TABEL MAHASISWA&lt;/CAPTION&gt; </a:t>
            </a:r>
          </a:p>
          <a:p>
            <a:pPr marL="0" indent="0">
              <a:buFontTx/>
              <a:buNone/>
            </a:pPr>
            <a:r>
              <a:rPr lang="en-US" sz="1600" dirty="0" smtClean="0">
                <a:solidFill>
                  <a:srgbClr val="C00000"/>
                </a:solidFill>
              </a:rPr>
              <a:t>	&lt;TR&gt; </a:t>
            </a:r>
          </a:p>
          <a:p>
            <a:pPr marL="0" indent="0">
              <a:buFontTx/>
              <a:buNone/>
            </a:pPr>
            <a:r>
              <a:rPr lang="en-US" sz="1600" dirty="0" smtClean="0">
                <a:solidFill>
                  <a:srgbClr val="C00000"/>
                </a:solidFill>
              </a:rPr>
              <a:t>		&lt;TH&gt;</a:t>
            </a:r>
            <a:r>
              <a:rPr lang="en-US" sz="1600" dirty="0" err="1" smtClean="0">
                <a:solidFill>
                  <a:srgbClr val="C00000"/>
                </a:solidFill>
              </a:rPr>
              <a:t>Nim</a:t>
            </a:r>
            <a:r>
              <a:rPr lang="en-US" sz="1600" dirty="0" smtClean="0">
                <a:solidFill>
                  <a:srgbClr val="C00000"/>
                </a:solidFill>
              </a:rPr>
              <a:t>&lt;/TH&gt;</a:t>
            </a:r>
          </a:p>
          <a:p>
            <a:pPr marL="0" indent="0">
              <a:buFontTx/>
              <a:buNone/>
            </a:pPr>
            <a:r>
              <a:rPr lang="en-US" sz="1600" dirty="0" smtClean="0">
                <a:solidFill>
                  <a:srgbClr val="C00000"/>
                </a:solidFill>
              </a:rPr>
              <a:t>		&lt;TH&gt;</a:t>
            </a:r>
            <a:r>
              <a:rPr lang="en-US" sz="1600" dirty="0" err="1" smtClean="0">
                <a:solidFill>
                  <a:srgbClr val="C00000"/>
                </a:solidFill>
              </a:rPr>
              <a:t>Nama</a:t>
            </a:r>
            <a:r>
              <a:rPr lang="en-US" sz="1600" dirty="0" smtClean="0">
                <a:solidFill>
                  <a:srgbClr val="C00000"/>
                </a:solidFill>
              </a:rPr>
              <a:t>&lt;/TH&gt; </a:t>
            </a:r>
          </a:p>
          <a:p>
            <a:pPr marL="0" indent="0">
              <a:buFontTx/>
              <a:buNone/>
            </a:pPr>
            <a:r>
              <a:rPr lang="en-US" sz="1600" dirty="0" smtClean="0">
                <a:solidFill>
                  <a:srgbClr val="C00000"/>
                </a:solidFill>
              </a:rPr>
              <a:t>	&lt;/TR&gt; </a:t>
            </a:r>
          </a:p>
          <a:p>
            <a:pPr marL="0" indent="0">
              <a:buFontTx/>
              <a:buNone/>
            </a:pPr>
            <a:r>
              <a:rPr lang="en-US" sz="1600" dirty="0" smtClean="0">
                <a:solidFill>
                  <a:srgbClr val="C00000"/>
                </a:solidFill>
              </a:rPr>
              <a:t>	&lt;TR&gt; </a:t>
            </a:r>
          </a:p>
          <a:p>
            <a:pPr marL="0" indent="0">
              <a:buFontTx/>
              <a:buNone/>
            </a:pPr>
            <a:r>
              <a:rPr lang="en-US" sz="1600" dirty="0" smtClean="0">
                <a:solidFill>
                  <a:srgbClr val="C00000"/>
                </a:solidFill>
              </a:rPr>
              <a:t>		&lt;TD&gt;21511050&lt;/TD&gt; </a:t>
            </a:r>
          </a:p>
          <a:p>
            <a:pPr marL="0" indent="0">
              <a:buFontTx/>
              <a:buNone/>
            </a:pPr>
            <a:r>
              <a:rPr lang="en-US" sz="1600" dirty="0" smtClean="0">
                <a:solidFill>
                  <a:srgbClr val="C00000"/>
                </a:solidFill>
              </a:rPr>
              <a:t>		&lt;TD&gt;Leonardo&lt;/TD&gt; </a:t>
            </a:r>
          </a:p>
          <a:p>
            <a:pPr marL="0" indent="0">
              <a:buFontTx/>
              <a:buNone/>
            </a:pPr>
            <a:r>
              <a:rPr lang="en-US" sz="1600" dirty="0" smtClean="0">
                <a:solidFill>
                  <a:srgbClr val="C00000"/>
                </a:solidFill>
              </a:rPr>
              <a:t>	&lt;/TR&gt; </a:t>
            </a:r>
          </a:p>
          <a:p>
            <a:pPr marL="0" indent="0">
              <a:buFontTx/>
              <a:buNone/>
            </a:pPr>
            <a:r>
              <a:rPr lang="en-US" sz="1600" dirty="0" smtClean="0">
                <a:solidFill>
                  <a:srgbClr val="C00000"/>
                </a:solidFill>
              </a:rPr>
              <a:t>	&lt;TR&gt; </a:t>
            </a:r>
          </a:p>
          <a:p>
            <a:pPr marL="0" indent="0">
              <a:buFontTx/>
              <a:buNone/>
            </a:pPr>
            <a:r>
              <a:rPr lang="en-US" sz="1600" dirty="0" smtClean="0">
                <a:solidFill>
                  <a:srgbClr val="C00000"/>
                </a:solidFill>
              </a:rPr>
              <a:t>		&lt;TD&gt;21511051&lt;/TD&gt; </a:t>
            </a:r>
          </a:p>
          <a:p>
            <a:pPr marL="0" indent="0">
              <a:buFontTx/>
              <a:buNone/>
            </a:pPr>
            <a:r>
              <a:rPr lang="en-US" sz="1600" dirty="0" smtClean="0">
                <a:solidFill>
                  <a:srgbClr val="C00000"/>
                </a:solidFill>
              </a:rPr>
              <a:t>		&lt;TD&gt;</a:t>
            </a:r>
            <a:r>
              <a:rPr lang="en-US" sz="1600" dirty="0" err="1" smtClean="0">
                <a:solidFill>
                  <a:srgbClr val="C00000"/>
                </a:solidFill>
              </a:rPr>
              <a:t>Siti</a:t>
            </a:r>
            <a:r>
              <a:rPr lang="en-US" sz="1600" dirty="0" smtClean="0">
                <a:solidFill>
                  <a:srgbClr val="C00000"/>
                </a:solidFill>
              </a:rPr>
              <a:t> </a:t>
            </a:r>
            <a:r>
              <a:rPr lang="en-US" sz="1600" dirty="0" err="1" smtClean="0">
                <a:solidFill>
                  <a:srgbClr val="C00000"/>
                </a:solidFill>
              </a:rPr>
              <a:t>Romlah</a:t>
            </a:r>
            <a:r>
              <a:rPr lang="en-US" sz="1600" dirty="0" smtClean="0">
                <a:solidFill>
                  <a:srgbClr val="C00000"/>
                </a:solidFill>
              </a:rPr>
              <a:t>&lt;/TD&gt; </a:t>
            </a:r>
          </a:p>
          <a:p>
            <a:pPr marL="0" indent="0">
              <a:buFontTx/>
              <a:buNone/>
            </a:pPr>
            <a:r>
              <a:rPr lang="en-US" sz="1600" dirty="0" smtClean="0">
                <a:solidFill>
                  <a:srgbClr val="C00000"/>
                </a:solidFill>
              </a:rPr>
              <a:t>	&lt;/TR&gt;</a:t>
            </a:r>
          </a:p>
          <a:p>
            <a:pPr marL="0" indent="0">
              <a:buFontTx/>
              <a:buNone/>
            </a:pPr>
            <a:r>
              <a:rPr lang="en-US" sz="1600" dirty="0" smtClean="0">
                <a:solidFill>
                  <a:srgbClr val="C00000"/>
                </a:solidFill>
              </a:rPr>
              <a:t>   &lt;/TABLE&gt; </a:t>
            </a:r>
          </a:p>
        </p:txBody>
      </p:sp>
      <p:sp>
        <p:nvSpPr>
          <p:cNvPr id="5" name="Right Arrow 4"/>
          <p:cNvSpPr/>
          <p:nvPr/>
        </p:nvSpPr>
        <p:spPr>
          <a:xfrm>
            <a:off x="1115616" y="3637874"/>
            <a:ext cx="2376264" cy="727230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233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275856" y="476672"/>
            <a:ext cx="5486400" cy="566738"/>
          </a:xfrm>
        </p:spPr>
        <p:txBody>
          <a:bodyPr/>
          <a:lstStyle/>
          <a:p>
            <a:pPr algn="ctr"/>
            <a:r>
              <a:rPr lang="en-US" sz="3600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chitextOneType" pitchFamily="2" charset="0"/>
              </a:rPr>
              <a:t>Atribut</a:t>
            </a:r>
            <a:r>
              <a:rPr lang="en-US" sz="36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chitextOneType" pitchFamily="2" charset="0"/>
              </a:rPr>
              <a:t> </a:t>
            </a:r>
            <a:r>
              <a:rPr lang="en-US" sz="3600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chitextOneType" pitchFamily="2" charset="0"/>
              </a:rPr>
              <a:t>tabel</a:t>
            </a:r>
            <a:endParaRPr lang="en-US" sz="360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791195" y="1255744"/>
            <a:ext cx="5135129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b-NO" sz="2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Untuk lebih melengkapi tampilan dan bentuk tabel, elemen tabel memiliki atribut-atribut yaitu : </a:t>
            </a:r>
            <a:endParaRPr lang="nb-NO" sz="2400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400" b="1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en-US" sz="2400" b="1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en-US" sz="2400" b="1" u="sng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Colspan</a:t>
            </a:r>
            <a:r>
              <a:rPr lang="en-US" sz="2400" b="1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sz="2400" u="sng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sv-SE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Atribut ini menentukan jumlah kolom yang akan ditarik oleh sel. Atribut ini merupakan atribut untuk tag TD dan TH. </a:t>
            </a:r>
            <a:endParaRPr lang="sv-SE" sz="24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sv-SE" sz="20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4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  <a:r>
              <a:rPr lang="en-US" sz="240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en-US" sz="2400" b="1" u="sng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Rowspan</a:t>
            </a:r>
            <a:r>
              <a:rPr lang="en-US" sz="240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sz="2400" u="sng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40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Atribut</a:t>
            </a:r>
            <a:r>
              <a:rPr lang="en-US" sz="2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ini</a:t>
            </a:r>
            <a:r>
              <a:rPr lang="en-US" sz="2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menentukan</a:t>
            </a:r>
            <a:r>
              <a:rPr lang="en-US" sz="2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jumlah</a:t>
            </a:r>
            <a:r>
              <a:rPr lang="en-US" sz="2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baris</a:t>
            </a:r>
            <a:r>
              <a:rPr lang="en-US" sz="2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yang </a:t>
            </a:r>
            <a:r>
              <a:rPr lang="en-US" sz="240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akan</a:t>
            </a:r>
            <a:r>
              <a:rPr lang="en-US" sz="2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ditarik</a:t>
            </a:r>
            <a:r>
              <a:rPr lang="en-US" sz="2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oleh</a:t>
            </a:r>
            <a:r>
              <a:rPr lang="en-US" sz="2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sel</a:t>
            </a:r>
            <a:r>
              <a:rPr lang="en-US" sz="2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240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Atribut</a:t>
            </a:r>
            <a:r>
              <a:rPr lang="en-US" sz="2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ini</a:t>
            </a:r>
            <a:r>
              <a:rPr lang="en-US" sz="2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merupakan</a:t>
            </a:r>
            <a:r>
              <a:rPr lang="en-US" sz="2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atribut</a:t>
            </a:r>
            <a:r>
              <a:rPr lang="en-US" sz="2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untuk</a:t>
            </a:r>
            <a:r>
              <a:rPr lang="en-US" sz="2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TD </a:t>
            </a:r>
            <a:r>
              <a:rPr lang="en-US" sz="240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dan</a:t>
            </a:r>
            <a:r>
              <a:rPr lang="en-US" sz="2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TH.</a:t>
            </a:r>
          </a:p>
        </p:txBody>
      </p:sp>
    </p:spTree>
    <p:extLst>
      <p:ext uri="{BB962C8B-B14F-4D97-AF65-F5344CB8AC3E}">
        <p14:creationId xmlns:p14="http://schemas.microsoft.com/office/powerpoint/2010/main" val="2634998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ln>
            <a:solidFill>
              <a:srgbClr val="FFFF00"/>
            </a:solidFill>
          </a:ln>
        </p:spPr>
        <p:txBody>
          <a:bodyPr/>
          <a:lstStyle/>
          <a:p>
            <a:pPr algn="ctr"/>
            <a:r>
              <a:rPr lang="en-US" sz="2800" u="sng" dirty="0">
                <a:latin typeface="ArchitextOneType" pitchFamily="2" charset="0"/>
              </a:rPr>
              <a:t>CONTOH </a:t>
            </a:r>
            <a:r>
              <a:rPr lang="en-US" sz="2800" u="sng" dirty="0" smtClean="0">
                <a:latin typeface="ArchitextOneType" pitchFamily="2" charset="0"/>
              </a:rPr>
              <a:t>PROGRAM</a:t>
            </a:r>
            <a:br>
              <a:rPr lang="en-US" sz="2800" u="sng" dirty="0" smtClean="0">
                <a:latin typeface="ArchitextOneType" pitchFamily="2" charset="0"/>
              </a:rPr>
            </a:br>
            <a:r>
              <a:rPr lang="en-US" sz="2800" dirty="0" smtClean="0">
                <a:solidFill>
                  <a:srgbClr val="FF0000"/>
                </a:solidFill>
                <a:latin typeface="Baskerville Old Face" pitchFamily="18" charset="0"/>
              </a:rPr>
              <a:t>(colspan.html)</a:t>
            </a:r>
            <a:endParaRPr lang="en-US" dirty="0">
              <a:solidFill>
                <a:srgbClr val="FF0000"/>
              </a:solidFill>
              <a:latin typeface="Baskerville Old Face" pitchFamily="18" charset="0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2699792" y="1628800"/>
            <a:ext cx="6019800" cy="4920952"/>
          </a:xfrm>
          <a:ln w="28575">
            <a:solidFill>
              <a:srgbClr val="FFFF00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en-US" sz="1400" dirty="0"/>
              <a:t>&lt;HTML&gt; </a:t>
            </a:r>
          </a:p>
          <a:p>
            <a:pPr marL="0" indent="0">
              <a:buNone/>
            </a:pPr>
            <a:r>
              <a:rPr lang="en-US" sz="1400" dirty="0"/>
              <a:t>&lt;HEAD&gt;</a:t>
            </a:r>
          </a:p>
          <a:p>
            <a:pPr marL="0" indent="0">
              <a:buNone/>
            </a:pPr>
            <a:r>
              <a:rPr lang="en-US" sz="1400" dirty="0"/>
              <a:t>&lt;TITLE&gt;</a:t>
            </a:r>
            <a:r>
              <a:rPr lang="en-US" sz="1400" dirty="0" err="1"/>
              <a:t>Colspan</a:t>
            </a:r>
            <a:r>
              <a:rPr lang="en-US" sz="1400" dirty="0"/>
              <a:t>&lt;/TITLE&gt;</a:t>
            </a:r>
          </a:p>
          <a:p>
            <a:pPr marL="0" indent="0">
              <a:buNone/>
            </a:pPr>
            <a:r>
              <a:rPr lang="en-US" sz="1400" dirty="0"/>
              <a:t>&lt;/HEAD&gt; </a:t>
            </a:r>
          </a:p>
          <a:p>
            <a:pPr marL="0" indent="0">
              <a:buNone/>
            </a:pPr>
            <a:r>
              <a:rPr lang="en-US" sz="1400" dirty="0"/>
              <a:t>&lt;BODY&gt; </a:t>
            </a:r>
          </a:p>
          <a:p>
            <a:pPr marL="0" indent="0">
              <a:buNone/>
            </a:pPr>
            <a:r>
              <a:rPr lang="en-US" sz="1400" dirty="0"/>
              <a:t>&lt;TABLE border=1&gt; </a:t>
            </a:r>
          </a:p>
          <a:p>
            <a:pPr marL="0" indent="0">
              <a:buNone/>
            </a:pPr>
            <a:r>
              <a:rPr lang="en-US" sz="1400" dirty="0"/>
              <a:t>    </a:t>
            </a:r>
            <a:r>
              <a:rPr lang="en-US" sz="1400" dirty="0" smtClean="0"/>
              <a:t>	&lt;</a:t>
            </a:r>
            <a:r>
              <a:rPr lang="en-US" sz="1400" dirty="0"/>
              <a:t>TR&gt; </a:t>
            </a:r>
          </a:p>
          <a:p>
            <a:pPr marL="0" indent="0">
              <a:buNone/>
            </a:pPr>
            <a:r>
              <a:rPr lang="en-US" sz="1400" dirty="0"/>
              <a:t>	</a:t>
            </a:r>
            <a:r>
              <a:rPr lang="en-US" sz="1400" dirty="0" smtClean="0"/>
              <a:t>	&lt;</a:t>
            </a:r>
            <a:r>
              <a:rPr lang="en-US" sz="1400" dirty="0"/>
              <a:t>TH </a:t>
            </a:r>
            <a:r>
              <a:rPr lang="en-US" sz="1400" dirty="0" err="1"/>
              <a:t>colspan</a:t>
            </a:r>
            <a:r>
              <a:rPr lang="en-US" sz="1400" dirty="0"/>
              <a:t>=2&gt;</a:t>
            </a:r>
            <a:r>
              <a:rPr lang="en-US" sz="1400" dirty="0" err="1"/>
              <a:t>ini</a:t>
            </a:r>
            <a:r>
              <a:rPr lang="en-US" sz="1400" dirty="0"/>
              <a:t> </a:t>
            </a:r>
            <a:r>
              <a:rPr lang="en-US" sz="1400" dirty="0" err="1"/>
              <a:t>adalah</a:t>
            </a:r>
            <a:r>
              <a:rPr lang="en-US" sz="1400" dirty="0"/>
              <a:t> header&lt;/TH&gt;</a:t>
            </a:r>
          </a:p>
          <a:p>
            <a:pPr marL="0" indent="0">
              <a:buNone/>
            </a:pPr>
            <a:r>
              <a:rPr lang="en-US" sz="1400" dirty="0"/>
              <a:t>    </a:t>
            </a:r>
            <a:r>
              <a:rPr lang="en-US" sz="1400" dirty="0" smtClean="0"/>
              <a:t>	&lt;/</a:t>
            </a:r>
            <a:r>
              <a:rPr lang="en-US" sz="1400" dirty="0"/>
              <a:t>TR&gt; </a:t>
            </a:r>
          </a:p>
          <a:p>
            <a:pPr marL="0" indent="0">
              <a:buNone/>
            </a:pPr>
            <a:r>
              <a:rPr lang="en-US" sz="1400" dirty="0"/>
              <a:t>    </a:t>
            </a:r>
            <a:r>
              <a:rPr lang="en-US" sz="1400" dirty="0" smtClean="0"/>
              <a:t>	&lt;</a:t>
            </a:r>
            <a:r>
              <a:rPr lang="en-US" sz="1400" dirty="0"/>
              <a:t>TR&gt; </a:t>
            </a:r>
          </a:p>
          <a:p>
            <a:pPr marL="0" indent="0">
              <a:buNone/>
            </a:pPr>
            <a:r>
              <a:rPr lang="en-US" sz="1400" dirty="0"/>
              <a:t>    	</a:t>
            </a:r>
            <a:r>
              <a:rPr lang="en-US" sz="1400" dirty="0" smtClean="0"/>
              <a:t>	&lt;</a:t>
            </a:r>
            <a:r>
              <a:rPr lang="en-US" sz="1400" dirty="0"/>
              <a:t>TD&gt;</a:t>
            </a:r>
            <a:r>
              <a:rPr lang="en-US" sz="1400" dirty="0" err="1"/>
              <a:t>baris</a:t>
            </a:r>
            <a:r>
              <a:rPr lang="en-US" sz="1400" dirty="0"/>
              <a:t> 1 </a:t>
            </a:r>
            <a:r>
              <a:rPr lang="en-US" sz="1400" dirty="0" err="1"/>
              <a:t>kolom</a:t>
            </a:r>
            <a:r>
              <a:rPr lang="en-US" sz="1400" dirty="0"/>
              <a:t> 1&lt;/TD&gt; </a:t>
            </a:r>
          </a:p>
          <a:p>
            <a:pPr marL="0" indent="0">
              <a:buNone/>
            </a:pPr>
            <a:r>
              <a:rPr lang="en-US" sz="1400" dirty="0"/>
              <a:t>    	</a:t>
            </a:r>
            <a:r>
              <a:rPr lang="en-US" sz="1400" dirty="0" smtClean="0"/>
              <a:t>	&lt;</a:t>
            </a:r>
            <a:r>
              <a:rPr lang="en-US" sz="1400" dirty="0"/>
              <a:t>TD&gt;</a:t>
            </a:r>
            <a:r>
              <a:rPr lang="en-US" sz="1400" dirty="0" err="1"/>
              <a:t>baris</a:t>
            </a:r>
            <a:r>
              <a:rPr lang="en-US" sz="1400" dirty="0"/>
              <a:t> 1 </a:t>
            </a:r>
            <a:r>
              <a:rPr lang="en-US" sz="1400" dirty="0" err="1"/>
              <a:t>kolom</a:t>
            </a:r>
            <a:r>
              <a:rPr lang="en-US" sz="1400" dirty="0"/>
              <a:t> 2&lt;/TD&gt; </a:t>
            </a:r>
          </a:p>
          <a:p>
            <a:pPr marL="0" indent="0">
              <a:buNone/>
            </a:pPr>
            <a:r>
              <a:rPr lang="en-US" sz="1400" dirty="0"/>
              <a:t>    </a:t>
            </a:r>
            <a:r>
              <a:rPr lang="en-US" sz="1400" dirty="0" smtClean="0"/>
              <a:t>	&lt;/</a:t>
            </a:r>
            <a:r>
              <a:rPr lang="en-US" sz="1400" dirty="0"/>
              <a:t>TR&gt; </a:t>
            </a:r>
          </a:p>
          <a:p>
            <a:pPr marL="0" indent="0">
              <a:buNone/>
            </a:pPr>
            <a:r>
              <a:rPr lang="en-US" sz="1400" dirty="0"/>
              <a:t>    </a:t>
            </a:r>
            <a:r>
              <a:rPr lang="en-US" sz="1400" dirty="0" smtClean="0"/>
              <a:t>	&lt;</a:t>
            </a:r>
            <a:r>
              <a:rPr lang="en-US" sz="1400" dirty="0"/>
              <a:t>TR&gt; </a:t>
            </a:r>
          </a:p>
          <a:p>
            <a:pPr marL="0" indent="0">
              <a:buNone/>
            </a:pPr>
            <a:r>
              <a:rPr lang="en-US" sz="1400" dirty="0"/>
              <a:t>    	</a:t>
            </a:r>
            <a:r>
              <a:rPr lang="en-US" sz="1400" dirty="0" smtClean="0"/>
              <a:t>	&lt;</a:t>
            </a:r>
            <a:r>
              <a:rPr lang="en-US" sz="1400" dirty="0"/>
              <a:t>TD </a:t>
            </a:r>
            <a:r>
              <a:rPr lang="en-US" sz="1400" dirty="0" err="1"/>
              <a:t>colspan</a:t>
            </a:r>
            <a:r>
              <a:rPr lang="en-US" sz="1400" dirty="0"/>
              <a:t>=2&gt;</a:t>
            </a:r>
            <a:r>
              <a:rPr lang="en-US" sz="1400" dirty="0" err="1"/>
              <a:t>baris</a:t>
            </a:r>
            <a:r>
              <a:rPr lang="en-US" sz="1400" dirty="0"/>
              <a:t> 2 </a:t>
            </a:r>
            <a:r>
              <a:rPr lang="en-US" sz="1400" dirty="0" err="1"/>
              <a:t>colspan</a:t>
            </a:r>
            <a:r>
              <a:rPr lang="en-US" sz="1400" dirty="0"/>
              <a:t>&lt;/TD&gt; </a:t>
            </a:r>
          </a:p>
          <a:p>
            <a:pPr marL="0" indent="0">
              <a:buNone/>
            </a:pPr>
            <a:r>
              <a:rPr lang="en-US" sz="1400" dirty="0"/>
              <a:t>    </a:t>
            </a:r>
            <a:r>
              <a:rPr lang="en-US" sz="1400" dirty="0" smtClean="0"/>
              <a:t>	&lt;/</a:t>
            </a:r>
            <a:r>
              <a:rPr lang="en-US" sz="1400" dirty="0"/>
              <a:t>TR&gt; </a:t>
            </a:r>
          </a:p>
          <a:p>
            <a:pPr marL="0" indent="0">
              <a:buNone/>
            </a:pPr>
            <a:r>
              <a:rPr lang="en-US" sz="1400" dirty="0"/>
              <a:t>&lt;/TABLE&gt; </a:t>
            </a:r>
          </a:p>
          <a:p>
            <a:pPr marL="0" indent="0">
              <a:buNone/>
            </a:pPr>
            <a:r>
              <a:rPr lang="en-US" sz="1400" dirty="0"/>
              <a:t>&lt;/BODY&gt; </a:t>
            </a:r>
          </a:p>
          <a:p>
            <a:pPr marL="0" indent="0">
              <a:buNone/>
            </a:pPr>
            <a:r>
              <a:rPr lang="en-US" sz="1400" dirty="0"/>
              <a:t>&lt;/HTML&gt;</a:t>
            </a:r>
          </a:p>
        </p:txBody>
      </p:sp>
    </p:spTree>
    <p:extLst>
      <p:ext uri="{BB962C8B-B14F-4D97-AF65-F5344CB8AC3E}">
        <p14:creationId xmlns:p14="http://schemas.microsoft.com/office/powerpoint/2010/main" val="3628530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96496" y="1602660"/>
            <a:ext cx="6181236" cy="4965196"/>
          </a:xfrm>
          <a:ln w="28575">
            <a:solidFill>
              <a:srgbClr val="FFC000"/>
            </a:solidFill>
          </a:ln>
        </p:spPr>
        <p:txBody>
          <a:bodyPr/>
          <a:lstStyle/>
          <a:p>
            <a:pPr>
              <a:buFont typeface="+mj-lt"/>
              <a:buAutoNum type="arabicPeriod"/>
            </a:pPr>
            <a:r>
              <a:rPr lang="en-US" sz="1400" dirty="0"/>
              <a:t>&lt;HTML&gt; </a:t>
            </a:r>
          </a:p>
          <a:p>
            <a:pPr>
              <a:buFont typeface="+mj-lt"/>
              <a:buAutoNum type="arabicPeriod"/>
            </a:pPr>
            <a:r>
              <a:rPr lang="en-US" sz="1400" dirty="0"/>
              <a:t>&lt;HEAD&gt;</a:t>
            </a:r>
          </a:p>
          <a:p>
            <a:pPr>
              <a:buFont typeface="+mj-lt"/>
              <a:buAutoNum type="arabicPeriod"/>
            </a:pPr>
            <a:r>
              <a:rPr lang="en-US" sz="1400" dirty="0"/>
              <a:t>&lt;TITLE&gt;</a:t>
            </a:r>
            <a:r>
              <a:rPr lang="en-US" sz="1400" dirty="0" err="1"/>
              <a:t>Rowspan</a:t>
            </a:r>
            <a:r>
              <a:rPr lang="en-US" sz="1400" dirty="0"/>
              <a:t>&lt;/TITLE&gt;</a:t>
            </a:r>
          </a:p>
          <a:p>
            <a:pPr>
              <a:buFont typeface="+mj-lt"/>
              <a:buAutoNum type="arabicPeriod"/>
            </a:pPr>
            <a:r>
              <a:rPr lang="en-US" sz="1400" dirty="0"/>
              <a:t>&lt;/HEAD&gt; </a:t>
            </a:r>
          </a:p>
          <a:p>
            <a:pPr>
              <a:buFont typeface="+mj-lt"/>
              <a:buAutoNum type="arabicPeriod"/>
            </a:pPr>
            <a:r>
              <a:rPr lang="en-US" sz="1400" dirty="0"/>
              <a:t>&lt;BODY&gt; </a:t>
            </a:r>
          </a:p>
          <a:p>
            <a:pPr>
              <a:buFont typeface="+mj-lt"/>
              <a:buAutoNum type="arabicPeriod"/>
            </a:pPr>
            <a:r>
              <a:rPr lang="en-US" sz="1400" dirty="0"/>
              <a:t>&lt;TABLE border=1&gt; </a:t>
            </a:r>
          </a:p>
          <a:p>
            <a:pPr>
              <a:buFont typeface="+mj-lt"/>
              <a:buAutoNum type="arabicPeriod"/>
            </a:pPr>
            <a:r>
              <a:rPr lang="en-US" sz="1400" dirty="0"/>
              <a:t>	&lt;TR&gt; </a:t>
            </a:r>
          </a:p>
          <a:p>
            <a:pPr>
              <a:buFont typeface="+mj-lt"/>
              <a:buAutoNum type="arabicPeriod"/>
            </a:pPr>
            <a:r>
              <a:rPr lang="en-US" sz="1400" dirty="0"/>
              <a:t>		&lt;TH </a:t>
            </a:r>
            <a:r>
              <a:rPr lang="en-US" sz="1400" dirty="0" err="1"/>
              <a:t>colspan</a:t>
            </a:r>
            <a:r>
              <a:rPr lang="en-US" sz="1400" dirty="0"/>
              <a:t>=2&gt;</a:t>
            </a:r>
            <a:r>
              <a:rPr lang="en-US" sz="1400" dirty="0" err="1"/>
              <a:t>ini</a:t>
            </a:r>
            <a:r>
              <a:rPr lang="en-US" sz="1400" dirty="0"/>
              <a:t> </a:t>
            </a:r>
            <a:r>
              <a:rPr lang="en-US" sz="1400" dirty="0" err="1"/>
              <a:t>adalah</a:t>
            </a:r>
            <a:r>
              <a:rPr lang="en-US" sz="1400" dirty="0"/>
              <a:t> header&lt;/TH&gt; </a:t>
            </a:r>
          </a:p>
          <a:p>
            <a:pPr>
              <a:buFont typeface="+mj-lt"/>
              <a:buAutoNum type="arabicPeriod"/>
            </a:pPr>
            <a:r>
              <a:rPr lang="en-US" sz="1400" dirty="0"/>
              <a:t>	&lt;/TR&gt;</a:t>
            </a:r>
          </a:p>
          <a:p>
            <a:pPr>
              <a:buFont typeface="+mj-lt"/>
              <a:buAutoNum type="arabicPeriod"/>
            </a:pPr>
            <a:r>
              <a:rPr lang="en-US" sz="1400" dirty="0"/>
              <a:t>	&lt;TR&gt; </a:t>
            </a:r>
          </a:p>
          <a:p>
            <a:pPr>
              <a:buFont typeface="+mj-lt"/>
              <a:buAutoNum type="arabicPeriod"/>
            </a:pPr>
            <a:r>
              <a:rPr lang="en-US" sz="1400" dirty="0"/>
              <a:t>		&lt;TD </a:t>
            </a:r>
            <a:r>
              <a:rPr lang="en-US" sz="1400" dirty="0" err="1"/>
              <a:t>rowspan</a:t>
            </a:r>
            <a:r>
              <a:rPr lang="en-US" sz="1400" dirty="0"/>
              <a:t>=2&gt;</a:t>
            </a:r>
            <a:r>
              <a:rPr lang="en-US" sz="1400" dirty="0" err="1"/>
              <a:t>kolom</a:t>
            </a:r>
            <a:r>
              <a:rPr lang="en-US" sz="1400" dirty="0"/>
              <a:t> 1 </a:t>
            </a:r>
            <a:r>
              <a:rPr lang="en-US" sz="1400" dirty="0" err="1"/>
              <a:t>rowspan</a:t>
            </a:r>
            <a:r>
              <a:rPr lang="en-US" sz="1400" dirty="0"/>
              <a:t>&lt;/TD&gt; </a:t>
            </a:r>
          </a:p>
          <a:p>
            <a:pPr>
              <a:buFont typeface="+mj-lt"/>
              <a:buAutoNum type="arabicPeriod"/>
            </a:pPr>
            <a:r>
              <a:rPr lang="en-US" sz="1400" dirty="0"/>
              <a:t>		&lt;TD&gt;</a:t>
            </a:r>
            <a:r>
              <a:rPr lang="en-US" sz="1400" dirty="0" err="1"/>
              <a:t>baris</a:t>
            </a:r>
            <a:r>
              <a:rPr lang="en-US" sz="1400" dirty="0"/>
              <a:t> 1 </a:t>
            </a:r>
            <a:r>
              <a:rPr lang="en-US" sz="1400" dirty="0" err="1"/>
              <a:t>kolom</a:t>
            </a:r>
            <a:r>
              <a:rPr lang="en-US" sz="1400" dirty="0"/>
              <a:t> 2&lt;/TD&gt; </a:t>
            </a:r>
          </a:p>
          <a:p>
            <a:pPr>
              <a:buFont typeface="+mj-lt"/>
              <a:buAutoNum type="arabicPeriod"/>
            </a:pPr>
            <a:r>
              <a:rPr lang="en-US" sz="1400" dirty="0"/>
              <a:t>	&lt;/TR&gt;</a:t>
            </a:r>
          </a:p>
          <a:p>
            <a:pPr>
              <a:buFont typeface="+mj-lt"/>
              <a:buAutoNum type="arabicPeriod"/>
            </a:pPr>
            <a:r>
              <a:rPr lang="en-US" sz="1400" dirty="0"/>
              <a:t>	&lt;TR&gt; </a:t>
            </a:r>
          </a:p>
          <a:p>
            <a:pPr>
              <a:buFont typeface="+mj-lt"/>
              <a:buAutoNum type="arabicPeriod"/>
            </a:pPr>
            <a:r>
              <a:rPr lang="en-US" sz="1400" dirty="0"/>
              <a:t>		&lt;TD&gt;</a:t>
            </a:r>
            <a:r>
              <a:rPr lang="en-US" sz="1400" dirty="0" err="1"/>
              <a:t>baris</a:t>
            </a:r>
            <a:r>
              <a:rPr lang="en-US" sz="1400" dirty="0"/>
              <a:t> 2 </a:t>
            </a:r>
            <a:r>
              <a:rPr lang="en-US" sz="1400" dirty="0" err="1"/>
              <a:t>kolom</a:t>
            </a:r>
            <a:r>
              <a:rPr lang="en-US" sz="1400" dirty="0"/>
              <a:t> 2&lt;/TD&gt; </a:t>
            </a:r>
          </a:p>
          <a:p>
            <a:pPr>
              <a:buFont typeface="+mj-lt"/>
              <a:buAutoNum type="arabicPeriod"/>
            </a:pPr>
            <a:r>
              <a:rPr lang="en-US" sz="1400" dirty="0"/>
              <a:t>	&lt;/TR&gt; </a:t>
            </a:r>
          </a:p>
          <a:p>
            <a:pPr>
              <a:buFont typeface="+mj-lt"/>
              <a:buAutoNum type="arabicPeriod"/>
            </a:pPr>
            <a:r>
              <a:rPr lang="en-US" sz="1400" dirty="0"/>
              <a:t>&lt;/TABLE&gt;</a:t>
            </a:r>
          </a:p>
          <a:p>
            <a:pPr>
              <a:buFont typeface="+mj-lt"/>
              <a:buAutoNum type="arabicPeriod"/>
            </a:pPr>
            <a:r>
              <a:rPr lang="en-US" sz="1400" dirty="0"/>
              <a:t>&lt;/BODY&gt; </a:t>
            </a:r>
          </a:p>
          <a:p>
            <a:pPr>
              <a:buFont typeface="+mj-lt"/>
              <a:buAutoNum type="arabicPeriod"/>
            </a:pPr>
            <a:r>
              <a:rPr lang="en-US" sz="1400" dirty="0"/>
              <a:t>&lt;/HTML&gt;</a:t>
            </a:r>
          </a:p>
        </p:txBody>
      </p:sp>
      <p:sp>
        <p:nvSpPr>
          <p:cNvPr id="4" name="Title 6"/>
          <p:cNvSpPr txBox="1">
            <a:spLocks/>
          </p:cNvSpPr>
          <p:nvPr/>
        </p:nvSpPr>
        <p:spPr bwMode="auto">
          <a:xfrm>
            <a:off x="2685044" y="620688"/>
            <a:ext cx="6207436" cy="808038"/>
          </a:xfrm>
          <a:prstGeom prst="rect">
            <a:avLst/>
          </a:prstGeom>
          <a:noFill/>
          <a:ln w="28575">
            <a:solidFill>
              <a:srgbClr val="FFC000"/>
            </a:solidFill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5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500">
                <a:solidFill>
                  <a:schemeClr val="bg1"/>
                </a:solidFill>
                <a:latin typeface="FederationBold" pitchFamily="2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500">
                <a:solidFill>
                  <a:schemeClr val="bg1"/>
                </a:solidFill>
                <a:latin typeface="FederationBold" pitchFamily="2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500">
                <a:solidFill>
                  <a:schemeClr val="bg1"/>
                </a:solidFill>
                <a:latin typeface="FederationBold" pitchFamily="2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500">
                <a:solidFill>
                  <a:schemeClr val="bg1"/>
                </a:solidFill>
                <a:latin typeface="FederationBold" pitchFamily="2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500">
                <a:solidFill>
                  <a:schemeClr val="bg1"/>
                </a:solidFill>
                <a:latin typeface="FederationBold" pitchFamily="2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500">
                <a:solidFill>
                  <a:schemeClr val="bg1"/>
                </a:solidFill>
                <a:latin typeface="FederationBold" pitchFamily="2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500">
                <a:solidFill>
                  <a:schemeClr val="bg1"/>
                </a:solidFill>
                <a:latin typeface="FederationBold" pitchFamily="2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500">
                <a:solidFill>
                  <a:schemeClr val="bg1"/>
                </a:solidFill>
                <a:latin typeface="FederationBold" pitchFamily="2" charset="0"/>
              </a:defRPr>
            </a:lvl9pPr>
          </a:lstStyle>
          <a:p>
            <a:pPr algn="ctr"/>
            <a:r>
              <a:rPr lang="en-US" sz="2800" u="sng" dirty="0" smtClean="0">
                <a:latin typeface="ArchitextOneType" pitchFamily="2" charset="0"/>
              </a:rPr>
              <a:t>CONTOH PROGRAM</a:t>
            </a:r>
            <a:br>
              <a:rPr lang="en-US" sz="2800" u="sng" dirty="0" smtClean="0">
                <a:latin typeface="ArchitextOneType" pitchFamily="2" charset="0"/>
              </a:rPr>
            </a:br>
            <a:r>
              <a:rPr lang="en-US" sz="2800" dirty="0" smtClean="0">
                <a:solidFill>
                  <a:srgbClr val="FF0000"/>
                </a:solidFill>
                <a:latin typeface="Baskerville Old Face" pitchFamily="18" charset="0"/>
              </a:rPr>
              <a:t>(rowspan.html)</a:t>
            </a:r>
            <a:endParaRPr lang="en-US" dirty="0">
              <a:solidFill>
                <a:srgbClr val="FF0000"/>
              </a:solidFill>
              <a:latin typeface="Baskerville Old Fac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6220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4onlin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Theme">
      <a:majorFont>
        <a:latin typeface="FederationBold"/>
        <a:ea typeface=""/>
        <a:cs typeface=""/>
      </a:majorFont>
      <a:minorFont>
        <a:latin typeface="FederationBol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FederationBold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Custom Design">
  <a:themeElements>
    <a:clrScheme name="1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Custom Design">
      <a:majorFont>
        <a:latin typeface="FederationBold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2_Custom Design">
  <a:themeElements>
    <a:clrScheme name="2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_Custom Design">
      <a:majorFont>
        <a:latin typeface="FederationBol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1_14onlin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Theme">
      <a:majorFont>
        <a:latin typeface="FederationBold"/>
        <a:ea typeface=""/>
        <a:cs typeface=""/>
      </a:majorFont>
      <a:minorFont>
        <a:latin typeface="FederationBol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3_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FederationBold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4_Custom Design">
  <a:themeElements>
    <a:clrScheme name="1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Custom Design">
      <a:majorFont>
        <a:latin typeface="FederationBold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5_Custom Design">
  <a:themeElements>
    <a:clrScheme name="2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_Custom Design">
      <a:majorFont>
        <a:latin typeface="FederationBol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BoxedArt_Online</Template>
  <TotalTime>320</TotalTime>
  <Words>1450</Words>
  <Application>Microsoft Office PowerPoint</Application>
  <PresentationFormat>On-screen Show (4:3)</PresentationFormat>
  <Paragraphs>349</Paragraphs>
  <Slides>23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8</vt:i4>
      </vt:variant>
      <vt:variant>
        <vt:lpstr>Slide Titles</vt:lpstr>
      </vt:variant>
      <vt:variant>
        <vt:i4>23</vt:i4>
      </vt:variant>
    </vt:vector>
  </HeadingPairs>
  <TitlesOfParts>
    <vt:vector size="31" baseType="lpstr">
      <vt:lpstr>14online</vt:lpstr>
      <vt:lpstr>Custom Design</vt:lpstr>
      <vt:lpstr>1_Custom Design</vt:lpstr>
      <vt:lpstr>2_Custom Design</vt:lpstr>
      <vt:lpstr>1_14online</vt:lpstr>
      <vt:lpstr>3_Custom Design</vt:lpstr>
      <vt:lpstr>4_Custom Design</vt:lpstr>
      <vt:lpstr>5_Custom Design</vt:lpstr>
      <vt:lpstr>T A B E L</vt:lpstr>
      <vt:lpstr>ATRIBUT TABEL</vt:lpstr>
      <vt:lpstr>ATRIBUT TABEL</vt:lpstr>
      <vt:lpstr>CONTOH PROGRAM ( TABEL1.HTML)</vt:lpstr>
      <vt:lpstr>CONTOH PROGRAM ( TABEL2.HTML)</vt:lpstr>
      <vt:lpstr>CONTOH PROGRAM TABEL  DENGAN HEADER DAN CAPTION </vt:lpstr>
      <vt:lpstr>Atribut tabel</vt:lpstr>
      <vt:lpstr>CONTOH PROGRAM (colspan.html)</vt:lpstr>
      <vt:lpstr>PowerPoint Presentation</vt:lpstr>
      <vt:lpstr>Atribut tabel</vt:lpstr>
      <vt:lpstr>PowerPoint Presentation</vt:lpstr>
      <vt:lpstr>ATRIBUT TABEL</vt:lpstr>
      <vt:lpstr>ATRIBUT TABEL</vt:lpstr>
      <vt:lpstr>ATRIBUT TABEL</vt:lpstr>
      <vt:lpstr>MENGUBAH  WARNA</vt:lpstr>
      <vt:lpstr>MENGUBAH  WARNA</vt:lpstr>
      <vt:lpstr>MENGUBAH  WARNA</vt:lpstr>
      <vt:lpstr>ATRIBUT TABEL</vt:lpstr>
      <vt:lpstr>ATRIBUT TABEL</vt:lpstr>
      <vt:lpstr>PowerPoint Presentation</vt:lpstr>
      <vt:lpstr>MENEMPATKAN TABEL KE DALAM WEB</vt:lpstr>
      <vt:lpstr>PowerPoint Presentation</vt:lpstr>
      <vt:lpstr>L A T I H A N</vt:lpstr>
    </vt:vector>
  </TitlesOfParts>
  <Company>Student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 A B E L</dc:title>
  <dc:creator>User</dc:creator>
  <cp:lastModifiedBy>User</cp:lastModifiedBy>
  <cp:revision>27</cp:revision>
  <dcterms:created xsi:type="dcterms:W3CDTF">2011-10-25T14:04:37Z</dcterms:created>
  <dcterms:modified xsi:type="dcterms:W3CDTF">2011-11-01T15:42:50Z</dcterms:modified>
</cp:coreProperties>
</file>