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31181-95BC-4EF1-A4E3-1D9969F5B756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0B787-74F4-4A29-8054-1FAB0ECB4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B787-74F4-4A29-8054-1FAB0ECB46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6022-5B6F-42B1-A2BA-CC403C10A3AE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57CB-196E-4B2A-A17D-82E3BD858D79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1319-B53A-49D0-910C-ED6F1072E436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A4A-78A6-4AF8-B121-15CC50EA492B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FB5-3DC3-4484-AFBC-D533DBFBB048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55B-FE22-45E2-BD31-6E520F0A621B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3927-9177-4FB9-85DE-53E2B58744E6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B940-C38A-4CA5-97C8-63C5DB83ED16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EB7-0103-4430-BF47-3008B8DD5405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50D-4BB5-4D0F-B985-6A1A4F1C6FF7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0B9F-125B-4161-9CB4-E965287888EF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E95F98-0B13-49E7-889E-34BFA475D532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8D588E-13E5-4032-B75D-B7120448E1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238442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MASALAH KEMISKINAN DAN KESENJANGAN PENDAPATAN DI INDONESIA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/>
          <a:p>
            <a:pPr algn="ctr"/>
            <a:r>
              <a:rPr lang="en-US" dirty="0" err="1" smtClean="0">
                <a:latin typeface="Brush Script Std" pitchFamily="66" charset="0"/>
              </a:rPr>
              <a:t>Oleh</a:t>
            </a:r>
            <a:r>
              <a:rPr lang="en-US" dirty="0" smtClean="0">
                <a:latin typeface="Brush Script Std" pitchFamily="66" charset="0"/>
              </a:rPr>
              <a:t> </a:t>
            </a:r>
            <a:r>
              <a:rPr lang="en-US" dirty="0" err="1" smtClean="0">
                <a:latin typeface="Brush Script Std" pitchFamily="66" charset="0"/>
              </a:rPr>
              <a:t>Dewi</a:t>
            </a:r>
            <a:r>
              <a:rPr lang="en-US" dirty="0" smtClean="0">
                <a:latin typeface="Brush Script Std" pitchFamily="66" charset="0"/>
              </a:rPr>
              <a:t> </a:t>
            </a:r>
            <a:r>
              <a:rPr lang="en-US" dirty="0" err="1" smtClean="0">
                <a:latin typeface="Brush Script Std" pitchFamily="66" charset="0"/>
              </a:rPr>
              <a:t>Triwahyuni</a:t>
            </a:r>
            <a:endParaRPr lang="en-US" dirty="0">
              <a:latin typeface="Brush Script Std" pitchFamily="66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2819400" y="838200"/>
            <a:ext cx="3124200" cy="990600"/>
          </a:xfrm>
          <a:prstGeom prst="ribbon2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BAB V 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MASALAH KEMISKINAN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200400"/>
            <a:ext cx="2362199" cy="230832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Fenomena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Negara </a:t>
            </a:r>
            <a:r>
              <a:rPr lang="en-US" sz="2400" dirty="0" err="1" smtClean="0"/>
              <a:t>berkembang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2590800"/>
            <a:ext cx="3268395" cy="83099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Tingkat </a:t>
            </a:r>
            <a:r>
              <a:rPr lang="en-US" sz="2400" dirty="0" err="1" smtClean="0"/>
              <a:t>Pengangguran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4038600"/>
            <a:ext cx="3374257" cy="1200329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endParaRPr lang="en-US" sz="2400" dirty="0" smtClean="0"/>
          </a:p>
          <a:p>
            <a:r>
              <a:rPr lang="en-US" sz="2400" dirty="0" err="1" smtClean="0"/>
              <a:t>Kaum</a:t>
            </a:r>
            <a:r>
              <a:rPr lang="en-US" sz="2400" dirty="0" smtClean="0"/>
              <a:t> </a:t>
            </a:r>
            <a:r>
              <a:rPr lang="en-US" sz="2400" dirty="0" err="1" smtClean="0"/>
              <a:t>kaya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miskin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943600"/>
            <a:ext cx="3127523" cy="4616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Ketimpangan</a:t>
            </a:r>
            <a:r>
              <a:rPr lang="en-US" sz="2400" dirty="0" smtClean="0"/>
              <a:t> regional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" y="1981200"/>
            <a:ext cx="81534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6417316" y="4051436"/>
            <a:ext cx="3841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Menciptakan</a:t>
            </a:r>
            <a:r>
              <a:rPr lang="en-US" sz="2400" dirty="0" smtClean="0"/>
              <a:t> Gap yang </a:t>
            </a:r>
            <a:r>
              <a:rPr lang="en-US" sz="2400" dirty="0" err="1" smtClean="0"/>
              <a:t>luas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 flipV="1">
            <a:off x="2743199" y="3006299"/>
            <a:ext cx="914401" cy="1348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7" idx="1"/>
          </p:cNvCxnSpPr>
          <p:nvPr/>
        </p:nvCxnSpPr>
        <p:spPr>
          <a:xfrm>
            <a:off x="2743199" y="4354562"/>
            <a:ext cx="914401" cy="284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8" idx="1"/>
          </p:cNvCxnSpPr>
          <p:nvPr/>
        </p:nvCxnSpPr>
        <p:spPr>
          <a:xfrm>
            <a:off x="2743199" y="4354562"/>
            <a:ext cx="990601" cy="1819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3"/>
            <a:endCxn id="8" idx="3"/>
          </p:cNvCxnSpPr>
          <p:nvPr/>
        </p:nvCxnSpPr>
        <p:spPr>
          <a:xfrm flipH="1">
            <a:off x="6861323" y="3006299"/>
            <a:ext cx="64672" cy="3168134"/>
          </a:xfrm>
          <a:prstGeom prst="bentConnector3">
            <a:avLst>
              <a:gd name="adj1" fmla="val -7232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3"/>
          </p:cNvCxnSpPr>
          <p:nvPr/>
        </p:nvCxnSpPr>
        <p:spPr>
          <a:xfrm>
            <a:off x="7031857" y="4638765"/>
            <a:ext cx="359543" cy="9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 rot="16200000">
            <a:off x="7505700" y="3771900"/>
            <a:ext cx="685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  <p:bldP spid="11" grpId="0" build="p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KONDISI PEMBANGUNAN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kerasa</a:t>
            </a:r>
            <a:endParaRPr lang="en-US" dirty="0" smtClean="0"/>
          </a:p>
          <a:p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pengentasan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membuahkan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“growth with distribution of wealth”,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 </a:t>
            </a:r>
            <a:r>
              <a:rPr lang="en-US" dirty="0" err="1" smtClean="0"/>
              <a:t>sentralistik</a:t>
            </a:r>
            <a:r>
              <a:rPr lang="en-US" dirty="0" smtClean="0"/>
              <a:t>.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keberdayaannya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sekita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1980-an, Indonesia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macan</a:t>
            </a:r>
            <a:r>
              <a:rPr lang="en-US" dirty="0" smtClean="0"/>
              <a:t> </a:t>
            </a:r>
            <a:r>
              <a:rPr lang="en-US" dirty="0" err="1" smtClean="0"/>
              <a:t>asia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rata-rata 6-7% </a:t>
            </a:r>
            <a:r>
              <a:rPr lang="en-US" dirty="0" err="1" smtClean="0"/>
              <a:t>pertahun</a:t>
            </a:r>
            <a:r>
              <a:rPr lang="en-US" dirty="0" smtClean="0"/>
              <a:t> (</a:t>
            </a:r>
            <a:r>
              <a:rPr lang="en-US" dirty="0" err="1" smtClean="0"/>
              <a:t>Repelita</a:t>
            </a:r>
            <a:r>
              <a:rPr lang="en-US" dirty="0" smtClean="0"/>
              <a:t> III – V)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676400"/>
            <a:ext cx="8153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KEBIJAKAN PENGURANGAN KEMISKINAN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program </a:t>
            </a:r>
            <a:r>
              <a:rPr lang="en-US" dirty="0" err="1" smtClean="0"/>
              <a:t>kemiskinan</a:t>
            </a:r>
            <a:r>
              <a:rPr lang="en-US" dirty="0" smtClean="0"/>
              <a:t> (</a:t>
            </a:r>
            <a:r>
              <a:rPr lang="en-US" dirty="0" err="1" smtClean="0"/>
              <a:t>penanggulangan</a:t>
            </a:r>
            <a:r>
              <a:rPr lang="en-US" dirty="0" smtClean="0"/>
              <a:t>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ditekan</a:t>
            </a:r>
            <a:r>
              <a:rPr lang="en-US" dirty="0" smtClean="0"/>
              <a:t> </a:t>
            </a:r>
            <a:r>
              <a:rPr lang="en-US" dirty="0" err="1" smtClean="0"/>
              <a:t>serendah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Indonesia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DAU (Dana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DAK (Dana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Dana </a:t>
            </a:r>
            <a:r>
              <a:rPr lang="en-US" dirty="0" err="1" smtClean="0"/>
              <a:t>Sektoral</a:t>
            </a:r>
            <a:endParaRPr lang="en-US" dirty="0" smtClean="0"/>
          </a:p>
          <a:p>
            <a:pPr lvl="1"/>
            <a:r>
              <a:rPr lang="en-US" dirty="0" smtClean="0"/>
              <a:t>Dana UKM (Unit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)</a:t>
            </a:r>
          </a:p>
          <a:p>
            <a:pPr marL="395288" lvl="1" indent="-1588">
              <a:buNone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8153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Program-program </a:t>
            </a:r>
            <a:r>
              <a:rPr lang="en-US" dirty="0" err="1" smtClean="0"/>
              <a:t>Pengentasan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IDT (</a:t>
            </a:r>
            <a:r>
              <a:rPr lang="en-US" dirty="0" err="1" smtClean="0">
                <a:solidFill>
                  <a:srgbClr val="C00000"/>
                </a:solidFill>
              </a:rPr>
              <a:t>Inpres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Desa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Tertinggal</a:t>
            </a:r>
            <a:r>
              <a:rPr lang="en-US" dirty="0" smtClean="0">
                <a:solidFill>
                  <a:srgbClr val="C00000"/>
                </a:solidFill>
              </a:rPr>
              <a:t>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kesetaraan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INPRES </a:t>
            </a:r>
            <a:r>
              <a:rPr lang="en-US" dirty="0" err="1" smtClean="0">
                <a:solidFill>
                  <a:srgbClr val="C00000"/>
                </a:solidFill>
              </a:rPr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pedesaan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INPRES </a:t>
            </a:r>
            <a:r>
              <a:rPr lang="en-US" dirty="0" err="1" smtClean="0">
                <a:solidFill>
                  <a:srgbClr val="C00000"/>
                </a:solidFill>
              </a:rPr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gratis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SD </a:t>
            </a:r>
            <a:r>
              <a:rPr lang="en-US" dirty="0" err="1" smtClean="0"/>
              <a:t>sampai</a:t>
            </a:r>
            <a:r>
              <a:rPr lang="en-US" dirty="0" smtClean="0"/>
              <a:t> SMP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KUT (</a:t>
            </a:r>
            <a:r>
              <a:rPr lang="en-US" dirty="0" err="1" smtClean="0">
                <a:solidFill>
                  <a:srgbClr val="C00000"/>
                </a:solidFill>
              </a:rPr>
              <a:t>Kredit</a:t>
            </a:r>
            <a:r>
              <a:rPr lang="en-US" dirty="0" smtClean="0">
                <a:solidFill>
                  <a:srgbClr val="C00000"/>
                </a:solidFill>
              </a:rPr>
              <a:t> Usaha </a:t>
            </a:r>
            <a:r>
              <a:rPr lang="en-US" dirty="0" err="1" smtClean="0">
                <a:solidFill>
                  <a:srgbClr val="C00000"/>
                </a:solidFill>
              </a:rPr>
              <a:t>Tani</a:t>
            </a:r>
            <a:r>
              <a:rPr lang="en-US" dirty="0" smtClean="0">
                <a:solidFill>
                  <a:srgbClr val="C00000"/>
                </a:solidFill>
              </a:rPr>
              <a:t>),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modal.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KCK (</a:t>
            </a:r>
            <a:r>
              <a:rPr lang="en-US" dirty="0" err="1" smtClean="0">
                <a:solidFill>
                  <a:srgbClr val="C00000"/>
                </a:solidFill>
              </a:rPr>
              <a:t>Kredit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Candak</a:t>
            </a:r>
            <a:r>
              <a:rPr lang="en-US" dirty="0" smtClean="0">
                <a:solidFill>
                  <a:srgbClr val="C00000"/>
                </a:solidFill>
              </a:rPr>
              <a:t> Kulak),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modal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endParaRPr lang="en-US" dirty="0" smtClean="0"/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7772400" cy="1362456"/>
          </a:xfrm>
        </p:spPr>
        <p:txBody>
          <a:bodyPr/>
          <a:lstStyle/>
          <a:p>
            <a:r>
              <a:rPr lang="en-US" dirty="0" smtClean="0"/>
              <a:t>REKOMENDASI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4876800"/>
            <a:ext cx="4343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Hal-</a:t>
            </a:r>
            <a:r>
              <a:rPr lang="en-US" sz="3200" b="1" dirty="0" err="1" smtClean="0"/>
              <a:t>hal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atau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isu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sentral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harus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menjadi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fokus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perhatian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upaya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penanggulangan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kemiskinan</a:t>
            </a:r>
            <a:r>
              <a:rPr lang="en-US" sz="3200" b="1" dirty="0" smtClean="0"/>
              <a:t> :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penganggulangan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“</a:t>
            </a:r>
            <a:r>
              <a:rPr lang="en-US" i="1" dirty="0" smtClean="0"/>
              <a:t>local </a:t>
            </a:r>
            <a:r>
              <a:rPr lang="en-US" i="1" dirty="0" err="1" smtClean="0"/>
              <a:t>spesific</a:t>
            </a:r>
            <a:r>
              <a:rPr lang="en-US" dirty="0" smtClean="0"/>
              <a:t>” 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era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 marL="909638" indent="-514350">
              <a:spcAft>
                <a:spcPts val="600"/>
              </a:spcAft>
              <a:buFont typeface="+mj-lt"/>
              <a:buAutoNum type="alphaLcParenR"/>
            </a:pPr>
            <a:r>
              <a:rPr lang="en-US" dirty="0" err="1" smtClean="0"/>
              <a:t>Kebijakan</a:t>
            </a:r>
            <a:r>
              <a:rPr lang="en-US" dirty="0" smtClean="0"/>
              <a:t> “land reform”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  <a:p>
            <a:pPr marL="909638" indent="-514350">
              <a:spcAft>
                <a:spcPts val="600"/>
              </a:spcAft>
              <a:buFont typeface="+mj-lt"/>
              <a:buAutoNum type="alphaLcParenR"/>
            </a:pP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endParaRPr lang="en-US" dirty="0" smtClean="0"/>
          </a:p>
          <a:p>
            <a:pPr marL="909638" indent="-514350">
              <a:spcAft>
                <a:spcPts val="600"/>
              </a:spcAft>
              <a:buFont typeface="+mj-lt"/>
              <a:buAutoNum type="alphaLcParenR"/>
            </a:pP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pPr marL="909638" indent="-514350">
              <a:spcAft>
                <a:spcPts val="600"/>
              </a:spcAft>
              <a:buFont typeface="+mj-lt"/>
              <a:buAutoNum type="alphaLcParenR"/>
            </a:pP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676400"/>
            <a:ext cx="8077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,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program </a:t>
            </a:r>
            <a:r>
              <a:rPr lang="en-US" dirty="0" err="1" smtClean="0"/>
              <a:t>pembangunan</a:t>
            </a:r>
            <a:r>
              <a:rPr lang="en-US" dirty="0" smtClean="0"/>
              <a:t> yang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area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:</a:t>
            </a:r>
          </a:p>
          <a:p>
            <a:pPr lvl="1">
              <a:spcAft>
                <a:spcPts val="1200"/>
              </a:spcAft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</a:p>
          <a:p>
            <a:pPr lvl="1">
              <a:spcAft>
                <a:spcPts val="1200"/>
              </a:spcAft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=&gt;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demokratisasi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marL="966788" lvl="1" indent="-246063">
              <a:spcAft>
                <a:spcPts val="600"/>
              </a:spcAft>
            </a:pPr>
            <a:r>
              <a:rPr lang="en-US" dirty="0" smtClean="0"/>
              <a:t>Good governance</a:t>
            </a:r>
          </a:p>
          <a:p>
            <a:pPr marL="966788" lvl="1" indent="-246063">
              <a:spcAft>
                <a:spcPts val="600"/>
              </a:spcAft>
            </a:pP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pran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– </a:t>
            </a:r>
            <a:r>
              <a:rPr lang="en-US" dirty="0" err="1" smtClean="0"/>
              <a:t>daerah</a:t>
            </a:r>
            <a:endParaRPr lang="en-US" dirty="0" smtClean="0"/>
          </a:p>
          <a:p>
            <a:pPr marL="966788" lvl="1" indent="-246063">
              <a:spcAft>
                <a:spcPts val="600"/>
              </a:spcAft>
            </a:pPr>
            <a:r>
              <a:rPr lang="en-US" dirty="0" err="1" smtClean="0"/>
              <a:t>Patnership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-</a:t>
            </a:r>
            <a:r>
              <a:rPr lang="en-US" dirty="0" err="1" smtClean="0"/>
              <a:t>swasta</a:t>
            </a:r>
            <a:r>
              <a:rPr lang="en-US" dirty="0" smtClean="0"/>
              <a:t>-civil society</a:t>
            </a:r>
          </a:p>
          <a:p>
            <a:pPr marL="966788" lvl="1" indent="-246063">
              <a:spcAft>
                <a:spcPts val="600"/>
              </a:spcAft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bertumpu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Era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:</a:t>
            </a:r>
          </a:p>
          <a:p>
            <a:pPr marL="966788" lvl="1" indent="-246063">
              <a:spcAft>
                <a:spcPts val="600"/>
              </a:spcAft>
            </a:pPr>
            <a:r>
              <a:rPr lang="en-US" dirty="0" err="1" smtClean="0"/>
              <a:t>Sederhana</a:t>
            </a:r>
            <a:endParaRPr lang="en-US" dirty="0" smtClean="0"/>
          </a:p>
          <a:p>
            <a:pPr marL="966788" lvl="1" indent="-246063">
              <a:spcAft>
                <a:spcPts val="600"/>
              </a:spcAft>
            </a:pPr>
            <a:r>
              <a:rPr lang="en-US" dirty="0" smtClean="0"/>
              <a:t>Open menu</a:t>
            </a:r>
          </a:p>
          <a:p>
            <a:pPr marL="966788" lvl="1" indent="-246063">
              <a:spcAft>
                <a:spcPts val="600"/>
              </a:spcAft>
            </a:pP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,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multistake</a:t>
            </a:r>
            <a:r>
              <a:rPr lang="en-US" dirty="0" smtClean="0"/>
              <a:t> holder.</a:t>
            </a:r>
          </a:p>
          <a:p>
            <a:pPr marL="966788" lvl="1" indent="-246063">
              <a:spcAft>
                <a:spcPts val="600"/>
              </a:spcAft>
            </a:pP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966788" lvl="1" indent="-246063">
              <a:spcAft>
                <a:spcPts val="600"/>
              </a:spcAft>
            </a:pPr>
            <a:r>
              <a:rPr lang="en-US" dirty="0" err="1" smtClean="0"/>
              <a:t>Pengelolaan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264664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smtClean="0"/>
              <a:t>erkembangan Konsep Kemiskinan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3810000"/>
            <a:ext cx="7772400" cy="404376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657600"/>
            <a:ext cx="8001000" cy="1588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:</a:t>
            </a:r>
          </a:p>
          <a:p>
            <a:pPr marL="850392" lvl="1" indent="-457200">
              <a:buFont typeface="+mj-lt"/>
              <a:buAutoNum type="alphaLcParenR"/>
            </a:pPr>
            <a:r>
              <a:rPr lang="en-US" dirty="0" err="1" smtClean="0"/>
              <a:t>Koordinasi</a:t>
            </a:r>
            <a:endParaRPr lang="en-US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US" dirty="0" err="1" smtClean="0"/>
              <a:t>Katalisasi</a:t>
            </a:r>
            <a:endParaRPr lang="en-US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US" dirty="0" err="1" smtClean="0"/>
              <a:t>Mediasi</a:t>
            </a:r>
            <a:endParaRPr lang="en-US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US" dirty="0" err="1" smtClean="0"/>
              <a:t>fasilitasi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666999"/>
            <a:ext cx="4038600" cy="368792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Kepemilikan</a:t>
            </a:r>
            <a:r>
              <a:rPr lang="en-US" sz="3200" dirty="0" smtClean="0"/>
              <a:t> modal</a:t>
            </a:r>
          </a:p>
          <a:p>
            <a:r>
              <a:rPr lang="en-US" sz="3200" dirty="0" err="1" smtClean="0"/>
              <a:t>Kepemilikan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endParaRPr lang="en-US" sz="3200" dirty="0" smtClean="0"/>
          </a:p>
          <a:p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endParaRPr lang="en-US" sz="3200" dirty="0" smtClean="0"/>
          </a:p>
          <a:p>
            <a:r>
              <a:rPr lang="en-US" sz="3200" dirty="0" err="1" smtClean="0"/>
              <a:t>Kekurangan</a:t>
            </a:r>
            <a:r>
              <a:rPr lang="en-US" sz="3200" dirty="0" smtClean="0"/>
              <a:t> </a:t>
            </a:r>
            <a:r>
              <a:rPr lang="en-US" sz="3200" dirty="0" err="1" smtClean="0"/>
              <a:t>gizi</a:t>
            </a:r>
            <a:endParaRPr lang="en-US" sz="32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514600"/>
            <a:ext cx="4038600" cy="3764124"/>
          </a:xfrm>
        </p:spPr>
        <p:txBody>
          <a:bodyPr/>
          <a:lstStyle/>
          <a:p>
            <a:r>
              <a:rPr lang="en-US" sz="3200" dirty="0" err="1" smtClean="0"/>
              <a:t>Pendidikan</a:t>
            </a:r>
            <a:endParaRPr lang="en-US" sz="3200" dirty="0" smtClean="0"/>
          </a:p>
          <a:p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endParaRPr lang="en-US" sz="3200" dirty="0" smtClean="0"/>
          </a:p>
          <a:p>
            <a:r>
              <a:rPr lang="en-US" sz="3200" dirty="0" err="1" smtClean="0"/>
              <a:t>Perndapatan</a:t>
            </a:r>
            <a:r>
              <a:rPr lang="en-US" sz="3200" dirty="0" smtClean="0"/>
              <a:t> </a:t>
            </a:r>
            <a:r>
              <a:rPr lang="en-US" sz="3200" dirty="0" err="1" smtClean="0"/>
              <a:t>perkapita</a:t>
            </a:r>
            <a:endParaRPr lang="en-US" sz="3200" dirty="0" smtClean="0"/>
          </a:p>
          <a:p>
            <a:r>
              <a:rPr lang="en-US" sz="3200" dirty="0" err="1" smtClean="0"/>
              <a:t>Minimnya</a:t>
            </a:r>
            <a:r>
              <a:rPr lang="en-US" sz="3200" dirty="0" smtClean="0"/>
              <a:t> </a:t>
            </a:r>
            <a:r>
              <a:rPr lang="en-US" sz="3200" dirty="0" err="1" smtClean="0"/>
              <a:t>investasi</a:t>
            </a:r>
            <a:endParaRPr lang="en-US" sz="3200" dirty="0" smtClean="0"/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2209800"/>
            <a:ext cx="82296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Parameter </a:t>
            </a:r>
            <a:r>
              <a:rPr lang="en-US" dirty="0" err="1" smtClean="0"/>
              <a:t>Kemiskinan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W. SCOTT (1979) :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rata-rata </a:t>
            </a:r>
            <a:r>
              <a:rPr lang="en-US" dirty="0" err="1" smtClean="0"/>
              <a:t>perkepala</a:t>
            </a:r>
            <a:r>
              <a:rPr lang="en-US" dirty="0" smtClean="0"/>
              <a:t> (</a:t>
            </a:r>
            <a:r>
              <a:rPr lang="en-US" i="1" dirty="0" smtClean="0"/>
              <a:t>income </a:t>
            </a:r>
            <a:r>
              <a:rPr lang="en-US" i="1" dirty="0" err="1" smtClean="0"/>
              <a:t>percapita</a:t>
            </a:r>
            <a:r>
              <a:rPr lang="en-US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A. SEN (1977) :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i="1" dirty="0" smtClean="0"/>
              <a:t>basic needs</a:t>
            </a:r>
            <a:r>
              <a:rPr lang="en-US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WORLD BANK :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mematok</a:t>
            </a:r>
            <a:r>
              <a:rPr lang="en-US" dirty="0" smtClean="0"/>
              <a:t>  minimal </a:t>
            </a:r>
            <a:r>
              <a:rPr lang="en-US" dirty="0" err="1" smtClean="0"/>
              <a:t>pengeluaran</a:t>
            </a:r>
            <a:r>
              <a:rPr lang="en-US" dirty="0" smtClean="0"/>
              <a:t> US$ 1 per </a:t>
            </a:r>
            <a:r>
              <a:rPr lang="en-US" dirty="0" err="1" smtClean="0"/>
              <a:t>hari</a:t>
            </a:r>
            <a:r>
              <a:rPr lang="en-US" dirty="0" smtClean="0"/>
              <a:t>.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UNDP (United Nations Developed Program) :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i="1" dirty="0" smtClean="0"/>
              <a:t>Human Poverty Index –HPI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1295400"/>
            <a:ext cx="8001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273050" indent="14288">
              <a:buNone/>
            </a:pPr>
            <a:r>
              <a:rPr lang="en-US" dirty="0" smtClean="0"/>
              <a:t>UNDP	     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</a:t>
            </a:r>
            <a:r>
              <a:rPr lang="en-US" i="1" dirty="0" smtClean="0"/>
              <a:t>three Key Deprivations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:	</a:t>
            </a:r>
          </a:p>
          <a:p>
            <a:pPr marL="273050" indent="14288">
              <a:buNone/>
            </a:pPr>
            <a:endParaRPr lang="en-US" dirty="0" smtClean="0"/>
          </a:p>
          <a:p>
            <a:pPr marL="273050" indent="14288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</a:p>
          <a:p>
            <a:pPr marL="638810" lvl="1" indent="14288">
              <a:buNone/>
            </a:pPr>
            <a:r>
              <a:rPr lang="en-US" dirty="0" smtClean="0"/>
              <a:t>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30%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40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638810" lvl="1" indent="14288">
              <a:buNone/>
            </a:pPr>
            <a:endParaRPr lang="en-US" dirty="0" smtClean="0"/>
          </a:p>
          <a:p>
            <a:pPr marL="273050" indent="14288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627063" indent="-339725">
              <a:buNone/>
            </a:pPr>
            <a:r>
              <a:rPr lang="en-US" dirty="0" smtClean="0"/>
              <a:t>	(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yang </a:t>
            </a:r>
            <a:r>
              <a:rPr lang="en-US" dirty="0" err="1" smtClean="0"/>
              <a:t>buta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,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)</a:t>
            </a:r>
          </a:p>
          <a:p>
            <a:pPr marL="627063" indent="-339725">
              <a:buNone/>
            </a:pPr>
            <a:endParaRPr lang="en-US" dirty="0" smtClean="0"/>
          </a:p>
          <a:p>
            <a:pPr marL="273050" indent="14288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Ketetapan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73088" indent="14288">
              <a:buNone/>
            </a:pPr>
            <a:r>
              <a:rPr lang="en-US" dirty="0" smtClean="0"/>
              <a:t>(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)</a:t>
            </a:r>
          </a:p>
          <a:p>
            <a:pPr marL="569913" lvl="1" indent="-11113">
              <a:buNone/>
            </a:pPr>
            <a:endParaRPr lang="en-US" dirty="0" smtClean="0"/>
          </a:p>
          <a:p>
            <a:pPr marL="1016000" lvl="1" indent="-457200">
              <a:buFont typeface="+mj-lt"/>
              <a:buAutoNum type="arabicParenR"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828800" y="5334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676400"/>
            <a:ext cx="784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Sudut</a:t>
            </a:r>
            <a:r>
              <a:rPr lang="en-US" dirty="0" smtClean="0"/>
              <a:t> Pandang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dirty="0" smtClean="0"/>
              <a:t>SAYOGO (1997) :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perkapita</a:t>
            </a:r>
            <a:r>
              <a:rPr lang="en-US" dirty="0" smtClean="0"/>
              <a:t> </a:t>
            </a:r>
            <a:r>
              <a:rPr lang="en-US" dirty="0" err="1" smtClean="0"/>
              <a:t>pertahun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420 kg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= </a:t>
            </a:r>
            <a:r>
              <a:rPr lang="en-US" dirty="0" err="1" smtClean="0"/>
              <a:t>miskin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320 kg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pedesaan</a:t>
            </a:r>
            <a:r>
              <a:rPr lang="en-US" dirty="0" smtClean="0"/>
              <a:t> =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Biro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(BPS) :</a:t>
            </a:r>
          </a:p>
          <a:p>
            <a:pPr marL="273050" indent="14288">
              <a:buNone/>
            </a:pPr>
            <a:r>
              <a:rPr lang="en-US" dirty="0" err="1" smtClean="0"/>
              <a:t>Kemisikinan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Entang</a:t>
            </a:r>
            <a:r>
              <a:rPr lang="en-US" dirty="0" smtClean="0"/>
              <a:t> </a:t>
            </a:r>
            <a:r>
              <a:rPr lang="en-US" dirty="0" err="1" smtClean="0"/>
              <a:t>Sastraatmadja</a:t>
            </a:r>
            <a:r>
              <a:rPr lang="en-US" dirty="0" smtClean="0"/>
              <a:t> (2003):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9872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990600"/>
            <a:ext cx="83058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33400" y="3124200"/>
            <a:ext cx="2590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Kemiskinan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1600200"/>
            <a:ext cx="39624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u="sng" dirty="0" err="1" smtClean="0"/>
              <a:t>Kemiskinan</a:t>
            </a:r>
            <a:r>
              <a:rPr lang="en-US" sz="2000" u="sng" dirty="0" smtClean="0"/>
              <a:t> ABSOLUT : </a:t>
            </a:r>
          </a:p>
          <a:p>
            <a:pPr algn="just"/>
            <a:endParaRPr lang="en-US" sz="2000" dirty="0" smtClean="0"/>
          </a:p>
          <a:p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kemiskinan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minimum UMR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4343400" y="3886200"/>
            <a:ext cx="39624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 dirty="0" err="1" smtClean="0"/>
              <a:t>Kemiskinan</a:t>
            </a:r>
            <a:r>
              <a:rPr lang="en-US" sz="2000" u="sng" dirty="0" smtClean="0"/>
              <a:t> RELATIF :</a:t>
            </a:r>
          </a:p>
          <a:p>
            <a:endParaRPr lang="en-US" sz="2000" dirty="0"/>
          </a:p>
          <a:p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Kemiskinan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sehari-hari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6" idx="3"/>
            <a:endCxn id="8" idx="1"/>
          </p:cNvCxnSpPr>
          <p:nvPr/>
        </p:nvCxnSpPr>
        <p:spPr>
          <a:xfrm flipV="1">
            <a:off x="3124200" y="2552700"/>
            <a:ext cx="1219200" cy="1485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9" idx="1"/>
          </p:cNvCxnSpPr>
          <p:nvPr/>
        </p:nvCxnSpPr>
        <p:spPr>
          <a:xfrm>
            <a:off x="3124200" y="4038600"/>
            <a:ext cx="121920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Kemiskinan</a:t>
            </a:r>
            <a:r>
              <a:rPr lang="en-US" sz="3600" dirty="0" smtClean="0"/>
              <a:t> </a:t>
            </a:r>
            <a:r>
              <a:rPr lang="en-US" sz="3600" dirty="0" err="1" smtClean="0"/>
              <a:t>dilihat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diukur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pola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r>
              <a:rPr lang="en-US" sz="3600" dirty="0" smtClean="0"/>
              <a:t> (</a:t>
            </a:r>
            <a:r>
              <a:rPr lang="en-US" sz="3600" dirty="0" err="1" smtClean="0"/>
              <a:t>sastraatmadja</a:t>
            </a:r>
            <a:r>
              <a:rPr lang="en-US" sz="3600" dirty="0" smtClean="0"/>
              <a:t>; 2003) 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PERSISTENT POVERTY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yang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temurun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  <a:tabLst>
                <a:tab pos="5280025" algn="l"/>
              </a:tabLst>
            </a:pPr>
            <a:r>
              <a:rPr lang="en-US" b="1" dirty="0" smtClean="0"/>
              <a:t>CYCLICAL POVERTY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SEASONAL POVERTY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musiman</a:t>
            </a:r>
            <a:r>
              <a:rPr lang="en-US" dirty="0" smtClean="0"/>
              <a:t> yang 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masa-masa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panceklik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ACCIDENT POVERTY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yang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&amp;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menurunnya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KARAKTERISTIK EKONOMI PENDUDUK MISKIN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generalisasi</a:t>
            </a:r>
            <a:r>
              <a:rPr lang="en-US" dirty="0" smtClean="0"/>
              <a:t> (</a:t>
            </a:r>
            <a:r>
              <a:rPr lang="en-US" dirty="0" err="1" smtClean="0"/>
              <a:t>anggapan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), </a:t>
            </a:r>
            <a:r>
              <a:rPr lang="en-US" dirty="0" err="1" smtClean="0"/>
              <a:t>bahwasanya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didaerah</a:t>
            </a:r>
            <a:r>
              <a:rPr lang="en-US" dirty="0" smtClean="0"/>
              <a:t> </a:t>
            </a:r>
            <a:r>
              <a:rPr lang="en-US" dirty="0" err="1" smtClean="0"/>
              <a:t>pedesaan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pencaharian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kegiatanlainnya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trasional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Bahwasanya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diderita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(a)</a:t>
            </a:r>
            <a:r>
              <a:rPr lang="en-US" dirty="0" err="1" smtClean="0"/>
              <a:t>kondisi</a:t>
            </a:r>
            <a:r>
              <a:rPr lang="en-US" dirty="0" smtClean="0"/>
              <a:t> minor  yang </a:t>
            </a:r>
            <a:r>
              <a:rPr lang="en-US" dirty="0" err="1" smtClean="0"/>
              <a:t>diderita</a:t>
            </a:r>
            <a:r>
              <a:rPr lang="en-US" dirty="0" smtClean="0"/>
              <a:t> </a:t>
            </a:r>
            <a:r>
              <a:rPr lang="en-US" dirty="0" err="1" smtClean="0"/>
              <a:t>etnis</a:t>
            </a:r>
            <a:r>
              <a:rPr lang="en-US" dirty="0" smtClean="0"/>
              <a:t> </a:t>
            </a:r>
            <a:r>
              <a:rPr lang="en-US" dirty="0" err="1" smtClean="0"/>
              <a:t>minoritas</a:t>
            </a:r>
            <a:r>
              <a:rPr lang="en-US" dirty="0" smtClean="0"/>
              <a:t> (b) </a:t>
            </a:r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600200"/>
            <a:ext cx="8077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588E-13E5-4032-B75D-B7120448E1E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435</TotalTime>
  <Words>865</Words>
  <Application>Microsoft Office PowerPoint</Application>
  <PresentationFormat>On-screen Show (4:3)</PresentationFormat>
  <Paragraphs>158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MASALAH KEMISKINAN DAN KESENJANGAN PENDAPATAN DI INDONESIA</vt:lpstr>
      <vt:lpstr>Perkembangan Konsep Kemiskinan</vt:lpstr>
      <vt:lpstr>Kemiskinan sangat identik dengan beberapa variabel berikut ini:</vt:lpstr>
      <vt:lpstr>Parameter Kemiskinan :</vt:lpstr>
      <vt:lpstr>Slide 5</vt:lpstr>
      <vt:lpstr>Sudut Pandang mengukur Kemiskinan:</vt:lpstr>
      <vt:lpstr>Entang Sastraatmadja (2003):</vt:lpstr>
      <vt:lpstr>Kemiskinan dilihat atau diukur dari berdasarkan pola waktu (sastraatmadja; 2003)  :</vt:lpstr>
      <vt:lpstr>KARAKTERISTIK EKONOMI PENDUDUK MISKIN :</vt:lpstr>
      <vt:lpstr>MASALAH KEMISKINAN DI INDONESIA</vt:lpstr>
      <vt:lpstr>KONDISI PEMBANGUNAN DI INDONESIA</vt:lpstr>
      <vt:lpstr>KEBIJAKAN PENGURANGAN KEMISKINAN</vt:lpstr>
      <vt:lpstr>Slide 13</vt:lpstr>
      <vt:lpstr>Program-program Pengentasan Kemiskinan yang Telah dilakukan:</vt:lpstr>
      <vt:lpstr>Slide 15</vt:lpstr>
      <vt:lpstr>REKOMENDASI</vt:lpstr>
      <vt:lpstr>Hal-hal atau isu sentral yang harus menjadi fokus perhatian bagi upaya penanggulangan kemiskinan :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KEMISKINAN DAN KESENJANGAN PENDAPATAN DI INDONESIA</dc:title>
  <dc:creator>Mabil</dc:creator>
  <cp:lastModifiedBy>User</cp:lastModifiedBy>
  <cp:revision>21</cp:revision>
  <dcterms:created xsi:type="dcterms:W3CDTF">2010-01-14T02:03:33Z</dcterms:created>
  <dcterms:modified xsi:type="dcterms:W3CDTF">2011-10-28T18:35:08Z</dcterms:modified>
</cp:coreProperties>
</file>