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2" r:id="rId8"/>
    <p:sldId id="263" r:id="rId9"/>
    <p:sldId id="261" r:id="rId10"/>
    <p:sldId id="264" r:id="rId11"/>
    <p:sldId id="266" r:id="rId12"/>
    <p:sldId id="267" r:id="rId13"/>
    <p:sldId id="265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1676400"/>
            <a:ext cx="6096000" cy="1447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733800"/>
            <a:ext cx="60960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2209800" y="60198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886200" y="6019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0198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E06F7C00-E91F-42B9-BF85-404DA480FB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39208-29E6-4B08-9971-20325FC1B0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609600"/>
            <a:ext cx="18669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4483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96D60-D965-4A64-B7CB-56E1ADB9BC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B949F-ABAB-4DEE-BECE-37AD079F0A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FE2B4-2B14-448A-8FC9-28B54C70AF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65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65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2E10E-BE16-48A0-B27A-EBD3A2BF9A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135CD-817D-49A1-B5E6-38CC9F5032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11A14-CECC-4985-AB4D-58EE492945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D9D78-EBA3-4F05-9EC2-0EDBACA973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8653F-0B4A-42B6-BDC4-81910EDC1E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BF241-825A-4BA6-81DC-907391BF69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467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9DC209-F4EA-419D-9A5D-542187169E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smtClean="0">
                <a:ln>
                  <a:solidFill>
                    <a:schemeClr val="bg1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13_Misa" pitchFamily="2" charset="0"/>
              </a:rPr>
              <a:t>FUNGSI DALAM EXCEL</a:t>
            </a:r>
            <a:endParaRPr lang="en-US" b="1" dirty="0">
              <a:ln>
                <a:solidFill>
                  <a:schemeClr val="bg1">
                    <a:lumMod val="50000"/>
                  </a:schemeClr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13_Misa" pitchFamily="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0984" y="5054506"/>
            <a:ext cx="6840760" cy="1182806"/>
          </a:xfr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2000" b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tmanForeverOutline" pitchFamily="2" charset="0"/>
              </a:rPr>
              <a:t>Adi</a:t>
            </a:r>
            <a:r>
              <a:rPr lang="en-US" sz="20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tmanForeverOutline" pitchFamily="2" charset="0"/>
              </a:rPr>
              <a:t> </a:t>
            </a:r>
            <a:r>
              <a:rPr lang="en-US" sz="2000" b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tmanForeverOutline" pitchFamily="2" charset="0"/>
              </a:rPr>
              <a:t>Rachmanto</a:t>
            </a:r>
            <a:r>
              <a:rPr lang="en-US" sz="2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tmanForeverOutline" pitchFamily="2" charset="0"/>
              </a:rPr>
              <a:t>, S.kom</a:t>
            </a:r>
          </a:p>
          <a:p>
            <a:r>
              <a:rPr lang="en-US" sz="2000" b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tmanForeverOutline" pitchFamily="2" charset="0"/>
              </a:rPr>
              <a:t>Universitas</a:t>
            </a:r>
            <a:r>
              <a:rPr lang="en-US" sz="2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tmanForeverOutline" pitchFamily="2" charset="0"/>
              </a:rPr>
              <a:t> </a:t>
            </a:r>
            <a:r>
              <a:rPr lang="en-US" sz="2000" b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tmanForeverOutline" pitchFamily="2" charset="0"/>
              </a:rPr>
              <a:t>Komputer</a:t>
            </a:r>
            <a:r>
              <a:rPr lang="en-US" sz="2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tmanForeverOutline" pitchFamily="2" charset="0"/>
              </a:rPr>
              <a:t> Indonesia</a:t>
            </a:r>
          </a:p>
          <a:p>
            <a:r>
              <a:rPr lang="en-US" sz="2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tmanForeverOutline" pitchFamily="2" charset="0"/>
              </a:rPr>
              <a:t>2011</a:t>
            </a:r>
            <a:endParaRPr lang="en-US" sz="2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BatmanForeverOutlin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44" y="527712"/>
            <a:ext cx="7467600" cy="676260"/>
          </a:xfrm>
        </p:spPr>
        <p:txBody>
          <a:bodyPr/>
          <a:lstStyle/>
          <a:p>
            <a:pPr algn="ctr"/>
            <a:r>
              <a:rPr lang="en-US" sz="32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 KALENDER 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24016"/>
            <a:ext cx="7467600" cy="4667264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sz="18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Petunjuk</a:t>
            </a:r>
            <a:r>
              <a:rPr lang="en-US" sz="18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:</a:t>
            </a:r>
            <a:endParaRPr lang="en-US" sz="18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rabiefont" pitchFamily="1" charset="0"/>
            </a:endParaRPr>
          </a:p>
          <a:p>
            <a:pPr algn="just">
              <a:buBlip>
                <a:blip r:embed="rId2"/>
              </a:buBlip>
            </a:pP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Isilah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sel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E6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unutk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mengetahui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Tanggal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Jatuh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Tempo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berdasarkan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Tanggal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Mulai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Jumlah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Tempo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Bulan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?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8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Jawab</a:t>
            </a:r>
            <a:r>
              <a:rPr lang="en-US" sz="18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:</a:t>
            </a:r>
            <a:endParaRPr lang="en-US" sz="18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rabiefont" pitchFamily="1" charset="0"/>
            </a:endParaRPr>
          </a:p>
          <a:p>
            <a:pPr lvl="0" algn="just">
              <a:buBlip>
                <a:blip r:embed="rId2"/>
              </a:buBlip>
            </a:pP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Masukkan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rumus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di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sel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E6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yaitu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: </a:t>
            </a: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=EDATE(C6,D6)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sehingga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muncul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angka</a:t>
            </a:r>
            <a:endParaRPr lang="en-US" sz="1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rabiefont" pitchFamily="1" charset="0"/>
            </a:endParaRPr>
          </a:p>
          <a:p>
            <a:pPr lvl="0" algn="just">
              <a:buBlip>
                <a:blip r:embed="rId2"/>
              </a:buBlip>
            </a:pP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Lalu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format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tanggal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(</a:t>
            </a:r>
            <a:r>
              <a:rPr lang="en-US" sz="1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Home </a:t>
            </a:r>
            <a:r>
              <a:rPr lang="en-US" sz="1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  <a:sym typeface="Wingdings" pitchFamily="2" charset="2"/>
              </a:rPr>
              <a:t> Number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  <a:sym typeface="Wingdings" pitchFamily="2" charset="2"/>
              </a:rPr>
              <a:t>) </a:t>
            </a:r>
          </a:p>
          <a:p>
            <a:pPr lvl="0" algn="just"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  <a:sym typeface="Wingdings" pitchFamily="2" charset="2"/>
              </a:rPr>
              <a:t>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  <a:sym typeface="Wingdings" pitchFamily="2" charset="2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untuk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merubah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kedalam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format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tanggal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seperti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tampak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pada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output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keluaran</a:t>
            </a:r>
            <a:endParaRPr lang="en-US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rabiefont" pitchFamily="1" charset="0"/>
            </a:endParaRPr>
          </a:p>
          <a:p>
            <a:pPr algn="just">
              <a:buNone/>
            </a:pPr>
            <a:endParaRPr lang="en-US" sz="2000" b="1" dirty="0">
              <a:latin typeface="Larabiefont" pitchFamily="1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3002" y="4132930"/>
            <a:ext cx="5029200" cy="2384750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33786" y="2969878"/>
            <a:ext cx="2500330" cy="55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467600" cy="676260"/>
          </a:xfrm>
        </p:spPr>
        <p:txBody>
          <a:bodyPr/>
          <a:lstStyle/>
          <a:p>
            <a:pPr algn="ctr"/>
            <a:r>
              <a:rPr lang="en-US" sz="40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 weekday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428736"/>
            <a:ext cx="7467600" cy="4643470"/>
          </a:xfrm>
        </p:spPr>
        <p:txBody>
          <a:bodyPr/>
          <a:lstStyle/>
          <a:p>
            <a:pPr algn="just"/>
            <a:r>
              <a:rPr lang="en-US" sz="2000" b="1" dirty="0" err="1" smtClean="0">
                <a:latin typeface="Larabiefont" pitchFamily="1" charset="0"/>
              </a:rPr>
              <a:t>Fungsi</a:t>
            </a:r>
            <a:r>
              <a:rPr lang="en-US" sz="2000" b="1" dirty="0" smtClean="0">
                <a:latin typeface="Larabiefont" pitchFamily="1" charset="0"/>
              </a:rPr>
              <a:t> weekday </a:t>
            </a:r>
            <a:r>
              <a:rPr lang="en-US" sz="2000" b="1" dirty="0" err="1" smtClean="0">
                <a:latin typeface="Larabiefont" pitchFamily="1" charset="0"/>
              </a:rPr>
              <a:t>berfungsi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untuk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mengetahui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hari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dari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suatu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tanggal</a:t>
            </a:r>
            <a:r>
              <a:rPr lang="en-US" sz="2000" b="1" dirty="0" smtClean="0">
                <a:latin typeface="Larabiefont" pitchFamily="1" charset="0"/>
              </a:rPr>
              <a:t>, </a:t>
            </a:r>
            <a:r>
              <a:rPr lang="en-US" sz="2000" b="1" dirty="0" err="1" smtClean="0">
                <a:latin typeface="Larabiefont" pitchFamily="1" charset="0"/>
              </a:rPr>
              <a:t>hasil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dari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fungsi</a:t>
            </a:r>
            <a:r>
              <a:rPr lang="en-US" sz="2000" b="1" dirty="0" smtClean="0">
                <a:latin typeface="Larabiefont" pitchFamily="1" charset="0"/>
              </a:rPr>
              <a:t> weekday </a:t>
            </a:r>
            <a:r>
              <a:rPr lang="en-US" sz="2000" b="1" dirty="0" err="1" smtClean="0">
                <a:latin typeface="Larabiefont" pitchFamily="1" charset="0"/>
              </a:rPr>
              <a:t>berupa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angka</a:t>
            </a:r>
            <a:r>
              <a:rPr lang="en-US" sz="2000" b="1" dirty="0" smtClean="0">
                <a:latin typeface="Larabiefont" pitchFamily="1" charset="0"/>
              </a:rPr>
              <a:t> 1 – 7</a:t>
            </a:r>
          </a:p>
          <a:p>
            <a:pPr algn="just"/>
            <a:r>
              <a:rPr lang="en-US" sz="2000" b="1" dirty="0" err="1" smtClean="0">
                <a:latin typeface="Larabiefont" pitchFamily="1" charset="0"/>
              </a:rPr>
              <a:t>Buatlah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contoh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menggunaan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fungsi</a:t>
            </a:r>
            <a:r>
              <a:rPr lang="en-US" sz="2000" b="1" dirty="0" smtClean="0">
                <a:latin typeface="Larabiefont" pitchFamily="1" charset="0"/>
              </a:rPr>
              <a:t> weekday </a:t>
            </a:r>
            <a:r>
              <a:rPr lang="en-US" sz="2000" b="1" dirty="0" err="1" smtClean="0">
                <a:latin typeface="Larabiefont" pitchFamily="1" charset="0"/>
              </a:rPr>
              <a:t>seperti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dibawah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ini</a:t>
            </a:r>
            <a:endParaRPr lang="en-US" sz="2000" b="1" dirty="0" smtClean="0">
              <a:latin typeface="Larabiefont" pitchFamily="1" charset="0"/>
            </a:endParaRPr>
          </a:p>
          <a:p>
            <a:pPr algn="just"/>
            <a:endParaRPr lang="en-US" sz="2400" b="1" dirty="0">
              <a:latin typeface="Larabiefont" pitchFamily="1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 b="46250"/>
          <a:stretch>
            <a:fillRect/>
          </a:stretch>
        </p:blipFill>
        <p:spPr bwMode="auto">
          <a:xfrm>
            <a:off x="2285984" y="3143248"/>
            <a:ext cx="542928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467600" cy="676260"/>
          </a:xfrm>
        </p:spPr>
        <p:txBody>
          <a:bodyPr/>
          <a:lstStyle/>
          <a:p>
            <a:pPr algn="ctr"/>
            <a:r>
              <a:rPr lang="en-US" sz="40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 weekday (2)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428736"/>
            <a:ext cx="7467600" cy="4643470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Petunjuk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:</a:t>
            </a:r>
          </a:p>
          <a:p>
            <a:pPr algn="just"/>
            <a:r>
              <a:rPr lang="en-US" sz="2000" b="1" dirty="0" err="1" smtClean="0">
                <a:latin typeface="Larabiefont" pitchFamily="1" charset="0"/>
              </a:rPr>
              <a:t>Untuk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mengetahui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Angka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lahir</a:t>
            </a:r>
            <a:r>
              <a:rPr lang="en-US" sz="2000" b="1" dirty="0" smtClean="0">
                <a:latin typeface="Larabiefont" pitchFamily="1" charset="0"/>
              </a:rPr>
              <a:t>, </a:t>
            </a:r>
            <a:r>
              <a:rPr lang="en-US" sz="2000" b="1" dirty="0" err="1" smtClean="0">
                <a:latin typeface="Larabiefont" pitchFamily="1" charset="0"/>
              </a:rPr>
              <a:t>masukkan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rumus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di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sel</a:t>
            </a:r>
            <a:r>
              <a:rPr lang="en-US" sz="2000" b="1" dirty="0" smtClean="0">
                <a:latin typeface="Larabiefont" pitchFamily="1" charset="0"/>
              </a:rPr>
              <a:t> E4 </a:t>
            </a:r>
            <a:r>
              <a:rPr lang="en-US" sz="2000" b="1" dirty="0" err="1" smtClean="0">
                <a:latin typeface="Larabiefont" pitchFamily="1" charset="0"/>
              </a:rPr>
              <a:t>sebagai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berikut</a:t>
            </a:r>
            <a:r>
              <a:rPr lang="en-US" sz="2000" b="1" dirty="0" smtClean="0">
                <a:latin typeface="Larabiefont" pitchFamily="1" charset="0"/>
              </a:rPr>
              <a:t> :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=WEEKDAY(D4) </a:t>
            </a:r>
            <a:r>
              <a:rPr lang="en-US" sz="2000" b="1" dirty="0" smtClean="0">
                <a:latin typeface="Larabiefont" pitchFamily="1" charset="0"/>
              </a:rPr>
              <a:t>, </a:t>
            </a:r>
            <a:r>
              <a:rPr lang="en-US" sz="2000" b="1" dirty="0" err="1" smtClean="0">
                <a:latin typeface="Larabiefont" pitchFamily="1" charset="0"/>
              </a:rPr>
              <a:t>lalu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salin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rumus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tersebut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sampai</a:t>
            </a:r>
            <a:r>
              <a:rPr lang="en-US" sz="2000" b="1" dirty="0" smtClean="0">
                <a:latin typeface="Larabiefont" pitchFamily="1" charset="0"/>
              </a:rPr>
              <a:t> E8</a:t>
            </a:r>
          </a:p>
          <a:p>
            <a:pPr algn="just"/>
            <a:endParaRPr lang="en-US" sz="2400" b="1" dirty="0">
              <a:latin typeface="Larabiefont" pitchFamily="1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96178" y="2921682"/>
            <a:ext cx="5715040" cy="3579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467600" cy="604822"/>
          </a:xfrm>
        </p:spPr>
        <p:txBody>
          <a:bodyPr/>
          <a:lstStyle/>
          <a:p>
            <a:pPr algn="ctr"/>
            <a:r>
              <a:rPr lang="en-US" sz="36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 choose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28736"/>
            <a:ext cx="7467600" cy="4667264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CHOOSE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digunakan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memilih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suatu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data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daftar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(List).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Adapun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bentuk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CHOOSE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adalah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berikut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:</a:t>
            </a:r>
          </a:p>
          <a:p>
            <a:pPr algn="ctr">
              <a:buNone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=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CHOOSE(Index_num;value1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;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value2,…)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rabiefont" pitchFamily="1" charset="0"/>
            </a:endParaRPr>
          </a:p>
          <a:p>
            <a:pPr algn="just">
              <a:buBlip>
                <a:blip r:embed="rId2"/>
              </a:buBlip>
            </a:pP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Contoh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gabungan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CHOOSE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WEEKDAY :</a:t>
            </a:r>
          </a:p>
          <a:p>
            <a:pPr algn="just"/>
            <a:endParaRPr lang="en-US" sz="2000" dirty="0">
              <a:latin typeface="Larabiefont" pitchFamily="1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9544" y="3353508"/>
            <a:ext cx="7055490" cy="307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467600" cy="604822"/>
          </a:xfrm>
        </p:spPr>
        <p:txBody>
          <a:bodyPr/>
          <a:lstStyle/>
          <a:p>
            <a:pPr algn="ctr"/>
            <a:r>
              <a:rPr lang="en-US" sz="32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 choose 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28736"/>
            <a:ext cx="7581928" cy="4667264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mengetahui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nama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hari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dari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tanggal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lahir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telah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diinputkan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maka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ketikkan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rumus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di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sel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F4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berikut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:</a:t>
            </a:r>
          </a:p>
          <a:p>
            <a:pPr marL="0" indent="0" algn="just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Larabiefont" pitchFamily="1" charset="0"/>
              </a:rPr>
              <a:t>  =CHOOSE(WEEKDAY(D4);“</a:t>
            </a:r>
            <a:r>
              <a:rPr lang="en-US" sz="2000" b="1" dirty="0" err="1" smtClean="0">
                <a:latin typeface="Larabiefont" pitchFamily="1" charset="0"/>
              </a:rPr>
              <a:t>M</a:t>
            </a:r>
            <a:r>
              <a:rPr lang="en-US" sz="2000" b="1" dirty="0" err="1" smtClean="0">
                <a:solidFill>
                  <a:schemeClr val="tx1"/>
                </a:solidFill>
                <a:latin typeface="Larabiefont" pitchFamily="1" charset="0"/>
              </a:rPr>
              <a:t>inggu</a:t>
            </a:r>
            <a:r>
              <a:rPr lang="en-US" sz="2000" b="1" dirty="0" smtClean="0">
                <a:solidFill>
                  <a:schemeClr val="tx1"/>
                </a:solidFill>
                <a:latin typeface="Larabiefont" pitchFamily="1" charset="0"/>
              </a:rPr>
              <a:t>";“</a:t>
            </a:r>
            <a:r>
              <a:rPr lang="en-US" sz="2000" b="1" dirty="0" err="1" smtClean="0">
                <a:latin typeface="Larabiefont" pitchFamily="1" charset="0"/>
              </a:rPr>
              <a:t>S</a:t>
            </a:r>
            <a:r>
              <a:rPr lang="en-US" sz="2000" b="1" dirty="0" err="1" smtClean="0">
                <a:solidFill>
                  <a:schemeClr val="tx1"/>
                </a:solidFill>
                <a:latin typeface="Larabiefont" pitchFamily="1" charset="0"/>
              </a:rPr>
              <a:t>enin</a:t>
            </a:r>
            <a:r>
              <a:rPr lang="en-US" sz="2000" b="1" dirty="0" smtClean="0">
                <a:solidFill>
                  <a:schemeClr val="tx1"/>
                </a:solidFill>
                <a:latin typeface="Larabiefont" pitchFamily="1" charset="0"/>
              </a:rPr>
              <a:t>";“</a:t>
            </a:r>
            <a:r>
              <a:rPr lang="en-US" sz="2000" b="1" dirty="0" err="1" smtClean="0">
                <a:latin typeface="Larabiefont" pitchFamily="1" charset="0"/>
              </a:rPr>
              <a:t>S</a:t>
            </a:r>
            <a:r>
              <a:rPr lang="en-US" sz="2000" b="1" dirty="0" err="1" smtClean="0">
                <a:solidFill>
                  <a:schemeClr val="tx1"/>
                </a:solidFill>
                <a:latin typeface="Larabiefont" pitchFamily="1" charset="0"/>
              </a:rPr>
              <a:t>elasa</a:t>
            </a:r>
            <a:r>
              <a:rPr lang="en-US" sz="2000" b="1" dirty="0" smtClean="0">
                <a:solidFill>
                  <a:schemeClr val="tx1"/>
                </a:solidFill>
                <a:latin typeface="Larabiefont" pitchFamily="1" charset="0"/>
              </a:rPr>
              <a:t>“;”</a:t>
            </a:r>
            <a:r>
              <a:rPr lang="en-US" sz="2000" b="1" dirty="0" err="1" smtClean="0">
                <a:latin typeface="Larabiefont" pitchFamily="1" charset="0"/>
              </a:rPr>
              <a:t>R</a:t>
            </a:r>
            <a:r>
              <a:rPr lang="en-US" sz="2000" b="1" dirty="0" err="1" smtClean="0">
                <a:solidFill>
                  <a:schemeClr val="tx1"/>
                </a:solidFill>
                <a:latin typeface="Larabiefont" pitchFamily="1" charset="0"/>
              </a:rPr>
              <a:t>abu</a:t>
            </a:r>
            <a:r>
              <a:rPr lang="en-US" sz="2000" b="1" dirty="0" smtClean="0">
                <a:solidFill>
                  <a:schemeClr val="tx1"/>
                </a:solidFill>
                <a:latin typeface="Larabiefont" pitchFamily="1" charset="0"/>
              </a:rPr>
              <a:t>";</a:t>
            </a:r>
          </a:p>
          <a:p>
            <a:pPr marL="0" indent="0" algn="just">
              <a:buNone/>
            </a:pPr>
            <a:r>
              <a:rPr lang="en-US" sz="2000" b="1" dirty="0">
                <a:latin typeface="Larabiefont" pitchFamily="1" charset="0"/>
              </a:rPr>
              <a:t> </a:t>
            </a:r>
            <a:r>
              <a:rPr lang="en-US" sz="2000" b="1" dirty="0" smtClean="0">
                <a:latin typeface="Larabiefont" pitchFamily="1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Larabiefont" pitchFamily="1" charset="0"/>
              </a:rPr>
              <a:t>“</a:t>
            </a:r>
            <a:r>
              <a:rPr lang="en-US" sz="2000" b="1" dirty="0" err="1" smtClean="0">
                <a:latin typeface="Larabiefont" pitchFamily="1" charset="0"/>
              </a:rPr>
              <a:t>K</a:t>
            </a:r>
            <a:r>
              <a:rPr lang="en-US" sz="2000" b="1" dirty="0" err="1" smtClean="0">
                <a:solidFill>
                  <a:schemeClr val="tx1"/>
                </a:solidFill>
                <a:latin typeface="Larabiefont" pitchFamily="1" charset="0"/>
              </a:rPr>
              <a:t>amis</a:t>
            </a:r>
            <a:r>
              <a:rPr lang="en-US" sz="2000" b="1" dirty="0" smtClean="0">
                <a:solidFill>
                  <a:schemeClr val="tx1"/>
                </a:solidFill>
                <a:latin typeface="Larabiefont" pitchFamily="1" charset="0"/>
              </a:rPr>
              <a:t>";“</a:t>
            </a:r>
            <a:r>
              <a:rPr lang="en-US" sz="2000" b="1" dirty="0" err="1" smtClean="0">
                <a:latin typeface="Larabiefont" pitchFamily="1" charset="0"/>
              </a:rPr>
              <a:t>J</a:t>
            </a:r>
            <a:r>
              <a:rPr lang="en-US" sz="2000" b="1" dirty="0" err="1" smtClean="0">
                <a:solidFill>
                  <a:schemeClr val="tx1"/>
                </a:solidFill>
                <a:latin typeface="Larabiefont" pitchFamily="1" charset="0"/>
              </a:rPr>
              <a:t>umat</a:t>
            </a:r>
            <a:r>
              <a:rPr lang="en-US" sz="2000" b="1" dirty="0" smtClean="0">
                <a:solidFill>
                  <a:schemeClr val="tx1"/>
                </a:solidFill>
                <a:latin typeface="Larabiefont" pitchFamily="1" charset="0"/>
              </a:rPr>
              <a:t>";“</a:t>
            </a:r>
            <a:r>
              <a:rPr lang="en-US" sz="2000" b="1" dirty="0" err="1" smtClean="0">
                <a:latin typeface="Larabiefont" pitchFamily="1" charset="0"/>
              </a:rPr>
              <a:t>S</a:t>
            </a:r>
            <a:r>
              <a:rPr lang="en-US" sz="2000" b="1" dirty="0" err="1" smtClean="0">
                <a:solidFill>
                  <a:schemeClr val="tx1"/>
                </a:solidFill>
                <a:latin typeface="Larabiefont" pitchFamily="1" charset="0"/>
              </a:rPr>
              <a:t>abtu</a:t>
            </a:r>
            <a:r>
              <a:rPr lang="en-US" sz="2000" b="1" dirty="0" smtClean="0">
                <a:solidFill>
                  <a:schemeClr val="tx1"/>
                </a:solidFill>
                <a:latin typeface="Larabiefont" pitchFamily="1" charset="0"/>
              </a:rPr>
              <a:t>")</a:t>
            </a:r>
            <a:endParaRPr lang="en-US" sz="2000" dirty="0" smtClean="0">
              <a:solidFill>
                <a:schemeClr val="tx1"/>
              </a:solidFill>
              <a:latin typeface="Larabiefont" pitchFamily="1" charset="0"/>
            </a:endParaRPr>
          </a:p>
          <a:p>
            <a:pPr algn="just"/>
            <a:endParaRPr lang="en-US" sz="2000" dirty="0">
              <a:latin typeface="Larabiefont" pitchFamily="1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1538" y="3225136"/>
            <a:ext cx="5786478" cy="330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592" y="589352"/>
            <a:ext cx="7467600" cy="979062"/>
          </a:xfrm>
        </p:spPr>
        <p:txBody>
          <a:bodyPr/>
          <a:lstStyle/>
          <a:p>
            <a:pPr algn="ctr"/>
            <a:r>
              <a:rPr lang="en-US" sz="3200" b="1" dirty="0" err="1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Pengantar</a:t>
            </a:r>
            <a:r>
              <a:rPr lang="en-US" sz="32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 </a:t>
            </a:r>
            <a:br>
              <a:rPr lang="en-US" sz="32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</a:br>
            <a:r>
              <a:rPr lang="en-US" sz="3200" b="1" dirty="0" err="1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</a:t>
            </a:r>
            <a:r>
              <a:rPr lang="en-US" sz="32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Dalam</a:t>
            </a:r>
            <a:r>
              <a:rPr lang="en-US" sz="32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 Excel</a:t>
            </a:r>
            <a:endParaRPr lang="en-US" sz="3200" b="1" dirty="0">
              <a:ln w="12700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atmanForeverOutlin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032" y="1785926"/>
            <a:ext cx="7467600" cy="462287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just">
              <a:buBlip>
                <a:blip r:embed="rId2"/>
              </a:buBlip>
            </a:pP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Microsoft Excel </a:t>
            </a:r>
            <a:r>
              <a:rPr lang="en-US" sz="2400" b="1" dirty="0" smtClean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2011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telah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menyediakan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fasilitas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yang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berupa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fungsi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(</a:t>
            </a:r>
            <a:r>
              <a:rPr lang="en-US" sz="2400" b="1" i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function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),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seperti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fungsi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logika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, date and time,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matematika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, statistic, financial, database,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engenering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,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dan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fungsi-fungsi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yang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lainnya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.</a:t>
            </a:r>
          </a:p>
          <a:p>
            <a:pPr algn="just">
              <a:buBlip>
                <a:blip r:embed="rId2"/>
              </a:buBlip>
            </a:pP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Selain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dapat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memecahkan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operasi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yang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lebih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kompleks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,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fungsi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ini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dapat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menyederhanakan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operasi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rumus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yang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rumit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.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Seperti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fungsi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untuk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menjumlah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,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menghitung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smtClean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rata-rata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,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nilai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tertinggi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,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terkecil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,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dan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sebagainya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.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Setiap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fungsi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selalu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diawali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dengan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sama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dengan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(=).</a:t>
            </a:r>
          </a:p>
          <a:p>
            <a:endParaRPr lang="en-US" sz="1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348" y="491616"/>
            <a:ext cx="7467600" cy="747698"/>
          </a:xfrm>
        </p:spPr>
        <p:txBody>
          <a:bodyPr/>
          <a:lstStyle/>
          <a:p>
            <a:pPr algn="ctr"/>
            <a:r>
              <a:rPr lang="en-US" sz="36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 MATEMATIKA</a:t>
            </a:r>
            <a:endParaRPr lang="en-US" sz="3600" dirty="0">
              <a:latin typeface="BatmanForeverOutlin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34710"/>
            <a:ext cx="7467600" cy="4595826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Yang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termasuk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kedalam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fungsi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Matematika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dan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Trigonometri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(Math &amp; Trig)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antara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lain : SIN, COS, TAN, LOG, SQRT, INT, ROUND, MOD, PI, SUM, SUMIF,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dan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lain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sebagainya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.</a:t>
            </a:r>
          </a:p>
          <a:p>
            <a:r>
              <a:rPr lang="en-US" sz="1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Contoh</a:t>
            </a:r>
            <a:r>
              <a:rPr lang="en-US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Latihan</a:t>
            </a:r>
            <a:r>
              <a:rPr lang="en-US" sz="1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Buatlah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fungsi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Matematika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di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bawah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ini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pada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Sheet 1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lalu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ganti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nama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sheetnya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menjadi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Matematika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Layout </a:t>
            </a:r>
            <a:r>
              <a:rPr lang="en-US" sz="18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Masukan</a:t>
            </a: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rabiefont" pitchFamily="1" charset="0"/>
            </a:endParaRPr>
          </a:p>
          <a:p>
            <a:endParaRPr lang="en-US" sz="1800" dirty="0">
              <a:latin typeface="Larabiefont" pitchFamily="1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608" y="1268760"/>
            <a:ext cx="760811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348" y="491616"/>
            <a:ext cx="7467600" cy="747698"/>
          </a:xfrm>
        </p:spPr>
        <p:txBody>
          <a:bodyPr/>
          <a:lstStyle/>
          <a:p>
            <a:pPr algn="ctr"/>
            <a:r>
              <a:rPr lang="en-US" sz="36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 MATEMATIKA (2)</a:t>
            </a:r>
            <a:endParaRPr lang="en-US" sz="3600" dirty="0">
              <a:latin typeface="BatmanForeverOutlin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836" y="1234710"/>
            <a:ext cx="7467600" cy="4595826"/>
          </a:xfrm>
        </p:spPr>
        <p:txBody>
          <a:bodyPr/>
          <a:lstStyle/>
          <a:p>
            <a:pPr algn="just"/>
            <a:r>
              <a:rPr lang="en-US" sz="18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Ketentuan</a:t>
            </a:r>
            <a:r>
              <a:rPr lang="en-US" sz="1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Soal</a:t>
            </a:r>
            <a:endParaRPr lang="en-US" sz="18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rabiefont" pitchFamily="1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Isilah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kolom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SIN, COS, TAN, SQRT, LOG,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SUM</a:t>
            </a:r>
          </a:p>
          <a:p>
            <a:pPr algn="just"/>
            <a:r>
              <a:rPr lang="en-US" sz="18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Jawab</a:t>
            </a:r>
            <a:r>
              <a:rPr lang="en-US" sz="1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:</a:t>
            </a:r>
          </a:p>
          <a:p>
            <a:pPr lvl="0" algn="just">
              <a:buBlip>
                <a:blip r:embed="rId2"/>
              </a:buBlip>
            </a:pP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C4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=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SIN(B4*PI()/</a:t>
            </a:r>
            <a:r>
              <a:rPr lang="en-US" sz="1800" b="1" dirty="0" smtClean="0">
                <a:solidFill>
                  <a:schemeClr val="tx1"/>
                </a:solidFill>
                <a:latin typeface="Larabiefont" pitchFamily="1" charset="0"/>
              </a:rPr>
              <a:t>180)</a:t>
            </a:r>
            <a:endParaRPr lang="en-US" sz="1800" dirty="0">
              <a:solidFill>
                <a:schemeClr val="tx1"/>
              </a:solidFill>
              <a:latin typeface="Larabiefont" pitchFamily="1" charset="0"/>
            </a:endParaRPr>
          </a:p>
          <a:p>
            <a:pPr lvl="0" algn="just">
              <a:buBlip>
                <a:blip r:embed="rId2"/>
              </a:buBlip>
            </a:pP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D4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=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COS(B4*PI()/180</a:t>
            </a:r>
            <a:r>
              <a:rPr lang="en-US" sz="1800" b="1" dirty="0" smtClean="0">
                <a:solidFill>
                  <a:schemeClr val="tx1"/>
                </a:solidFill>
                <a:latin typeface="Larabiefont" pitchFamily="1" charset="0"/>
              </a:rPr>
              <a:t>)</a:t>
            </a:r>
            <a:endParaRPr lang="en-US" sz="1800" dirty="0">
              <a:solidFill>
                <a:schemeClr val="tx1"/>
              </a:solidFill>
              <a:latin typeface="Larabiefont" pitchFamily="1" charset="0"/>
            </a:endParaRPr>
          </a:p>
          <a:p>
            <a:pPr lvl="0" algn="just">
              <a:buBlip>
                <a:blip r:embed="rId2"/>
              </a:buBlip>
            </a:pP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E4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=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TAN(B4*PI()/</a:t>
            </a:r>
            <a:r>
              <a:rPr lang="en-US" sz="1800" b="1" dirty="0" smtClean="0">
                <a:solidFill>
                  <a:schemeClr val="tx1"/>
                </a:solidFill>
                <a:latin typeface="Larabiefont" pitchFamily="1" charset="0"/>
              </a:rPr>
              <a:t>180)</a:t>
            </a:r>
            <a:endParaRPr lang="en-US" sz="1800" dirty="0">
              <a:solidFill>
                <a:schemeClr val="tx1"/>
              </a:solidFill>
              <a:latin typeface="Larabiefont" pitchFamily="1" charset="0"/>
            </a:endParaRPr>
          </a:p>
          <a:p>
            <a:pPr lvl="0" algn="just">
              <a:buBlip>
                <a:blip r:embed="rId2"/>
              </a:buBlip>
            </a:pP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H4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=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SQRT(G4</a:t>
            </a:r>
            <a:r>
              <a:rPr lang="en-US" sz="1800" b="1" dirty="0" smtClean="0">
                <a:solidFill>
                  <a:schemeClr val="tx1"/>
                </a:solidFill>
                <a:latin typeface="Larabiefont" pitchFamily="1" charset="0"/>
              </a:rPr>
              <a:t>)</a:t>
            </a:r>
            <a:endParaRPr lang="en-US" sz="1800" dirty="0">
              <a:solidFill>
                <a:schemeClr val="tx1"/>
              </a:solidFill>
              <a:latin typeface="Larabiefont" pitchFamily="1" charset="0"/>
            </a:endParaRPr>
          </a:p>
          <a:p>
            <a:pPr lvl="0" algn="just">
              <a:buBlip>
                <a:blip r:embed="rId2"/>
              </a:buBlip>
            </a:pP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I4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Larabiefont" pitchFamily="1" charset="0"/>
              </a:rPr>
              <a:t>=</a:t>
            </a:r>
            <a:r>
              <a:rPr lang="en-US" sz="1800" b="1" dirty="0" smtClean="0">
                <a:solidFill>
                  <a:schemeClr val="tx1"/>
                </a:solidFill>
                <a:latin typeface="Larabiefont" pitchFamily="1" charset="0"/>
              </a:rPr>
              <a:t>LOG(G4)</a:t>
            </a:r>
            <a:endParaRPr lang="en-US" sz="1800" b="1" dirty="0">
              <a:solidFill>
                <a:schemeClr val="tx1"/>
              </a:solidFill>
              <a:latin typeface="Larabiefont" pitchFamily="1" charset="0"/>
            </a:endParaRPr>
          </a:p>
          <a:p>
            <a:pPr algn="just">
              <a:buBlip>
                <a:blip r:embed="rId2"/>
              </a:buBlip>
            </a:pPr>
            <a:r>
              <a:rPr lang="en-US" sz="1800" dirty="0" err="1" smtClean="0">
                <a:latin typeface="Larabiefont" pitchFamily="1" charset="0"/>
              </a:rPr>
              <a:t>Masukkan</a:t>
            </a:r>
            <a:r>
              <a:rPr lang="en-US" sz="1800" dirty="0" smtClean="0">
                <a:latin typeface="Larabiefont" pitchFamily="1" charset="0"/>
              </a:rPr>
              <a:t> 	</a:t>
            </a:r>
            <a:r>
              <a:rPr lang="en-US" sz="1800" b="1" dirty="0" smtClean="0">
                <a:latin typeface="Larabiefont" pitchFamily="1" charset="0"/>
              </a:rPr>
              <a:t>H13    </a:t>
            </a:r>
            <a:r>
              <a:rPr lang="en-US" sz="1800" dirty="0" err="1" smtClean="0">
                <a:latin typeface="Larabiefont" pitchFamily="1" charset="0"/>
              </a:rPr>
              <a:t>rumus</a:t>
            </a:r>
            <a:r>
              <a:rPr lang="en-US" sz="1800" dirty="0" smtClean="0">
                <a:latin typeface="Larabiefont" pitchFamily="1" charset="0"/>
              </a:rPr>
              <a:t> =</a:t>
            </a:r>
            <a:r>
              <a:rPr lang="en-US" sz="1800" b="1" dirty="0" smtClean="0">
                <a:latin typeface="Larabiefont" pitchFamily="1" charset="0"/>
              </a:rPr>
              <a:t>SUM(H4:H12)</a:t>
            </a:r>
            <a:r>
              <a:rPr lang="en-US" sz="2000" dirty="0" smtClean="0"/>
              <a:t> </a:t>
            </a:r>
            <a:endParaRPr lang="en-US" sz="1800" dirty="0">
              <a:latin typeface="Larabiefont" pitchFamily="1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1752" y="4286256"/>
            <a:ext cx="7249338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47372"/>
            <a:ext cx="7467600" cy="819136"/>
          </a:xfrm>
        </p:spPr>
        <p:txBody>
          <a:bodyPr/>
          <a:lstStyle/>
          <a:p>
            <a:pPr algn="ctr"/>
            <a:r>
              <a:rPr lang="en-US" sz="40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 STATISTIK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22264"/>
            <a:ext cx="7467600" cy="4667264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Yang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termasuk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fungsi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Statistik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(</a:t>
            </a:r>
            <a:r>
              <a:rPr lang="en-US" sz="1800" b="1" i="1" dirty="0">
                <a:solidFill>
                  <a:schemeClr val="tx1"/>
                </a:solidFill>
                <a:latin typeface="Larabiefont" pitchFamily="1" charset="0"/>
              </a:rPr>
              <a:t>Statistical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diantaranya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: MAX, MIN, AVERANGE, COUNT, COUNTIF, STDEV, VAR, FORECAST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dan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lain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sebagainya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Contoh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Latihan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:</a:t>
            </a:r>
          </a:p>
          <a:p>
            <a:pPr algn="just">
              <a:buBlip>
                <a:blip r:embed="rId2"/>
              </a:buBlip>
            </a:pPr>
            <a:r>
              <a:rPr lang="en-US" sz="1800" b="1" dirty="0" err="1" smtClean="0">
                <a:latin typeface="Larabiefont" pitchFamily="1" charset="0"/>
              </a:rPr>
              <a:t>Buatlah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contoh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fungsi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statistika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dibawah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ini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pada</a:t>
            </a:r>
            <a:r>
              <a:rPr lang="en-US" sz="1800" b="1" dirty="0" smtClean="0">
                <a:latin typeface="Larabiefont" pitchFamily="1" charset="0"/>
              </a:rPr>
              <a:t> Sheet-2 </a:t>
            </a:r>
            <a:r>
              <a:rPr lang="en-US" sz="1800" b="1" dirty="0" err="1" smtClean="0">
                <a:latin typeface="Larabiefont" pitchFamily="1" charset="0"/>
              </a:rPr>
              <a:t>lalu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ganti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nama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Sheetnya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menjadi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Statistika</a:t>
            </a:r>
            <a:r>
              <a:rPr lang="en-US" sz="1800" b="1" dirty="0" smtClean="0">
                <a:latin typeface="Larabiefont" pitchFamily="1" charset="0"/>
              </a:rPr>
              <a:t>.</a:t>
            </a:r>
          </a:p>
          <a:p>
            <a:pPr algn="just">
              <a:buBlip>
                <a:blip r:embed="rId2"/>
              </a:buBlip>
            </a:pPr>
            <a:r>
              <a:rPr lang="en-US" sz="1800" b="1" i="1" dirty="0" smtClean="0">
                <a:latin typeface="Larabiefont" pitchFamily="1" charset="0"/>
              </a:rPr>
              <a:t>Layout </a:t>
            </a:r>
            <a:r>
              <a:rPr lang="en-US" sz="1800" b="1" i="1" dirty="0" err="1" smtClean="0">
                <a:latin typeface="Larabiefont" pitchFamily="1" charset="0"/>
              </a:rPr>
              <a:t>Masukan</a:t>
            </a:r>
            <a:r>
              <a:rPr lang="en-US" sz="1800" b="1" i="1" dirty="0" smtClean="0">
                <a:latin typeface="Larabiefont" pitchFamily="1" charset="0"/>
              </a:rPr>
              <a:t> </a:t>
            </a:r>
            <a:endParaRPr lang="en-US" sz="1800" b="1" dirty="0">
              <a:latin typeface="Larabiefont" pitchFamily="1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9232" y="3360800"/>
            <a:ext cx="6929486" cy="3140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/>
          <a:srcRect r="21649"/>
          <a:stretch>
            <a:fillRect/>
          </a:stretch>
        </p:blipFill>
        <p:spPr bwMode="auto">
          <a:xfrm>
            <a:off x="1413980" y="3369437"/>
            <a:ext cx="5429288" cy="313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auto">
          <a:xfrm>
            <a:off x="3754693" y="3726627"/>
            <a:ext cx="1214446" cy="2857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47372"/>
            <a:ext cx="7467600" cy="819136"/>
          </a:xfrm>
        </p:spPr>
        <p:txBody>
          <a:bodyPr/>
          <a:lstStyle/>
          <a:p>
            <a:pPr algn="ctr"/>
            <a:r>
              <a:rPr lang="en-US" sz="40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 STATISTIK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222264"/>
            <a:ext cx="7386662" cy="4667264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en-US" sz="1800" b="1" dirty="0" smtClean="0">
                <a:latin typeface="Larabiefont" pitchFamily="1" charset="0"/>
              </a:rPr>
              <a:t>Layout </a:t>
            </a:r>
            <a:r>
              <a:rPr lang="en-US" sz="1800" b="1" dirty="0" err="1" smtClean="0">
                <a:latin typeface="Larabiefont" pitchFamily="1" charset="0"/>
              </a:rPr>
              <a:t>Inputan</a:t>
            </a:r>
            <a:endParaRPr lang="en-US" sz="1800" b="1" dirty="0">
              <a:latin typeface="Larabiefont" pitchFamily="1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785926"/>
            <a:ext cx="6929486" cy="411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/>
          <a:srcRect r="21649"/>
          <a:stretch>
            <a:fillRect/>
          </a:stretch>
        </p:blipFill>
        <p:spPr bwMode="auto">
          <a:xfrm>
            <a:off x="1428728" y="1785926"/>
            <a:ext cx="542928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auto">
          <a:xfrm>
            <a:off x="3786182" y="2357430"/>
            <a:ext cx="1214446" cy="2857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74668"/>
            <a:ext cx="7467600" cy="819136"/>
          </a:xfrm>
        </p:spPr>
        <p:txBody>
          <a:bodyPr/>
          <a:lstStyle/>
          <a:p>
            <a:pPr algn="ctr"/>
            <a:r>
              <a:rPr lang="en-US" sz="36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 STATISTIK (2)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080" y="1222264"/>
            <a:ext cx="7467600" cy="520713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18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Ketentuan</a:t>
            </a:r>
            <a:r>
              <a:rPr lang="en-US" sz="1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Soal</a:t>
            </a:r>
            <a:r>
              <a:rPr lang="en-US" sz="1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:</a:t>
            </a:r>
          </a:p>
          <a:p>
            <a:pPr lvl="0" algn="just">
              <a:buBlip>
                <a:blip r:embed="rId2"/>
              </a:buBlip>
            </a:pP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Isilah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kolom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NILAI AKHIR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dengan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ketentuan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: </a:t>
            </a:r>
          </a:p>
          <a:p>
            <a:pPr algn="just">
              <a:buBlip>
                <a:blip r:embed="rId2"/>
              </a:buBlip>
            </a:pP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Nilai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Quiz*20% +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Nilai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UTS*30% +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Nilai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UAS*50%</a:t>
            </a:r>
          </a:p>
          <a:p>
            <a:pPr lvl="0" algn="just">
              <a:buBlip>
                <a:blip r:embed="rId2"/>
              </a:buBlip>
            </a:pP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Isilah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kolom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NILAI RATA-RATA, NILAI TERTINGGI, NILAI TERKECIL, JUMLAH DATA,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menghitung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Rata-rata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dan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jumlah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Data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berdasarkan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Kriteria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Nilai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atas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70.</a:t>
            </a:r>
          </a:p>
          <a:p>
            <a:pPr>
              <a:buFont typeface="Wingdings" pitchFamily="2" charset="2"/>
              <a:buChar char="q"/>
            </a:pPr>
            <a:r>
              <a:rPr lang="en-US" sz="2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Jawab</a:t>
            </a:r>
            <a:r>
              <a:rPr lang="en-US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:</a:t>
            </a:r>
          </a:p>
          <a:p>
            <a:pPr lvl="0">
              <a:buBlip>
                <a:blip r:embed="rId2"/>
              </a:buBlip>
            </a:pP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H8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=(E8*20%)+(F8*30%)+(G8*50%)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lalu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salin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tersebut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ke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range H8:H17</a:t>
            </a:r>
          </a:p>
          <a:p>
            <a:pPr lvl="0">
              <a:buBlip>
                <a:blip r:embed="rId2"/>
              </a:buBlip>
            </a:pP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H18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=</a:t>
            </a:r>
            <a:r>
              <a:rPr lang="en-US" sz="2000" b="1" dirty="0" smtClean="0">
                <a:solidFill>
                  <a:schemeClr val="tx1"/>
                </a:solidFill>
                <a:latin typeface="Larabiefont" pitchFamily="1" charset="0"/>
              </a:rPr>
              <a:t>AVERAGE(H8:H17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)</a:t>
            </a:r>
          </a:p>
          <a:p>
            <a:pPr lvl="0">
              <a:buBlip>
                <a:blip r:embed="rId2"/>
              </a:buBlip>
            </a:pP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H19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=MAX(H8:H17)</a:t>
            </a:r>
          </a:p>
          <a:p>
            <a:pPr lvl="0">
              <a:buBlip>
                <a:blip r:embed="rId2"/>
              </a:buBlip>
            </a:pP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H20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=MIN(H8:H17)</a:t>
            </a:r>
          </a:p>
          <a:p>
            <a:pPr lvl="0">
              <a:buBlip>
                <a:blip r:embed="rId2"/>
              </a:buBlip>
            </a:pP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H21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=COUNTA(H8:H17)</a:t>
            </a:r>
          </a:p>
          <a:p>
            <a:pPr lvl="0">
              <a:buBlip>
                <a:blip r:embed="rId2"/>
              </a:buBlip>
            </a:pP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H23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=</a:t>
            </a:r>
            <a:r>
              <a:rPr lang="en-US" sz="2000" b="1" dirty="0" smtClean="0">
                <a:solidFill>
                  <a:schemeClr val="tx1"/>
                </a:solidFill>
                <a:latin typeface="Larabiefont" pitchFamily="1" charset="0"/>
              </a:rPr>
              <a:t>AVERAGEIF(H8:H17,”&gt;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70”)</a:t>
            </a:r>
          </a:p>
          <a:p>
            <a:pPr>
              <a:buBlip>
                <a:blip r:embed="rId2"/>
              </a:buBlip>
            </a:pPr>
            <a:r>
              <a:rPr lang="en-US" sz="2000" b="1" dirty="0" err="1" smtClean="0">
                <a:latin typeface="Larabiefont" pitchFamily="1" charset="0"/>
              </a:rPr>
              <a:t>Masukkan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di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sel</a:t>
            </a:r>
            <a:r>
              <a:rPr lang="en-US" sz="2000" b="1" dirty="0" smtClean="0">
                <a:latin typeface="Larabiefont" pitchFamily="1" charset="0"/>
              </a:rPr>
              <a:t> H24 </a:t>
            </a:r>
            <a:r>
              <a:rPr lang="en-US" sz="2000" b="1" dirty="0" err="1" smtClean="0">
                <a:latin typeface="Larabiefont" pitchFamily="1" charset="0"/>
              </a:rPr>
              <a:t>rumus</a:t>
            </a:r>
            <a:r>
              <a:rPr lang="en-US" sz="2000" b="1" dirty="0" smtClean="0">
                <a:latin typeface="Larabiefont" pitchFamily="1" charset="0"/>
              </a:rPr>
              <a:t> =COUNTIF(H8:H17,”&gt;70”) </a:t>
            </a:r>
            <a:endParaRPr lang="en-US" sz="2000" b="1" dirty="0">
              <a:latin typeface="Larabiefont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74668"/>
            <a:ext cx="7467600" cy="819136"/>
          </a:xfrm>
        </p:spPr>
        <p:txBody>
          <a:bodyPr/>
          <a:lstStyle/>
          <a:p>
            <a:pPr algn="ctr"/>
            <a:r>
              <a:rPr lang="en-US" sz="36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 STATISTIK (3)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080" y="1222264"/>
            <a:ext cx="7467600" cy="527857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Jawab</a:t>
            </a:r>
            <a:r>
              <a:rPr lang="en-US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:</a:t>
            </a:r>
          </a:p>
          <a:p>
            <a:pPr marL="180000" lvl="0" indent="-180000">
              <a:spcBef>
                <a:spcPts val="0"/>
              </a:spcBef>
              <a:buBlip>
                <a:blip r:embed="rId2"/>
              </a:buBlip>
            </a:pP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H8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=(E8*20%)+(F8*30%)+(G8*50</a:t>
            </a:r>
            <a:r>
              <a:rPr lang="en-US" sz="1800" b="1" dirty="0" smtClean="0">
                <a:solidFill>
                  <a:schemeClr val="tx1"/>
                </a:solidFill>
                <a:latin typeface="Larabiefont" pitchFamily="1" charset="0"/>
              </a:rPr>
              <a:t>%)</a:t>
            </a:r>
            <a:endParaRPr lang="en-US" sz="1800" b="1" dirty="0">
              <a:solidFill>
                <a:schemeClr val="tx1"/>
              </a:solidFill>
              <a:latin typeface="Larabiefont" pitchFamily="1" charset="0"/>
            </a:endParaRPr>
          </a:p>
          <a:p>
            <a:pPr marL="180000" lvl="0" indent="-180000">
              <a:spcBef>
                <a:spcPts val="0"/>
              </a:spcBef>
              <a:buBlip>
                <a:blip r:embed="rId2"/>
              </a:buBlip>
            </a:pP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H18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=</a:t>
            </a:r>
            <a:r>
              <a:rPr lang="en-US" sz="1800" b="1" dirty="0" smtClean="0">
                <a:solidFill>
                  <a:schemeClr val="tx1"/>
                </a:solidFill>
                <a:latin typeface="Larabiefont" pitchFamily="1" charset="0"/>
              </a:rPr>
              <a:t>AVERAGE(H8:H17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)</a:t>
            </a:r>
          </a:p>
          <a:p>
            <a:pPr marL="180000" lvl="0" indent="-180000">
              <a:spcBef>
                <a:spcPts val="0"/>
              </a:spcBef>
              <a:buBlip>
                <a:blip r:embed="rId2"/>
              </a:buBlip>
            </a:pP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H19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=MAX(H8:H17)</a:t>
            </a:r>
          </a:p>
          <a:p>
            <a:pPr marL="180000" lvl="0" indent="-180000">
              <a:spcBef>
                <a:spcPts val="0"/>
              </a:spcBef>
              <a:buBlip>
                <a:blip r:embed="rId2"/>
              </a:buBlip>
            </a:pP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H20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=MIN(H8:H17)</a:t>
            </a:r>
          </a:p>
          <a:p>
            <a:pPr marL="180000" lvl="0" indent="-180000">
              <a:spcBef>
                <a:spcPts val="0"/>
              </a:spcBef>
              <a:buBlip>
                <a:blip r:embed="rId2"/>
              </a:buBlip>
            </a:pP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H21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=COUNTA(H8:H17)</a:t>
            </a:r>
          </a:p>
          <a:p>
            <a:pPr marL="180000" lvl="0" indent="-180000">
              <a:spcBef>
                <a:spcPts val="0"/>
              </a:spcBef>
              <a:buBlip>
                <a:blip r:embed="rId2"/>
              </a:buBlip>
            </a:pP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H23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=</a:t>
            </a:r>
            <a:r>
              <a:rPr lang="en-US" sz="1800" b="1" dirty="0" smtClean="0">
                <a:solidFill>
                  <a:schemeClr val="tx1"/>
                </a:solidFill>
                <a:latin typeface="Larabiefont" pitchFamily="1" charset="0"/>
              </a:rPr>
              <a:t>AVERAGEIF(H8:H17;”&gt;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70”)</a:t>
            </a:r>
          </a:p>
          <a:p>
            <a:pPr marL="180000" indent="-180000">
              <a:spcBef>
                <a:spcPts val="0"/>
              </a:spcBef>
              <a:buBlip>
                <a:blip r:embed="rId2"/>
              </a:buBlip>
            </a:pPr>
            <a:r>
              <a:rPr lang="en-US" sz="1800" b="1" dirty="0" err="1" smtClean="0">
                <a:latin typeface="Larabiefont" pitchFamily="1" charset="0"/>
              </a:rPr>
              <a:t>Masukkan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di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sel</a:t>
            </a:r>
            <a:r>
              <a:rPr lang="en-US" sz="1800" b="1" dirty="0" smtClean="0">
                <a:latin typeface="Larabiefont" pitchFamily="1" charset="0"/>
              </a:rPr>
              <a:t> H24 </a:t>
            </a:r>
            <a:r>
              <a:rPr lang="en-US" sz="1800" b="1" dirty="0" err="1" smtClean="0">
                <a:latin typeface="Larabiefont" pitchFamily="1" charset="0"/>
              </a:rPr>
              <a:t>rumus</a:t>
            </a:r>
            <a:r>
              <a:rPr lang="en-US" sz="1800" b="1" dirty="0" smtClean="0">
                <a:latin typeface="Larabiefont" pitchFamily="1" charset="0"/>
              </a:rPr>
              <a:t> =COUNTIF(H8:H17;”&gt;70”) </a:t>
            </a:r>
            <a:endParaRPr lang="en-US" sz="1800" b="1" dirty="0">
              <a:latin typeface="Larabiefont" pitchFamily="1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541382"/>
            <a:ext cx="735811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 l="17021" t="32226" r="74194" b="64844"/>
          <a:stretch>
            <a:fillRect/>
          </a:stretch>
        </p:blipFill>
        <p:spPr bwMode="auto">
          <a:xfrm>
            <a:off x="3701096" y="3929065"/>
            <a:ext cx="1214446" cy="227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44" y="527712"/>
            <a:ext cx="7467600" cy="676260"/>
          </a:xfrm>
        </p:spPr>
        <p:txBody>
          <a:bodyPr/>
          <a:lstStyle/>
          <a:p>
            <a:pPr algn="ctr"/>
            <a:r>
              <a:rPr lang="en-US" sz="40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 KALENDER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28736"/>
            <a:ext cx="7467600" cy="4667264"/>
          </a:xfrm>
        </p:spPr>
        <p:txBody>
          <a:bodyPr/>
          <a:lstStyle/>
          <a:p>
            <a:pPr marL="457200" indent="-457200" algn="just">
              <a:buBlip>
                <a:blip r:embed="rId2"/>
              </a:buBlip>
            </a:pP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Buatlah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fungsi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kalender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berikut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bawah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ini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pada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sheet-3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lalu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ganti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nama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sheetnya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menjadi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Kalender</a:t>
            </a:r>
            <a:endParaRPr lang="en-US" sz="2000" b="1" dirty="0">
              <a:solidFill>
                <a:schemeClr val="tx1"/>
              </a:solidFill>
              <a:latin typeface="Larabiefont" pitchFamily="1" charset="0"/>
            </a:endParaRPr>
          </a:p>
          <a:p>
            <a:pPr algn="just">
              <a:buNone/>
            </a:pPr>
            <a:endParaRPr lang="en-US" sz="2000" b="1" dirty="0">
              <a:latin typeface="Larabiefont" pitchFamily="1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426526"/>
            <a:ext cx="6572296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kTa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TekTan</Template>
  <TotalTime>588</TotalTime>
  <Words>682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TekTan</vt:lpstr>
      <vt:lpstr>FUNGSI DALAM EXCEL</vt:lpstr>
      <vt:lpstr>Pengantar  Fungsi Dalam Excel</vt:lpstr>
      <vt:lpstr>FUNGSI MATEMATIKA</vt:lpstr>
      <vt:lpstr>FUNGSI MATEMATIKA (2)</vt:lpstr>
      <vt:lpstr>FUNGSI STATISTIK</vt:lpstr>
      <vt:lpstr>FUNGSI STATISTIK</vt:lpstr>
      <vt:lpstr>FUNGSI STATISTIK (2)</vt:lpstr>
      <vt:lpstr>FUNGSI STATISTIK (3)</vt:lpstr>
      <vt:lpstr>FUNGSI KALENDER</vt:lpstr>
      <vt:lpstr>FUNGSI KALENDER (2)</vt:lpstr>
      <vt:lpstr>FUNGSI weekday</vt:lpstr>
      <vt:lpstr>FUNGSI weekday (2)</vt:lpstr>
      <vt:lpstr>FUNGSI choose</vt:lpstr>
      <vt:lpstr>FUNGSI choose (2)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AdiXP</dc:creator>
  <cp:lastModifiedBy>User</cp:lastModifiedBy>
  <cp:revision>36</cp:revision>
  <dcterms:created xsi:type="dcterms:W3CDTF">2010-10-24T12:49:51Z</dcterms:created>
  <dcterms:modified xsi:type="dcterms:W3CDTF">2011-11-20T14:33:03Z</dcterms:modified>
</cp:coreProperties>
</file>