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FBEC-7B78-4F79-910C-850EA9428C35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091C-6B54-4D26-BD36-B83F72BFD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091C-6B54-4D26-BD36-B83F72BFDB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9" y="1981202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2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7" y="793752"/>
            <a:ext cx="4500563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1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1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1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9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6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1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1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3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1981202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0D5DF48C-05C2-4D9B-A012-459E914A6E23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050FC5C0-0B1B-4DFF-89BF-A109ED685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167586" cy="18019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KONSEP  DAN  </a:t>
            </a:r>
            <a:r>
              <a:rPr lang="en-US" sz="4800" b="1" dirty="0" smtClean="0"/>
              <a:t>VARIABEL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 smtClean="0"/>
              <a:t>Sekian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r>
              <a:rPr lang="en-US" sz="4400" b="1" dirty="0" smtClean="0"/>
              <a:t>&amp; </a:t>
            </a:r>
            <a:br>
              <a:rPr lang="en-US" sz="4400" b="1" dirty="0" smtClean="0"/>
            </a:br>
            <a:r>
              <a:rPr lang="en-US" sz="4400" b="1" dirty="0" err="1" smtClean="0"/>
              <a:t>Terima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Kasih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17000"/>
          </a:blip>
          <a:srcRect/>
          <a:stretch>
            <a:fillRect/>
          </a:stretch>
        </p:blipFill>
        <p:spPr bwMode="auto">
          <a:xfrm>
            <a:off x="357158" y="2714620"/>
            <a:ext cx="3327752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400" b="1" dirty="0" smtClean="0"/>
              <a:t>K O N S E P</a:t>
            </a:r>
            <a:endParaRPr lang="en-US" sz="4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60" y="1714488"/>
            <a:ext cx="6572296" cy="4786346"/>
          </a:xfrm>
        </p:spPr>
        <p:txBody>
          <a:bodyPr>
            <a:normAutofit lnSpcReduction="10000"/>
          </a:bodyPr>
          <a:lstStyle/>
          <a:p>
            <a:pPr marL="182563" indent="0" algn="ctr">
              <a:buNone/>
            </a:pPr>
            <a:r>
              <a:rPr lang="de-DE" sz="2800" dirty="0" smtClean="0"/>
              <a:t>... ide-ide</a:t>
            </a:r>
            <a:r>
              <a:rPr lang="de-DE" sz="2800" dirty="0" smtClean="0"/>
              <a:t>, gambaran tentang sesuatu. </a:t>
            </a:r>
            <a:endParaRPr lang="de-DE" sz="2800" dirty="0" smtClean="0"/>
          </a:p>
          <a:p>
            <a:pPr marL="182563" indent="0" algn="ctr">
              <a:buNone/>
            </a:pPr>
            <a:r>
              <a:rPr lang="de-DE" sz="2800" dirty="0" smtClean="0"/>
              <a:t>Dinyatakan </a:t>
            </a:r>
            <a:r>
              <a:rPr lang="de-DE" sz="2800" dirty="0" smtClean="0"/>
              <a:t>dalam istilah atau kata. </a:t>
            </a:r>
            <a:endParaRPr lang="de-DE" sz="2800" dirty="0" smtClean="0"/>
          </a:p>
          <a:p>
            <a:pPr marL="182563" indent="0" algn="ctr">
              <a:buNone/>
            </a:pPr>
            <a:r>
              <a:rPr lang="de-DE" sz="2800" dirty="0" smtClean="0"/>
              <a:t>Sifatnya </a:t>
            </a:r>
            <a:r>
              <a:rPr lang="de-DE" sz="2800" dirty="0" smtClean="0"/>
              <a:t>abstrak, sehingga sering diartikan sebagai abstraksi tentang sesuatu. </a:t>
            </a:r>
            <a:endParaRPr lang="de-DE" sz="2800" dirty="0" smtClean="0"/>
          </a:p>
          <a:p>
            <a:pPr marL="182563" indent="0" algn="ctr">
              <a:buNone/>
            </a:pPr>
            <a:r>
              <a:rPr lang="de-DE" sz="2800" dirty="0" smtClean="0"/>
              <a:t>Fungsinya </a:t>
            </a:r>
            <a:r>
              <a:rPr lang="de-DE" sz="2800" dirty="0" smtClean="0"/>
              <a:t>menyederhanakan pemikiran terhadap ide-ide, hal-hal, benda-benda maupun gejala sosial agar memungkinkan adanya keteraturan, sehingga memudahkan terjadinya komunikasi.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4" y="1981203"/>
            <a:ext cx="7715303" cy="1590674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de-DE" sz="2800" dirty="0" smtClean="0"/>
              <a:t>pernyataan </a:t>
            </a:r>
            <a:r>
              <a:rPr lang="de-DE" sz="2800" dirty="0" smtClean="0"/>
              <a:t>yang dapat mengartikan atau memberi makna suatu istilah atau konsep tertentu (gambaran penuh isi atau arti).</a:t>
            </a:r>
            <a:endParaRPr lang="en-US" sz="2800" u="sng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4" y="4613514"/>
            <a:ext cx="8382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Memiliki kemiripan arti. “Konsep” mengungkapkan abstraksi yang terbentuk oleh generalisasi dari hal-hal khusus. Suatu “Konstruk adalah konsep” (sengaja dibuat untuk maksud ilmiah yang khusus) 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KONSTRUK</a:t>
            </a:r>
            <a:endParaRPr lang="en-US" sz="4400" dirty="0"/>
          </a:p>
        </p:txBody>
      </p:sp>
      <p:sp>
        <p:nvSpPr>
          <p:cNvPr id="8" name="Down Arrow 7"/>
          <p:cNvSpPr/>
          <p:nvPr/>
        </p:nvSpPr>
        <p:spPr>
          <a:xfrm>
            <a:off x="3786182" y="3714752"/>
            <a:ext cx="257176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VARIABEL</a:t>
            </a:r>
            <a:endParaRPr lang="en-US" sz="4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1857364"/>
            <a:ext cx="7929617" cy="4591070"/>
          </a:xfrm>
        </p:spPr>
        <p:txBody>
          <a:bodyPr>
            <a:noAutofit/>
          </a:bodyPr>
          <a:lstStyle/>
          <a:p>
            <a:pPr marL="182563" indent="0" algn="ctr">
              <a:buNone/>
            </a:pPr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variasi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2800" b="1" dirty="0" smtClean="0"/>
              <a:t>SKALA  VARIABEL</a:t>
            </a:r>
          </a:p>
          <a:p>
            <a:r>
              <a:rPr lang="en-US" sz="2800" dirty="0" err="1" smtClean="0"/>
              <a:t>Skala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</a:t>
            </a:r>
            <a:r>
              <a:rPr lang="en-US" sz="2800" dirty="0" err="1" smtClean="0"/>
              <a:t>dgn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agar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dpt</a:t>
            </a:r>
            <a:r>
              <a:rPr lang="en-US" sz="2800" dirty="0" smtClean="0"/>
              <a:t> </a:t>
            </a:r>
            <a:r>
              <a:rPr lang="en-US" sz="2800" dirty="0" err="1" smtClean="0"/>
              <a:t>menempatkan</a:t>
            </a:r>
            <a:r>
              <a:rPr lang="en-US" sz="2800" dirty="0" smtClean="0"/>
              <a:t> </a:t>
            </a:r>
            <a:r>
              <a:rPr lang="en-US" sz="2800" dirty="0" err="1" smtClean="0"/>
              <a:t>ciri-ciri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/</a:t>
            </a:r>
            <a:r>
              <a:rPr lang="en-US" sz="2800" dirty="0" err="1" smtClean="0"/>
              <a:t>kriteria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, </a:t>
            </a:r>
            <a:r>
              <a:rPr lang="en-US" sz="2800" dirty="0" err="1" smtClean="0"/>
              <a:t>sehg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dpt</a:t>
            </a:r>
            <a:r>
              <a:rPr lang="en-US" sz="2800" dirty="0" smtClean="0"/>
              <a:t> </a:t>
            </a:r>
            <a:r>
              <a:rPr lang="en-US" sz="2800" dirty="0" err="1" smtClean="0"/>
              <a:t>membedakan</a:t>
            </a:r>
            <a:r>
              <a:rPr lang="en-US" sz="2800" dirty="0" smtClean="0"/>
              <a:t>, </a:t>
            </a:r>
            <a:r>
              <a:rPr lang="en-US" sz="2800" dirty="0" err="1" smtClean="0"/>
              <a:t>menggolong-golongkan</a:t>
            </a:r>
            <a:r>
              <a:rPr lang="en-US" sz="2800" dirty="0" smtClean="0"/>
              <a:t> </a:t>
            </a:r>
            <a:r>
              <a:rPr lang="en-US" sz="2800" dirty="0" err="1" smtClean="0"/>
              <a:t>bahkan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mengurutkan</a:t>
            </a:r>
            <a:r>
              <a:rPr lang="en-US" sz="2800" dirty="0" smtClean="0"/>
              <a:t> </a:t>
            </a:r>
            <a:r>
              <a:rPr lang="en-US" sz="2800" dirty="0" err="1" smtClean="0"/>
              <a:t>ciri-ciri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empat</a:t>
            </a:r>
            <a:r>
              <a:rPr lang="en-US" sz="2800" dirty="0" smtClean="0"/>
              <a:t> </a:t>
            </a:r>
            <a:r>
              <a:rPr lang="en-US" sz="2800" dirty="0" err="1" smtClean="0"/>
              <a:t>tingkatan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skala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, yang </a:t>
            </a:r>
            <a:r>
              <a:rPr lang="en-US" sz="2800" dirty="0" err="1" smtClean="0"/>
              <a:t>sifat-sifatnya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792162"/>
            <a:ext cx="6805641" cy="8080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MACAM  SKALA  VARIABEL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71436"/>
          <a:ext cx="8305830" cy="42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77"/>
                <a:gridCol w="1714512"/>
                <a:gridCol w="1524011"/>
                <a:gridCol w="1524011"/>
                <a:gridCol w="1428760"/>
                <a:gridCol w="1238259"/>
              </a:tblGrid>
              <a:tr h="346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latin typeface="Times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5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latin typeface="Times"/>
                          <a:ea typeface="Times New Roman"/>
                          <a:cs typeface="Times New Roman"/>
                        </a:rPr>
                        <a:t>Sifat</a:t>
                      </a:r>
                      <a:endParaRPr lang="en-US" sz="15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latin typeface="Times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15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latin typeface="Times"/>
                          <a:ea typeface="Times New Roman"/>
                          <a:cs typeface="Times New Roman"/>
                        </a:rPr>
                        <a:t>Ordinal</a:t>
                      </a:r>
                      <a:endParaRPr lang="en-US" sz="15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latin typeface="Times"/>
                          <a:ea typeface="Times New Roman"/>
                          <a:cs typeface="Times New Roman"/>
                        </a:rPr>
                        <a:t>Interval</a:t>
                      </a:r>
                      <a:endParaRPr lang="en-US" sz="15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latin typeface="Times"/>
                          <a:ea typeface="Times New Roman"/>
                          <a:cs typeface="Times New Roman"/>
                        </a:rPr>
                        <a:t>Rasio</a:t>
                      </a:r>
                      <a:endParaRPr lang="en-US" sz="15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98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Membedakan          ( = , </a:t>
                      </a:r>
                      <a:r>
                        <a:rPr lang="en-US" sz="1500">
                          <a:latin typeface="Calibri"/>
                          <a:ea typeface="Times New Roman"/>
                          <a:cs typeface="Times New Roman"/>
                          <a:sym typeface="Symbol"/>
                        </a:rPr>
                        <a:t></a:t>
                      </a: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 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  <a:endParaRPr lang="en-US" sz="15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</a:tr>
              <a:tr h="98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latin typeface="Times"/>
                          <a:ea typeface="Times New Roman"/>
                          <a:cs typeface="Times New Roman"/>
                        </a:rPr>
                        <a:t>Mengurutkan</a:t>
                      </a: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          ( &lt; , &gt; 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</a:tr>
              <a:tr h="98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latin typeface="Times"/>
                          <a:ea typeface="Times New Roman"/>
                          <a:cs typeface="Times New Roman"/>
                        </a:rPr>
                        <a:t>Memberi</a:t>
                      </a: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"/>
                          <a:ea typeface="Times New Roman"/>
                          <a:cs typeface="Times New Roman"/>
                        </a:rPr>
                        <a:t>Jarak</a:t>
                      </a: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        ( + ,  - 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</a:p>
                  </a:txBody>
                  <a:tcPr marT="0" marB="0"/>
                </a:tc>
              </a:tr>
              <a:tr h="98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latin typeface="Times"/>
                          <a:ea typeface="Times New Roman"/>
                          <a:cs typeface="Times New Roman"/>
                        </a:rPr>
                        <a:t>Nilai Nol Mutlak      ( x ,  : 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latin typeface="Times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latin typeface="Times"/>
                          <a:ea typeface="Times New Roman"/>
                          <a:cs typeface="Times New Roman"/>
                        </a:rPr>
                        <a:t>Ya</a:t>
                      </a:r>
                      <a:endParaRPr lang="en-US" sz="15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792162"/>
            <a:ext cx="6591327" cy="80803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DEFINISI  OPERASIONAL</a:t>
            </a:r>
            <a:endParaRPr lang="en-US" sz="4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31" y="2071678"/>
            <a:ext cx="8229600" cy="428628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Melekatkan</a:t>
            </a:r>
            <a:r>
              <a:rPr lang="en-US" sz="2800" dirty="0" smtClean="0"/>
              <a:t> </a:t>
            </a:r>
            <a:r>
              <a:rPr lang="en-US" sz="2800" dirty="0" err="1" smtClean="0"/>
              <a:t>arti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menetapkan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kegiatan-kegiatan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tindakan-tindakan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mengukur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semacam</a:t>
            </a:r>
            <a:r>
              <a:rPr lang="en-US" sz="2800" dirty="0" smtClean="0"/>
              <a:t> </a:t>
            </a:r>
            <a:r>
              <a:rPr lang="en-US" sz="2800" dirty="0" err="1" smtClean="0"/>
              <a:t>spesifikasi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mengukur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varibel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memanipulasikannya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5" y="1000108"/>
            <a:ext cx="4500593" cy="528641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semacam</a:t>
            </a:r>
            <a:r>
              <a:rPr lang="en-US" sz="2800" dirty="0" smtClean="0"/>
              <a:t> </a:t>
            </a:r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pegangan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 smtClean="0"/>
              <a:t>petunjuk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de-DE" sz="2800" dirty="0" smtClean="0"/>
              <a:t>“… kerjakan ini dan itu </a:t>
            </a:r>
            <a:r>
              <a:rPr lang="de-DE" sz="2800" dirty="0" smtClean="0"/>
              <a:t>dengan </a:t>
            </a:r>
            <a:r>
              <a:rPr lang="de-DE" sz="2800" dirty="0" smtClean="0"/>
              <a:t>cara begini dan begitu …”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5429256" y="1357298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0826" y="1000108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Pedoman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Wawancara</a:t>
            </a:r>
            <a:endParaRPr lang="en-US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Angket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</a:p>
          <a:p>
            <a:pPr algn="r"/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Kuesioner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43726"/>
            <a:ext cx="3449643" cy="319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792162"/>
            <a:ext cx="6877079" cy="80803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JENIS-JENIS </a:t>
            </a:r>
            <a:r>
              <a:rPr lang="en-US" sz="4400" b="1" dirty="0" smtClean="0"/>
              <a:t>VARIABEL</a:t>
            </a:r>
            <a:endParaRPr lang="en-US" sz="4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981202"/>
            <a:ext cx="8286807" cy="43053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  <a:tabLst>
                <a:tab pos="4206875" algn="l"/>
              </a:tabLst>
            </a:pPr>
            <a:r>
              <a:rPr lang="en-US" sz="2400" b="1" dirty="0" err="1" smtClean="0"/>
              <a:t>Variabel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Bebas</a:t>
            </a:r>
            <a:r>
              <a:rPr lang="en-US" sz="2400" b="1" dirty="0" smtClean="0"/>
              <a:t> 	    </a:t>
            </a:r>
            <a:r>
              <a:rPr lang="en-US" sz="2400" b="1" dirty="0" err="1" smtClean="0"/>
              <a:t>Variabel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Terikat</a:t>
            </a:r>
            <a:endParaRPr lang="en-US" sz="2400" b="1" dirty="0" smtClean="0"/>
          </a:p>
          <a:p>
            <a:pPr>
              <a:spcBef>
                <a:spcPts val="0"/>
              </a:spcBef>
              <a:buNone/>
              <a:tabLst>
                <a:tab pos="4479925" algn="l"/>
              </a:tabLst>
            </a:pPr>
            <a:r>
              <a:rPr lang="de-DE" sz="2400" dirty="0" smtClean="0"/>
              <a:t>(Sebab yg dipandang    </a:t>
            </a:r>
            <a:r>
              <a:rPr lang="de-DE" sz="2400" dirty="0" smtClean="0"/>
              <a:t>	(</a:t>
            </a:r>
            <a:r>
              <a:rPr lang="de-DE" sz="2400" dirty="0" smtClean="0"/>
              <a:t>Kondisi yg hendak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 smtClean="0"/>
              <a:t>sbg sebab kemunculan       </a:t>
            </a:r>
            <a:r>
              <a:rPr lang="de-DE" sz="2400" dirty="0" smtClean="0"/>
              <a:t>		kita </a:t>
            </a:r>
            <a:r>
              <a:rPr lang="de-DE" sz="2400" dirty="0" smtClean="0"/>
              <a:t>jelaskan)</a:t>
            </a:r>
          </a:p>
          <a:p>
            <a:pPr>
              <a:spcBef>
                <a:spcPts val="0"/>
              </a:spcBef>
              <a:buNone/>
            </a:pPr>
            <a:r>
              <a:rPr lang="de-DE" sz="2400" dirty="0" smtClean="0"/>
              <a:t>variabel terikat yang 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de-DE" sz="2400" dirty="0" smtClean="0"/>
              <a:t>dipandang/diduga sbg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de-DE" sz="2400" dirty="0" smtClean="0"/>
              <a:t>akibatnya)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 smtClean="0"/>
              <a:t> </a:t>
            </a:r>
            <a:r>
              <a:rPr lang="de-DE" sz="2400" dirty="0" smtClean="0"/>
              <a:t>ANTESEDEN</a:t>
            </a:r>
            <a:r>
              <a:rPr lang="de-DE" sz="2400" dirty="0" smtClean="0"/>
              <a:t>	       </a:t>
            </a:r>
            <a:r>
              <a:rPr lang="de-DE" sz="2400" dirty="0" smtClean="0"/>
              <a:t>			KONSEKUENSI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Meramalkan</a:t>
            </a:r>
            <a:r>
              <a:rPr lang="en-US" sz="2400" dirty="0" smtClean="0"/>
              <a:t>		   </a:t>
            </a:r>
            <a:r>
              <a:rPr lang="en-US" sz="2400" dirty="0" smtClean="0"/>
              <a:t>		</a:t>
            </a:r>
            <a:r>
              <a:rPr lang="en-US" sz="2400" dirty="0" err="1" smtClean="0"/>
              <a:t>Diramalkan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spcBef>
                <a:spcPts val="0"/>
              </a:spcBef>
              <a:buNone/>
            </a:pPr>
            <a:r>
              <a:rPr lang="en-US" sz="2400" b="1" dirty="0" err="1" smtClean="0"/>
              <a:t>Variabel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Aktif</a:t>
            </a:r>
            <a:r>
              <a:rPr lang="en-US" sz="2400" b="1" dirty="0" smtClean="0"/>
              <a:t>        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Variabel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Atribut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(Yang </a:t>
            </a:r>
            <a:r>
              <a:rPr lang="en-US" sz="2400" dirty="0" err="1" smtClean="0"/>
              <a:t>dimanipulasi</a:t>
            </a:r>
            <a:r>
              <a:rPr lang="en-US" sz="2400" dirty="0" smtClean="0"/>
              <a:t>) 	 </a:t>
            </a:r>
            <a:r>
              <a:rPr lang="en-US" sz="2400" dirty="0" smtClean="0"/>
              <a:t>		(</a:t>
            </a:r>
            <a:r>
              <a:rPr lang="en-US" sz="2400" dirty="0" smtClean="0"/>
              <a:t>Yang </a:t>
            </a:r>
            <a:r>
              <a:rPr lang="en-US" sz="2400" dirty="0" err="1" smtClean="0"/>
              <a:t>diukur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43306" y="2357430"/>
            <a:ext cx="571504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81329"/>
            <a:ext cx="8258204" cy="2304861"/>
          </a:xfrm>
        </p:spPr>
        <p:txBody>
          <a:bodyPr>
            <a:normAutofit/>
          </a:bodyPr>
          <a:lstStyle/>
          <a:p>
            <a:pPr marL="182563" lvl="1" indent="-65088">
              <a:spcBef>
                <a:spcPts val="0"/>
              </a:spcBef>
              <a:buNone/>
            </a:pPr>
            <a:r>
              <a:rPr lang="en-US" sz="2400" b="1" dirty="0" err="1" smtClean="0"/>
              <a:t>Variabel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Kontinu</a:t>
            </a:r>
            <a:r>
              <a:rPr lang="en-US" sz="2400" b="1" dirty="0" smtClean="0"/>
              <a:t>  </a:t>
            </a:r>
            <a:r>
              <a:rPr lang="en-US" sz="2400" b="1" dirty="0" smtClean="0"/>
              <a:t>			</a:t>
            </a:r>
            <a:r>
              <a:rPr lang="en-US" sz="2400" b="1" dirty="0" err="1" smtClean="0"/>
              <a:t>Variabel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Kategori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de-DE" sz="2400" dirty="0" smtClean="0"/>
              <a:t>(Memiliki sehimpunan   </a:t>
            </a:r>
            <a:r>
              <a:rPr lang="de-DE" sz="2400" dirty="0" smtClean="0"/>
              <a:t>		(</a:t>
            </a:r>
            <a:r>
              <a:rPr lang="de-DE" sz="2400" dirty="0" smtClean="0"/>
              <a:t>berkaitan dgn suatu jenis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teratur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 </a:t>
            </a:r>
            <a:r>
              <a:rPr lang="en-US" sz="2400" dirty="0" smtClean="0"/>
              <a:t>		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smtClean="0"/>
              <a:t>nominal yang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cakupan</a:t>
            </a:r>
            <a:r>
              <a:rPr lang="en-US" sz="2400" dirty="0" smtClean="0"/>
              <a:t>/</a:t>
            </a:r>
            <a:r>
              <a:rPr lang="en-US" sz="2400" i="1" dirty="0" smtClean="0"/>
              <a:t>range</a:t>
            </a:r>
            <a:r>
              <a:rPr lang="en-US" sz="2400" dirty="0" smtClean="0"/>
              <a:t>     </a:t>
            </a:r>
            <a:r>
              <a:rPr lang="en-US" sz="2400" dirty="0" smtClean="0"/>
              <a:t>		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&amp; 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err="1" smtClean="0"/>
              <a:t>tertentu</a:t>
            </a:r>
            <a:r>
              <a:rPr lang="en-US" sz="2400" dirty="0" smtClean="0"/>
              <a:t>) </a:t>
            </a:r>
            <a:r>
              <a:rPr lang="en-US" sz="2400" dirty="0" smtClean="0"/>
              <a:t>				</a:t>
            </a:r>
            <a:r>
              <a:rPr lang="en-US" sz="2400" dirty="0" err="1" smtClean="0"/>
              <a:t>angka</a:t>
            </a:r>
            <a:r>
              <a:rPr lang="en-US" sz="2400" dirty="0" smtClean="0"/>
              <a:t>/</a:t>
            </a:r>
            <a:r>
              <a:rPr lang="en-US" sz="2400" dirty="0" err="1" smtClean="0"/>
              <a:t>n</a:t>
            </a:r>
            <a:r>
              <a:rPr lang="en-US" sz="2400" dirty="0" err="1" smtClean="0"/>
              <a:t>umerik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onlight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47</TotalTime>
  <Words>301</Words>
  <Application>Microsoft Office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Moonlight</vt:lpstr>
      <vt:lpstr>KONSEP  DAN  VARIABEL</vt:lpstr>
      <vt:lpstr>K O N S E P</vt:lpstr>
      <vt:lpstr>KONSTRUK</vt:lpstr>
      <vt:lpstr>VARIABEL</vt:lpstr>
      <vt:lpstr>MACAM  SKALA  VARIABEL</vt:lpstr>
      <vt:lpstr>DEFINISI  OPERASIONAL</vt:lpstr>
      <vt:lpstr>Slide 7</vt:lpstr>
      <vt:lpstr>JENIS-JENIS VARIABEL</vt:lpstr>
      <vt:lpstr>Slide 9</vt:lpstr>
      <vt:lpstr>Sekian  &amp;  Terima Kasih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 DAN  VARIABEL </dc:title>
  <dc:creator>Valued Acer Customer</dc:creator>
  <cp:lastModifiedBy>Valued Acer Customer</cp:lastModifiedBy>
  <cp:revision>9</cp:revision>
  <dcterms:created xsi:type="dcterms:W3CDTF">2009-12-27T21:34:09Z</dcterms:created>
  <dcterms:modified xsi:type="dcterms:W3CDTF">2011-10-18T02:04:59Z</dcterms:modified>
</cp:coreProperties>
</file>