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6600"/>
    <a:srgbClr val="333333"/>
    <a:srgbClr val="969696"/>
    <a:srgbClr val="EAEAEA"/>
    <a:srgbClr val="035540"/>
    <a:srgbClr val="023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94660"/>
  </p:normalViewPr>
  <p:slideViewPr>
    <p:cSldViewPr>
      <p:cViewPr varScale="1">
        <p:scale>
          <a:sx n="65" d="100"/>
          <a:sy n="65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6096000" cy="838200"/>
          </a:xfrm>
        </p:spPr>
        <p:txBody>
          <a:bodyPr anchor="b" anchorCtr="0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00592"/>
            <a:ext cx="6096000" cy="4572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0CDCD4-CD15-4862-B1EC-A0830985C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EEB80-B944-460A-8974-680B94F58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4754B-EBAD-441D-9215-DC4567C7D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5450" y="838200"/>
            <a:ext cx="158115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838200"/>
            <a:ext cx="48768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DB937-FF70-458F-9A54-326C4DD28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1447800"/>
            <a:ext cx="5486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743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8500" y="2743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3886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8500" y="3886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FE7876-85AD-4479-9C81-C1386789C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F38E5-157D-44DF-8C40-B0224E59B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F38E5-157D-44DF-8C40-B0224E59B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01226-8442-42ED-B1D2-7090889D8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57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797D1-C824-4779-9D82-17BA43A78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3200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3200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3800" y="1535113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3800" y="2174875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65466-53CE-45C9-8063-F153F075C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75FEC-4C04-4A63-A9AD-7EEEA99AE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33B50-9CB4-4DFF-884B-2AB146F79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ED7-4E65-440D-9621-BA1484747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632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66DC7F-F594-478E-9152-650489D137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024" y="3108008"/>
            <a:ext cx="6563072" cy="12206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PENGATURAN TAMPILAN </a:t>
            </a:r>
            <a:r>
              <a:rPr lang="en-US" b="1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DOKUMEN</a:t>
            </a:r>
            <a:endParaRPr lang="en-US" b="1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424096"/>
            <a:ext cx="6096000" cy="1080120"/>
          </a:xfrm>
        </p:spPr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Komputer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Aplikasi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IT – 1 </a:t>
            </a:r>
          </a:p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Universitas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Komputer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Indonesia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2011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121"/>
            <a:ext cx="8640960" cy="936104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 o n t o h  P r o g r a m</a:t>
            </a:r>
            <a:b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marquee.html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9788" y="1373728"/>
            <a:ext cx="8640960" cy="4935592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600" dirty="0"/>
              <a:t>&lt;HTML&gt; </a:t>
            </a:r>
          </a:p>
          <a:p>
            <a:pPr marL="0" indent="0">
              <a:buNone/>
            </a:pPr>
            <a:r>
              <a:rPr lang="en-US" sz="1600" dirty="0"/>
              <a:t>&lt;HEAD&gt;</a:t>
            </a:r>
          </a:p>
          <a:p>
            <a:pPr marL="0" indent="0">
              <a:buNone/>
            </a:pPr>
            <a:r>
              <a:rPr lang="en-US" sz="1600" dirty="0"/>
              <a:t>&lt;TITLE&gt;Marquee&lt;/TITLE&gt;</a:t>
            </a:r>
          </a:p>
          <a:p>
            <a:pPr marL="0" indent="0">
              <a:buNone/>
            </a:pPr>
            <a:r>
              <a:rPr lang="en-US" sz="1600" dirty="0"/>
              <a:t>&lt;/HEAD&gt; </a:t>
            </a:r>
          </a:p>
          <a:p>
            <a:pPr marL="0" indent="0">
              <a:buNone/>
            </a:pPr>
            <a:r>
              <a:rPr lang="en-US" sz="1600" dirty="0"/>
              <a:t>&lt;BODY&gt; </a:t>
            </a:r>
          </a:p>
          <a:p>
            <a:pPr marL="0" indent="0">
              <a:buNone/>
            </a:pPr>
            <a:r>
              <a:rPr lang="en-US" sz="1600" dirty="0"/>
              <a:t>&lt;!--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Atribut</a:t>
            </a:r>
            <a:r>
              <a:rPr lang="en-US" sz="1600" dirty="0"/>
              <a:t> Direction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Maarquee</a:t>
            </a:r>
            <a:r>
              <a:rPr lang="en-US" sz="1600" dirty="0"/>
              <a:t> </a:t>
            </a:r>
            <a:r>
              <a:rPr lang="en-US" sz="1600" dirty="0" smtClean="0"/>
              <a:t>--&gt;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direction="left"</a:t>
            </a:r>
            <a:r>
              <a:rPr lang="en-US" sz="1600" dirty="0"/>
              <a:t>&gt; </a:t>
            </a:r>
            <a:r>
              <a:rPr lang="en-US" sz="1600" dirty="0" smtClean="0"/>
              <a:t>&lt;</a:t>
            </a:r>
            <a:r>
              <a:rPr lang="en-US" sz="1600" dirty="0"/>
              <a:t>h1&gt;</a:t>
            </a:r>
            <a:r>
              <a:rPr lang="en-US" sz="1600" dirty="0" err="1"/>
              <a:t>teks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bergerak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Kanan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Kiri</a:t>
            </a:r>
            <a:r>
              <a:rPr lang="en-US" sz="1600" dirty="0"/>
              <a:t>  &lt;/h1&gt; &lt;/marquee&gt; </a:t>
            </a:r>
          </a:p>
          <a:p>
            <a:pPr marL="0" indent="0">
              <a:buNone/>
            </a:pPr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direction="right"</a:t>
            </a:r>
            <a:r>
              <a:rPr lang="en-US" sz="1600" dirty="0"/>
              <a:t>&gt; &lt;h2&gt;</a:t>
            </a:r>
            <a:r>
              <a:rPr lang="en-US" sz="1600" dirty="0" err="1"/>
              <a:t>teks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bergerak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Kiri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Kanan</a:t>
            </a:r>
            <a:r>
              <a:rPr lang="en-US" sz="1600" dirty="0"/>
              <a:t> &lt;/h2&gt; &lt;/marquee&gt;</a:t>
            </a:r>
          </a:p>
          <a:p>
            <a:pPr marL="0" indent="0">
              <a:buNone/>
            </a:pPr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direction="up"</a:t>
            </a:r>
            <a:r>
              <a:rPr lang="en-US" sz="1600" dirty="0"/>
              <a:t>&gt; &lt;h3&gt;</a:t>
            </a:r>
            <a:r>
              <a:rPr lang="en-US" sz="1600" dirty="0" err="1"/>
              <a:t>teks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bergerak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Bawah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   &lt;/h3&gt; &lt;/marquee&gt;</a:t>
            </a:r>
          </a:p>
          <a:p>
            <a:pPr marL="0" indent="0">
              <a:buNone/>
            </a:pPr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direction="down"</a:t>
            </a:r>
            <a:r>
              <a:rPr lang="en-US" sz="1600" dirty="0"/>
              <a:t>&gt; &lt;h3&gt;</a:t>
            </a:r>
            <a:r>
              <a:rPr lang="en-US" sz="1600" dirty="0" err="1"/>
              <a:t>teks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bergerak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Bawah</a:t>
            </a:r>
            <a:r>
              <a:rPr lang="en-US" sz="1600" dirty="0"/>
              <a:t>  &lt;/h4&gt; &lt;/marquee&gt;</a:t>
            </a:r>
          </a:p>
          <a:p>
            <a:pPr marL="0" indent="0">
              <a:buNone/>
            </a:pPr>
            <a:r>
              <a:rPr lang="en-US" sz="1600" dirty="0" smtClean="0"/>
              <a:t>&lt;/</a:t>
            </a:r>
            <a:r>
              <a:rPr lang="en-US" sz="1600" dirty="0"/>
              <a:t>BODY&gt; </a:t>
            </a:r>
          </a:p>
          <a:p>
            <a:pPr marL="0" indent="0">
              <a:buNone/>
            </a:pPr>
            <a:r>
              <a:rPr lang="en-US" sz="16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76108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324600" cy="914400"/>
          </a:xfrm>
        </p:spPr>
        <p:txBody>
          <a:bodyPr/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T R I B U T </a:t>
            </a:r>
            <a:r>
              <a:rPr lang="en-US" sz="3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M A R Q U E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24" y="1340768"/>
            <a:ext cx="6785232" cy="53285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Behavior 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0" algn="just">
              <a:buNone/>
            </a:pPr>
            <a:r>
              <a:rPr lang="en-US" sz="2800" dirty="0" err="1"/>
              <a:t>U</a:t>
            </a:r>
            <a:r>
              <a:rPr lang="en-US" sz="2800" dirty="0" err="1" smtClean="0"/>
              <a:t>ntuk</a:t>
            </a:r>
            <a:r>
              <a:rPr lang="en-US" sz="2800" dirty="0" smtClean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.</a:t>
            </a:r>
          </a:p>
          <a:p>
            <a:pPr marL="530225" indent="0" algn="just">
              <a:buNone/>
            </a:pP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3 </a:t>
            </a:r>
            <a:r>
              <a:rPr lang="en-US" sz="2800" dirty="0" err="1" smtClean="0"/>
              <a:t>nilai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  <a:p>
            <a:pPr marL="530225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Scroll	: </a:t>
            </a:r>
            <a:r>
              <a:rPr lang="en-US" sz="2000" dirty="0" err="1" smtClean="0">
                <a:solidFill>
                  <a:srgbClr val="C00000"/>
                </a:solidFill>
              </a:rPr>
              <a:t>teks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bergerak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berputar</a:t>
            </a: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Slide 	: </a:t>
            </a:r>
            <a:r>
              <a:rPr lang="en-US" sz="2000" dirty="0" err="1" smtClean="0">
                <a:solidFill>
                  <a:srgbClr val="C00000"/>
                </a:solidFill>
              </a:rPr>
              <a:t>teks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bergerak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sekali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lalu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berhenti</a:t>
            </a: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Alternate : </a:t>
            </a:r>
            <a:r>
              <a:rPr lang="en-US" sz="2000" dirty="0" err="1" smtClean="0">
                <a:solidFill>
                  <a:srgbClr val="C00000"/>
                </a:solidFill>
              </a:rPr>
              <a:t>teks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bergerak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dari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kiri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kekanan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lalu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		  </a:t>
            </a:r>
            <a:r>
              <a:rPr lang="en-US" sz="2000" dirty="0" err="1" smtClean="0">
                <a:solidFill>
                  <a:srgbClr val="C00000"/>
                </a:solidFill>
              </a:rPr>
              <a:t>balik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lagi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530225" indent="0" algn="just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  <a:endParaRPr lang="en-US" sz="2800" dirty="0" smtClean="0"/>
          </a:p>
          <a:p>
            <a:pPr marL="530225" indent="0" algn="ctr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&lt;</a:t>
            </a:r>
            <a:r>
              <a:rPr lang="en-US" sz="1800" dirty="0">
                <a:solidFill>
                  <a:srgbClr val="C00000"/>
                </a:solidFill>
              </a:rPr>
              <a:t>marquee behavior=”alternate”&gt;……..&lt;/marquee&gt; 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69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121"/>
            <a:ext cx="8640960" cy="936104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 o n t o h  P r o g r a m</a:t>
            </a:r>
            <a:b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marquee.html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9788" y="1373728"/>
            <a:ext cx="8640960" cy="4935592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600" dirty="0"/>
              <a:t>&lt;HTML&gt; </a:t>
            </a:r>
          </a:p>
          <a:p>
            <a:pPr marL="0" indent="0">
              <a:buNone/>
            </a:pPr>
            <a:r>
              <a:rPr lang="en-US" sz="1600" dirty="0"/>
              <a:t>&lt;HEAD&gt;</a:t>
            </a:r>
          </a:p>
          <a:p>
            <a:pPr marL="0" indent="0">
              <a:buNone/>
            </a:pPr>
            <a:r>
              <a:rPr lang="en-US" sz="1600" dirty="0"/>
              <a:t>&lt;TITLE&gt;Marquee&lt;/TITLE&gt;</a:t>
            </a:r>
          </a:p>
          <a:p>
            <a:pPr marL="0" indent="0">
              <a:buNone/>
            </a:pPr>
            <a:r>
              <a:rPr lang="en-US" sz="1600" dirty="0"/>
              <a:t>&lt;/HEAD&gt; </a:t>
            </a:r>
          </a:p>
          <a:p>
            <a:pPr marL="0" indent="0">
              <a:buNone/>
            </a:pPr>
            <a:r>
              <a:rPr lang="en-US" sz="1600" dirty="0"/>
              <a:t>&lt;BODY&gt; </a:t>
            </a:r>
          </a:p>
          <a:p>
            <a:pPr marL="0" indent="0">
              <a:buNone/>
            </a:pPr>
            <a:r>
              <a:rPr lang="en-US" sz="1600" dirty="0"/>
              <a:t>&lt;!--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Atribut</a:t>
            </a:r>
            <a:r>
              <a:rPr lang="en-US" sz="1600" dirty="0"/>
              <a:t> Direction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Maarquee</a:t>
            </a:r>
            <a:r>
              <a:rPr lang="en-US" sz="1600" dirty="0"/>
              <a:t> </a:t>
            </a:r>
            <a:r>
              <a:rPr lang="en-US" sz="1600" dirty="0" smtClean="0"/>
              <a:t>--&gt;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direction="left</a:t>
            </a:r>
            <a:r>
              <a:rPr lang="en-US" sz="1600" dirty="0" smtClean="0">
                <a:solidFill>
                  <a:srgbClr val="C00000"/>
                </a:solidFill>
              </a:rPr>
              <a:t>“  behavior</a:t>
            </a:r>
            <a:r>
              <a:rPr lang="en-US" sz="1600" dirty="0">
                <a:solidFill>
                  <a:srgbClr val="C00000"/>
                </a:solidFill>
              </a:rPr>
              <a:t>="alternate" </a:t>
            </a:r>
            <a:r>
              <a:rPr lang="en-US" sz="1600" dirty="0" smtClean="0"/>
              <a:t>&gt;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&lt;</a:t>
            </a:r>
            <a:r>
              <a:rPr lang="en-US" sz="1600" dirty="0"/>
              <a:t>h1&gt;</a:t>
            </a:r>
            <a:r>
              <a:rPr lang="en-US" sz="1600" dirty="0" err="1"/>
              <a:t>teks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bergerak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Kanan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Kiri</a:t>
            </a:r>
            <a:r>
              <a:rPr lang="en-US" sz="1600" dirty="0"/>
              <a:t>  &lt;/h1&gt; &lt;/marquee&gt; </a:t>
            </a:r>
          </a:p>
          <a:p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</a:t>
            </a:r>
            <a:r>
              <a:rPr lang="en-US" sz="1600" dirty="0" err="1">
                <a:solidFill>
                  <a:srgbClr val="C00000"/>
                </a:solidFill>
              </a:rPr>
              <a:t>right“behavior</a:t>
            </a:r>
            <a:r>
              <a:rPr lang="en-US" sz="1600" dirty="0">
                <a:solidFill>
                  <a:srgbClr val="C00000"/>
                </a:solidFill>
              </a:rPr>
              <a:t>="slide" </a:t>
            </a:r>
            <a:r>
              <a:rPr lang="en-US" sz="1600" dirty="0" smtClean="0"/>
              <a:t>&gt;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&lt;</a:t>
            </a:r>
            <a:r>
              <a:rPr lang="en-US" sz="1600" dirty="0"/>
              <a:t>h2&gt;</a:t>
            </a:r>
            <a:r>
              <a:rPr lang="en-US" sz="1600" dirty="0" err="1"/>
              <a:t>teks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bergerak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Kiri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Kanan</a:t>
            </a:r>
            <a:r>
              <a:rPr lang="en-US" sz="1600" dirty="0"/>
              <a:t> &lt;/h2&gt; &lt;/marquee&gt;</a:t>
            </a:r>
          </a:p>
          <a:p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</a:t>
            </a:r>
            <a:r>
              <a:rPr lang="en-US" sz="1600" dirty="0" err="1">
                <a:solidFill>
                  <a:srgbClr val="C00000"/>
                </a:solidFill>
              </a:rPr>
              <a:t>up“behavior</a:t>
            </a:r>
            <a:r>
              <a:rPr lang="en-US" sz="1600" dirty="0">
                <a:solidFill>
                  <a:srgbClr val="C00000"/>
                </a:solidFill>
              </a:rPr>
              <a:t>="scroll" </a:t>
            </a:r>
            <a:r>
              <a:rPr lang="en-US" sz="1600" dirty="0" smtClean="0"/>
              <a:t>&gt;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&lt;</a:t>
            </a:r>
            <a:r>
              <a:rPr lang="en-US" sz="1600" dirty="0"/>
              <a:t>h3&gt;</a:t>
            </a:r>
            <a:r>
              <a:rPr lang="en-US" sz="1600" dirty="0" err="1"/>
              <a:t>teks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bergerak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Bawah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smtClean="0"/>
              <a:t> &lt;/</a:t>
            </a:r>
            <a:r>
              <a:rPr lang="en-US" sz="1600" dirty="0"/>
              <a:t>h3&gt; &lt;/marquee&gt;</a:t>
            </a:r>
          </a:p>
          <a:p>
            <a:pPr marL="0" indent="0">
              <a:buNone/>
            </a:pPr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direction="down"</a:t>
            </a:r>
            <a:r>
              <a:rPr lang="en-US" sz="1600" dirty="0"/>
              <a:t>&gt; &lt;h3&gt;</a:t>
            </a:r>
            <a:r>
              <a:rPr lang="en-US" sz="1600" dirty="0" err="1"/>
              <a:t>teks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bergerak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Bawah</a:t>
            </a:r>
            <a:r>
              <a:rPr lang="en-US" sz="1600" dirty="0"/>
              <a:t>  &lt;/h4&gt; &lt;/marquee&gt;</a:t>
            </a:r>
          </a:p>
          <a:p>
            <a:pPr marL="0" indent="0">
              <a:buNone/>
            </a:pPr>
            <a:r>
              <a:rPr lang="en-US" sz="1600" dirty="0" smtClean="0"/>
              <a:t>&lt;/</a:t>
            </a:r>
            <a:r>
              <a:rPr lang="en-US" sz="1600" dirty="0"/>
              <a:t>BODY&gt; </a:t>
            </a:r>
          </a:p>
          <a:p>
            <a:pPr marL="0" indent="0">
              <a:buNone/>
            </a:pPr>
            <a:r>
              <a:rPr lang="en-US" sz="16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304945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324600" cy="720080"/>
          </a:xfrm>
        </p:spPr>
        <p:txBody>
          <a:bodyPr/>
          <a:lstStyle/>
          <a:p>
            <a:pPr algn="ctr"/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T R I B U T </a:t>
            </a:r>
            <a:r>
              <a:rPr lang="en-US" sz="3200" b="1" u="sng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M A R Q U E </a:t>
            </a:r>
            <a:r>
              <a:rPr lang="en-US" sz="32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8" y="1279152"/>
            <a:ext cx="6785232" cy="49581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Scrolldelay</a:t>
            </a:r>
            <a:endParaRPr lang="en-US" sz="3200" b="1" u="sng" dirty="0" smtClean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tunda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mili</a:t>
            </a:r>
            <a:r>
              <a:rPr lang="en-US" sz="2800" dirty="0"/>
              <a:t> </a:t>
            </a:r>
            <a:r>
              <a:rPr lang="en-US" sz="2800" dirty="0" err="1" smtClean="0"/>
              <a:t>detik</a:t>
            </a:r>
            <a:endParaRPr lang="en-US" sz="2800" dirty="0" smtClean="0"/>
          </a:p>
          <a:p>
            <a:pPr marL="501650" indent="-457200" algn="just">
              <a:buFont typeface="Wingdings" pitchFamily="2" charset="2"/>
              <a:buChar char="Ø"/>
            </a:pPr>
            <a:r>
              <a:rPr lang="en-US" sz="3600" u="sng" dirty="0" err="1" smtClean="0">
                <a:solidFill>
                  <a:srgbClr val="C00000"/>
                </a:solidFill>
              </a:rPr>
              <a:t>Scrollmoun</a:t>
            </a:r>
            <a:endParaRPr lang="en-US" sz="3600" u="sng" dirty="0" smtClean="0">
              <a:solidFill>
                <a:srgbClr val="C00000"/>
              </a:solidFill>
            </a:endParaRPr>
          </a:p>
          <a:p>
            <a:pPr marL="442913" lvl="1" indent="0" algn="just">
              <a:buNone/>
            </a:pP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/>
              <a:t>kecepatan</a:t>
            </a:r>
            <a:r>
              <a:rPr lang="en-US" sz="2400" dirty="0"/>
              <a:t> </a:t>
            </a: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pixel,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 smtClean="0"/>
              <a:t>gerakannya</a:t>
            </a:r>
            <a:r>
              <a:rPr lang="en-US" sz="2400" dirty="0" smtClean="0"/>
              <a:t>.</a:t>
            </a:r>
          </a:p>
          <a:p>
            <a:pPr marL="500063" indent="-457200" algn="just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</a:rPr>
              <a:t>WIDTH = "</a:t>
            </a:r>
            <a:r>
              <a:rPr lang="en-US" sz="3200" dirty="0" err="1" smtClean="0">
                <a:solidFill>
                  <a:srgbClr val="C00000"/>
                </a:solidFill>
              </a:rPr>
              <a:t>lebar</a:t>
            </a:r>
            <a:r>
              <a:rPr lang="en-US" sz="3200" dirty="0" smtClean="0">
                <a:solidFill>
                  <a:srgbClr val="C00000"/>
                </a:solidFill>
              </a:rPr>
              <a:t>“</a:t>
            </a:r>
          </a:p>
          <a:p>
            <a:pPr marL="528638" indent="0" algn="just">
              <a:buNone/>
            </a:pP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/>
              <a:t>lebar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pixel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.</a:t>
            </a:r>
            <a:endParaRPr lang="en-US" b="1" dirty="0"/>
          </a:p>
          <a:p>
            <a:pPr marL="442913" indent="0" algn="just">
              <a:buNone/>
            </a:pP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27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121"/>
            <a:ext cx="8640960" cy="936104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 o n t o h  </a:t>
            </a:r>
            <a:r>
              <a:rPr lang="en-US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 o g r a m</a:t>
            </a:r>
            <a:b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marquee.html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9788" y="1255744"/>
            <a:ext cx="8640960" cy="5312112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800" dirty="0"/>
              <a:t>&lt;HTML&gt; </a:t>
            </a:r>
          </a:p>
          <a:p>
            <a:r>
              <a:rPr lang="en-US" sz="1800" dirty="0"/>
              <a:t>&lt;HEAD&gt;</a:t>
            </a:r>
          </a:p>
          <a:p>
            <a:r>
              <a:rPr lang="en-US" sz="1800" dirty="0"/>
              <a:t>&lt;TITLE&gt;Marquee&lt;/TITLE&gt;</a:t>
            </a:r>
          </a:p>
          <a:p>
            <a:r>
              <a:rPr lang="en-US" sz="1800" dirty="0"/>
              <a:t>&lt;/HEAD&gt; </a:t>
            </a:r>
          </a:p>
          <a:p>
            <a:r>
              <a:rPr lang="en-US" sz="1800" dirty="0"/>
              <a:t>&lt;BODY&gt; </a:t>
            </a:r>
          </a:p>
          <a:p>
            <a:r>
              <a:rPr lang="en-US" sz="1800" dirty="0" smtClean="0"/>
              <a:t>&lt;!--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Atribut</a:t>
            </a:r>
            <a:r>
              <a:rPr lang="en-US" sz="1800" dirty="0" smtClean="0"/>
              <a:t> Direction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Maarquee</a:t>
            </a:r>
            <a:r>
              <a:rPr lang="en-US" sz="1800" dirty="0" smtClean="0"/>
              <a:t> --&gt;</a:t>
            </a:r>
          </a:p>
          <a:p>
            <a:r>
              <a:rPr lang="en-US" sz="1800" dirty="0" smtClean="0"/>
              <a:t>&lt;</a:t>
            </a:r>
            <a:r>
              <a:rPr lang="en-US" sz="1800" dirty="0"/>
              <a:t>Marquee direction="left" behavior="alternate" </a:t>
            </a:r>
            <a:r>
              <a:rPr lang="en-US" sz="1800" dirty="0" err="1">
                <a:solidFill>
                  <a:srgbClr val="C00000"/>
                </a:solidFill>
              </a:rPr>
              <a:t>Scrollamount</a:t>
            </a:r>
            <a:r>
              <a:rPr lang="en-US" sz="1800" dirty="0">
                <a:solidFill>
                  <a:srgbClr val="C00000"/>
                </a:solidFill>
              </a:rPr>
              <a:t>="</a:t>
            </a:r>
            <a:r>
              <a:rPr lang="en-US" sz="1800" dirty="0" smtClean="0">
                <a:solidFill>
                  <a:srgbClr val="C00000"/>
                </a:solidFill>
              </a:rPr>
              <a:t>20“ </a:t>
            </a:r>
            <a:r>
              <a:rPr lang="en-US" sz="1800" dirty="0" smtClean="0"/>
              <a:t>&gt; 	&lt;</a:t>
            </a:r>
            <a:r>
              <a:rPr lang="en-US" sz="1800" dirty="0"/>
              <a:t>h1&gt;</a:t>
            </a:r>
            <a:r>
              <a:rPr lang="en-US" sz="1800" dirty="0" err="1"/>
              <a:t>teks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bergerak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 smtClean="0"/>
              <a:t>Kanan</a:t>
            </a:r>
            <a:r>
              <a:rPr lang="en-US" sz="1800" dirty="0" smtClean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Kiri</a:t>
            </a:r>
            <a:r>
              <a:rPr lang="en-US" sz="1800" dirty="0"/>
              <a:t>  &lt;/h1&gt; &lt;/marquee&gt; </a:t>
            </a:r>
          </a:p>
          <a:p>
            <a:r>
              <a:rPr lang="en-US" sz="1800" dirty="0"/>
              <a:t>&lt;Marquee direction="right" behavior="slide" </a:t>
            </a:r>
            <a:r>
              <a:rPr lang="en-US" sz="1800" dirty="0" err="1">
                <a:solidFill>
                  <a:srgbClr val="C00000"/>
                </a:solidFill>
              </a:rPr>
              <a:t>scrollamount</a:t>
            </a:r>
            <a:r>
              <a:rPr lang="en-US" sz="1800" dirty="0">
                <a:solidFill>
                  <a:srgbClr val="C00000"/>
                </a:solidFill>
              </a:rPr>
              <a:t>="10" </a:t>
            </a: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00000"/>
                </a:solidFill>
              </a:rPr>
              <a:t>width</a:t>
            </a:r>
            <a:r>
              <a:rPr lang="en-US" sz="1800" dirty="0">
                <a:solidFill>
                  <a:srgbClr val="C00000"/>
                </a:solidFill>
              </a:rPr>
              <a:t>="50%&gt; </a:t>
            </a:r>
            <a:r>
              <a:rPr lang="en-US" sz="1800" dirty="0"/>
              <a:t>&lt;h2&gt;</a:t>
            </a:r>
            <a:r>
              <a:rPr lang="en-US" sz="1800" dirty="0" err="1"/>
              <a:t>teks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 smtClean="0"/>
              <a:t>bergerak</a:t>
            </a:r>
            <a:r>
              <a:rPr lang="en-US" sz="1800" dirty="0" smtClean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Kiri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Kanan</a:t>
            </a:r>
            <a:r>
              <a:rPr lang="en-US" sz="1800" dirty="0"/>
              <a:t> &lt;/h2&gt; &lt;/marquee&gt;</a:t>
            </a:r>
          </a:p>
          <a:p>
            <a:r>
              <a:rPr lang="en-US" sz="1800" dirty="0"/>
              <a:t>&lt;Marquee direction="up" behavior="scroll"&gt; &lt;h3&gt;</a:t>
            </a:r>
            <a:r>
              <a:rPr lang="en-US" sz="1800" dirty="0" err="1"/>
              <a:t>teks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bergerak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smtClean="0"/>
              <a:t>	</a:t>
            </a:r>
            <a:r>
              <a:rPr lang="en-US" sz="1800" dirty="0" err="1" smtClean="0"/>
              <a:t>Bawah</a:t>
            </a:r>
            <a:r>
              <a:rPr lang="en-US" sz="1800" dirty="0" smtClean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   &lt;/h3&gt; &lt;/marquee&gt;</a:t>
            </a:r>
          </a:p>
          <a:p>
            <a:r>
              <a:rPr lang="en-US" sz="1800" dirty="0"/>
              <a:t>&lt;Marquee direction="down" </a:t>
            </a:r>
            <a:r>
              <a:rPr lang="en-US" sz="1800" dirty="0" err="1">
                <a:solidFill>
                  <a:srgbClr val="C00000"/>
                </a:solidFill>
              </a:rPr>
              <a:t>scrolldelay</a:t>
            </a:r>
            <a:r>
              <a:rPr lang="en-US" sz="1800" dirty="0" smtClean="0">
                <a:solidFill>
                  <a:srgbClr val="C00000"/>
                </a:solidFill>
              </a:rPr>
              <a:t>=”250”&gt; </a:t>
            </a:r>
            <a:r>
              <a:rPr lang="en-US" sz="1800" dirty="0"/>
              <a:t>&lt;h3&gt;</a:t>
            </a:r>
            <a:r>
              <a:rPr lang="en-US" sz="1800" dirty="0" err="1"/>
              <a:t>teks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bergerak</a:t>
            </a:r>
            <a:r>
              <a:rPr lang="en-US" sz="1800" dirty="0"/>
              <a:t> </a:t>
            </a:r>
            <a:r>
              <a:rPr lang="en-US" sz="1800" dirty="0" smtClean="0"/>
              <a:t>	</a:t>
            </a:r>
            <a:r>
              <a:rPr lang="en-US" sz="1800" dirty="0" err="1" smtClean="0"/>
              <a:t>dari</a:t>
            </a:r>
            <a:r>
              <a:rPr lang="en-US" sz="1800" dirty="0" smtClean="0"/>
              <a:t> 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Bawah</a:t>
            </a:r>
            <a:r>
              <a:rPr lang="en-US" sz="1800" dirty="0"/>
              <a:t>  &lt;/h4&gt; &lt;/marquee&gt;</a:t>
            </a:r>
          </a:p>
          <a:p>
            <a:r>
              <a:rPr lang="en-US" sz="1800" dirty="0" smtClean="0"/>
              <a:t>&lt;/</a:t>
            </a:r>
            <a:r>
              <a:rPr lang="en-US" sz="1800" dirty="0"/>
              <a:t>BODY&gt; </a:t>
            </a:r>
          </a:p>
          <a:p>
            <a:r>
              <a:rPr lang="en-US" sz="18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69532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0877"/>
            <a:ext cx="8640960" cy="936104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Contoh</a:t>
            </a:r>
            <a:r>
              <a:rPr lang="en-US" sz="2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marquee </a:t>
            </a:r>
            <a:r>
              <a:rPr lang="en-US" sz="2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dengan</a:t>
            </a:r>
            <a:r>
              <a:rPr lang="en-US" sz="2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variasi</a:t>
            </a:r>
            <a:r>
              <a:rPr lang="en-US" sz="2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hurup</a:t>
            </a:r>
            <a:r>
              <a:rPr lang="en-US" sz="2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r>
              <a:rPr lang="en-US" sz="2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warna</a:t>
            </a:r>
            <a:r>
              <a:rPr lang="en-US" sz="2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latar</a:t>
            </a:r>
            <a:r>
              <a:rPr lang="en-US" sz="2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belakang</a:t>
            </a:r>
            <a:r>
              <a:rPr lang="en-US" sz="2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28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9788" y="1185468"/>
            <a:ext cx="8640960" cy="5515120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&lt;!-- </a:t>
            </a:r>
            <a:r>
              <a:rPr lang="en-US" sz="1800" dirty="0" err="1" smtClean="0">
                <a:solidFill>
                  <a:schemeClr val="tx1"/>
                </a:solidFill>
              </a:rPr>
              <a:t>Ini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Adalah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Atribut</a:t>
            </a:r>
            <a:r>
              <a:rPr lang="en-US" sz="1800" dirty="0" smtClean="0">
                <a:solidFill>
                  <a:schemeClr val="tx1"/>
                </a:solidFill>
              </a:rPr>
              <a:t> Direction </a:t>
            </a:r>
            <a:r>
              <a:rPr lang="en-US" sz="1800" dirty="0" err="1" smtClean="0">
                <a:solidFill>
                  <a:schemeClr val="tx1"/>
                </a:solidFill>
              </a:rPr>
              <a:t>Pada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Maarquee</a:t>
            </a:r>
            <a:r>
              <a:rPr lang="en-US" sz="1800" dirty="0" smtClean="0">
                <a:solidFill>
                  <a:schemeClr val="tx1"/>
                </a:solidFill>
              </a:rPr>
              <a:t> --&gt;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&lt;</a:t>
            </a:r>
            <a:r>
              <a:rPr lang="en-US" sz="1800" dirty="0">
                <a:solidFill>
                  <a:schemeClr val="tx1"/>
                </a:solidFill>
              </a:rPr>
              <a:t>Marquee direction="left" behavior="alternate" </a:t>
            </a:r>
            <a:r>
              <a:rPr lang="en-US" sz="1800" dirty="0" err="1">
                <a:solidFill>
                  <a:schemeClr val="tx1"/>
                </a:solidFill>
              </a:rPr>
              <a:t>Scrollamount</a:t>
            </a:r>
            <a:r>
              <a:rPr lang="en-US" sz="1800" dirty="0">
                <a:solidFill>
                  <a:schemeClr val="tx1"/>
                </a:solidFill>
              </a:rPr>
              <a:t>="</a:t>
            </a:r>
            <a:r>
              <a:rPr lang="en-US" sz="1800" dirty="0" smtClean="0">
                <a:solidFill>
                  <a:schemeClr val="tx1"/>
                </a:solidFill>
              </a:rPr>
              <a:t>20“ &gt; 	&lt;</a:t>
            </a:r>
            <a:r>
              <a:rPr lang="en-US" sz="1800" dirty="0">
                <a:solidFill>
                  <a:schemeClr val="tx1"/>
                </a:solidFill>
              </a:rPr>
              <a:t>h1&gt;</a:t>
            </a:r>
            <a:r>
              <a:rPr lang="en-US" sz="1800" dirty="0" err="1">
                <a:solidFill>
                  <a:schemeClr val="tx1"/>
                </a:solidFill>
              </a:rPr>
              <a:t>teks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bergerak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Kanan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Kiri</a:t>
            </a:r>
            <a:r>
              <a:rPr lang="en-US" sz="1800" dirty="0">
                <a:solidFill>
                  <a:schemeClr val="tx1"/>
                </a:solidFill>
              </a:rPr>
              <a:t>  &lt;/h1&gt; &lt;/marquee&gt; </a:t>
            </a:r>
          </a:p>
          <a:p>
            <a:r>
              <a:rPr lang="en-US" sz="1800" dirty="0">
                <a:solidFill>
                  <a:schemeClr val="tx1"/>
                </a:solidFill>
              </a:rPr>
              <a:t>&lt;Marquee direction="right" behavior="slide" </a:t>
            </a:r>
            <a:r>
              <a:rPr lang="en-US" sz="1800" dirty="0" err="1">
                <a:solidFill>
                  <a:schemeClr val="tx1"/>
                </a:solidFill>
              </a:rPr>
              <a:t>scrollamount</a:t>
            </a:r>
            <a:r>
              <a:rPr lang="en-US" sz="1800" dirty="0">
                <a:solidFill>
                  <a:schemeClr val="tx1"/>
                </a:solidFill>
              </a:rPr>
              <a:t>="10" </a:t>
            </a:r>
            <a:r>
              <a:rPr lang="en-US" sz="1800" dirty="0" smtClean="0">
                <a:solidFill>
                  <a:schemeClr val="tx1"/>
                </a:solidFill>
              </a:rPr>
              <a:t>	width</a:t>
            </a:r>
            <a:r>
              <a:rPr lang="en-US" sz="1800" dirty="0">
                <a:solidFill>
                  <a:schemeClr val="tx1"/>
                </a:solidFill>
              </a:rPr>
              <a:t>="50%&gt; &lt;h2&gt;</a:t>
            </a:r>
            <a:r>
              <a:rPr lang="en-US" sz="1800" dirty="0" err="1">
                <a:solidFill>
                  <a:schemeClr val="tx1"/>
                </a:solidFill>
              </a:rPr>
              <a:t>teks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bergerak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Kiri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Kanan</a:t>
            </a:r>
            <a:r>
              <a:rPr lang="en-US" sz="1800" dirty="0">
                <a:solidFill>
                  <a:schemeClr val="tx1"/>
                </a:solidFill>
              </a:rPr>
              <a:t> &lt;/h2&gt; &lt;/marquee&gt;</a:t>
            </a:r>
          </a:p>
          <a:p>
            <a:r>
              <a:rPr lang="en-US" sz="1800" dirty="0">
                <a:solidFill>
                  <a:schemeClr val="tx1"/>
                </a:solidFill>
              </a:rPr>
              <a:t>&lt;Marquee direction="up" behavior="scroll"&gt; &lt;h3&gt;</a:t>
            </a:r>
            <a:r>
              <a:rPr lang="en-US" sz="1800" dirty="0" err="1">
                <a:solidFill>
                  <a:schemeClr val="tx1"/>
                </a:solidFill>
              </a:rPr>
              <a:t>teks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bergerak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Bawah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Atas</a:t>
            </a:r>
            <a:r>
              <a:rPr lang="en-US" sz="1800" dirty="0">
                <a:solidFill>
                  <a:schemeClr val="tx1"/>
                </a:solidFill>
              </a:rPr>
              <a:t>    &lt;/h3&gt; &lt;/marquee&gt;</a:t>
            </a:r>
          </a:p>
          <a:p>
            <a:r>
              <a:rPr lang="en-US" sz="1800" dirty="0">
                <a:solidFill>
                  <a:schemeClr val="tx1"/>
                </a:solidFill>
              </a:rPr>
              <a:t>&lt;Marquee direction="down" </a:t>
            </a:r>
            <a:r>
              <a:rPr lang="en-US" sz="1800" dirty="0" err="1">
                <a:solidFill>
                  <a:schemeClr val="tx1"/>
                </a:solidFill>
              </a:rPr>
              <a:t>scrolldelay</a:t>
            </a:r>
            <a:r>
              <a:rPr lang="en-US" sz="1800" dirty="0">
                <a:solidFill>
                  <a:schemeClr val="tx1"/>
                </a:solidFill>
              </a:rPr>
              <a:t>=”50”&gt; &lt;h3&gt;</a:t>
            </a:r>
            <a:r>
              <a:rPr lang="en-US" sz="1800" dirty="0" err="1">
                <a:solidFill>
                  <a:schemeClr val="tx1"/>
                </a:solidFill>
              </a:rPr>
              <a:t>teks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bergerak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Atas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Bawah</a:t>
            </a:r>
            <a:r>
              <a:rPr lang="en-US" sz="1800" dirty="0">
                <a:solidFill>
                  <a:schemeClr val="tx1"/>
                </a:solidFill>
              </a:rPr>
              <a:t>  &lt;/h4&gt; &lt;/marquee</a:t>
            </a:r>
            <a:r>
              <a:rPr lang="en-US" sz="1800" dirty="0" smtClean="0">
                <a:solidFill>
                  <a:schemeClr val="tx1"/>
                </a:solidFill>
              </a:rPr>
              <a:t>&gt;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rgbClr val="C00000"/>
                </a:solidFill>
              </a:rPr>
              <a:t>&lt;FONT FACE="</a:t>
            </a:r>
            <a:r>
              <a:rPr lang="en-US" sz="1800" dirty="0" err="1">
                <a:solidFill>
                  <a:srgbClr val="C00000"/>
                </a:solidFill>
              </a:rPr>
              <a:t>georgia</a:t>
            </a:r>
            <a:r>
              <a:rPr lang="en-US" sz="1800" dirty="0">
                <a:solidFill>
                  <a:srgbClr val="C00000"/>
                </a:solidFill>
              </a:rPr>
              <a:t>" color="White"&gt; &lt;B&gt; </a:t>
            </a:r>
            <a:endParaRPr lang="en-US" sz="1800" dirty="0" smtClean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&lt;</a:t>
            </a:r>
            <a:r>
              <a:rPr lang="en-US" sz="1400" dirty="0">
                <a:solidFill>
                  <a:srgbClr val="C00000"/>
                </a:solidFill>
              </a:rPr>
              <a:t>MARQUEE BGCOLOR="RED" width="70%" </a:t>
            </a:r>
            <a:r>
              <a:rPr lang="en-US" sz="1400" dirty="0" err="1">
                <a:solidFill>
                  <a:srgbClr val="C00000"/>
                </a:solidFill>
              </a:rPr>
              <a:t>scrollamount</a:t>
            </a:r>
            <a:r>
              <a:rPr lang="en-US" sz="1400" dirty="0" smtClean="0">
                <a:solidFill>
                  <a:srgbClr val="C00000"/>
                </a:solidFill>
              </a:rPr>
              <a:t>=“5" </a:t>
            </a:r>
            <a:r>
              <a:rPr lang="en-US" sz="1400" dirty="0">
                <a:solidFill>
                  <a:srgbClr val="C00000"/>
                </a:solidFill>
              </a:rPr>
              <a:t>behavior="alternate"&gt; </a:t>
            </a:r>
            <a:r>
              <a:rPr lang="en-US" sz="1800" dirty="0">
                <a:solidFill>
                  <a:srgbClr val="C00000"/>
                </a:solidFill>
              </a:rPr>
              <a:t>Marquee </a:t>
            </a:r>
            <a:r>
              <a:rPr lang="en-US" sz="1800" dirty="0" err="1">
                <a:solidFill>
                  <a:srgbClr val="C00000"/>
                </a:solidFill>
              </a:rPr>
              <a:t>dengan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variasi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huruf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endParaRPr lang="en-US" sz="1800" dirty="0" smtClean="0">
              <a:solidFill>
                <a:srgbClr val="C00000"/>
              </a:solidFill>
            </a:endParaRPr>
          </a:p>
          <a:p>
            <a:r>
              <a:rPr lang="en-US" sz="1800" dirty="0" smtClean="0">
                <a:solidFill>
                  <a:srgbClr val="C00000"/>
                </a:solidFill>
              </a:rPr>
              <a:t>&lt;/</a:t>
            </a:r>
            <a:r>
              <a:rPr lang="en-US" sz="1800" dirty="0">
                <a:solidFill>
                  <a:srgbClr val="C00000"/>
                </a:solidFill>
              </a:rPr>
              <a:t>MARQUEE&gt;&lt;/b&gt;&lt;/FONT</a:t>
            </a:r>
            <a:r>
              <a:rPr lang="en-US" sz="1800" dirty="0" smtClean="0">
                <a:solidFill>
                  <a:srgbClr val="C00000"/>
                </a:solidFill>
              </a:rPr>
              <a:t>&gt;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&lt;/</a:t>
            </a:r>
            <a:r>
              <a:rPr lang="en-US" sz="1800" dirty="0">
                <a:solidFill>
                  <a:schemeClr val="tx1"/>
                </a:solidFill>
              </a:rPr>
              <a:t>BODY&gt; </a:t>
            </a:r>
          </a:p>
          <a:p>
            <a:r>
              <a:rPr lang="en-US" sz="1800" dirty="0">
                <a:solidFill>
                  <a:schemeClr val="tx1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690088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79512" y="454104"/>
            <a:ext cx="8784976" cy="5760640"/>
          </a:xfrm>
          <a:solidFill>
            <a:schemeClr val="bg1">
              <a:alpha val="75000"/>
            </a:schemeClr>
          </a:solidFill>
          <a:ln>
            <a:solidFill>
              <a:srgbClr val="99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>
                <a:latin typeface="Calisto MT" pitchFamily="18" charset="0"/>
              </a:rPr>
              <a:t>Ada </a:t>
            </a:r>
            <a:r>
              <a:rPr lang="en-US" sz="2400" dirty="0" err="1">
                <a:latin typeface="Calisto MT" pitchFamily="18" charset="0"/>
              </a:rPr>
              <a:t>variasi</a:t>
            </a:r>
            <a:r>
              <a:rPr lang="en-US" sz="2400" dirty="0">
                <a:latin typeface="Calisto MT" pitchFamily="18" charset="0"/>
              </a:rPr>
              <a:t> lain </a:t>
            </a:r>
            <a:r>
              <a:rPr lang="en-US" sz="2400" dirty="0" err="1">
                <a:latin typeface="Calisto MT" pitchFamily="18" charset="0"/>
              </a:rPr>
              <a:t>dari</a:t>
            </a:r>
            <a:r>
              <a:rPr lang="en-US" sz="2400" dirty="0">
                <a:latin typeface="Calisto MT" pitchFamily="18" charset="0"/>
              </a:rPr>
              <a:t> marquee </a:t>
            </a:r>
            <a:r>
              <a:rPr lang="en-US" sz="2400" dirty="0" err="1">
                <a:latin typeface="Calisto MT" pitchFamily="18" charset="0"/>
              </a:rPr>
              <a:t>ini</a:t>
            </a:r>
            <a:r>
              <a:rPr lang="en-US" sz="2400" dirty="0">
                <a:latin typeface="Calisto MT" pitchFamily="18" charset="0"/>
              </a:rPr>
              <a:t>, </a:t>
            </a:r>
            <a:r>
              <a:rPr lang="en-US" sz="2400" dirty="0" err="1">
                <a:latin typeface="Calisto MT" pitchFamily="18" charset="0"/>
              </a:rPr>
              <a:t>yakni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ketika</a:t>
            </a:r>
            <a:r>
              <a:rPr lang="en-US" sz="2400" dirty="0">
                <a:latin typeface="Calisto MT" pitchFamily="18" charset="0"/>
              </a:rPr>
              <a:t> mouse </a:t>
            </a:r>
            <a:r>
              <a:rPr lang="en-US" sz="2400" dirty="0" err="1">
                <a:latin typeface="Calisto MT" pitchFamily="18" charset="0"/>
              </a:rPr>
              <a:t>sedang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berada</a:t>
            </a:r>
            <a:r>
              <a:rPr lang="en-US" sz="2400" dirty="0">
                <a:latin typeface="Calisto MT" pitchFamily="18" charset="0"/>
              </a:rPr>
              <a:t> di area marquee </a:t>
            </a:r>
            <a:r>
              <a:rPr lang="en-US" sz="2400" dirty="0" err="1">
                <a:latin typeface="Calisto MT" pitchFamily="18" charset="0"/>
              </a:rPr>
              <a:t>teks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akan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berhenti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dan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ketika</a:t>
            </a:r>
            <a:r>
              <a:rPr lang="en-US" sz="2400" dirty="0">
                <a:latin typeface="Calisto MT" pitchFamily="18" charset="0"/>
              </a:rPr>
              <a:t> mouse di </a:t>
            </a:r>
            <a:r>
              <a:rPr lang="en-US" sz="2400" dirty="0" err="1">
                <a:latin typeface="Calisto MT" pitchFamily="18" charset="0"/>
              </a:rPr>
              <a:t>geser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kembali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ketempat</a:t>
            </a:r>
            <a:r>
              <a:rPr lang="en-US" sz="2400" dirty="0">
                <a:latin typeface="Calisto MT" pitchFamily="18" charset="0"/>
              </a:rPr>
              <a:t> lain </a:t>
            </a:r>
            <a:r>
              <a:rPr lang="en-US" sz="2400" dirty="0" err="1">
                <a:latin typeface="Calisto MT" pitchFamily="18" charset="0"/>
              </a:rPr>
              <a:t>maka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teks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akan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bergerak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kembali</a:t>
            </a:r>
            <a:r>
              <a:rPr lang="en-US" sz="2400" dirty="0">
                <a:latin typeface="Calisto MT" pitchFamily="18" charset="0"/>
              </a:rPr>
              <a:t>, </a:t>
            </a:r>
            <a:r>
              <a:rPr lang="en-US" sz="2400" dirty="0" err="1">
                <a:latin typeface="Calisto MT" pitchFamily="18" charset="0"/>
              </a:rPr>
              <a:t>ini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hanya</a:t>
            </a:r>
            <a:r>
              <a:rPr lang="en-US" sz="2400" dirty="0">
                <a:latin typeface="Calisto MT" pitchFamily="18" charset="0"/>
              </a:rPr>
              <a:t> di </a:t>
            </a:r>
            <a:r>
              <a:rPr lang="en-US" sz="2400" dirty="0" err="1">
                <a:latin typeface="Calisto MT" pitchFamily="18" charset="0"/>
              </a:rPr>
              <a:t>tambahkan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sedikit</a:t>
            </a:r>
            <a:r>
              <a:rPr lang="en-US" sz="2400" dirty="0">
                <a:latin typeface="Calisto MT" pitchFamily="18" charset="0"/>
              </a:rPr>
              <a:t> program </a:t>
            </a:r>
            <a:r>
              <a:rPr lang="en-US" sz="2400" dirty="0" err="1">
                <a:latin typeface="Calisto MT" pitchFamily="18" charset="0"/>
              </a:rPr>
              <a:t>pada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kolom</a:t>
            </a:r>
            <a:r>
              <a:rPr lang="en-US" sz="2400" dirty="0">
                <a:latin typeface="Calisto MT" pitchFamily="18" charset="0"/>
              </a:rPr>
              <a:t> marquee.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Contoh</a:t>
            </a:r>
            <a:r>
              <a:rPr lang="en-US" sz="2400" dirty="0"/>
              <a:t>, </a:t>
            </a:r>
            <a:r>
              <a:rPr lang="en-US" sz="2400" dirty="0" err="1"/>
              <a:t>silahkan</a:t>
            </a:r>
            <a:r>
              <a:rPr lang="en-US" sz="2400" dirty="0"/>
              <a:t> </a:t>
            </a:r>
            <a:r>
              <a:rPr lang="en-US" sz="2400" dirty="0" err="1"/>
              <a:t>arahkan</a:t>
            </a:r>
            <a:r>
              <a:rPr lang="en-US" sz="2400" dirty="0"/>
              <a:t> mouse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area marquee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: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&lt;marquee </a:t>
            </a:r>
            <a:r>
              <a:rPr lang="en-US" sz="3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onmouseover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</a:t>
            </a:r>
            <a:r>
              <a:rPr lang="en-US" sz="3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this.stop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()" </a:t>
            </a:r>
            <a:r>
              <a:rPr lang="en-US" sz="3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onmouseout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</a:t>
            </a:r>
            <a:r>
              <a:rPr lang="en-US" sz="3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this.start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()" </a:t>
            </a:r>
            <a:endParaRPr lang="en-US" sz="3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scrollamount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="2" direction="up" width="50%" height="200" align="center"&gt; </a:t>
            </a:r>
            <a:b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silahkan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tunjuk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sini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>
                <a:solidFill>
                  <a:srgbClr val="C00000"/>
                </a:solidFill>
              </a:rPr>
              <a:t/>
            </a:r>
            <a:br>
              <a:rPr lang="en-US" sz="3000" dirty="0">
                <a:solidFill>
                  <a:srgbClr val="C00000"/>
                </a:solidFill>
              </a:rPr>
            </a:br>
            <a:r>
              <a:rPr lang="en-US" sz="3000" dirty="0" smtClean="0">
                <a:solidFill>
                  <a:srgbClr val="C00000"/>
                </a:solidFill>
              </a:rPr>
              <a:t>&lt;/</a:t>
            </a:r>
            <a:r>
              <a:rPr lang="en-US" sz="3000" dirty="0">
                <a:solidFill>
                  <a:srgbClr val="C00000"/>
                </a:solidFill>
              </a:rPr>
              <a:t>marquee&gt; </a:t>
            </a:r>
          </a:p>
        </p:txBody>
      </p:sp>
    </p:spTree>
    <p:extLst>
      <p:ext uri="{BB962C8B-B14F-4D97-AF65-F5344CB8AC3E}">
        <p14:creationId xmlns:p14="http://schemas.microsoft.com/office/powerpoint/2010/main" val="1313069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9552" y="2204864"/>
            <a:ext cx="63367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8000" b="1" spc="50" dirty="0" smtClean="0">
                <a:ln w="11430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sto MT" pitchFamily="18" charset="0"/>
              </a:rPr>
              <a:t>S E L E S A I</a:t>
            </a:r>
            <a:endParaRPr lang="en-US" sz="8000" b="1" spc="50" dirty="0">
              <a:ln w="11430">
                <a:solidFill>
                  <a:srgbClr val="FF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sto MT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08" y="847996"/>
            <a:ext cx="6324600" cy="65077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 a r a g r a f </a:t>
            </a:r>
            <a:r>
              <a:rPr lang="en-US" b="1" u="sng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75592" y="1833540"/>
            <a:ext cx="5621820" cy="4419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Adobe Garamond Pro Bold" pitchFamily="18" charset="0"/>
              </a:rPr>
              <a:t>Elemen</a:t>
            </a:r>
            <a:r>
              <a:rPr lang="en-US" dirty="0">
                <a:latin typeface="Adobe Garamond Pro Bold" pitchFamily="18" charset="0"/>
              </a:rPr>
              <a:t> &lt;P&gt;…&lt;/P&gt; </a:t>
            </a:r>
            <a:r>
              <a:rPr lang="en-US" dirty="0" err="1">
                <a:latin typeface="Adobe Garamond Pro Bold" pitchFamily="18" charset="0"/>
              </a:rPr>
              <a:t>menandai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serta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melatakkan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sekumpulan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teks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sebagai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suatu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paragraf</a:t>
            </a:r>
            <a:r>
              <a:rPr lang="en-US" dirty="0">
                <a:latin typeface="Adobe Garamond Pro Bold" pitchFamily="18" charset="0"/>
              </a:rPr>
              <a:t>. </a:t>
            </a:r>
            <a:endParaRPr lang="en-US" dirty="0" smtClean="0">
              <a:latin typeface="Adobe Garamond Pro Bold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dobe Garamond Pro Bold" pitchFamily="18" charset="0"/>
              </a:rPr>
              <a:t>Tag </a:t>
            </a:r>
            <a:r>
              <a:rPr lang="en-US" dirty="0">
                <a:latin typeface="Adobe Garamond Pro Bold" pitchFamily="18" charset="0"/>
              </a:rPr>
              <a:t>&lt;P&gt; </a:t>
            </a:r>
            <a:r>
              <a:rPr lang="en-US" dirty="0" err="1">
                <a:latin typeface="Adobe Garamond Pro Bold" pitchFamily="18" charset="0"/>
              </a:rPr>
              <a:t>menyatakan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awal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dari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paragraf</a:t>
            </a:r>
            <a:r>
              <a:rPr lang="en-US" dirty="0">
                <a:latin typeface="Adobe Garamond Pro Bold" pitchFamily="18" charset="0"/>
              </a:rPr>
              <a:t>, </a:t>
            </a:r>
            <a:r>
              <a:rPr lang="en-US" dirty="0" err="1">
                <a:latin typeface="Adobe Garamond Pro Bold" pitchFamily="18" charset="0"/>
              </a:rPr>
              <a:t>sedangkan</a:t>
            </a:r>
            <a:r>
              <a:rPr lang="en-US" dirty="0">
                <a:latin typeface="Adobe Garamond Pro Bold" pitchFamily="18" charset="0"/>
              </a:rPr>
              <a:t> tag &lt;/P&gt; </a:t>
            </a:r>
            <a:r>
              <a:rPr lang="en-US" dirty="0" err="1">
                <a:latin typeface="Adobe Garamond Pro Bold" pitchFamily="18" charset="0"/>
              </a:rPr>
              <a:t>menyatakan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akhir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suatu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paragraf</a:t>
            </a:r>
            <a:r>
              <a:rPr lang="en-US" dirty="0">
                <a:latin typeface="Adobe Garamond Pro Bold" pitchFamily="18" charset="0"/>
              </a:rPr>
              <a:t>. </a:t>
            </a:r>
            <a:endParaRPr lang="en-US" dirty="0" smtClean="0">
              <a:latin typeface="Adobe Garamond Pro Bold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Adobe Garamond Pro Bold" pitchFamily="18" charset="0"/>
              </a:rPr>
              <a:t>Bagian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akhir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paragraf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secara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otomatis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akan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berakhir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jika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kita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memulai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suatu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paragraf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baru</a:t>
            </a:r>
            <a:r>
              <a:rPr lang="en-US" dirty="0">
                <a:latin typeface="Adobe Garamond Pro Bold" pitchFamily="18" charset="0"/>
              </a:rPr>
              <a:t>, </a:t>
            </a:r>
            <a:r>
              <a:rPr lang="en-US" dirty="0" err="1">
                <a:latin typeface="Adobe Garamond Pro Bold" pitchFamily="18" charset="0"/>
              </a:rPr>
              <a:t>atau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jika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kita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melanjutkannya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dengan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suatu</a:t>
            </a:r>
            <a:r>
              <a:rPr lang="en-US" dirty="0">
                <a:latin typeface="Adobe Garamond Pro Bold" pitchFamily="18" charset="0"/>
              </a:rPr>
              <a:t> heading, </a:t>
            </a:r>
            <a:r>
              <a:rPr lang="en-US" dirty="0" err="1">
                <a:latin typeface="Adobe Garamond Pro Bold" pitchFamily="18" charset="0"/>
              </a:rPr>
              <a:t>tabel</a:t>
            </a:r>
            <a:r>
              <a:rPr lang="en-US" dirty="0">
                <a:latin typeface="Adobe Garamond Pro Bold" pitchFamily="18" charset="0"/>
              </a:rPr>
              <a:t> form, </a:t>
            </a:r>
            <a:r>
              <a:rPr lang="en-US" dirty="0" err="1">
                <a:latin typeface="Adobe Garamond Pro Bold" pitchFamily="18" charset="0"/>
              </a:rPr>
              <a:t>blockquote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atau</a:t>
            </a:r>
            <a:r>
              <a:rPr lang="en-US" dirty="0">
                <a:latin typeface="Adobe Garamond Pro Bold" pitchFamily="18" charset="0"/>
              </a:rPr>
              <a:t> list. </a:t>
            </a:r>
            <a:endParaRPr lang="en-US" dirty="0">
              <a:latin typeface="Adobe Garamond Pro Bol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6324600" cy="864096"/>
          </a:xfrm>
        </p:spPr>
        <p:txBody>
          <a:bodyPr/>
          <a:lstStyle/>
          <a:p>
            <a:pPr algn="ctr"/>
            <a: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 o n t o h  P r o g r a m</a:t>
            </a:r>
            <a:b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paragraf.html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1560" y="1412776"/>
            <a:ext cx="6170240" cy="43145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&lt;TITLE&gt;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Paragraf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&lt;/TITLE&gt;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&lt;/HEAD&gt; 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&lt;BODY&gt; 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&lt;P&gt;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Paragraf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&lt;/P&gt; 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&lt;P&gt;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Paragraf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&lt;/P&gt; 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&lt;P&gt;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Paragraf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&lt;/P&gt; 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&lt;/BODY&gt; 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300" y="650184"/>
            <a:ext cx="4824536" cy="9144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 e r a t a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n  D a l a m </a:t>
            </a:r>
            <a:b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 a r a g r a f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6556"/>
            <a:ext cx="4680520" cy="3672408"/>
          </a:xfrm>
        </p:spPr>
        <p:txBody>
          <a:bodyPr/>
          <a:lstStyle/>
          <a:p>
            <a:pPr marL="0" indent="0" algn="just">
              <a:buNone/>
            </a:pPr>
            <a:r>
              <a:rPr lang="en-US" sz="3000" dirty="0" err="1"/>
              <a:t>Atribut</a:t>
            </a:r>
            <a:r>
              <a:rPr lang="en-US" sz="3000" dirty="0"/>
              <a:t> ALIGN yang </a:t>
            </a:r>
            <a:r>
              <a:rPr lang="en-US" sz="3000" dirty="0" err="1"/>
              <a:t>digunakan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mengatur</a:t>
            </a:r>
            <a:r>
              <a:rPr lang="en-US" sz="3000" dirty="0"/>
              <a:t> </a:t>
            </a:r>
            <a:r>
              <a:rPr lang="en-US" sz="3000" dirty="0" err="1"/>
              <a:t>perataan</a:t>
            </a:r>
            <a:r>
              <a:rPr lang="en-US" sz="3000" dirty="0"/>
              <a:t> </a:t>
            </a:r>
            <a:r>
              <a:rPr lang="en-US" sz="3000" dirty="0" err="1"/>
              <a:t>teks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satu</a:t>
            </a:r>
            <a:r>
              <a:rPr lang="en-US" sz="3000" dirty="0"/>
              <a:t> </a:t>
            </a:r>
            <a:r>
              <a:rPr lang="en-US" sz="3000" dirty="0" err="1"/>
              <a:t>paragraf</a:t>
            </a:r>
            <a:r>
              <a:rPr lang="en-US" sz="3000" dirty="0"/>
              <a:t>, </a:t>
            </a:r>
            <a:r>
              <a:rPr lang="en-US" sz="3000" dirty="0" err="1"/>
              <a:t>atribut</a:t>
            </a:r>
            <a:r>
              <a:rPr lang="en-US" sz="3000" dirty="0"/>
              <a:t> ALIGN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tiga</a:t>
            </a:r>
            <a:r>
              <a:rPr lang="en-US" sz="3000" dirty="0"/>
              <a:t> </a:t>
            </a:r>
            <a:r>
              <a:rPr lang="en-US" sz="3000" dirty="0" err="1"/>
              <a:t>buah</a:t>
            </a:r>
            <a:r>
              <a:rPr lang="en-US" sz="3000" dirty="0"/>
              <a:t> </a:t>
            </a:r>
            <a:r>
              <a:rPr lang="en-US" sz="3000" dirty="0" err="1"/>
              <a:t>nilai</a:t>
            </a:r>
            <a:r>
              <a:rPr lang="en-US" sz="3000" dirty="0"/>
              <a:t> </a:t>
            </a:r>
            <a:r>
              <a:rPr lang="en-US" sz="3000" dirty="0" err="1"/>
              <a:t>yaitu</a:t>
            </a:r>
            <a:r>
              <a:rPr lang="en-US" sz="3000" dirty="0"/>
              <a:t> LEFT, RIGHT </a:t>
            </a:r>
            <a:r>
              <a:rPr lang="en-US" sz="3000" dirty="0" err="1"/>
              <a:t>dan</a:t>
            </a:r>
            <a:r>
              <a:rPr lang="en-US" sz="3000" dirty="0"/>
              <a:t> CENTER.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2410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324600" cy="936104"/>
          </a:xfrm>
        </p:spPr>
        <p:txBody>
          <a:bodyPr/>
          <a:lstStyle/>
          <a:p>
            <a:pPr algn="ctr"/>
            <a: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o n t o h  P r o g r a </a:t>
            </a:r>
            <a: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b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rataparagraf.html</a:t>
            </a:r>
            <a:r>
              <a:rPr lang="en-US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52" y="1233176"/>
            <a:ext cx="6747076" cy="5175916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&lt;HTML&gt;</a:t>
            </a:r>
          </a:p>
          <a:p>
            <a:pPr marL="0" indent="0">
              <a:buNone/>
            </a:pPr>
            <a:r>
              <a:rPr lang="en-US" sz="1400" dirty="0"/>
              <a:t>&lt;HEAD&gt;</a:t>
            </a:r>
          </a:p>
          <a:p>
            <a:pPr marL="0" indent="0">
              <a:buNone/>
            </a:pPr>
            <a:r>
              <a:rPr lang="en-US" sz="1400" dirty="0"/>
              <a:t>&lt;</a:t>
            </a:r>
            <a:r>
              <a:rPr lang="en-US" sz="1400" dirty="0" smtClean="0"/>
              <a:t>TITLE&gt;</a:t>
            </a:r>
            <a:r>
              <a:rPr lang="en-US" sz="1400" dirty="0" err="1" smtClean="0"/>
              <a:t>Perataan</a:t>
            </a:r>
            <a:r>
              <a:rPr lang="en-US" sz="1400" dirty="0" smtClean="0"/>
              <a:t> </a:t>
            </a:r>
            <a:r>
              <a:rPr lang="en-US" sz="1400" dirty="0" err="1" smtClean="0"/>
              <a:t>Paragraf</a:t>
            </a:r>
            <a:r>
              <a:rPr lang="en-US" sz="1400" dirty="0"/>
              <a:t>&lt;/TITLE&gt;</a:t>
            </a:r>
          </a:p>
          <a:p>
            <a:pPr marL="0" indent="0">
              <a:buNone/>
            </a:pPr>
            <a:r>
              <a:rPr lang="en-US" sz="1400" dirty="0"/>
              <a:t>&lt;/HEAD&gt; </a:t>
            </a:r>
          </a:p>
          <a:p>
            <a:pPr marL="0" indent="0">
              <a:buNone/>
            </a:pPr>
            <a:r>
              <a:rPr lang="en-US" sz="1400" dirty="0"/>
              <a:t>&lt;BODY&gt;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>
                <a:solidFill>
                  <a:srgbClr val="C00000"/>
                </a:solidFill>
              </a:rPr>
              <a:t>&lt;P ALIGN="RIGHT"&gt;</a:t>
            </a:r>
          </a:p>
          <a:p>
            <a:pPr marL="0" indent="0">
              <a:buNone/>
            </a:pPr>
            <a:r>
              <a:rPr lang="en-US" sz="1400" dirty="0"/>
              <a:t>	  </a:t>
            </a:r>
            <a:r>
              <a:rPr lang="en-US" sz="1400" dirty="0" err="1"/>
              <a:t>Ini</a:t>
            </a:r>
            <a:r>
              <a:rPr lang="en-US" sz="1400" dirty="0"/>
              <a:t> paragraph </a:t>
            </a:r>
            <a:r>
              <a:rPr lang="en-US" sz="1400" dirty="0" err="1"/>
              <a:t>menggunakan</a:t>
            </a:r>
            <a:r>
              <a:rPr lang="en-US" sz="1400" dirty="0"/>
              <a:t> rata </a:t>
            </a:r>
            <a:r>
              <a:rPr lang="en-US" sz="1400" dirty="0" err="1"/>
              <a:t>kanan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/>
              <a:t>	  paragraph </a:t>
            </a:r>
            <a:r>
              <a:rPr lang="en-US" sz="1400" dirty="0" err="1"/>
              <a:t>menggunakan</a:t>
            </a:r>
            <a:r>
              <a:rPr lang="en-US" sz="1400" dirty="0"/>
              <a:t> rata </a:t>
            </a:r>
            <a:r>
              <a:rPr lang="en-US" sz="1400" dirty="0" err="1"/>
              <a:t>kanan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paragraph </a:t>
            </a:r>
          </a:p>
          <a:p>
            <a:pPr marL="0" indent="0">
              <a:buNone/>
            </a:pPr>
            <a:r>
              <a:rPr lang="en-US" sz="1400" dirty="0"/>
              <a:t>	  </a:t>
            </a:r>
            <a:r>
              <a:rPr lang="en-US" sz="1400" dirty="0" err="1"/>
              <a:t>menggunakan</a:t>
            </a:r>
            <a:r>
              <a:rPr lang="en-US" sz="1400" dirty="0"/>
              <a:t> rata </a:t>
            </a:r>
            <a:r>
              <a:rPr lang="en-US" sz="1400" dirty="0" err="1"/>
              <a:t>kanan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>
                <a:solidFill>
                  <a:srgbClr val="C00000"/>
                </a:solidFill>
              </a:rPr>
              <a:t>&lt;P ALIGN="LEFT"&gt;</a:t>
            </a:r>
          </a:p>
          <a:p>
            <a:pPr marL="0" indent="0">
              <a:buNone/>
            </a:pPr>
            <a:r>
              <a:rPr lang="en-US" sz="1400" dirty="0"/>
              <a:t>	  </a:t>
            </a:r>
            <a:r>
              <a:rPr lang="en-US" sz="1400" dirty="0" err="1"/>
              <a:t>Ini</a:t>
            </a:r>
            <a:r>
              <a:rPr lang="en-US" sz="1400" dirty="0"/>
              <a:t> paragraph </a:t>
            </a:r>
            <a:r>
              <a:rPr lang="en-US" sz="1400" dirty="0" err="1"/>
              <a:t>menggunakan</a:t>
            </a:r>
            <a:r>
              <a:rPr lang="en-US" sz="1400" dirty="0"/>
              <a:t> rata </a:t>
            </a:r>
            <a:r>
              <a:rPr lang="en-US" sz="1400" dirty="0" err="1"/>
              <a:t>kiri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paragraph </a:t>
            </a:r>
          </a:p>
          <a:p>
            <a:pPr marL="0" indent="0">
              <a:buNone/>
            </a:pPr>
            <a:r>
              <a:rPr lang="en-US" sz="1400" dirty="0"/>
              <a:t>	  </a:t>
            </a:r>
            <a:r>
              <a:rPr lang="en-US" sz="1400" dirty="0" err="1"/>
              <a:t>menggunakan</a:t>
            </a:r>
            <a:r>
              <a:rPr lang="en-US" sz="1400" dirty="0"/>
              <a:t> rata </a:t>
            </a:r>
            <a:r>
              <a:rPr lang="en-US" sz="1400" dirty="0" err="1"/>
              <a:t>kiri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paragraph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/>
              <a:t>	  rata </a:t>
            </a:r>
            <a:r>
              <a:rPr lang="en-US" sz="1400" dirty="0" err="1"/>
              <a:t>kiri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paragraph </a:t>
            </a:r>
            <a:r>
              <a:rPr lang="en-US" sz="1400" dirty="0" err="1"/>
              <a:t>menggunakan</a:t>
            </a:r>
            <a:r>
              <a:rPr lang="en-US" sz="1400" dirty="0"/>
              <a:t> rata </a:t>
            </a:r>
            <a:r>
              <a:rPr lang="en-US" sz="1400" dirty="0" err="1"/>
              <a:t>kiri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>
                <a:solidFill>
                  <a:srgbClr val="C00000"/>
                </a:solidFill>
              </a:rPr>
              <a:t>&lt;P ALIGN="CENTER"&gt;</a:t>
            </a:r>
          </a:p>
          <a:p>
            <a:pPr marL="0" indent="0">
              <a:buNone/>
            </a:pPr>
            <a:r>
              <a:rPr lang="en-US" sz="1400" dirty="0"/>
              <a:t>	  </a:t>
            </a:r>
            <a:r>
              <a:rPr lang="en-US" sz="1400" dirty="0" err="1"/>
              <a:t>Ini</a:t>
            </a:r>
            <a:r>
              <a:rPr lang="en-US" sz="1400" dirty="0"/>
              <a:t> paragraph </a:t>
            </a:r>
            <a:r>
              <a:rPr lang="en-US" sz="1400" dirty="0" err="1"/>
              <a:t>menggunakan</a:t>
            </a:r>
            <a:r>
              <a:rPr lang="en-US" sz="1400" dirty="0"/>
              <a:t> rata </a:t>
            </a:r>
            <a:r>
              <a:rPr lang="en-US" sz="1400" dirty="0" err="1"/>
              <a:t>tengah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paragraph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 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  </a:t>
            </a:r>
            <a:r>
              <a:rPr lang="en-US" sz="1400" dirty="0"/>
              <a:t>rata </a:t>
            </a:r>
            <a:r>
              <a:rPr lang="en-US" sz="1400" dirty="0" err="1"/>
              <a:t>tengah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paragraph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  rata </a:t>
            </a:r>
            <a:r>
              <a:rPr lang="en-US" sz="1400" dirty="0" err="1"/>
              <a:t>tengah</a:t>
            </a:r>
            <a:r>
              <a:rPr lang="en-US" sz="1400" dirty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/>
              <a:t>paragraph </a:t>
            </a:r>
            <a:r>
              <a:rPr lang="en-US" sz="1400" dirty="0" err="1"/>
              <a:t>menggunakan</a:t>
            </a:r>
            <a:r>
              <a:rPr lang="en-US" sz="1400" dirty="0"/>
              <a:t> rata </a:t>
            </a:r>
            <a:r>
              <a:rPr lang="en-US" sz="1400" dirty="0" err="1"/>
              <a:t>tengah</a:t>
            </a: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>
                <a:solidFill>
                  <a:srgbClr val="C00000"/>
                </a:solidFill>
              </a:rPr>
              <a:t>&lt;/P&gt; </a:t>
            </a:r>
          </a:p>
          <a:p>
            <a:pPr marL="0" indent="0">
              <a:buNone/>
            </a:pPr>
            <a:r>
              <a:rPr lang="en-US" sz="1400" dirty="0"/>
              <a:t>&lt;/BODY&gt; </a:t>
            </a:r>
          </a:p>
          <a:p>
            <a:pPr marL="0" indent="0">
              <a:buNone/>
            </a:pPr>
            <a:r>
              <a:rPr lang="en-US" sz="1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822605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4752528" cy="914400"/>
          </a:xfrm>
          <a:solidFill>
            <a:schemeClr val="lt1">
              <a:alpha val="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 r e f o r m a t e d  T e x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02084"/>
            <a:ext cx="5050904" cy="3672408"/>
          </a:xfr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sz="3000" dirty="0" err="1" smtClean="0"/>
              <a:t>Perintah</a:t>
            </a:r>
            <a:r>
              <a:rPr lang="en-US" sz="3000" dirty="0" smtClean="0"/>
              <a:t> </a:t>
            </a:r>
            <a:r>
              <a:rPr lang="en-US" sz="3000" dirty="0" err="1">
                <a:solidFill>
                  <a:srgbClr val="C00000"/>
                </a:solidFill>
              </a:rPr>
              <a:t>Preformated</a:t>
            </a:r>
            <a:r>
              <a:rPr lang="en-US" sz="3000" dirty="0"/>
              <a:t> text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menampilkan</a:t>
            </a:r>
            <a:r>
              <a:rPr lang="en-US" sz="3000" dirty="0"/>
              <a:t> </a:t>
            </a:r>
            <a:r>
              <a:rPr lang="en-US" sz="3000" dirty="0" err="1"/>
              <a:t>teks</a:t>
            </a:r>
            <a:r>
              <a:rPr lang="en-US" sz="3000" dirty="0"/>
              <a:t> </a:t>
            </a:r>
            <a:r>
              <a:rPr lang="en-US" sz="3000" dirty="0" err="1"/>
              <a:t>seperti</a:t>
            </a:r>
            <a:r>
              <a:rPr lang="en-US" sz="3000" dirty="0"/>
              <a:t> </a:t>
            </a:r>
            <a:r>
              <a:rPr lang="en-US" sz="3000" dirty="0" err="1"/>
              <a:t>apa</a:t>
            </a:r>
            <a:r>
              <a:rPr lang="en-US" sz="3000" dirty="0"/>
              <a:t> yang </a:t>
            </a:r>
            <a:r>
              <a:rPr lang="en-US" sz="3000" dirty="0" err="1"/>
              <a:t>kita</a:t>
            </a:r>
            <a:r>
              <a:rPr lang="en-US" sz="3000" dirty="0"/>
              <a:t> </a:t>
            </a:r>
            <a:r>
              <a:rPr lang="en-US" sz="3000" dirty="0" err="1"/>
              <a:t>ketikkan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dokumen</a:t>
            </a:r>
            <a:r>
              <a:rPr lang="en-US" sz="3000" dirty="0"/>
              <a:t> HTML, </a:t>
            </a:r>
            <a:r>
              <a:rPr lang="en-US" sz="3000" dirty="0" err="1"/>
              <a:t>termasuk</a:t>
            </a:r>
            <a:r>
              <a:rPr lang="en-US" sz="3000" dirty="0"/>
              <a:t> </a:t>
            </a:r>
            <a:r>
              <a:rPr lang="en-US" sz="3000" dirty="0" err="1"/>
              <a:t>penekanan</a:t>
            </a:r>
            <a:r>
              <a:rPr lang="en-US" sz="3000" dirty="0"/>
              <a:t> </a:t>
            </a:r>
            <a:r>
              <a:rPr lang="en-US" sz="3000" dirty="0" err="1"/>
              <a:t>tombol</a:t>
            </a:r>
            <a:r>
              <a:rPr lang="en-US" sz="3000" dirty="0"/>
              <a:t> enter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spasi</a:t>
            </a:r>
            <a:r>
              <a:rPr lang="en-US" sz="3000" dirty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8818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92964" y="678426"/>
            <a:ext cx="720080" cy="5968366"/>
          </a:xfrm>
          <a:solidFill>
            <a:schemeClr val="lt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C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o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n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t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o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h   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p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r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o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g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r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a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m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endParaRPr lang="en-US" sz="28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chitextOneType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79512" y="116632"/>
            <a:ext cx="6408712" cy="6552728"/>
          </a:xfrm>
          <a:solidFill>
            <a:schemeClr val="lt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&lt;HTML&gt;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&lt;HEAD&gt;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&lt;TITLE&gt;PRE&lt;/TITLE&gt;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&lt;/HEAD&gt;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&lt;BODY&gt;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 &lt;</a:t>
            </a:r>
            <a:r>
              <a:rPr lang="en-US" sz="1400" dirty="0">
                <a:solidFill>
                  <a:schemeClr val="tx1"/>
                </a:solidFill>
              </a:rPr>
              <a:t>PRE&gt;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Teks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menggunakan</a:t>
            </a:r>
            <a:r>
              <a:rPr lang="en-US" sz="1400" dirty="0">
                <a:solidFill>
                  <a:schemeClr val="tx1"/>
                </a:solidFill>
              </a:rPr>
              <a:t> s p a s i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juga</a:t>
            </a:r>
            <a:r>
              <a:rPr lang="en-US" sz="1400" dirty="0">
                <a:solidFill>
                  <a:schemeClr val="tx1"/>
                </a:solidFill>
              </a:rPr>
              <a:t> enter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berpindah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baris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tabel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dibawah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ditampilkan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sesuai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penulisan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sintak</a:t>
            </a:r>
            <a:r>
              <a:rPr lang="en-US" sz="1400" dirty="0">
                <a:solidFill>
                  <a:schemeClr val="tx1"/>
                </a:solidFill>
              </a:rPr>
              <a:t> html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Daftar</a:t>
            </a:r>
            <a:r>
              <a:rPr lang="en-US" sz="1400" dirty="0">
                <a:solidFill>
                  <a:schemeClr val="tx1"/>
                </a:solidFill>
              </a:rPr>
              <a:t> Program </a:t>
            </a:r>
            <a:r>
              <a:rPr lang="en-US" sz="1400" dirty="0" err="1">
                <a:solidFill>
                  <a:schemeClr val="tx1"/>
                </a:solidFill>
              </a:rPr>
              <a:t>Studi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Unikom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&lt;B&gt;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----------------------------------------------------------------------------------------------------- 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	No. </a:t>
            </a:r>
            <a:r>
              <a:rPr lang="en-US" sz="1400" dirty="0" smtClean="0">
                <a:solidFill>
                  <a:schemeClr val="tx1"/>
                </a:solidFill>
              </a:rPr>
              <a:t>         </a:t>
            </a:r>
            <a:r>
              <a:rPr lang="en-US" sz="1400" dirty="0" err="1" smtClean="0">
                <a:solidFill>
                  <a:schemeClr val="tx1"/>
                </a:solidFill>
              </a:rPr>
              <a:t>Nama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Jurusan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</a:t>
            </a:r>
            <a:r>
              <a:rPr lang="en-US" sz="1400" dirty="0" err="1" smtClean="0">
                <a:solidFill>
                  <a:schemeClr val="tx1"/>
                </a:solidFill>
              </a:rPr>
              <a:t>Jenjang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pendidikan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-----------------------------------------------------------------------------------------------------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	&lt;/B&gt;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1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Sistem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Informasi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      S1 </a:t>
            </a:r>
            <a:r>
              <a:rPr lang="en-US" sz="1400" dirty="0">
                <a:solidFill>
                  <a:schemeClr val="tx1"/>
                </a:solidFill>
              </a:rPr>
              <a:t>/ D3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2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Teknik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Informatika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S1 </a:t>
            </a:r>
            <a:r>
              <a:rPr lang="en-US" sz="1400" dirty="0">
                <a:solidFill>
                  <a:schemeClr val="tx1"/>
                </a:solidFill>
              </a:rPr>
              <a:t>/ D3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3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Manajemen</a:t>
            </a:r>
            <a:r>
              <a:rPr lang="en-US" sz="1400" dirty="0" smtClean="0">
                <a:solidFill>
                  <a:schemeClr val="tx1"/>
                </a:solidFill>
              </a:rPr>
              <a:t>		           </a:t>
            </a:r>
            <a:r>
              <a:rPr lang="en-US" sz="1400" dirty="0">
                <a:solidFill>
                  <a:schemeClr val="tx1"/>
                </a:solidFill>
              </a:rPr>
              <a:t>S1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4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Akuntansi</a:t>
            </a:r>
            <a:r>
              <a:rPr lang="en-US" sz="1400" dirty="0" smtClean="0">
                <a:solidFill>
                  <a:schemeClr val="tx1"/>
                </a:solidFill>
              </a:rPr>
              <a:t> 		       S1 </a:t>
            </a:r>
            <a:r>
              <a:rPr lang="en-US" sz="1400" dirty="0">
                <a:solidFill>
                  <a:schemeClr val="tx1"/>
                </a:solidFill>
              </a:rPr>
              <a:t>/ D3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</a:t>
            </a:r>
            <a:r>
              <a:rPr lang="en-US" sz="1400" dirty="0" smtClean="0">
                <a:solidFill>
                  <a:schemeClr val="tx1"/>
                </a:solidFill>
              </a:rPr>
              <a:t>5  </a:t>
            </a:r>
            <a:r>
              <a:rPr lang="en-US" sz="1400" dirty="0" err="1">
                <a:solidFill>
                  <a:schemeClr val="tx1"/>
                </a:solidFill>
              </a:rPr>
              <a:t>Keuangan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Perbankam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          D3 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------------------------------------------------------------------------------------------------------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>
                <a:solidFill>
                  <a:schemeClr val="tx1"/>
                </a:solidFill>
              </a:rPr>
              <a:t>&lt;/PRE&gt;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&lt;/BODY&gt;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&lt;/HTML&gt;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915816" y="260648"/>
            <a:ext cx="6228184" cy="360040"/>
          </a:xfrm>
          <a:prstGeom prst="rect">
            <a:avLst/>
          </a:prstGeom>
          <a:solidFill>
            <a:schemeClr val="lt1">
              <a:alpha val="0"/>
            </a:schemeClr>
          </a:solidFill>
          <a:ln w="25400" cap="flat" cmpd="sng" algn="ctr">
            <a:solidFill>
              <a:srgbClr val="FF6600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 r e f o r m a t e d.html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24" y="303160"/>
            <a:ext cx="6324600" cy="914400"/>
          </a:xfrm>
        </p:spPr>
        <p:txBody>
          <a:bodyPr/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A R Q U E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6192688" cy="4176464"/>
          </a:xfrm>
        </p:spPr>
        <p:txBody>
          <a:bodyPr/>
          <a:lstStyle/>
          <a:p>
            <a:pPr marL="0" indent="0" algn="just">
              <a:buNone/>
            </a:pPr>
            <a:r>
              <a:rPr lang="en-US" sz="3200" dirty="0" err="1"/>
              <a:t>Perintah</a:t>
            </a:r>
            <a:r>
              <a:rPr lang="en-US" sz="3200" dirty="0"/>
              <a:t> Marquee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teks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bergerak</a:t>
            </a:r>
            <a:r>
              <a:rPr lang="en-US" sz="3200" dirty="0"/>
              <a:t> (</a:t>
            </a:r>
            <a:r>
              <a:rPr lang="en-US" sz="3200" dirty="0" err="1"/>
              <a:t>berjalan</a:t>
            </a:r>
            <a:r>
              <a:rPr lang="en-US" sz="3200" dirty="0"/>
              <a:t>), </a:t>
            </a:r>
            <a:r>
              <a:rPr lang="en-US" sz="3200" dirty="0" err="1"/>
              <a:t>perintah</a:t>
            </a:r>
            <a:r>
              <a:rPr lang="en-US" sz="3200" dirty="0"/>
              <a:t> marquee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atribut-atribut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arah</a:t>
            </a:r>
            <a:r>
              <a:rPr lang="en-US" sz="3200" dirty="0"/>
              <a:t> </a:t>
            </a:r>
            <a:r>
              <a:rPr lang="en-US" sz="3200" dirty="0" err="1"/>
              <a:t>pergerakan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kecepatan</a:t>
            </a:r>
            <a:r>
              <a:rPr lang="en-US" sz="3200" dirty="0"/>
              <a:t> </a:t>
            </a:r>
            <a:r>
              <a:rPr lang="en-US" sz="3200" dirty="0" err="1"/>
              <a:t>pergerakan</a:t>
            </a:r>
            <a:r>
              <a:rPr lang="en-US" sz="3200" dirty="0"/>
              <a:t> :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6341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24" y="303160"/>
            <a:ext cx="6324600" cy="914400"/>
          </a:xfrm>
        </p:spPr>
        <p:txBody>
          <a:bodyPr/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T R I B U T </a:t>
            </a:r>
            <a:r>
              <a:rPr lang="en-US" sz="3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M A R Q U E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24" y="1427524"/>
            <a:ext cx="6785232" cy="417646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</a:rPr>
              <a:t> Direction 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itchFamily="18" charset="0"/>
            </a:endParaRPr>
          </a:p>
          <a:p>
            <a:pPr marL="530225" indent="0" algn="just">
              <a:buNone/>
            </a:pP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</a:t>
            </a:r>
            <a:r>
              <a:rPr lang="en-US" sz="2800" dirty="0" err="1" smtClean="0"/>
              <a:t>pergerakan</a:t>
            </a:r>
            <a:r>
              <a:rPr lang="en-US" sz="2800" dirty="0" smtClean="0"/>
              <a:t>. </a:t>
            </a:r>
          </a:p>
          <a:p>
            <a:pPr marL="530225" indent="0" algn="just">
              <a:buNone/>
            </a:pP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4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 Left, Right, Up, Down </a:t>
            </a:r>
            <a:endParaRPr lang="en-US" sz="2800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442913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442913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&lt;</a:t>
            </a:r>
            <a:r>
              <a:rPr lang="en-US" sz="2000" dirty="0">
                <a:solidFill>
                  <a:srgbClr val="C00000"/>
                </a:solidFill>
              </a:rPr>
              <a:t>marquee direction=”right”&gt;……..&lt;/marquee&gt; 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0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_ComputerEra">
  <a:themeElements>
    <a:clrScheme name="financial_stat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ancial_status">
      <a:majorFont>
        <a:latin typeface="Eras Bold ITC"/>
        <a:ea typeface=""/>
        <a:cs typeface=""/>
      </a:majorFont>
      <a:minorFont>
        <a:latin typeface="Eras Bold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ncial_sta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54117D-F09A-4C85-B430-16B400B3E1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AF_ComputerEra</Template>
  <TotalTime>320</TotalTime>
  <Words>688</Words>
  <Application>Microsoft Office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AF_ComputerEra</vt:lpstr>
      <vt:lpstr>PENGATURAN TAMPILAN DOKUMEN</vt:lpstr>
      <vt:lpstr> P a r a g r a f  </vt:lpstr>
      <vt:lpstr>C o n t o h  P r o g r a m paragraf.html</vt:lpstr>
      <vt:lpstr> P e r a t a a n  D a l a m  P a r a g r a f  </vt:lpstr>
      <vt:lpstr> C o n t o h  P r o g r a m rataparagraf.html </vt:lpstr>
      <vt:lpstr>P r e f o r m a t e d  T e x t</vt:lpstr>
      <vt:lpstr>C o n t o h    p r o g r a m </vt:lpstr>
      <vt:lpstr>M A R Q U E E </vt:lpstr>
      <vt:lpstr>A T R I B U T 2  M A R Q U E E </vt:lpstr>
      <vt:lpstr>C o n t o h  P r o g r a m marquee.html</vt:lpstr>
      <vt:lpstr>A T R I B U T 2  M A R Q U E E </vt:lpstr>
      <vt:lpstr>C o n t o h  P r o g r a m marquee.html</vt:lpstr>
      <vt:lpstr>A T R I B U T 2  M A R Q U E E </vt:lpstr>
      <vt:lpstr>C o n t o h   P r o g r a m marquee.html</vt:lpstr>
      <vt:lpstr>Contoh marquee dengan variasi hurup dan warna latar belakang </vt:lpstr>
      <vt:lpstr>PowerPoint Presentation</vt:lpstr>
      <vt:lpstr>PowerPoint Presentation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PENGATURAN TAMPILAN DOKUMEN</dc:title>
  <dc:subject/>
  <dc:creator>User</dc:creator>
  <cp:keywords/>
  <dc:description/>
  <cp:lastModifiedBy>User</cp:lastModifiedBy>
  <cp:revision>26</cp:revision>
  <dcterms:created xsi:type="dcterms:W3CDTF">2011-11-22T02:07:38Z</dcterms:created>
  <dcterms:modified xsi:type="dcterms:W3CDTF">2011-11-22T07:28:25Z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TC103367859990</vt:lpwstr>
  </property>
</Properties>
</file>