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57" r:id="rId4"/>
    <p:sldId id="258" r:id="rId5"/>
    <p:sldId id="259" r:id="rId6"/>
    <p:sldId id="269" r:id="rId7"/>
    <p:sldId id="260" r:id="rId8"/>
    <p:sldId id="270" r:id="rId9"/>
    <p:sldId id="271" r:id="rId10"/>
    <p:sldId id="261" r:id="rId11"/>
    <p:sldId id="264" r:id="rId12"/>
    <p:sldId id="272" r:id="rId13"/>
    <p:sldId id="273" r:id="rId14"/>
    <p:sldId id="274" r:id="rId15"/>
    <p:sldId id="275" r:id="rId16"/>
    <p:sldId id="276" r:id="rId17"/>
    <p:sldId id="277"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11/30/2011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a:t>
            </a:fld>
            <a:endParaRPr lang="en-US"/>
          </a:p>
        </p:txBody>
      </p:sp>
    </p:spTree>
    <p:extLst>
      <p:ext uri="{BB962C8B-B14F-4D97-AF65-F5344CB8AC3E}">
        <p14:creationId xmlns:p14="http://schemas.microsoft.com/office/powerpoint/2010/main" val="2542703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11/30/2011 8:21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916832"/>
            <a:ext cx="8280920" cy="1523495"/>
          </a:xfrm>
        </p:spPr>
        <p:txBody>
          <a:bodyPr/>
          <a:lstStyle/>
          <a:p>
            <a:r>
              <a:rPr lang="en-US" sz="6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 E M B U A T</a:t>
            </a:r>
            <a:br>
              <a:rPr lang="en-US" sz="6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 O R M U L I R  H T M L</a:t>
            </a:r>
            <a:endParaRPr lang="en-US" sz="60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395536" y="5373216"/>
            <a:ext cx="7999441" cy="989856"/>
          </a:xfrm>
        </p:spPr>
        <p:txBody>
          <a:bodyPr>
            <a:normAutofit fontScale="92500" lnSpcReduction="10000"/>
          </a:bodyPr>
          <a:lstStyle/>
          <a:p>
            <a:pPr marL="457200" indent="-457200">
              <a:buBlip>
                <a:blip r:embed="rId3"/>
              </a:buBlip>
            </a:pPr>
            <a:r>
              <a:rPr lang="en-US" sz="2800" dirty="0" err="1" smtClean="0">
                <a:ea typeface="Arial Unicode MS" pitchFamily="34" charset="-128"/>
                <a:cs typeface="Arial Unicode MS" pitchFamily="34" charset="-128"/>
              </a:rPr>
              <a:t>Adi</a:t>
            </a:r>
            <a:r>
              <a:rPr lang="en-US" sz="2800" dirty="0" smtClean="0">
                <a:ea typeface="Arial Unicode MS" pitchFamily="34" charset="-128"/>
                <a:cs typeface="Arial Unicode MS" pitchFamily="34" charset="-128"/>
              </a:rPr>
              <a:t> </a:t>
            </a:r>
            <a:r>
              <a:rPr lang="en-US" sz="2800" dirty="0" err="1" smtClean="0">
                <a:ea typeface="Arial Unicode MS" pitchFamily="34" charset="-128"/>
                <a:cs typeface="Arial Unicode MS" pitchFamily="34" charset="-128"/>
              </a:rPr>
              <a:t>Rachmanto</a:t>
            </a:r>
            <a:endParaRPr lang="en-US" sz="2800" dirty="0" smtClean="0">
              <a:ea typeface="Arial Unicode MS" pitchFamily="34" charset="-128"/>
              <a:cs typeface="Arial Unicode MS" pitchFamily="34" charset="-128"/>
            </a:endParaRPr>
          </a:p>
          <a:p>
            <a:pPr marL="457200" indent="-457200">
              <a:buBlip>
                <a:blip r:embed="rId3"/>
              </a:buBlip>
            </a:pPr>
            <a:r>
              <a:rPr lang="en-US" sz="2800" dirty="0" smtClean="0">
                <a:ea typeface="Arial Unicode MS" pitchFamily="34" charset="-128"/>
                <a:cs typeface="Arial Unicode MS" pitchFamily="34" charset="-128"/>
              </a:rPr>
              <a:t>UNIKOM</a:t>
            </a:r>
          </a:p>
          <a:p>
            <a:pPr marL="457200" indent="-457200">
              <a:buBlip>
                <a:blip r:embed="rId3"/>
              </a:buBlip>
            </a:pPr>
            <a:r>
              <a:rPr lang="en-US" sz="2800" dirty="0" smtClean="0">
                <a:ea typeface="Arial Unicode MS" pitchFamily="34" charset="-128"/>
                <a:cs typeface="Arial Unicode MS" pitchFamily="34" charset="-128"/>
              </a:rPr>
              <a:t>2011</a:t>
            </a:r>
            <a:endParaRPr lang="en-US" sz="2800" dirty="0">
              <a:ea typeface="Arial Unicode MS" pitchFamily="34" charset="-128"/>
              <a:cs typeface="Arial Unicode MS"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772" y="836712"/>
            <a:ext cx="8568952" cy="1080120"/>
          </a:xfrm>
          <a:solidFill>
            <a:schemeClr val="lt1">
              <a:alpha val="23000"/>
            </a:schemeClr>
          </a:solidFill>
        </p:spPr>
        <p:style>
          <a:lnRef idx="2">
            <a:schemeClr val="accent6"/>
          </a:lnRef>
          <a:fillRef idx="1">
            <a:schemeClr val="lt1"/>
          </a:fillRef>
          <a:effectRef idx="0">
            <a:schemeClr val="accent6"/>
          </a:effectRef>
          <a:fontRef idx="minor">
            <a:schemeClr val="dk1"/>
          </a:fontRef>
        </p:style>
        <p:txBody>
          <a:bodyPr/>
          <a:lstStyle/>
          <a:p>
            <a:pPr algn="ctr"/>
            <a:r>
              <a:rPr lang="en-US" sz="3600" u="sng" dirty="0" err="1" smtClean="0">
                <a:solidFill>
                  <a:srgbClr val="C00000"/>
                </a:solidFill>
              </a:rPr>
              <a:t>Contoh</a:t>
            </a:r>
            <a:r>
              <a:rPr lang="en-US" sz="3600" u="sng" dirty="0" smtClean="0">
                <a:solidFill>
                  <a:srgbClr val="C00000"/>
                </a:solidFill>
              </a:rPr>
              <a:t> program</a:t>
            </a:r>
            <a:r>
              <a:rPr lang="en-US" sz="3600" dirty="0" smtClean="0"/>
              <a:t/>
            </a:r>
            <a:br>
              <a:rPr lang="en-US" sz="3600" dirty="0" smtClean="0"/>
            </a:br>
            <a:r>
              <a:rPr lang="en-US" sz="3600" dirty="0" smtClean="0"/>
              <a:t>textarea.html</a:t>
            </a:r>
            <a:endParaRPr lang="en-US" sz="3600" dirty="0"/>
          </a:p>
        </p:txBody>
      </p:sp>
      <p:sp>
        <p:nvSpPr>
          <p:cNvPr id="3" name="Subtitle 2"/>
          <p:cNvSpPr>
            <a:spLocks noGrp="1"/>
          </p:cNvSpPr>
          <p:nvPr>
            <p:ph type="subTitle" idx="1"/>
          </p:nvPr>
        </p:nvSpPr>
        <p:spPr>
          <a:xfrm>
            <a:off x="251520" y="1988840"/>
            <a:ext cx="8568952" cy="4176464"/>
          </a:xfrm>
          <a:solidFill>
            <a:schemeClr val="lt1">
              <a:alpha val="30000"/>
            </a:schemeClr>
          </a:solidFill>
        </p:spPr>
        <p:style>
          <a:lnRef idx="2">
            <a:schemeClr val="accent6"/>
          </a:lnRef>
          <a:fillRef idx="1">
            <a:schemeClr val="lt1"/>
          </a:fillRef>
          <a:effectRef idx="0">
            <a:schemeClr val="accent6"/>
          </a:effectRef>
          <a:fontRef idx="minor">
            <a:schemeClr val="dk1"/>
          </a:fontRef>
        </p:style>
        <p:txBody>
          <a:bodyPr/>
          <a:lstStyle/>
          <a:p>
            <a:pPr marL="514350" indent="-514350">
              <a:buFont typeface="+mj-lt"/>
              <a:buAutoNum type="arabicPeriod"/>
            </a:pPr>
            <a:r>
              <a:rPr lang="en-US" sz="2800" dirty="0"/>
              <a:t>&lt;html&gt;</a:t>
            </a:r>
          </a:p>
          <a:p>
            <a:pPr marL="514350" indent="-514350">
              <a:buFont typeface="+mj-lt"/>
              <a:buAutoNum type="arabicPeriod"/>
            </a:pPr>
            <a:r>
              <a:rPr lang="en-US" sz="2800" dirty="0"/>
              <a:t>&lt;head&gt; &lt;title&gt;</a:t>
            </a:r>
            <a:r>
              <a:rPr lang="en-US" sz="2800" dirty="0" err="1"/>
              <a:t>textarea</a:t>
            </a:r>
            <a:r>
              <a:rPr lang="en-US" sz="2800" dirty="0"/>
              <a:t>&lt;/title&gt; &lt;/head&gt; </a:t>
            </a:r>
          </a:p>
          <a:p>
            <a:pPr marL="514350" indent="-514350">
              <a:buFont typeface="+mj-lt"/>
              <a:buAutoNum type="arabicPeriod"/>
            </a:pPr>
            <a:r>
              <a:rPr lang="en-US" sz="2800" dirty="0"/>
              <a:t>&lt;body&gt; </a:t>
            </a:r>
          </a:p>
          <a:p>
            <a:pPr marL="514350" indent="-514350">
              <a:buFont typeface="+mj-lt"/>
              <a:buAutoNum type="arabicPeriod"/>
            </a:pPr>
            <a:r>
              <a:rPr lang="en-US" sz="2800" dirty="0"/>
              <a:t>   &lt;form&gt; </a:t>
            </a:r>
          </a:p>
          <a:p>
            <a:pPr marL="514350" indent="-514350">
              <a:buFont typeface="+mj-lt"/>
              <a:buAutoNum type="arabicPeriod"/>
            </a:pPr>
            <a:r>
              <a:rPr lang="en-US" sz="2800" dirty="0"/>
              <a:t>	</a:t>
            </a:r>
            <a:r>
              <a:rPr lang="en-US" sz="2800" dirty="0" err="1"/>
              <a:t>Catatan</a:t>
            </a:r>
            <a:r>
              <a:rPr lang="en-US" sz="2800" dirty="0"/>
              <a:t> :&lt;</a:t>
            </a:r>
            <a:r>
              <a:rPr lang="en-US" sz="2800" dirty="0" err="1"/>
              <a:t>br</a:t>
            </a:r>
            <a:r>
              <a:rPr lang="en-US" sz="2800" dirty="0"/>
              <a:t>&gt; </a:t>
            </a:r>
          </a:p>
          <a:p>
            <a:pPr marL="514350" indent="-514350">
              <a:buFont typeface="+mj-lt"/>
              <a:buAutoNum type="arabicPeriod"/>
            </a:pPr>
            <a:r>
              <a:rPr lang="en-US" sz="2800" dirty="0"/>
              <a:t>	&lt;</a:t>
            </a:r>
            <a:r>
              <a:rPr lang="en-US" sz="2800" dirty="0" err="1"/>
              <a:t>textarea</a:t>
            </a:r>
            <a:r>
              <a:rPr lang="en-US" sz="2800" dirty="0"/>
              <a:t> name = "</a:t>
            </a:r>
            <a:r>
              <a:rPr lang="en-US" sz="2800" dirty="0" err="1"/>
              <a:t>catatan</a:t>
            </a:r>
            <a:r>
              <a:rPr lang="en-US" sz="2800" dirty="0"/>
              <a:t>" rows = "5" cols = "40"&gt;</a:t>
            </a:r>
          </a:p>
          <a:p>
            <a:pPr marL="514350" indent="-514350">
              <a:buFont typeface="+mj-lt"/>
              <a:buAutoNum type="arabicPeriod"/>
            </a:pPr>
            <a:r>
              <a:rPr lang="en-US" sz="2800" dirty="0"/>
              <a:t>	</a:t>
            </a:r>
            <a:r>
              <a:rPr lang="en-US" sz="2800" dirty="0" err="1"/>
              <a:t>Menurut</a:t>
            </a:r>
            <a:r>
              <a:rPr lang="en-US" sz="2800" dirty="0"/>
              <a:t> </a:t>
            </a:r>
            <a:r>
              <a:rPr lang="en-US" sz="2800" dirty="0" err="1"/>
              <a:t>Saya</a:t>
            </a:r>
            <a:r>
              <a:rPr lang="en-US" sz="2800" dirty="0"/>
              <a:t> : </a:t>
            </a:r>
          </a:p>
          <a:p>
            <a:pPr marL="514350" indent="-514350">
              <a:buFont typeface="+mj-lt"/>
              <a:buAutoNum type="arabicPeriod"/>
            </a:pPr>
            <a:r>
              <a:rPr lang="en-US" sz="2800" dirty="0"/>
              <a:t>	&lt;/</a:t>
            </a:r>
            <a:r>
              <a:rPr lang="en-US" sz="2800" dirty="0" err="1"/>
              <a:t>textarea</a:t>
            </a:r>
            <a:r>
              <a:rPr lang="en-US" sz="2800" dirty="0"/>
              <a:t>&gt; </a:t>
            </a:r>
          </a:p>
          <a:p>
            <a:pPr marL="514350" indent="-514350">
              <a:buFont typeface="+mj-lt"/>
              <a:buAutoNum type="arabicPeriod"/>
            </a:pPr>
            <a:r>
              <a:rPr lang="en-US" sz="2800" dirty="0"/>
              <a:t>   </a:t>
            </a:r>
            <a:r>
              <a:rPr lang="en-US" sz="2800" dirty="0" smtClean="0"/>
              <a:t>&lt;/</a:t>
            </a:r>
            <a:r>
              <a:rPr lang="en-US" sz="2800" dirty="0"/>
              <a:t>form&gt; </a:t>
            </a:r>
          </a:p>
          <a:p>
            <a:pPr marL="514350" indent="-514350">
              <a:buFont typeface="+mj-lt"/>
              <a:buAutoNum type="arabicPeriod"/>
            </a:pPr>
            <a:r>
              <a:rPr lang="en-US" sz="2800" dirty="0"/>
              <a:t>&lt;/body&gt; </a:t>
            </a:r>
          </a:p>
          <a:p>
            <a:pPr marL="514350" indent="-514350">
              <a:buFont typeface="+mj-lt"/>
              <a:buAutoNum type="arabicPeriod"/>
            </a:pPr>
            <a:r>
              <a:rPr lang="en-US" sz="2800" dirty="0"/>
              <a:t>&lt;/html&gt;</a:t>
            </a:r>
          </a:p>
        </p:txBody>
      </p:sp>
    </p:spTree>
    <p:extLst>
      <p:ext uri="{BB962C8B-B14F-4D97-AF65-F5344CB8AC3E}">
        <p14:creationId xmlns:p14="http://schemas.microsoft.com/office/powerpoint/2010/main" val="14334364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804" y="117985"/>
            <a:ext cx="8352928" cy="618955"/>
          </a:xfrm>
        </p:spPr>
        <p:txBody>
          <a:bodyPr/>
          <a:lstStyle/>
          <a:p>
            <a:pPr algn="ctr"/>
            <a:r>
              <a:rPr lang="en-US" sz="4400" b="1" dirty="0" err="1" smtClean="0"/>
              <a:t>Penggunaan</a:t>
            </a:r>
            <a:r>
              <a:rPr lang="en-US" sz="4400" b="1" dirty="0" smtClean="0"/>
              <a:t> </a:t>
            </a:r>
            <a:r>
              <a:rPr lang="en-US" sz="4400" b="1" dirty="0"/>
              <a:t>Select </a:t>
            </a:r>
            <a:r>
              <a:rPr lang="en-US" sz="4400" b="1" dirty="0" err="1"/>
              <a:t>Pada</a:t>
            </a:r>
            <a:r>
              <a:rPr lang="en-US" sz="4400" b="1" dirty="0"/>
              <a:t> </a:t>
            </a:r>
            <a:r>
              <a:rPr lang="en-US" sz="4400" b="1" dirty="0" err="1"/>
              <a:t>Formulir</a:t>
            </a:r>
            <a:r>
              <a:rPr lang="en-US" sz="4400" b="1" dirty="0"/>
              <a:t> </a:t>
            </a:r>
            <a:endParaRPr lang="en-US" sz="4400" dirty="0"/>
          </a:p>
        </p:txBody>
      </p:sp>
      <p:sp>
        <p:nvSpPr>
          <p:cNvPr id="4" name="Text Placeholder 3"/>
          <p:cNvSpPr>
            <a:spLocks noGrp="1"/>
          </p:cNvSpPr>
          <p:nvPr>
            <p:ph type="body" sz="quarter" idx="10"/>
          </p:nvPr>
        </p:nvSpPr>
        <p:spPr>
          <a:xfrm>
            <a:off x="251520" y="1124744"/>
            <a:ext cx="8568952" cy="4968552"/>
          </a:xfrm>
          <a:solidFill>
            <a:schemeClr val="lt1">
              <a:alpha val="22000"/>
            </a:schemeClr>
          </a:solidFill>
        </p:spPr>
        <p:style>
          <a:lnRef idx="2">
            <a:schemeClr val="accent5"/>
          </a:lnRef>
          <a:fillRef idx="1">
            <a:schemeClr val="lt1"/>
          </a:fillRef>
          <a:effectRef idx="0">
            <a:schemeClr val="accent5"/>
          </a:effectRef>
          <a:fontRef idx="minor">
            <a:schemeClr val="dk1"/>
          </a:fontRef>
        </p:style>
        <p:txBody>
          <a:bodyPr/>
          <a:lstStyle/>
          <a:p>
            <a:pPr marL="571500" indent="-571500" algn="just">
              <a:buFont typeface="Wingdings" pitchFamily="2" charset="2"/>
              <a:buChar char="v"/>
            </a:pPr>
            <a:r>
              <a:rPr lang="en-US" sz="4000" b="0" i="0" spc="0" dirty="0">
                <a:ln>
                  <a:noFill/>
                </a:ln>
                <a:solidFill>
                  <a:schemeClr val="tx1"/>
                </a:solidFill>
                <a:effectLst/>
              </a:rPr>
              <a:t>Untuk menentukan pilihan dengan cara memilih sendiri terhadap yang ditampilkan pada daftar tertentu dapat dibuat dengan menggunakan pasangan tag &lt;select&gt; dan &lt;/</a:t>
            </a:r>
            <a:r>
              <a:rPr lang="en-US" sz="4000" b="0" i="0" spc="0" dirty="0" smtClean="0">
                <a:ln>
                  <a:noFill/>
                </a:ln>
                <a:solidFill>
                  <a:schemeClr val="tx1"/>
                </a:solidFill>
                <a:effectLst/>
              </a:rPr>
              <a:t>select&gt;.</a:t>
            </a:r>
          </a:p>
          <a:p>
            <a:pPr marL="571500" indent="-571500" algn="just">
              <a:buFont typeface="Wingdings" pitchFamily="2" charset="2"/>
              <a:buChar char="v"/>
            </a:pPr>
            <a:r>
              <a:rPr lang="en-US" sz="4000" b="0" i="0" spc="0" dirty="0" err="1" smtClean="0">
                <a:ln>
                  <a:noFill/>
                </a:ln>
                <a:solidFill>
                  <a:schemeClr val="tx1"/>
                </a:solidFill>
                <a:effectLst/>
              </a:rPr>
              <a:t>istilah</a:t>
            </a:r>
            <a:r>
              <a:rPr lang="en-US" sz="4000" b="0" i="0" spc="0" dirty="0" smtClean="0">
                <a:ln>
                  <a:noFill/>
                </a:ln>
                <a:solidFill>
                  <a:schemeClr val="tx1"/>
                </a:solidFill>
                <a:effectLst/>
              </a:rPr>
              <a:t> </a:t>
            </a:r>
            <a:r>
              <a:rPr lang="en-US" sz="4000" b="0" i="0" spc="0" dirty="0">
                <a:ln>
                  <a:noFill/>
                </a:ln>
                <a:solidFill>
                  <a:schemeClr val="tx1"/>
                </a:solidFill>
                <a:effectLst/>
              </a:rPr>
              <a:t>lain dari select adalah </a:t>
            </a:r>
            <a:r>
              <a:rPr lang="en-US" sz="4000" b="0" i="0" spc="0" dirty="0" err="1">
                <a:ln>
                  <a:noFill/>
                </a:ln>
                <a:solidFill>
                  <a:schemeClr val="tx1"/>
                </a:solidFill>
                <a:effectLst/>
              </a:rPr>
              <a:t>kotak</a:t>
            </a:r>
            <a:r>
              <a:rPr lang="en-US" sz="4000" b="0" i="0" spc="0" dirty="0">
                <a:ln>
                  <a:noFill/>
                </a:ln>
                <a:solidFill>
                  <a:schemeClr val="tx1"/>
                </a:solidFill>
                <a:effectLst/>
              </a:rPr>
              <a:t> </a:t>
            </a:r>
            <a:r>
              <a:rPr lang="en-US" sz="4000" b="0" i="0" spc="0" dirty="0" smtClean="0">
                <a:ln>
                  <a:noFill/>
                </a:ln>
                <a:solidFill>
                  <a:schemeClr val="tx1"/>
                </a:solidFill>
                <a:effectLst/>
              </a:rPr>
              <a:t>combo </a:t>
            </a:r>
            <a:r>
              <a:rPr lang="en-US" sz="4000" b="0" i="0" spc="0" dirty="0">
                <a:ln>
                  <a:noFill/>
                </a:ln>
                <a:solidFill>
                  <a:schemeClr val="tx1"/>
                </a:solidFill>
                <a:effectLst/>
              </a:rPr>
              <a:t>(drop-down) atau daftar </a:t>
            </a:r>
            <a:r>
              <a:rPr lang="en-US" sz="4000" b="0" i="0" spc="0" dirty="0" err="1">
                <a:ln>
                  <a:noFill/>
                </a:ln>
                <a:solidFill>
                  <a:schemeClr val="tx1"/>
                </a:solidFill>
                <a:effectLst/>
              </a:rPr>
              <a:t>pilihan</a:t>
            </a:r>
            <a:r>
              <a:rPr lang="en-US" sz="4000" b="0" i="0" spc="0" dirty="0" smtClean="0">
                <a:ln>
                  <a:noFill/>
                </a:ln>
                <a:solidFill>
                  <a:schemeClr val="tx1"/>
                </a:solidFill>
                <a:effectLst/>
              </a:rPr>
              <a:t>.</a:t>
            </a:r>
            <a:endParaRPr lang="en-US" sz="1800" b="0" spc="0" dirty="0">
              <a:ln>
                <a:noFill/>
              </a:ln>
              <a:solidFill>
                <a:schemeClr val="tx1"/>
              </a:solidFill>
              <a:effectLst/>
            </a:endParaRPr>
          </a:p>
        </p:txBody>
      </p:sp>
    </p:spTree>
    <p:extLst>
      <p:ext uri="{BB962C8B-B14F-4D97-AF65-F5344CB8AC3E}">
        <p14:creationId xmlns:p14="http://schemas.microsoft.com/office/powerpoint/2010/main" val="216405330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804" y="117985"/>
            <a:ext cx="8352928" cy="618955"/>
          </a:xfrm>
        </p:spPr>
        <p:txBody>
          <a:bodyPr/>
          <a:lstStyle/>
          <a:p>
            <a:pPr algn="ctr"/>
            <a:r>
              <a:rPr lang="en-US" sz="4400" b="1" dirty="0" smtClean="0"/>
              <a:t>CONTOH PROGRAM (select.html)</a:t>
            </a:r>
            <a:endParaRPr lang="en-US" sz="4400" dirty="0"/>
          </a:p>
        </p:txBody>
      </p:sp>
      <p:sp>
        <p:nvSpPr>
          <p:cNvPr id="4" name="Text Placeholder 3"/>
          <p:cNvSpPr>
            <a:spLocks noGrp="1"/>
          </p:cNvSpPr>
          <p:nvPr>
            <p:ph type="body" sz="quarter" idx="10"/>
          </p:nvPr>
        </p:nvSpPr>
        <p:spPr>
          <a:xfrm>
            <a:off x="251520" y="792468"/>
            <a:ext cx="8568952" cy="5832648"/>
          </a:xfrm>
          <a:solidFill>
            <a:schemeClr val="lt1">
              <a:alpha val="22000"/>
            </a:schemeClr>
          </a:solidFill>
        </p:spPr>
        <p:style>
          <a:lnRef idx="2">
            <a:schemeClr val="accent5"/>
          </a:lnRef>
          <a:fillRef idx="1">
            <a:schemeClr val="lt1"/>
          </a:fillRef>
          <a:effectRef idx="0">
            <a:schemeClr val="accent5"/>
          </a:effectRef>
          <a:fontRef idx="minor">
            <a:schemeClr val="dk1"/>
          </a:fontRef>
        </p:style>
        <p:txBody>
          <a:bodyPr/>
          <a:lstStyle/>
          <a:p>
            <a:pPr marL="457200" indent="-457200" algn="just">
              <a:buFont typeface="+mj-lt"/>
              <a:buAutoNum type="arabicPeriod"/>
            </a:pPr>
            <a:r>
              <a:rPr lang="en-US" sz="2200" b="0" i="0" spc="0" dirty="0">
                <a:ln>
                  <a:noFill/>
                </a:ln>
                <a:solidFill>
                  <a:schemeClr val="tx1"/>
                </a:solidFill>
                <a:effectLst/>
              </a:rPr>
              <a:t>&lt;html&gt; </a:t>
            </a:r>
          </a:p>
          <a:p>
            <a:pPr marL="457200" indent="-457200" algn="just">
              <a:buFont typeface="+mj-lt"/>
              <a:buAutoNum type="arabicPeriod"/>
            </a:pPr>
            <a:r>
              <a:rPr lang="en-US" sz="2200" b="0" i="0" spc="0" dirty="0">
                <a:ln>
                  <a:noFill/>
                </a:ln>
                <a:solidFill>
                  <a:schemeClr val="tx1"/>
                </a:solidFill>
                <a:effectLst/>
              </a:rPr>
              <a:t>&lt;head&gt; </a:t>
            </a:r>
          </a:p>
          <a:p>
            <a:pPr marL="457200" indent="-457200" algn="just">
              <a:buFont typeface="+mj-lt"/>
              <a:buAutoNum type="arabicPeriod"/>
            </a:pPr>
            <a:r>
              <a:rPr lang="en-US" sz="2200" b="0" i="0" spc="0" dirty="0">
                <a:ln>
                  <a:noFill/>
                </a:ln>
                <a:solidFill>
                  <a:schemeClr val="tx1"/>
                </a:solidFill>
                <a:effectLst/>
              </a:rPr>
              <a:t>	&lt;title&gt; Select / combo &lt;/title&gt; </a:t>
            </a:r>
          </a:p>
          <a:p>
            <a:pPr marL="457200" indent="-457200" algn="just">
              <a:buFont typeface="+mj-lt"/>
              <a:buAutoNum type="arabicPeriod"/>
            </a:pPr>
            <a:r>
              <a:rPr lang="en-US" sz="2200" b="0" i="0" spc="0" dirty="0">
                <a:ln>
                  <a:noFill/>
                </a:ln>
                <a:solidFill>
                  <a:schemeClr val="tx1"/>
                </a:solidFill>
                <a:effectLst/>
              </a:rPr>
              <a:t>&lt;/head&gt; </a:t>
            </a:r>
          </a:p>
          <a:p>
            <a:pPr marL="457200" indent="-457200" algn="just">
              <a:buFont typeface="+mj-lt"/>
              <a:buAutoNum type="arabicPeriod"/>
            </a:pPr>
            <a:r>
              <a:rPr lang="en-US" sz="2200" b="0" i="0" spc="0" dirty="0">
                <a:ln>
                  <a:noFill/>
                </a:ln>
                <a:solidFill>
                  <a:schemeClr val="tx1"/>
                </a:solidFill>
                <a:effectLst/>
              </a:rPr>
              <a:t>&lt;body&gt;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form&gt;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a:t>
            </a:r>
            <a:r>
              <a:rPr lang="en-US" sz="2200" b="0" i="0" spc="0" dirty="0" err="1" smtClean="0">
                <a:ln>
                  <a:noFill/>
                </a:ln>
                <a:solidFill>
                  <a:schemeClr val="tx1"/>
                </a:solidFill>
                <a:effectLst/>
              </a:rPr>
              <a:t>Makanan</a:t>
            </a:r>
            <a:r>
              <a:rPr lang="en-US" sz="2200" b="0" i="0" spc="0" dirty="0" smtClean="0">
                <a:ln>
                  <a:noFill/>
                </a:ln>
                <a:solidFill>
                  <a:schemeClr val="tx1"/>
                </a:solidFill>
                <a:effectLst/>
              </a:rPr>
              <a:t> </a:t>
            </a:r>
            <a:r>
              <a:rPr lang="en-US" sz="2200" b="0" i="0" spc="0" dirty="0">
                <a:ln>
                  <a:noFill/>
                </a:ln>
                <a:solidFill>
                  <a:schemeClr val="tx1"/>
                </a:solidFill>
                <a:effectLst/>
              </a:rPr>
              <a:t>yang paling </a:t>
            </a:r>
            <a:r>
              <a:rPr lang="en-US" sz="2200" b="0" i="0" spc="0" dirty="0" err="1">
                <a:ln>
                  <a:noFill/>
                </a:ln>
                <a:solidFill>
                  <a:schemeClr val="tx1"/>
                </a:solidFill>
                <a:effectLst/>
              </a:rPr>
              <a:t>anda</a:t>
            </a:r>
            <a:r>
              <a:rPr lang="en-US" sz="2200" b="0" i="0" spc="0" dirty="0">
                <a:ln>
                  <a:noFill/>
                </a:ln>
                <a:solidFill>
                  <a:schemeClr val="tx1"/>
                </a:solidFill>
                <a:effectLst/>
              </a:rPr>
              <a:t> </a:t>
            </a:r>
            <a:r>
              <a:rPr lang="en-US" sz="2200" b="0" i="0" spc="0" dirty="0" err="1">
                <a:ln>
                  <a:noFill/>
                </a:ln>
                <a:solidFill>
                  <a:schemeClr val="tx1"/>
                </a:solidFill>
                <a:effectLst/>
              </a:rPr>
              <a:t>suka</a:t>
            </a:r>
            <a:r>
              <a:rPr lang="en-US" sz="2200" b="0" i="0" spc="0" dirty="0">
                <a:ln>
                  <a:noFill/>
                </a:ln>
                <a:solidFill>
                  <a:schemeClr val="tx1"/>
                </a:solidFill>
                <a:effectLst/>
              </a:rPr>
              <a:t> :&lt;</a:t>
            </a:r>
            <a:r>
              <a:rPr lang="en-US" sz="2200" b="0" i="0" spc="0" dirty="0" err="1">
                <a:ln>
                  <a:noFill/>
                </a:ln>
                <a:solidFill>
                  <a:schemeClr val="tx1"/>
                </a:solidFill>
                <a:effectLst/>
              </a:rPr>
              <a:t>br</a:t>
            </a:r>
            <a:r>
              <a:rPr lang="en-US" sz="2200" b="0" i="0" spc="0" dirty="0">
                <a:ln>
                  <a:noFill/>
                </a:ln>
                <a:solidFill>
                  <a:schemeClr val="tx1"/>
                </a:solidFill>
                <a:effectLst/>
              </a:rPr>
              <a: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select name = "</a:t>
            </a:r>
            <a:r>
              <a:rPr lang="en-US" sz="2200" b="0" i="0" spc="0" dirty="0" err="1">
                <a:ln>
                  <a:noFill/>
                </a:ln>
                <a:solidFill>
                  <a:schemeClr val="tx1"/>
                </a:solidFill>
                <a:effectLst/>
              </a:rPr>
              <a:t>Makanan</a:t>
            </a:r>
            <a:r>
              <a:rPr lang="en-US" sz="2200" b="0" i="0" spc="0" dirty="0">
                <a:ln>
                  <a:noFill/>
                </a:ln>
                <a:solidFill>
                  <a:schemeClr val="tx1"/>
                </a:solidFill>
                <a:effectLst/>
              </a:rPr>
              <a: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option&gt; Sate &lt;/option&gt;</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option&gt; Soto &lt;/option&gt;</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option&gt; </a:t>
            </a:r>
            <a:r>
              <a:rPr lang="en-US" sz="2200" b="0" i="0" spc="0" dirty="0" err="1">
                <a:ln>
                  <a:noFill/>
                </a:ln>
                <a:solidFill>
                  <a:schemeClr val="tx1"/>
                </a:solidFill>
                <a:effectLst/>
              </a:rPr>
              <a:t>Martabak</a:t>
            </a:r>
            <a:r>
              <a:rPr lang="en-US" sz="2200" b="0" i="0" spc="0" dirty="0">
                <a:ln>
                  <a:noFill/>
                </a:ln>
                <a:solidFill>
                  <a:schemeClr val="tx1"/>
                </a:solidFill>
                <a:effectLst/>
              </a:rPr>
              <a:t> &lt;/option&gt;</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option&gt; Lain-lain &lt;/option&gt;</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select&gt;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form&gt; </a:t>
            </a:r>
          </a:p>
          <a:p>
            <a:pPr marL="457200" indent="-457200" algn="just">
              <a:buFont typeface="+mj-lt"/>
              <a:buAutoNum type="arabicPeriod"/>
            </a:pPr>
            <a:r>
              <a:rPr lang="en-US" sz="2200" b="0" i="0" spc="0" dirty="0">
                <a:ln>
                  <a:noFill/>
                </a:ln>
                <a:solidFill>
                  <a:schemeClr val="tx1"/>
                </a:solidFill>
                <a:effectLst/>
              </a:rPr>
              <a:t>&lt;/body&gt; </a:t>
            </a:r>
          </a:p>
          <a:p>
            <a:pPr marL="457200" indent="-457200" algn="just">
              <a:buFont typeface="+mj-lt"/>
              <a:buAutoNum type="arabicPeriod"/>
            </a:pPr>
            <a:r>
              <a:rPr lang="en-US" sz="2200" b="0" i="0" spc="0" dirty="0">
                <a:ln>
                  <a:noFill/>
                </a:ln>
                <a:solidFill>
                  <a:schemeClr val="tx1"/>
                </a:solidFill>
                <a:effectLst/>
              </a:rPr>
              <a:t>&lt;/html&gt;</a:t>
            </a:r>
            <a:endParaRPr lang="en-US" sz="2200" b="0" spc="0" dirty="0">
              <a:ln>
                <a:noFill/>
              </a:ln>
              <a:solidFill>
                <a:schemeClr val="tx1"/>
              </a:solidFill>
              <a:effectLst/>
            </a:endParaRPr>
          </a:p>
        </p:txBody>
      </p:sp>
    </p:spTree>
    <p:extLst>
      <p:ext uri="{BB962C8B-B14F-4D97-AF65-F5344CB8AC3E}">
        <p14:creationId xmlns:p14="http://schemas.microsoft.com/office/powerpoint/2010/main" val="385989457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804" y="117985"/>
            <a:ext cx="8352928" cy="618955"/>
          </a:xfrm>
        </p:spPr>
        <p:txBody>
          <a:bodyPr/>
          <a:lstStyle/>
          <a:p>
            <a:pPr algn="ctr"/>
            <a:r>
              <a:rPr lang="en-US" sz="4400" b="1" dirty="0" err="1" smtClean="0"/>
              <a:t>Penggunaan</a:t>
            </a:r>
            <a:r>
              <a:rPr lang="en-US" sz="4400" b="1" dirty="0" smtClean="0"/>
              <a:t> </a:t>
            </a:r>
            <a:r>
              <a:rPr lang="en-US" sz="4400" b="1" dirty="0" err="1"/>
              <a:t>Tipe</a:t>
            </a:r>
            <a:r>
              <a:rPr lang="en-US" sz="4400" b="1" dirty="0"/>
              <a:t> Checkbox </a:t>
            </a:r>
            <a:endParaRPr lang="en-US" sz="4400" dirty="0"/>
          </a:p>
        </p:txBody>
      </p:sp>
      <p:sp>
        <p:nvSpPr>
          <p:cNvPr id="4" name="Text Placeholder 3"/>
          <p:cNvSpPr>
            <a:spLocks noGrp="1"/>
          </p:cNvSpPr>
          <p:nvPr>
            <p:ph type="body" sz="quarter" idx="10"/>
          </p:nvPr>
        </p:nvSpPr>
        <p:spPr>
          <a:xfrm>
            <a:off x="251520" y="908720"/>
            <a:ext cx="8640960" cy="5472608"/>
          </a:xfrm>
          <a:solidFill>
            <a:schemeClr val="lt1">
              <a:alpha val="22000"/>
            </a:schemeClr>
          </a:solidFill>
        </p:spPr>
        <p:style>
          <a:lnRef idx="2">
            <a:schemeClr val="accent5"/>
          </a:lnRef>
          <a:fillRef idx="1">
            <a:schemeClr val="lt1"/>
          </a:fillRef>
          <a:effectRef idx="0">
            <a:schemeClr val="accent5"/>
          </a:effectRef>
          <a:fontRef idx="minor">
            <a:schemeClr val="dk1"/>
          </a:fontRef>
        </p:style>
        <p:txBody>
          <a:bodyPr/>
          <a:lstStyle/>
          <a:p>
            <a:pPr marL="571500" indent="-571500" algn="just">
              <a:buFont typeface="Wingdings" pitchFamily="2" charset="2"/>
              <a:buChar char="ü"/>
            </a:pPr>
            <a:r>
              <a:rPr lang="en-US" sz="4200" b="0" i="0" spc="0" dirty="0">
                <a:ln>
                  <a:noFill/>
                </a:ln>
                <a:solidFill>
                  <a:schemeClr val="tx1"/>
                </a:solidFill>
                <a:effectLst/>
              </a:rPr>
              <a:t>Memilih sebuah informasi dengan cara mengklik kotak tertentu dan selanjutnya terdapat karakter khusus yang menandai </a:t>
            </a:r>
            <a:r>
              <a:rPr lang="en-US" sz="4200" b="0" i="0" spc="0" dirty="0" err="1">
                <a:ln>
                  <a:noFill/>
                </a:ln>
                <a:solidFill>
                  <a:schemeClr val="tx1"/>
                </a:solidFill>
                <a:effectLst/>
              </a:rPr>
              <a:t>kotak</a:t>
            </a:r>
            <a:r>
              <a:rPr lang="en-US" sz="4200" b="0" i="0" spc="0" dirty="0">
                <a:ln>
                  <a:noFill/>
                </a:ln>
                <a:solidFill>
                  <a:schemeClr val="tx1"/>
                </a:solidFill>
                <a:effectLst/>
              </a:rPr>
              <a:t> </a:t>
            </a:r>
            <a:r>
              <a:rPr lang="en-US" sz="4200" b="0" i="0" spc="0" dirty="0" err="1" smtClean="0">
                <a:ln>
                  <a:noFill/>
                </a:ln>
                <a:solidFill>
                  <a:schemeClr val="tx1"/>
                </a:solidFill>
                <a:effectLst/>
              </a:rPr>
              <a:t>tersebut</a:t>
            </a:r>
            <a:r>
              <a:rPr lang="en-US" sz="4200" b="0" i="0" spc="0" dirty="0" smtClean="0">
                <a:ln>
                  <a:noFill/>
                </a:ln>
                <a:solidFill>
                  <a:schemeClr val="tx1"/>
                </a:solidFill>
                <a:effectLst/>
              </a:rPr>
              <a:t>.</a:t>
            </a:r>
          </a:p>
          <a:p>
            <a:pPr marL="571500" indent="-571500" algn="just">
              <a:buFont typeface="Wingdings" pitchFamily="2" charset="2"/>
              <a:buChar char="ü"/>
            </a:pPr>
            <a:r>
              <a:rPr lang="en-US" sz="4200" b="0" i="0" spc="0" dirty="0" err="1" smtClean="0">
                <a:ln>
                  <a:noFill/>
                </a:ln>
                <a:solidFill>
                  <a:schemeClr val="tx1"/>
                </a:solidFill>
                <a:effectLst/>
              </a:rPr>
              <a:t>Pada</a:t>
            </a:r>
            <a:r>
              <a:rPr lang="en-US" sz="4200" b="0" i="0" spc="0" dirty="0" smtClean="0">
                <a:ln>
                  <a:noFill/>
                </a:ln>
                <a:solidFill>
                  <a:schemeClr val="tx1"/>
                </a:solidFill>
                <a:effectLst/>
              </a:rPr>
              <a:t> </a:t>
            </a:r>
            <a:r>
              <a:rPr lang="en-US" sz="4200" b="0" i="0" spc="0" dirty="0" err="1" smtClean="0">
                <a:ln>
                  <a:noFill/>
                </a:ln>
                <a:solidFill>
                  <a:schemeClr val="tx1"/>
                </a:solidFill>
                <a:effectLst/>
              </a:rPr>
              <a:t>formulir</a:t>
            </a:r>
            <a:r>
              <a:rPr lang="en-US" sz="4200" b="0" i="0" spc="0" dirty="0" smtClean="0">
                <a:ln>
                  <a:noFill/>
                </a:ln>
                <a:solidFill>
                  <a:schemeClr val="tx1"/>
                </a:solidFill>
                <a:effectLst/>
              </a:rPr>
              <a:t> </a:t>
            </a:r>
            <a:r>
              <a:rPr lang="en-US" sz="4200" b="0" i="0" spc="0" dirty="0">
                <a:ln>
                  <a:noFill/>
                </a:ln>
                <a:solidFill>
                  <a:schemeClr val="tx1"/>
                </a:solidFill>
                <a:effectLst/>
              </a:rPr>
              <a:t>inilah yang dinamakan tipe </a:t>
            </a:r>
            <a:r>
              <a:rPr lang="en-US" sz="4200" b="0" i="0" spc="0" dirty="0">
                <a:ln>
                  <a:noFill/>
                </a:ln>
                <a:solidFill>
                  <a:srgbClr val="C00000"/>
                </a:solidFill>
                <a:effectLst>
                  <a:outerShdw blurRad="38100" dist="38100" dir="2700000" algn="tl">
                    <a:srgbClr val="000000">
                      <a:alpha val="43137"/>
                    </a:srgbClr>
                  </a:outerShdw>
                </a:effectLst>
              </a:rPr>
              <a:t>checkbox</a:t>
            </a:r>
            <a:r>
              <a:rPr lang="en-US" sz="4200" b="0" i="0" spc="0" dirty="0">
                <a:ln>
                  <a:noFill/>
                </a:ln>
                <a:solidFill>
                  <a:schemeClr val="tx1"/>
                </a:solidFill>
                <a:effectLst/>
              </a:rPr>
              <a:t>. </a:t>
            </a:r>
            <a:endParaRPr lang="en-US" sz="4200" b="0" i="0" spc="0" dirty="0" smtClean="0">
              <a:ln>
                <a:noFill/>
              </a:ln>
              <a:solidFill>
                <a:schemeClr val="tx1"/>
              </a:solidFill>
              <a:effectLst/>
            </a:endParaRPr>
          </a:p>
          <a:p>
            <a:pPr marL="571500" indent="-571500" algn="just">
              <a:buFont typeface="Wingdings" pitchFamily="2" charset="2"/>
              <a:buChar char="ü"/>
            </a:pPr>
            <a:r>
              <a:rPr lang="en-US" sz="4200" b="0" i="0" spc="0" dirty="0" err="1" smtClean="0">
                <a:ln>
                  <a:noFill/>
                </a:ln>
                <a:solidFill>
                  <a:schemeClr val="tx1"/>
                </a:solidFill>
                <a:effectLst/>
              </a:rPr>
              <a:t>Karakter</a:t>
            </a:r>
            <a:r>
              <a:rPr lang="en-US" sz="4200" b="0" i="0" spc="0" dirty="0" smtClean="0">
                <a:ln>
                  <a:noFill/>
                </a:ln>
                <a:solidFill>
                  <a:schemeClr val="tx1"/>
                </a:solidFill>
                <a:effectLst/>
              </a:rPr>
              <a:t> </a:t>
            </a:r>
            <a:r>
              <a:rPr lang="en-US" sz="4200" b="0" i="0" spc="0" dirty="0">
                <a:ln>
                  <a:noFill/>
                </a:ln>
                <a:solidFill>
                  <a:schemeClr val="tx1"/>
                </a:solidFill>
                <a:effectLst/>
              </a:rPr>
              <a:t>tersebut umumnya berbentuk tanda checklist/centang. </a:t>
            </a:r>
            <a:endParaRPr lang="en-US" sz="4200" b="0" spc="0" dirty="0">
              <a:ln>
                <a:noFill/>
              </a:ln>
              <a:solidFill>
                <a:schemeClr val="tx1"/>
              </a:solidFill>
              <a:effectLst/>
            </a:endParaRPr>
          </a:p>
        </p:txBody>
      </p:sp>
    </p:spTree>
    <p:extLst>
      <p:ext uri="{BB962C8B-B14F-4D97-AF65-F5344CB8AC3E}">
        <p14:creationId xmlns:p14="http://schemas.microsoft.com/office/powerpoint/2010/main" val="410824092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804" y="117985"/>
            <a:ext cx="8352928" cy="618955"/>
          </a:xfrm>
        </p:spPr>
        <p:txBody>
          <a:bodyPr/>
          <a:lstStyle/>
          <a:p>
            <a:pPr algn="ctr"/>
            <a:r>
              <a:rPr lang="en-US" sz="4400" b="1" dirty="0" smtClean="0"/>
              <a:t>CONTOH PROGRAM (checkbox.html)</a:t>
            </a:r>
            <a:endParaRPr lang="en-US" sz="4400" dirty="0"/>
          </a:p>
        </p:txBody>
      </p:sp>
      <p:sp>
        <p:nvSpPr>
          <p:cNvPr id="4" name="Text Placeholder 3"/>
          <p:cNvSpPr>
            <a:spLocks noGrp="1"/>
          </p:cNvSpPr>
          <p:nvPr>
            <p:ph type="body" sz="quarter" idx="10"/>
          </p:nvPr>
        </p:nvSpPr>
        <p:spPr>
          <a:xfrm>
            <a:off x="251520" y="980728"/>
            <a:ext cx="8568952" cy="5328592"/>
          </a:xfrm>
          <a:solidFill>
            <a:schemeClr val="lt1">
              <a:alpha val="22000"/>
            </a:schemeClr>
          </a:solidFill>
        </p:spPr>
        <p:style>
          <a:lnRef idx="2">
            <a:schemeClr val="accent5"/>
          </a:lnRef>
          <a:fillRef idx="1">
            <a:schemeClr val="lt1"/>
          </a:fillRef>
          <a:effectRef idx="0">
            <a:schemeClr val="accent5"/>
          </a:effectRef>
          <a:fontRef idx="minor">
            <a:schemeClr val="dk1"/>
          </a:fontRef>
        </p:style>
        <p:txBody>
          <a:bodyPr/>
          <a:lstStyle/>
          <a:p>
            <a:pPr marL="457200" indent="-457200" algn="just">
              <a:buFont typeface="+mj-lt"/>
              <a:buAutoNum type="arabicPeriod"/>
            </a:pPr>
            <a:r>
              <a:rPr lang="en-US" sz="2200" b="0" i="0" spc="0" dirty="0">
                <a:ln>
                  <a:noFill/>
                </a:ln>
                <a:solidFill>
                  <a:schemeClr val="tx1"/>
                </a:solidFill>
                <a:effectLst/>
              </a:rPr>
              <a:t>&lt;html&gt; </a:t>
            </a:r>
          </a:p>
          <a:p>
            <a:pPr marL="457200" indent="-457200" algn="just">
              <a:buFont typeface="+mj-lt"/>
              <a:buAutoNum type="arabicPeriod"/>
            </a:pPr>
            <a:r>
              <a:rPr lang="en-US" sz="2200" b="0" i="0" spc="0" dirty="0">
                <a:ln>
                  <a:noFill/>
                </a:ln>
                <a:solidFill>
                  <a:schemeClr val="tx1"/>
                </a:solidFill>
                <a:effectLst/>
              </a:rPr>
              <a:t>&lt;head&gt; </a:t>
            </a:r>
          </a:p>
          <a:p>
            <a:pPr marL="457200" indent="-457200" algn="just">
              <a:buFont typeface="+mj-lt"/>
              <a:buAutoNum type="arabicPeriod"/>
            </a:pPr>
            <a:r>
              <a:rPr lang="en-US" sz="2200" b="0" i="0" spc="0" dirty="0">
                <a:ln>
                  <a:noFill/>
                </a:ln>
                <a:solidFill>
                  <a:schemeClr val="tx1"/>
                </a:solidFill>
                <a:effectLst/>
              </a:rPr>
              <a:t>	&lt;</a:t>
            </a:r>
            <a:r>
              <a:rPr lang="en-US" sz="2200" b="0" i="0" spc="0" dirty="0" smtClean="0">
                <a:ln>
                  <a:noFill/>
                </a:ln>
                <a:solidFill>
                  <a:schemeClr val="tx1"/>
                </a:solidFill>
                <a:effectLst/>
              </a:rPr>
              <a:t>title&gt;check box&lt;/</a:t>
            </a:r>
            <a:r>
              <a:rPr lang="en-US" sz="2200" b="0" i="0" spc="0" dirty="0">
                <a:ln>
                  <a:noFill/>
                </a:ln>
                <a:solidFill>
                  <a:schemeClr val="tx1"/>
                </a:solidFill>
                <a:effectLst/>
              </a:rPr>
              <a:t>title&gt; </a:t>
            </a:r>
          </a:p>
          <a:p>
            <a:pPr marL="457200" indent="-457200" algn="just">
              <a:buFont typeface="+mj-lt"/>
              <a:buAutoNum type="arabicPeriod"/>
            </a:pPr>
            <a:r>
              <a:rPr lang="en-US" sz="2200" b="0" i="0" spc="0" dirty="0">
                <a:ln>
                  <a:noFill/>
                </a:ln>
                <a:solidFill>
                  <a:schemeClr val="tx1"/>
                </a:solidFill>
                <a:effectLst/>
              </a:rPr>
              <a:t>&lt;/head&gt;</a:t>
            </a:r>
          </a:p>
          <a:p>
            <a:pPr marL="457200" indent="-457200" algn="just">
              <a:buFont typeface="+mj-lt"/>
              <a:buAutoNum type="arabicPeriod"/>
            </a:pPr>
            <a:r>
              <a:rPr lang="en-US" sz="2200" b="0" i="0" spc="0" dirty="0">
                <a:ln>
                  <a:noFill/>
                </a:ln>
                <a:solidFill>
                  <a:schemeClr val="tx1"/>
                </a:solidFill>
                <a:effectLst/>
              </a:rPr>
              <a:t>&lt;body&gt; </a:t>
            </a:r>
          </a:p>
          <a:p>
            <a:pPr marL="457200" indent="-457200" algn="just">
              <a:buFont typeface="+mj-lt"/>
              <a:buAutoNum type="arabicPeriod"/>
            </a:pPr>
            <a:r>
              <a:rPr lang="en-US" sz="2200" b="0" i="0" spc="0" dirty="0" smtClean="0">
                <a:ln>
                  <a:noFill/>
                </a:ln>
                <a:solidFill>
                  <a:schemeClr val="tx1"/>
                </a:solidFill>
                <a:effectLst/>
              </a:rPr>
              <a:t>   &lt;</a:t>
            </a:r>
            <a:r>
              <a:rPr lang="en-US" sz="2200" b="0" i="0" spc="0" dirty="0">
                <a:ln>
                  <a:noFill/>
                </a:ln>
                <a:solidFill>
                  <a:schemeClr val="tx1"/>
                </a:solidFill>
                <a:effectLst/>
              </a:rPr>
              <a:t>form&gt;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a:t>
            </a:r>
            <a:r>
              <a:rPr lang="en-US" sz="2200" b="0" i="0" spc="0" dirty="0" err="1" smtClean="0">
                <a:ln>
                  <a:noFill/>
                </a:ln>
                <a:solidFill>
                  <a:schemeClr val="tx1"/>
                </a:solidFill>
                <a:effectLst/>
              </a:rPr>
              <a:t>Sayur</a:t>
            </a:r>
            <a:r>
              <a:rPr lang="en-US" sz="2200" b="0" i="0" spc="0" dirty="0" smtClean="0">
                <a:ln>
                  <a:noFill/>
                </a:ln>
                <a:solidFill>
                  <a:schemeClr val="tx1"/>
                </a:solidFill>
                <a:effectLst/>
              </a:rPr>
              <a:t> </a:t>
            </a:r>
            <a:r>
              <a:rPr lang="en-US" sz="2200" b="0" i="0" spc="0" dirty="0" err="1">
                <a:ln>
                  <a:noFill/>
                </a:ln>
                <a:solidFill>
                  <a:schemeClr val="tx1"/>
                </a:solidFill>
                <a:effectLst/>
              </a:rPr>
              <a:t>Kesukaan</a:t>
            </a:r>
            <a:r>
              <a:rPr lang="en-US" sz="2200" b="0" i="0" spc="0" dirty="0">
                <a:ln>
                  <a:noFill/>
                </a:ln>
                <a:solidFill>
                  <a:schemeClr val="tx1"/>
                </a:solidFill>
                <a:effectLst/>
              </a:rPr>
              <a:t> </a:t>
            </a:r>
            <a:r>
              <a:rPr lang="en-US" sz="2200" b="0" i="0" spc="0" dirty="0" err="1">
                <a:ln>
                  <a:noFill/>
                </a:ln>
                <a:solidFill>
                  <a:schemeClr val="tx1"/>
                </a:solidFill>
                <a:effectLst/>
              </a:rPr>
              <a:t>Anda</a:t>
            </a:r>
            <a:r>
              <a:rPr lang="en-US" sz="2200" b="0" i="0" spc="0" dirty="0">
                <a:ln>
                  <a:noFill/>
                </a:ln>
                <a:solidFill>
                  <a:schemeClr val="tx1"/>
                </a:solidFill>
                <a:effectLst/>
              </a:rPr>
              <a:t> :&lt;</a:t>
            </a:r>
            <a:r>
              <a:rPr lang="en-US" sz="2200" b="0" i="0" spc="0" dirty="0" err="1">
                <a:ln>
                  <a:noFill/>
                </a:ln>
                <a:solidFill>
                  <a:schemeClr val="tx1"/>
                </a:solidFill>
                <a:effectLst/>
              </a:rPr>
              <a:t>br</a:t>
            </a:r>
            <a:r>
              <a:rPr lang="en-US" sz="2200" b="0" i="0" spc="0" dirty="0">
                <a:ln>
                  <a:noFill/>
                </a:ln>
                <a:solidFill>
                  <a:schemeClr val="tx1"/>
                </a:solidFill>
                <a:effectLst/>
              </a:rPr>
              <a: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input type = "checkbox" name = "</a:t>
            </a:r>
            <a:r>
              <a:rPr lang="en-US" sz="2200" b="0" i="0" spc="0" dirty="0" err="1">
                <a:ln>
                  <a:noFill/>
                </a:ln>
                <a:solidFill>
                  <a:schemeClr val="tx1"/>
                </a:solidFill>
                <a:effectLst/>
              </a:rPr>
              <a:t>bayam</a:t>
            </a:r>
            <a:r>
              <a:rPr lang="en-US" sz="2200" b="0" i="0" spc="0" dirty="0">
                <a:ln>
                  <a:noFill/>
                </a:ln>
                <a:solidFill>
                  <a:schemeClr val="tx1"/>
                </a:solidFill>
                <a:effectLst/>
              </a:rPr>
              <a:t>" checked&gt;</a:t>
            </a:r>
            <a:r>
              <a:rPr lang="en-US" sz="2200" b="0" i="0" spc="0" dirty="0" err="1">
                <a:ln>
                  <a:noFill/>
                </a:ln>
                <a:solidFill>
                  <a:schemeClr val="tx1"/>
                </a:solidFill>
                <a:effectLst/>
              </a:rPr>
              <a:t>Bayam</a:t>
            </a:r>
            <a:r>
              <a:rPr lang="en-US" sz="2200" b="0" i="0" spc="0" dirty="0">
                <a:ln>
                  <a:noFill/>
                </a:ln>
                <a:solidFill>
                  <a:schemeClr val="tx1"/>
                </a:solidFill>
                <a:effectLst/>
              </a:rPr>
              <a:t> &lt;</a:t>
            </a:r>
            <a:r>
              <a:rPr lang="en-US" sz="2200" b="0" i="0" spc="0" dirty="0" err="1">
                <a:ln>
                  <a:noFill/>
                </a:ln>
                <a:solidFill>
                  <a:schemeClr val="tx1"/>
                </a:solidFill>
                <a:effectLst/>
              </a:rPr>
              <a:t>br</a:t>
            </a:r>
            <a:r>
              <a:rPr lang="en-US" sz="2200" b="0" i="0" spc="0" dirty="0">
                <a:ln>
                  <a:noFill/>
                </a:ln>
                <a:solidFill>
                  <a:schemeClr val="tx1"/>
                </a:solidFill>
                <a:effectLst/>
              </a:rPr>
              <a: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input type = "checkbox" name = "</a:t>
            </a:r>
            <a:r>
              <a:rPr lang="en-US" sz="2200" b="0" i="0" spc="0" dirty="0" err="1">
                <a:ln>
                  <a:noFill/>
                </a:ln>
                <a:solidFill>
                  <a:schemeClr val="tx1"/>
                </a:solidFill>
                <a:effectLst/>
              </a:rPr>
              <a:t>kol</a:t>
            </a:r>
            <a:r>
              <a:rPr lang="en-US" sz="2200" b="0" i="0" spc="0" dirty="0">
                <a:ln>
                  <a:noFill/>
                </a:ln>
                <a:solidFill>
                  <a:schemeClr val="tx1"/>
                </a:solidFill>
                <a:effectLst/>
              </a:rPr>
              <a:t>" &gt;</a:t>
            </a:r>
            <a:r>
              <a:rPr lang="en-US" sz="2200" b="0" i="0" spc="0" dirty="0" err="1">
                <a:ln>
                  <a:noFill/>
                </a:ln>
                <a:solidFill>
                  <a:schemeClr val="tx1"/>
                </a:solidFill>
                <a:effectLst/>
              </a:rPr>
              <a:t>Kol</a:t>
            </a:r>
            <a:r>
              <a:rPr lang="en-US" sz="2200" b="0" i="0" spc="0" dirty="0">
                <a:ln>
                  <a:noFill/>
                </a:ln>
                <a:solidFill>
                  <a:schemeClr val="tx1"/>
                </a:solidFill>
                <a:effectLst/>
              </a:rPr>
              <a:t> &lt;</a:t>
            </a:r>
            <a:r>
              <a:rPr lang="en-US" sz="2200" b="0" i="0" spc="0" dirty="0" err="1">
                <a:ln>
                  <a:noFill/>
                </a:ln>
                <a:solidFill>
                  <a:schemeClr val="tx1"/>
                </a:solidFill>
                <a:effectLst/>
              </a:rPr>
              <a:t>br</a:t>
            </a:r>
            <a:r>
              <a:rPr lang="en-US" sz="2200" b="0" i="0" spc="0" dirty="0">
                <a:ln>
                  <a:noFill/>
                </a:ln>
                <a:solidFill>
                  <a:schemeClr val="tx1"/>
                </a:solidFill>
                <a:effectLst/>
              </a:rPr>
              <a: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input type = "checkbox" name = "</a:t>
            </a:r>
            <a:r>
              <a:rPr lang="en-US" sz="2200" b="0" i="0" spc="0" dirty="0" err="1">
                <a:ln>
                  <a:noFill/>
                </a:ln>
                <a:solidFill>
                  <a:schemeClr val="tx1"/>
                </a:solidFill>
                <a:effectLst/>
              </a:rPr>
              <a:t>Sawi</a:t>
            </a:r>
            <a:r>
              <a:rPr lang="en-US" sz="2200" b="0" i="0" spc="0" dirty="0">
                <a:ln>
                  <a:noFill/>
                </a:ln>
                <a:solidFill>
                  <a:schemeClr val="tx1"/>
                </a:solidFill>
                <a:effectLst/>
              </a:rPr>
              <a:t>" &gt;</a:t>
            </a:r>
            <a:r>
              <a:rPr lang="en-US" sz="2200" b="0" i="0" spc="0" dirty="0" err="1">
                <a:ln>
                  <a:noFill/>
                </a:ln>
                <a:solidFill>
                  <a:schemeClr val="tx1"/>
                </a:solidFill>
                <a:effectLst/>
              </a:rPr>
              <a:t>Sawi</a:t>
            </a:r>
            <a:r>
              <a:rPr lang="en-US" sz="2200" b="0" i="0" spc="0" dirty="0">
                <a:ln>
                  <a:noFill/>
                </a:ln>
                <a:solidFill>
                  <a:schemeClr val="tx1"/>
                </a:solidFill>
                <a:effectLst/>
              </a:rPr>
              <a:t> &lt;</a:t>
            </a:r>
            <a:r>
              <a:rPr lang="en-US" sz="2200" b="0" i="0" spc="0" dirty="0" err="1">
                <a:ln>
                  <a:noFill/>
                </a:ln>
                <a:solidFill>
                  <a:schemeClr val="tx1"/>
                </a:solidFill>
                <a:effectLst/>
              </a:rPr>
              <a:t>br</a:t>
            </a:r>
            <a:r>
              <a:rPr lang="en-US" sz="2200" b="0" i="0" spc="0" dirty="0">
                <a:ln>
                  <a:noFill/>
                </a:ln>
                <a:solidFill>
                  <a:schemeClr val="tx1"/>
                </a:solidFill>
                <a:effectLst/>
              </a:rPr>
              <a:t>&gt; </a:t>
            </a:r>
          </a:p>
          <a:p>
            <a:pPr marL="457200" indent="-457200" algn="just">
              <a:buFont typeface="+mj-lt"/>
              <a:buAutoNum type="arabicPeriod"/>
            </a:pPr>
            <a:r>
              <a:rPr lang="en-US" sz="2200" b="0" i="0" spc="0" dirty="0">
                <a:ln>
                  <a:noFill/>
                </a:ln>
                <a:solidFill>
                  <a:schemeClr val="tx1"/>
                </a:solidFill>
                <a:effectLst/>
              </a:rPr>
              <a:t>	</a:t>
            </a:r>
            <a:r>
              <a:rPr lang="en-US" sz="2200" b="0" i="0" spc="0" dirty="0" smtClean="0">
                <a:ln>
                  <a:noFill/>
                </a:ln>
                <a:solidFill>
                  <a:schemeClr val="tx1"/>
                </a:solidFill>
                <a:effectLst/>
              </a:rPr>
              <a:t>   &lt;</a:t>
            </a:r>
            <a:r>
              <a:rPr lang="en-US" sz="2200" b="0" i="0" spc="0" dirty="0">
                <a:ln>
                  <a:noFill/>
                </a:ln>
                <a:solidFill>
                  <a:schemeClr val="tx1"/>
                </a:solidFill>
                <a:effectLst/>
              </a:rPr>
              <a:t>input type = "checkbox" name = "lain" &gt;Lain-lain &lt;</a:t>
            </a:r>
            <a:r>
              <a:rPr lang="en-US" sz="2200" b="0" i="0" spc="0" dirty="0" err="1">
                <a:ln>
                  <a:noFill/>
                </a:ln>
                <a:solidFill>
                  <a:schemeClr val="tx1"/>
                </a:solidFill>
                <a:effectLst/>
              </a:rPr>
              <a:t>br</a:t>
            </a:r>
            <a:r>
              <a:rPr lang="en-US" sz="2200" b="0" i="0" spc="0" dirty="0">
                <a:ln>
                  <a:noFill/>
                </a:ln>
                <a:solidFill>
                  <a:schemeClr val="tx1"/>
                </a:solidFill>
                <a:effectLst/>
              </a:rPr>
              <a:t>&gt; </a:t>
            </a:r>
          </a:p>
          <a:p>
            <a:pPr marL="457200" indent="-457200" algn="just">
              <a:buFont typeface="+mj-lt"/>
              <a:buAutoNum type="arabicPeriod"/>
            </a:pPr>
            <a:r>
              <a:rPr lang="en-US" sz="2200" b="0" i="0" spc="0" dirty="0" smtClean="0">
                <a:ln>
                  <a:noFill/>
                </a:ln>
                <a:solidFill>
                  <a:schemeClr val="tx1"/>
                </a:solidFill>
                <a:effectLst/>
              </a:rPr>
              <a:t>   &lt;/</a:t>
            </a:r>
            <a:r>
              <a:rPr lang="en-US" sz="2200" b="0" i="0" spc="0" dirty="0">
                <a:ln>
                  <a:noFill/>
                </a:ln>
                <a:solidFill>
                  <a:schemeClr val="tx1"/>
                </a:solidFill>
                <a:effectLst/>
              </a:rPr>
              <a:t>form&gt; </a:t>
            </a:r>
          </a:p>
          <a:p>
            <a:pPr marL="457200" indent="-457200" algn="just">
              <a:buFont typeface="+mj-lt"/>
              <a:buAutoNum type="arabicPeriod"/>
            </a:pPr>
            <a:r>
              <a:rPr lang="en-US" sz="2200" b="0" i="0" spc="0" dirty="0">
                <a:ln>
                  <a:noFill/>
                </a:ln>
                <a:solidFill>
                  <a:schemeClr val="tx1"/>
                </a:solidFill>
                <a:effectLst/>
              </a:rPr>
              <a:t>&lt;/body&gt; </a:t>
            </a:r>
          </a:p>
          <a:p>
            <a:pPr marL="457200" indent="-457200" algn="just">
              <a:buFont typeface="+mj-lt"/>
              <a:buAutoNum type="arabicPeriod"/>
            </a:pPr>
            <a:r>
              <a:rPr lang="en-US" sz="2200" b="0" i="0" spc="0" dirty="0">
                <a:ln>
                  <a:noFill/>
                </a:ln>
                <a:solidFill>
                  <a:schemeClr val="tx1"/>
                </a:solidFill>
                <a:effectLst/>
              </a:rPr>
              <a:t>&lt;/html&gt;</a:t>
            </a:r>
            <a:endParaRPr lang="en-US" sz="2200" b="0" spc="0" dirty="0">
              <a:ln>
                <a:noFill/>
              </a:ln>
              <a:solidFill>
                <a:schemeClr val="tx1"/>
              </a:solidFill>
              <a:effectLst/>
            </a:endParaRPr>
          </a:p>
        </p:txBody>
      </p:sp>
    </p:spTree>
    <p:extLst>
      <p:ext uri="{BB962C8B-B14F-4D97-AF65-F5344CB8AC3E}">
        <p14:creationId xmlns:p14="http://schemas.microsoft.com/office/powerpoint/2010/main" val="421110205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804" y="117985"/>
            <a:ext cx="8352928" cy="618955"/>
          </a:xfrm>
        </p:spPr>
        <p:txBody>
          <a:bodyPr/>
          <a:lstStyle/>
          <a:p>
            <a:pPr algn="ctr"/>
            <a:r>
              <a:rPr lang="en-US" sz="4400" b="1" dirty="0" err="1" smtClean="0"/>
              <a:t>Penggunaan</a:t>
            </a:r>
            <a:r>
              <a:rPr lang="en-US" sz="4400" b="1" dirty="0" smtClean="0"/>
              <a:t> </a:t>
            </a:r>
            <a:r>
              <a:rPr lang="en-US" sz="4400" b="1" dirty="0" err="1"/>
              <a:t>Tipe</a:t>
            </a:r>
            <a:r>
              <a:rPr lang="en-US" sz="4400" b="1" dirty="0"/>
              <a:t> Radio </a:t>
            </a:r>
            <a:endParaRPr lang="en-US" sz="4400" dirty="0"/>
          </a:p>
        </p:txBody>
      </p:sp>
      <p:sp>
        <p:nvSpPr>
          <p:cNvPr id="4" name="Text Placeholder 3"/>
          <p:cNvSpPr>
            <a:spLocks noGrp="1"/>
          </p:cNvSpPr>
          <p:nvPr>
            <p:ph type="body" sz="quarter" idx="10"/>
          </p:nvPr>
        </p:nvSpPr>
        <p:spPr>
          <a:xfrm>
            <a:off x="251520" y="1124744"/>
            <a:ext cx="8640960" cy="4968552"/>
          </a:xfrm>
          <a:solidFill>
            <a:schemeClr val="lt1">
              <a:alpha val="22000"/>
            </a:schemeClr>
          </a:solidFill>
        </p:spPr>
        <p:style>
          <a:lnRef idx="2">
            <a:schemeClr val="accent5"/>
          </a:lnRef>
          <a:fillRef idx="1">
            <a:schemeClr val="lt1"/>
          </a:fillRef>
          <a:effectRef idx="0">
            <a:schemeClr val="accent5"/>
          </a:effectRef>
          <a:fontRef idx="minor">
            <a:schemeClr val="dk1"/>
          </a:fontRef>
        </p:style>
        <p:txBody>
          <a:bodyPr/>
          <a:lstStyle/>
          <a:p>
            <a:pPr algn="ctr"/>
            <a:r>
              <a:rPr lang="en-US" sz="4400" b="0" i="0" spc="0" dirty="0">
                <a:ln>
                  <a:noFill/>
                </a:ln>
                <a:solidFill>
                  <a:schemeClr val="tx1"/>
                </a:solidFill>
                <a:effectLst/>
              </a:rPr>
              <a:t>Tipe radio umumnya sama penggunaanya dengan checkbox. Hanya saja kalau checkbox berbentuk kotak dan tandanya berupa karakter centang, kalau pada radio berbentuk bulatan dengan ditandai karakter titik berwarna hitam apabila kita telah memilihnya. </a:t>
            </a:r>
            <a:endParaRPr lang="en-US" sz="4400" b="0" spc="0" dirty="0">
              <a:ln>
                <a:noFill/>
              </a:ln>
              <a:solidFill>
                <a:schemeClr val="tx1"/>
              </a:solidFill>
              <a:effectLst/>
            </a:endParaRPr>
          </a:p>
        </p:txBody>
      </p:sp>
    </p:spTree>
    <p:extLst>
      <p:ext uri="{BB962C8B-B14F-4D97-AF65-F5344CB8AC3E}">
        <p14:creationId xmlns:p14="http://schemas.microsoft.com/office/powerpoint/2010/main" val="324124958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3804" y="117985"/>
            <a:ext cx="8352928" cy="618955"/>
          </a:xfrm>
        </p:spPr>
        <p:txBody>
          <a:bodyPr/>
          <a:lstStyle/>
          <a:p>
            <a:pPr algn="ctr"/>
            <a:r>
              <a:rPr lang="en-US" sz="4400" b="1" dirty="0" smtClean="0"/>
              <a:t>CONTOH PROGRAM (radio.html)</a:t>
            </a:r>
            <a:endParaRPr lang="en-US" sz="4400" dirty="0"/>
          </a:p>
        </p:txBody>
      </p:sp>
      <p:sp>
        <p:nvSpPr>
          <p:cNvPr id="4" name="Text Placeholder 3"/>
          <p:cNvSpPr>
            <a:spLocks noGrp="1"/>
          </p:cNvSpPr>
          <p:nvPr>
            <p:ph type="body" sz="quarter" idx="10"/>
          </p:nvPr>
        </p:nvSpPr>
        <p:spPr>
          <a:xfrm>
            <a:off x="179512" y="836712"/>
            <a:ext cx="8784976" cy="5760640"/>
          </a:xfrm>
          <a:solidFill>
            <a:schemeClr val="lt1">
              <a:alpha val="22000"/>
            </a:schemeClr>
          </a:solidFill>
        </p:spPr>
        <p:style>
          <a:lnRef idx="2">
            <a:schemeClr val="accent5"/>
          </a:lnRef>
          <a:fillRef idx="1">
            <a:schemeClr val="lt1"/>
          </a:fillRef>
          <a:effectRef idx="0">
            <a:schemeClr val="accent5"/>
          </a:effectRef>
          <a:fontRef idx="minor">
            <a:schemeClr val="dk1"/>
          </a:fontRef>
        </p:style>
        <p:txBody>
          <a:bodyPr/>
          <a:lstStyle/>
          <a:p>
            <a:pPr marL="457200" indent="-457200" algn="just">
              <a:buFont typeface="+mj-lt"/>
              <a:buAutoNum type="arabicPeriod"/>
            </a:pPr>
            <a:r>
              <a:rPr lang="en-US" sz="1800" b="0" i="0" spc="0" dirty="0">
                <a:ln>
                  <a:noFill/>
                </a:ln>
                <a:solidFill>
                  <a:schemeClr val="tx1"/>
                </a:solidFill>
                <a:effectLst/>
              </a:rPr>
              <a:t>&lt;html&gt; </a:t>
            </a:r>
          </a:p>
          <a:p>
            <a:pPr marL="457200" indent="-457200" algn="just">
              <a:buFont typeface="+mj-lt"/>
              <a:buAutoNum type="arabicPeriod"/>
            </a:pPr>
            <a:r>
              <a:rPr lang="en-US" sz="1800" b="0" i="0" spc="0" dirty="0">
                <a:ln>
                  <a:noFill/>
                </a:ln>
                <a:solidFill>
                  <a:schemeClr val="tx1"/>
                </a:solidFill>
                <a:effectLst/>
              </a:rPr>
              <a:t>&lt;head&gt; </a:t>
            </a:r>
          </a:p>
          <a:p>
            <a:pPr marL="457200" indent="-457200" algn="just">
              <a:buFont typeface="+mj-lt"/>
              <a:buAutoNum type="arabicPeriod"/>
            </a:pPr>
            <a:r>
              <a:rPr lang="en-US" sz="1800" b="0" i="0" spc="0" dirty="0">
                <a:ln>
                  <a:noFill/>
                </a:ln>
                <a:solidFill>
                  <a:schemeClr val="tx1"/>
                </a:solidFill>
                <a:effectLst/>
              </a:rPr>
              <a:t>	&lt;title&gt;radio&lt;/title&gt; </a:t>
            </a:r>
          </a:p>
          <a:p>
            <a:pPr marL="457200" indent="-457200" algn="just">
              <a:buFont typeface="+mj-lt"/>
              <a:buAutoNum type="arabicPeriod"/>
            </a:pPr>
            <a:r>
              <a:rPr lang="en-US" sz="1800" b="0" i="0" spc="0" dirty="0">
                <a:ln>
                  <a:noFill/>
                </a:ln>
                <a:solidFill>
                  <a:schemeClr val="tx1"/>
                </a:solidFill>
                <a:effectLst/>
              </a:rPr>
              <a:t>&lt;/head&gt; </a:t>
            </a:r>
          </a:p>
          <a:p>
            <a:pPr marL="457200" indent="-457200" algn="just">
              <a:buFont typeface="+mj-lt"/>
              <a:buAutoNum type="arabicPeriod"/>
            </a:pPr>
            <a:r>
              <a:rPr lang="en-US" sz="1800" b="0" i="0" spc="0" dirty="0">
                <a:ln>
                  <a:noFill/>
                </a:ln>
                <a:solidFill>
                  <a:schemeClr val="tx1"/>
                </a:solidFill>
                <a:effectLst/>
              </a:rPr>
              <a:t>&lt;body&gt; </a:t>
            </a:r>
          </a:p>
          <a:p>
            <a:pPr marL="457200" indent="-457200" algn="just">
              <a:buFont typeface="+mj-lt"/>
              <a:buAutoNum type="arabicPeriod"/>
            </a:pPr>
            <a:r>
              <a:rPr lang="en-US" sz="1800" b="0" i="0" spc="0" dirty="0" smtClean="0">
                <a:ln>
                  <a:noFill/>
                </a:ln>
                <a:solidFill>
                  <a:schemeClr val="tx1"/>
                </a:solidFill>
                <a:effectLst/>
              </a:rPr>
              <a:t>&lt;form&gt; </a:t>
            </a:r>
          </a:p>
          <a:p>
            <a:pPr marL="457200" indent="-457200" algn="just">
              <a:buFont typeface="+mj-lt"/>
              <a:buAutoNum type="arabicPeriod"/>
            </a:pPr>
            <a:r>
              <a:rPr lang="en-US" sz="1800" b="0" i="0" spc="0" dirty="0">
                <a:ln>
                  <a:noFill/>
                </a:ln>
                <a:solidFill>
                  <a:schemeClr val="tx1"/>
                </a:solidFill>
                <a:effectLst/>
              </a:rPr>
              <a:t>	</a:t>
            </a:r>
            <a:r>
              <a:rPr lang="en-US" sz="1800" b="0" i="0" spc="0" dirty="0" err="1">
                <a:ln>
                  <a:noFill/>
                </a:ln>
                <a:solidFill>
                  <a:schemeClr val="tx1"/>
                </a:solidFill>
                <a:effectLst/>
              </a:rPr>
              <a:t>Jenis</a:t>
            </a:r>
            <a:r>
              <a:rPr lang="en-US" sz="1800" b="0" i="0" spc="0" dirty="0">
                <a:ln>
                  <a:noFill/>
                </a:ln>
                <a:solidFill>
                  <a:schemeClr val="tx1"/>
                </a:solidFill>
                <a:effectLst/>
              </a:rPr>
              <a:t> </a:t>
            </a:r>
            <a:r>
              <a:rPr lang="en-US" sz="1800" b="0" i="0" spc="0" dirty="0" err="1">
                <a:ln>
                  <a:noFill/>
                </a:ln>
                <a:solidFill>
                  <a:schemeClr val="tx1"/>
                </a:solidFill>
                <a:effectLst/>
              </a:rPr>
              <a:t>kelamin</a:t>
            </a:r>
            <a:r>
              <a:rPr lang="en-US" sz="1800" b="0" i="0" spc="0" dirty="0">
                <a:ln>
                  <a:noFill/>
                </a:ln>
                <a:solidFill>
                  <a:schemeClr val="tx1"/>
                </a:solidFill>
                <a:effectLst/>
              </a:rPr>
              <a:t>:&lt;</a:t>
            </a:r>
            <a:r>
              <a:rPr lang="en-US" sz="1800" b="0" i="0" spc="0" dirty="0" err="1">
                <a:ln>
                  <a:noFill/>
                </a:ln>
                <a:solidFill>
                  <a:schemeClr val="tx1"/>
                </a:solidFill>
                <a:effectLst/>
              </a:rPr>
              <a:t>br</a:t>
            </a:r>
            <a:r>
              <a:rPr lang="en-US" sz="1800" b="0" i="0" spc="0" dirty="0">
                <a:ln>
                  <a:noFill/>
                </a:ln>
                <a:solidFill>
                  <a:schemeClr val="tx1"/>
                </a:solidFill>
                <a:effectLst/>
              </a:rPr>
              <a:t>&gt; </a:t>
            </a:r>
          </a:p>
          <a:p>
            <a:pPr marL="457200" indent="-457200" algn="just">
              <a:buFont typeface="+mj-lt"/>
              <a:buAutoNum type="arabicPeriod"/>
            </a:pPr>
            <a:r>
              <a:rPr lang="en-US" sz="1800" b="0" i="0" spc="0" dirty="0">
                <a:ln>
                  <a:noFill/>
                </a:ln>
                <a:solidFill>
                  <a:schemeClr val="tx1"/>
                </a:solidFill>
                <a:effectLst/>
              </a:rPr>
              <a:t>		&lt;input type = "radio" Name = "sex" checked&gt; </a:t>
            </a:r>
            <a:r>
              <a:rPr lang="en-US" sz="1800" b="0" i="0" spc="0" dirty="0" err="1">
                <a:ln>
                  <a:noFill/>
                </a:ln>
                <a:solidFill>
                  <a:schemeClr val="tx1"/>
                </a:solidFill>
                <a:effectLst/>
              </a:rPr>
              <a:t>Pria</a:t>
            </a:r>
            <a:r>
              <a:rPr lang="en-US" sz="1800" b="0" i="0" spc="0" dirty="0">
                <a:ln>
                  <a:noFill/>
                </a:ln>
                <a:solidFill>
                  <a:schemeClr val="tx1"/>
                </a:solidFill>
                <a:effectLst/>
              </a:rPr>
              <a:t>&lt;</a:t>
            </a:r>
            <a:r>
              <a:rPr lang="en-US" sz="1800" b="0" i="0" spc="0" dirty="0" err="1">
                <a:ln>
                  <a:noFill/>
                </a:ln>
                <a:solidFill>
                  <a:schemeClr val="tx1"/>
                </a:solidFill>
                <a:effectLst/>
              </a:rPr>
              <a:t>br</a:t>
            </a:r>
            <a:r>
              <a:rPr lang="en-US" sz="1800" b="0" i="0" spc="0" dirty="0">
                <a:ln>
                  <a:noFill/>
                </a:ln>
                <a:solidFill>
                  <a:schemeClr val="tx1"/>
                </a:solidFill>
                <a:effectLst/>
              </a:rPr>
              <a:t>&gt; </a:t>
            </a:r>
          </a:p>
          <a:p>
            <a:pPr marL="457200" indent="-457200" algn="just">
              <a:buFont typeface="+mj-lt"/>
              <a:buAutoNum type="arabicPeriod"/>
            </a:pPr>
            <a:r>
              <a:rPr lang="en-US" sz="1800" b="0" i="0" spc="0" dirty="0">
                <a:ln>
                  <a:noFill/>
                </a:ln>
                <a:solidFill>
                  <a:schemeClr val="tx1"/>
                </a:solidFill>
                <a:effectLst/>
              </a:rPr>
              <a:t>		&lt;input type = "radio" Name = "sex"&gt; </a:t>
            </a:r>
            <a:r>
              <a:rPr lang="en-US" sz="1800" b="0" i="0" spc="0" dirty="0" err="1">
                <a:ln>
                  <a:noFill/>
                </a:ln>
                <a:solidFill>
                  <a:schemeClr val="tx1"/>
                </a:solidFill>
                <a:effectLst/>
              </a:rPr>
              <a:t>Wanita</a:t>
            </a:r>
            <a:r>
              <a:rPr lang="en-US" sz="1800" b="0" i="0" spc="0" dirty="0">
                <a:ln>
                  <a:noFill/>
                </a:ln>
                <a:solidFill>
                  <a:schemeClr val="tx1"/>
                </a:solidFill>
                <a:effectLst/>
              </a:rPr>
              <a:t>&lt;</a:t>
            </a:r>
            <a:r>
              <a:rPr lang="en-US" sz="1800" b="0" i="0" spc="0" dirty="0" err="1">
                <a:ln>
                  <a:noFill/>
                </a:ln>
                <a:solidFill>
                  <a:schemeClr val="tx1"/>
                </a:solidFill>
                <a:effectLst/>
              </a:rPr>
              <a:t>br</a:t>
            </a:r>
            <a:r>
              <a:rPr lang="en-US" sz="1800" b="0" i="0" spc="0" dirty="0">
                <a:ln>
                  <a:noFill/>
                </a:ln>
                <a:solidFill>
                  <a:schemeClr val="tx1"/>
                </a:solidFill>
                <a:effectLst/>
              </a:rPr>
              <a:t>&gt; &lt;</a:t>
            </a:r>
            <a:r>
              <a:rPr lang="en-US" sz="1800" b="0" i="0" spc="0" dirty="0" err="1">
                <a:ln>
                  <a:noFill/>
                </a:ln>
                <a:solidFill>
                  <a:schemeClr val="tx1"/>
                </a:solidFill>
                <a:effectLst/>
              </a:rPr>
              <a:t>br</a:t>
            </a:r>
            <a:r>
              <a:rPr lang="en-US" sz="1800" b="0" i="0" spc="0" dirty="0">
                <a:ln>
                  <a:noFill/>
                </a:ln>
                <a:solidFill>
                  <a:schemeClr val="tx1"/>
                </a:solidFill>
                <a:effectLst/>
              </a:rPr>
              <a:t>&gt; &lt;</a:t>
            </a:r>
            <a:r>
              <a:rPr lang="en-US" sz="1800" b="0" i="0" spc="0" dirty="0" err="1">
                <a:ln>
                  <a:noFill/>
                </a:ln>
                <a:solidFill>
                  <a:schemeClr val="tx1"/>
                </a:solidFill>
                <a:effectLst/>
              </a:rPr>
              <a:t>hr</a:t>
            </a:r>
            <a:r>
              <a:rPr lang="en-US" sz="1800" b="0" i="0" spc="0" dirty="0">
                <a:ln>
                  <a:noFill/>
                </a:ln>
                <a:solidFill>
                  <a:schemeClr val="tx1"/>
                </a:solidFill>
                <a:effectLst/>
              </a:rPr>
              <a:t>&gt; </a:t>
            </a:r>
          </a:p>
          <a:p>
            <a:pPr marL="457200" indent="-457200" algn="just">
              <a:buFont typeface="+mj-lt"/>
              <a:buAutoNum type="arabicPeriod"/>
            </a:pPr>
            <a:r>
              <a:rPr lang="en-US" sz="1800" b="0" i="0" spc="0" dirty="0">
                <a:ln>
                  <a:noFill/>
                </a:ln>
                <a:solidFill>
                  <a:schemeClr val="tx1"/>
                </a:solidFill>
                <a:effectLst/>
              </a:rPr>
              <a:t>	Agama :&lt;</a:t>
            </a:r>
            <a:r>
              <a:rPr lang="en-US" sz="1800" b="0" i="0" spc="0" dirty="0" err="1">
                <a:ln>
                  <a:noFill/>
                </a:ln>
                <a:solidFill>
                  <a:schemeClr val="tx1"/>
                </a:solidFill>
                <a:effectLst/>
              </a:rPr>
              <a:t>br</a:t>
            </a:r>
            <a:r>
              <a:rPr lang="en-US" sz="1800" b="0" i="0" spc="0" dirty="0">
                <a:ln>
                  <a:noFill/>
                </a:ln>
                <a:solidFill>
                  <a:schemeClr val="tx1"/>
                </a:solidFill>
                <a:effectLst/>
              </a:rPr>
              <a:t>&gt; </a:t>
            </a:r>
          </a:p>
          <a:p>
            <a:pPr marL="457200" indent="-457200" algn="just">
              <a:buFont typeface="+mj-lt"/>
              <a:buAutoNum type="arabicPeriod"/>
            </a:pPr>
            <a:r>
              <a:rPr lang="en-US" sz="1800" b="0" i="0" spc="0" dirty="0">
                <a:ln>
                  <a:noFill/>
                </a:ln>
                <a:solidFill>
                  <a:schemeClr val="tx1"/>
                </a:solidFill>
                <a:effectLst/>
              </a:rPr>
              <a:t>		</a:t>
            </a:r>
            <a:r>
              <a:rPr lang="en-US" sz="1800" b="0" i="0" spc="0" dirty="0" smtClean="0">
                <a:ln>
                  <a:noFill/>
                </a:ln>
                <a:solidFill>
                  <a:schemeClr val="tx1"/>
                </a:solidFill>
                <a:effectLst/>
              </a:rPr>
              <a:t>&lt;input type = "radio" Name = "agama" value "i"&gt;Islam&lt;</a:t>
            </a:r>
            <a:r>
              <a:rPr lang="en-US" sz="1800" b="0" i="0" spc="0" dirty="0" err="1" smtClean="0">
                <a:ln>
                  <a:noFill/>
                </a:ln>
                <a:solidFill>
                  <a:schemeClr val="tx1"/>
                </a:solidFill>
                <a:effectLst/>
              </a:rPr>
              <a:t>br</a:t>
            </a:r>
            <a:r>
              <a:rPr lang="en-US" sz="1800" b="0" i="0" spc="0" dirty="0" smtClean="0">
                <a:ln>
                  <a:noFill/>
                </a:ln>
                <a:solidFill>
                  <a:schemeClr val="tx1"/>
                </a:solidFill>
                <a:effectLst/>
              </a:rPr>
              <a:t>&gt; </a:t>
            </a:r>
          </a:p>
          <a:p>
            <a:pPr marL="457200" indent="-457200" algn="just">
              <a:buFont typeface="+mj-lt"/>
              <a:buAutoNum type="arabicPeriod"/>
            </a:pPr>
            <a:r>
              <a:rPr lang="en-US" sz="1800" b="0" i="0" spc="0" dirty="0" smtClean="0">
                <a:ln>
                  <a:noFill/>
                </a:ln>
                <a:solidFill>
                  <a:schemeClr val="tx1"/>
                </a:solidFill>
                <a:effectLst/>
              </a:rPr>
              <a:t>		&lt;input type = "radio" Name = "agama" value "k"&gt;</a:t>
            </a:r>
            <a:r>
              <a:rPr lang="en-US" sz="1800" b="0" i="0" spc="0" dirty="0" err="1" smtClean="0">
                <a:ln>
                  <a:noFill/>
                </a:ln>
                <a:solidFill>
                  <a:schemeClr val="tx1"/>
                </a:solidFill>
                <a:effectLst/>
              </a:rPr>
              <a:t>Protestan</a:t>
            </a:r>
            <a:r>
              <a:rPr lang="en-US" sz="1800" b="0" i="0" spc="0" dirty="0" smtClean="0">
                <a:ln>
                  <a:noFill/>
                </a:ln>
                <a:solidFill>
                  <a:schemeClr val="tx1"/>
                </a:solidFill>
                <a:effectLst/>
              </a:rPr>
              <a:t>&lt;</a:t>
            </a:r>
            <a:r>
              <a:rPr lang="en-US" sz="1800" b="0" i="0" spc="0" dirty="0" err="1" smtClean="0">
                <a:ln>
                  <a:noFill/>
                </a:ln>
                <a:solidFill>
                  <a:schemeClr val="tx1"/>
                </a:solidFill>
                <a:effectLst/>
              </a:rPr>
              <a:t>br</a:t>
            </a:r>
            <a:r>
              <a:rPr lang="en-US" sz="1800" b="0" i="0" spc="0" dirty="0" smtClean="0">
                <a:ln>
                  <a:noFill/>
                </a:ln>
                <a:solidFill>
                  <a:schemeClr val="tx1"/>
                </a:solidFill>
                <a:effectLst/>
              </a:rPr>
              <a:t>&gt; </a:t>
            </a:r>
          </a:p>
          <a:p>
            <a:pPr marL="457200" indent="-457200" algn="just">
              <a:buFont typeface="+mj-lt"/>
              <a:buAutoNum type="arabicPeriod"/>
            </a:pPr>
            <a:r>
              <a:rPr lang="en-US" sz="1800" b="0" i="0" spc="0" dirty="0" smtClean="0">
                <a:ln>
                  <a:noFill/>
                </a:ln>
                <a:solidFill>
                  <a:schemeClr val="tx1"/>
                </a:solidFill>
                <a:effectLst/>
              </a:rPr>
              <a:t>		&lt;input type = "radio" Name = "agama" value "t"&gt;</a:t>
            </a:r>
            <a:r>
              <a:rPr lang="en-US" sz="1800" b="0" i="0" spc="0" dirty="0" err="1" smtClean="0">
                <a:ln>
                  <a:noFill/>
                </a:ln>
                <a:solidFill>
                  <a:schemeClr val="tx1"/>
                </a:solidFill>
                <a:effectLst/>
              </a:rPr>
              <a:t>Katolik</a:t>
            </a:r>
            <a:r>
              <a:rPr lang="en-US" sz="1800" b="0" i="0" spc="0" dirty="0" smtClean="0">
                <a:ln>
                  <a:noFill/>
                </a:ln>
                <a:solidFill>
                  <a:schemeClr val="tx1"/>
                </a:solidFill>
                <a:effectLst/>
              </a:rPr>
              <a:t>&lt;</a:t>
            </a:r>
            <a:r>
              <a:rPr lang="en-US" sz="1800" b="0" i="0" spc="0" dirty="0" err="1" smtClean="0">
                <a:ln>
                  <a:noFill/>
                </a:ln>
                <a:solidFill>
                  <a:schemeClr val="tx1"/>
                </a:solidFill>
                <a:effectLst/>
              </a:rPr>
              <a:t>br</a:t>
            </a:r>
            <a:r>
              <a:rPr lang="en-US" sz="1800" b="0" i="0" spc="0" dirty="0" smtClean="0">
                <a:ln>
                  <a:noFill/>
                </a:ln>
                <a:solidFill>
                  <a:schemeClr val="tx1"/>
                </a:solidFill>
                <a:effectLst/>
              </a:rPr>
              <a:t>&gt; </a:t>
            </a:r>
          </a:p>
          <a:p>
            <a:pPr marL="457200" indent="-457200" algn="just">
              <a:buFont typeface="+mj-lt"/>
              <a:buAutoNum type="arabicPeriod"/>
            </a:pPr>
            <a:r>
              <a:rPr lang="en-US" sz="1800" b="0" i="0" spc="0" dirty="0" smtClean="0">
                <a:ln>
                  <a:noFill/>
                </a:ln>
                <a:solidFill>
                  <a:schemeClr val="tx1"/>
                </a:solidFill>
                <a:effectLst/>
              </a:rPr>
              <a:t>		&lt;input type = "radio" Name = "agama" value "b"&gt;</a:t>
            </a:r>
            <a:r>
              <a:rPr lang="en-US" sz="1800" b="0" i="0" spc="0" dirty="0" err="1" smtClean="0">
                <a:ln>
                  <a:noFill/>
                </a:ln>
                <a:solidFill>
                  <a:schemeClr val="tx1"/>
                </a:solidFill>
                <a:effectLst/>
              </a:rPr>
              <a:t>Budha</a:t>
            </a:r>
            <a:r>
              <a:rPr lang="en-US" sz="1800" b="0" i="0" spc="0" dirty="0" smtClean="0">
                <a:ln>
                  <a:noFill/>
                </a:ln>
                <a:solidFill>
                  <a:schemeClr val="tx1"/>
                </a:solidFill>
                <a:effectLst/>
              </a:rPr>
              <a:t>&lt;</a:t>
            </a:r>
            <a:r>
              <a:rPr lang="en-US" sz="1800" b="0" i="0" spc="0" dirty="0" err="1" smtClean="0">
                <a:ln>
                  <a:noFill/>
                </a:ln>
                <a:solidFill>
                  <a:schemeClr val="tx1"/>
                </a:solidFill>
                <a:effectLst/>
              </a:rPr>
              <a:t>br</a:t>
            </a:r>
            <a:r>
              <a:rPr lang="en-US" sz="1800" b="0" i="0" spc="0" dirty="0" smtClean="0">
                <a:ln>
                  <a:noFill/>
                </a:ln>
                <a:solidFill>
                  <a:schemeClr val="tx1"/>
                </a:solidFill>
                <a:effectLst/>
              </a:rPr>
              <a:t>&gt; </a:t>
            </a:r>
          </a:p>
          <a:p>
            <a:pPr marL="457200" indent="-457200" algn="just">
              <a:buFont typeface="+mj-lt"/>
              <a:buAutoNum type="arabicPeriod"/>
            </a:pPr>
            <a:r>
              <a:rPr lang="en-US" sz="1800" b="0" i="0" spc="0" dirty="0" smtClean="0">
                <a:ln>
                  <a:noFill/>
                </a:ln>
                <a:solidFill>
                  <a:schemeClr val="tx1"/>
                </a:solidFill>
                <a:effectLst/>
              </a:rPr>
              <a:t>		&lt;input type = "radio" Name = "agama" value "h"&gt;Hindu&lt;</a:t>
            </a:r>
            <a:r>
              <a:rPr lang="en-US" sz="1800" b="0" i="0" spc="0" dirty="0" err="1" smtClean="0">
                <a:ln>
                  <a:noFill/>
                </a:ln>
                <a:solidFill>
                  <a:schemeClr val="tx1"/>
                </a:solidFill>
                <a:effectLst/>
              </a:rPr>
              <a:t>br</a:t>
            </a:r>
            <a:r>
              <a:rPr lang="en-US" sz="1800" b="0" i="0" spc="0" dirty="0" smtClean="0">
                <a:ln>
                  <a:noFill/>
                </a:ln>
                <a:solidFill>
                  <a:schemeClr val="tx1"/>
                </a:solidFill>
                <a:effectLst/>
              </a:rPr>
              <a:t>&gt; </a:t>
            </a:r>
          </a:p>
          <a:p>
            <a:pPr marL="457200" indent="-457200" algn="just">
              <a:buFont typeface="+mj-lt"/>
              <a:buAutoNum type="arabicPeriod"/>
            </a:pPr>
            <a:r>
              <a:rPr lang="en-US" sz="1800" b="0" i="0" spc="0" dirty="0" smtClean="0">
                <a:ln>
                  <a:noFill/>
                </a:ln>
                <a:solidFill>
                  <a:schemeClr val="tx1"/>
                </a:solidFill>
                <a:effectLst/>
              </a:rPr>
              <a:t>		&lt;input type = "radio" Name = "agama" value "l"&gt;Lain-lain&lt;</a:t>
            </a:r>
            <a:r>
              <a:rPr lang="en-US" sz="1800" b="0" i="0" spc="0" dirty="0" err="1" smtClean="0">
                <a:ln>
                  <a:noFill/>
                </a:ln>
                <a:solidFill>
                  <a:schemeClr val="tx1"/>
                </a:solidFill>
                <a:effectLst/>
              </a:rPr>
              <a:t>br</a:t>
            </a:r>
            <a:r>
              <a:rPr lang="en-US" sz="1800" b="0" i="0" spc="0" dirty="0" smtClean="0">
                <a:ln>
                  <a:noFill/>
                </a:ln>
                <a:solidFill>
                  <a:schemeClr val="tx1"/>
                </a:solidFill>
                <a:effectLst/>
              </a:rPr>
              <a:t>&gt;&lt;</a:t>
            </a:r>
            <a:r>
              <a:rPr lang="en-US" sz="1800" b="0" i="0" spc="0" dirty="0" err="1" smtClean="0">
                <a:ln>
                  <a:noFill/>
                </a:ln>
                <a:solidFill>
                  <a:schemeClr val="tx1"/>
                </a:solidFill>
                <a:effectLst/>
              </a:rPr>
              <a:t>br</a:t>
            </a:r>
            <a:r>
              <a:rPr lang="en-US" sz="1800" b="0" i="0" spc="0" dirty="0" smtClean="0">
                <a:ln>
                  <a:noFill/>
                </a:ln>
                <a:solidFill>
                  <a:schemeClr val="tx1"/>
                </a:solidFill>
                <a:effectLst/>
              </a:rPr>
              <a:t>&gt; </a:t>
            </a:r>
          </a:p>
          <a:p>
            <a:pPr marL="457200" indent="-457200" algn="just">
              <a:buFont typeface="+mj-lt"/>
              <a:buAutoNum type="arabicPeriod"/>
            </a:pPr>
            <a:r>
              <a:rPr lang="en-US" sz="1800" b="0" i="0" spc="0" dirty="0" smtClean="0">
                <a:ln>
                  <a:noFill/>
                </a:ln>
                <a:solidFill>
                  <a:schemeClr val="tx1"/>
                </a:solidFill>
                <a:effectLst/>
              </a:rPr>
              <a:t>&lt;/</a:t>
            </a:r>
            <a:r>
              <a:rPr lang="en-US" sz="1800" b="0" i="0" spc="0" dirty="0" smtClean="0">
                <a:ln>
                  <a:noFill/>
                </a:ln>
                <a:solidFill>
                  <a:schemeClr val="tx1"/>
                </a:solidFill>
                <a:effectLst/>
              </a:rPr>
              <a:t>form&gt; </a:t>
            </a:r>
          </a:p>
          <a:p>
            <a:pPr marL="457200" indent="-457200" algn="just">
              <a:buFont typeface="+mj-lt"/>
              <a:buAutoNum type="arabicPeriod"/>
            </a:pPr>
            <a:r>
              <a:rPr lang="en-US" sz="1800" b="0" i="0" spc="0" dirty="0" smtClean="0">
                <a:ln>
                  <a:noFill/>
                </a:ln>
                <a:solidFill>
                  <a:schemeClr val="tx1"/>
                </a:solidFill>
                <a:effectLst/>
              </a:rPr>
              <a:t>&lt;/body&gt; </a:t>
            </a:r>
          </a:p>
          <a:p>
            <a:pPr marL="457200" indent="-457200" algn="just">
              <a:buFont typeface="+mj-lt"/>
              <a:buAutoNum type="arabicPeriod"/>
            </a:pPr>
            <a:r>
              <a:rPr lang="en-US" sz="1800" b="0" i="0" spc="0" dirty="0" smtClean="0">
                <a:ln>
                  <a:noFill/>
                </a:ln>
                <a:solidFill>
                  <a:schemeClr val="tx1"/>
                </a:solidFill>
                <a:effectLst/>
              </a:rPr>
              <a:t>&lt;/</a:t>
            </a:r>
            <a:r>
              <a:rPr lang="en-US" sz="1800" b="0" i="0" spc="0" dirty="0">
                <a:ln>
                  <a:noFill/>
                </a:ln>
                <a:solidFill>
                  <a:schemeClr val="tx1"/>
                </a:solidFill>
                <a:effectLst/>
              </a:rPr>
              <a:t>html&gt;</a:t>
            </a:r>
            <a:endParaRPr lang="en-US" sz="1800" b="0" spc="0" dirty="0">
              <a:ln>
                <a:noFill/>
              </a:ln>
              <a:solidFill>
                <a:schemeClr val="tx1"/>
              </a:solidFill>
              <a:effectLst/>
            </a:endParaRPr>
          </a:p>
        </p:txBody>
      </p:sp>
    </p:spTree>
    <p:extLst>
      <p:ext uri="{BB962C8B-B14F-4D97-AF65-F5344CB8AC3E}">
        <p14:creationId xmlns:p14="http://schemas.microsoft.com/office/powerpoint/2010/main" val="205922899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957" y="41155"/>
            <a:ext cx="8382000" cy="664797"/>
          </a:xfrm>
        </p:spPr>
        <p:txBody>
          <a:bodyPr/>
          <a:lstStyle/>
          <a:p>
            <a:pPr algn="ct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L A T I H A N</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796" y="1010224"/>
            <a:ext cx="8064896" cy="5334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60501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28" y="27899"/>
            <a:ext cx="8784976" cy="664797"/>
          </a:xfrm>
        </p:spPr>
        <p:txBody>
          <a:bodyPr/>
          <a:lstStyle/>
          <a:p>
            <a:pPr algn="ctr"/>
            <a:r>
              <a:rPr lang="en-US"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 E N G A N T A R</a:t>
            </a:r>
            <a:endParaRPr lang="en-US"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ounded Rectangle 8"/>
          <p:cNvSpPr/>
          <p:nvPr/>
        </p:nvSpPr>
        <p:spPr bwMode="auto">
          <a:xfrm>
            <a:off x="157828" y="862262"/>
            <a:ext cx="8784976" cy="5663081"/>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just" defTabSz="914099"/>
            <a:r>
              <a:rPr lang="en-US" sz="2600" dirty="0" err="1"/>
              <a:t>Sebuah</a:t>
            </a:r>
            <a:r>
              <a:rPr lang="en-US" sz="2600" dirty="0"/>
              <a:t> </a:t>
            </a:r>
            <a:r>
              <a:rPr lang="en-US" sz="2600" dirty="0" err="1"/>
              <a:t>halaman</a:t>
            </a:r>
            <a:r>
              <a:rPr lang="en-US" sz="2600" dirty="0"/>
              <a:t> </a:t>
            </a:r>
            <a:r>
              <a:rPr lang="en-US" sz="2600" dirty="0" err="1"/>
              <a:t>dapat</a:t>
            </a:r>
            <a:r>
              <a:rPr lang="en-US" sz="2600" dirty="0"/>
              <a:t> </a:t>
            </a:r>
            <a:r>
              <a:rPr lang="en-US" sz="2600" dirty="0" err="1"/>
              <a:t>berisi</a:t>
            </a:r>
            <a:r>
              <a:rPr lang="en-US" sz="2600" dirty="0"/>
              <a:t> </a:t>
            </a:r>
            <a:r>
              <a:rPr lang="en-US" sz="2600" dirty="0" err="1"/>
              <a:t>informasi</a:t>
            </a:r>
            <a:r>
              <a:rPr lang="en-US" sz="2600" dirty="0"/>
              <a:t> yang </a:t>
            </a:r>
            <a:r>
              <a:rPr lang="en-US" sz="2600" dirty="0" err="1"/>
              <a:t>sifatnya</a:t>
            </a:r>
            <a:r>
              <a:rPr lang="en-US" sz="2600" dirty="0"/>
              <a:t> </a:t>
            </a:r>
            <a:r>
              <a:rPr lang="en-US" sz="2600" dirty="0" err="1"/>
              <a:t>statis</a:t>
            </a:r>
            <a:r>
              <a:rPr lang="en-US" sz="2600" dirty="0"/>
              <a:t> </a:t>
            </a:r>
            <a:r>
              <a:rPr lang="en-US" sz="2600" dirty="0" err="1"/>
              <a:t>dan</a:t>
            </a:r>
            <a:r>
              <a:rPr lang="en-US" sz="2600" dirty="0"/>
              <a:t> </a:t>
            </a:r>
            <a:r>
              <a:rPr lang="en-US" sz="2600" dirty="0" err="1"/>
              <a:t>adapula</a:t>
            </a:r>
            <a:r>
              <a:rPr lang="en-US" sz="2600" dirty="0"/>
              <a:t> yang </a:t>
            </a:r>
            <a:r>
              <a:rPr lang="en-US" sz="2600" dirty="0" err="1"/>
              <a:t>bersifat</a:t>
            </a:r>
            <a:r>
              <a:rPr lang="en-US" sz="2600" dirty="0"/>
              <a:t> </a:t>
            </a:r>
            <a:r>
              <a:rPr lang="en-US" sz="2600" dirty="0" err="1"/>
              <a:t>dinamis</a:t>
            </a:r>
            <a:r>
              <a:rPr lang="en-US" sz="2600" dirty="0"/>
              <a:t>. </a:t>
            </a:r>
            <a:r>
              <a:rPr lang="en-US" sz="2600" dirty="0" err="1"/>
              <a:t>Bersifat</a:t>
            </a:r>
            <a:r>
              <a:rPr lang="en-US" sz="2600" dirty="0"/>
              <a:t> </a:t>
            </a:r>
            <a:r>
              <a:rPr lang="en-US" sz="2600" dirty="0" err="1"/>
              <a:t>statis</a:t>
            </a:r>
            <a:r>
              <a:rPr lang="en-US" sz="2600" dirty="0"/>
              <a:t> </a:t>
            </a:r>
            <a:r>
              <a:rPr lang="en-US" sz="2600" dirty="0" err="1"/>
              <a:t>artinya</a:t>
            </a:r>
            <a:r>
              <a:rPr lang="en-US" sz="2600" dirty="0"/>
              <a:t> </a:t>
            </a:r>
            <a:r>
              <a:rPr lang="en-US" sz="2600" dirty="0" err="1"/>
              <a:t>informasi</a:t>
            </a:r>
            <a:r>
              <a:rPr lang="en-US" sz="2600" dirty="0"/>
              <a:t> yang </a:t>
            </a:r>
            <a:r>
              <a:rPr lang="en-US" sz="2600" dirty="0" err="1"/>
              <a:t>ditampilkan</a:t>
            </a:r>
            <a:r>
              <a:rPr lang="en-US" sz="2600" dirty="0"/>
              <a:t> </a:t>
            </a:r>
            <a:r>
              <a:rPr lang="en-US" sz="2600" dirty="0" err="1"/>
              <a:t>cenderung</a:t>
            </a:r>
            <a:r>
              <a:rPr lang="en-US" sz="2600" dirty="0"/>
              <a:t> </a:t>
            </a:r>
            <a:r>
              <a:rPr lang="en-US" sz="2600" dirty="0" err="1"/>
              <a:t>tetap</a:t>
            </a:r>
            <a:r>
              <a:rPr lang="en-US" sz="2600" dirty="0"/>
              <a:t>, </a:t>
            </a:r>
            <a:r>
              <a:rPr lang="en-US" sz="2600" dirty="0" err="1"/>
              <a:t>apabila</a:t>
            </a:r>
            <a:r>
              <a:rPr lang="en-US" sz="2600" dirty="0"/>
              <a:t> </a:t>
            </a:r>
            <a:r>
              <a:rPr lang="en-US" sz="2600" dirty="0" err="1"/>
              <a:t>ingin</a:t>
            </a:r>
            <a:r>
              <a:rPr lang="en-US" sz="2600" dirty="0"/>
              <a:t> </a:t>
            </a:r>
            <a:r>
              <a:rPr lang="en-US" sz="2600" dirty="0" err="1"/>
              <a:t>merubah</a:t>
            </a:r>
            <a:r>
              <a:rPr lang="en-US" sz="2600" dirty="0"/>
              <a:t> </a:t>
            </a:r>
            <a:r>
              <a:rPr lang="en-US" sz="2600" dirty="0" err="1"/>
              <a:t>informasinya</a:t>
            </a:r>
            <a:r>
              <a:rPr lang="en-US" sz="2600" dirty="0"/>
              <a:t> </a:t>
            </a:r>
            <a:r>
              <a:rPr lang="en-US" sz="2600" dirty="0" err="1"/>
              <a:t>harus</a:t>
            </a:r>
            <a:r>
              <a:rPr lang="en-US" sz="2600" dirty="0"/>
              <a:t> </a:t>
            </a:r>
            <a:r>
              <a:rPr lang="en-US" sz="2600" dirty="0" err="1"/>
              <a:t>melakukan</a:t>
            </a:r>
            <a:r>
              <a:rPr lang="en-US" sz="2600" dirty="0"/>
              <a:t> </a:t>
            </a:r>
            <a:r>
              <a:rPr lang="en-US" sz="2600" dirty="0" err="1"/>
              <a:t>perubahan</a:t>
            </a:r>
            <a:r>
              <a:rPr lang="en-US" sz="2600" dirty="0"/>
              <a:t> </a:t>
            </a:r>
            <a:r>
              <a:rPr lang="en-US" sz="2600" dirty="0" err="1"/>
              <a:t>programnya</a:t>
            </a:r>
            <a:r>
              <a:rPr lang="en-US" sz="2600" dirty="0"/>
              <a:t>. </a:t>
            </a:r>
            <a:r>
              <a:rPr lang="en-US" sz="2600" dirty="0" err="1"/>
              <a:t>Sedangkan</a:t>
            </a:r>
            <a:r>
              <a:rPr lang="en-US" sz="2600" dirty="0"/>
              <a:t> yang </a:t>
            </a:r>
            <a:r>
              <a:rPr lang="en-US" sz="2600" dirty="0" err="1"/>
              <a:t>bersifat</a:t>
            </a:r>
            <a:r>
              <a:rPr lang="en-US" sz="2600" dirty="0"/>
              <a:t> </a:t>
            </a:r>
            <a:r>
              <a:rPr lang="en-US" sz="2600" dirty="0" err="1"/>
              <a:t>dinamis</a:t>
            </a:r>
            <a:r>
              <a:rPr lang="en-US" sz="2600" dirty="0"/>
              <a:t>, </a:t>
            </a:r>
            <a:r>
              <a:rPr lang="en-US" sz="2600" dirty="0" err="1"/>
              <a:t>informasi</a:t>
            </a:r>
            <a:r>
              <a:rPr lang="en-US" sz="2600" dirty="0"/>
              <a:t> yang </a:t>
            </a:r>
            <a:r>
              <a:rPr lang="en-US" sz="2600" dirty="0" err="1"/>
              <a:t>ada</a:t>
            </a:r>
            <a:r>
              <a:rPr lang="en-US" sz="2600" dirty="0"/>
              <a:t> </a:t>
            </a:r>
            <a:r>
              <a:rPr lang="en-US" sz="2600" dirty="0" err="1"/>
              <a:t>dapat</a:t>
            </a:r>
            <a:r>
              <a:rPr lang="en-US" sz="2600" dirty="0"/>
              <a:t> </a:t>
            </a:r>
            <a:r>
              <a:rPr lang="en-US" sz="2600" dirty="0" err="1"/>
              <a:t>dirubah</a:t>
            </a:r>
            <a:r>
              <a:rPr lang="en-US" sz="2600" dirty="0"/>
              <a:t> </a:t>
            </a:r>
            <a:r>
              <a:rPr lang="en-US" sz="2600" dirty="0" err="1"/>
              <a:t>tanpa</a:t>
            </a:r>
            <a:r>
              <a:rPr lang="en-US" sz="2600" dirty="0"/>
              <a:t> </a:t>
            </a:r>
            <a:r>
              <a:rPr lang="en-US" sz="2600" dirty="0" err="1"/>
              <a:t>harus</a:t>
            </a:r>
            <a:r>
              <a:rPr lang="en-US" sz="2600" dirty="0"/>
              <a:t> </a:t>
            </a:r>
            <a:r>
              <a:rPr lang="en-US" sz="2600" dirty="0" err="1"/>
              <a:t>merubah</a:t>
            </a:r>
            <a:r>
              <a:rPr lang="en-US" sz="2600" dirty="0"/>
              <a:t> </a:t>
            </a:r>
            <a:r>
              <a:rPr lang="en-US" sz="2600" dirty="0" err="1"/>
              <a:t>programnya</a:t>
            </a:r>
            <a:r>
              <a:rPr lang="en-US" sz="2600" dirty="0"/>
              <a:t>. </a:t>
            </a:r>
            <a:endParaRPr lang="en-US" sz="2600" dirty="0" smtClean="0"/>
          </a:p>
          <a:p>
            <a:pPr algn="just" defTabSz="914099"/>
            <a:r>
              <a:rPr lang="en-US" sz="2600" dirty="0" err="1" smtClean="0"/>
              <a:t>Untuk</a:t>
            </a:r>
            <a:r>
              <a:rPr lang="en-US" sz="2600" dirty="0" smtClean="0"/>
              <a:t> </a:t>
            </a:r>
            <a:r>
              <a:rPr lang="en-US" sz="2600" dirty="0" err="1"/>
              <a:t>membuat</a:t>
            </a:r>
            <a:r>
              <a:rPr lang="en-US" sz="2600" dirty="0"/>
              <a:t> </a:t>
            </a:r>
            <a:r>
              <a:rPr lang="en-US" sz="2600" dirty="0" err="1"/>
              <a:t>sebuah</a:t>
            </a:r>
            <a:r>
              <a:rPr lang="en-US" sz="2600" dirty="0"/>
              <a:t> web yang </a:t>
            </a:r>
            <a:r>
              <a:rPr lang="en-US" sz="2600" dirty="0" err="1"/>
              <a:t>bersifat</a:t>
            </a:r>
            <a:r>
              <a:rPr lang="en-US" sz="2600" dirty="0"/>
              <a:t> </a:t>
            </a:r>
            <a:r>
              <a:rPr lang="en-US" sz="2600" dirty="0" err="1"/>
              <a:t>dinamis</a:t>
            </a:r>
            <a:r>
              <a:rPr lang="en-US" sz="2600" dirty="0"/>
              <a:t>, </a:t>
            </a:r>
            <a:r>
              <a:rPr lang="en-US" sz="2600" dirty="0" err="1"/>
              <a:t>kita</a:t>
            </a:r>
            <a:r>
              <a:rPr lang="en-US" sz="2600" dirty="0"/>
              <a:t> </a:t>
            </a:r>
            <a:r>
              <a:rPr lang="en-US" sz="2600" dirty="0" err="1"/>
              <a:t>memerlukan</a:t>
            </a:r>
            <a:r>
              <a:rPr lang="en-US" sz="2600" dirty="0"/>
              <a:t> </a:t>
            </a:r>
            <a:r>
              <a:rPr lang="en-US" sz="2600" dirty="0" err="1"/>
              <a:t>adanya</a:t>
            </a:r>
            <a:r>
              <a:rPr lang="en-US" sz="2600" dirty="0"/>
              <a:t> </a:t>
            </a:r>
            <a:r>
              <a:rPr lang="en-US" sz="2600" dirty="0" err="1" smtClean="0"/>
              <a:t>komponen</a:t>
            </a:r>
            <a:r>
              <a:rPr lang="en-US" sz="2600" dirty="0" smtClean="0"/>
              <a:t> - </a:t>
            </a:r>
            <a:r>
              <a:rPr lang="en-US" sz="2600" dirty="0" err="1" smtClean="0"/>
              <a:t>komponen</a:t>
            </a:r>
            <a:r>
              <a:rPr lang="en-US" sz="2600" dirty="0" smtClean="0"/>
              <a:t> </a:t>
            </a:r>
            <a:r>
              <a:rPr lang="en-US" sz="2600" dirty="0" err="1"/>
              <a:t>pendukung</a:t>
            </a:r>
            <a:r>
              <a:rPr lang="en-US" sz="2600" dirty="0"/>
              <a:t>. </a:t>
            </a:r>
            <a:r>
              <a:rPr lang="en-US" sz="2600" dirty="0" err="1"/>
              <a:t>Komponen</a:t>
            </a:r>
            <a:r>
              <a:rPr lang="en-US" sz="2600" dirty="0"/>
              <a:t> </a:t>
            </a:r>
            <a:r>
              <a:rPr lang="en-US" sz="2600" dirty="0" err="1"/>
              <a:t>pendukung</a:t>
            </a:r>
            <a:r>
              <a:rPr lang="en-US" sz="2600" dirty="0"/>
              <a:t> yang </a:t>
            </a:r>
            <a:r>
              <a:rPr lang="en-US" sz="2600" dirty="0" err="1"/>
              <a:t>diperlukan</a:t>
            </a:r>
            <a:r>
              <a:rPr lang="en-US" sz="2600" dirty="0"/>
              <a:t> </a:t>
            </a:r>
            <a:r>
              <a:rPr lang="en-US" sz="2600" dirty="0" err="1"/>
              <a:t>bisa</a:t>
            </a:r>
            <a:r>
              <a:rPr lang="en-US" sz="2600" dirty="0"/>
              <a:t> </a:t>
            </a:r>
            <a:r>
              <a:rPr lang="en-US" sz="2600" dirty="0" err="1"/>
              <a:t>berupa</a:t>
            </a:r>
            <a:r>
              <a:rPr lang="en-US" sz="2600" dirty="0"/>
              <a:t> </a:t>
            </a:r>
            <a:r>
              <a:rPr lang="en-US" sz="2600" dirty="0" err="1"/>
              <a:t>inputan</a:t>
            </a:r>
            <a:r>
              <a:rPr lang="en-US" sz="2600" dirty="0"/>
              <a:t> </a:t>
            </a:r>
            <a:r>
              <a:rPr lang="en-US" sz="2600" dirty="0" err="1"/>
              <a:t>teks</a:t>
            </a:r>
            <a:r>
              <a:rPr lang="en-US" sz="2600" dirty="0"/>
              <a:t> </a:t>
            </a:r>
            <a:r>
              <a:rPr lang="en-US" sz="2600" dirty="0" err="1"/>
              <a:t>dan</a:t>
            </a:r>
            <a:r>
              <a:rPr lang="en-US" sz="2600" dirty="0"/>
              <a:t> </a:t>
            </a:r>
            <a:r>
              <a:rPr lang="en-US" sz="2600" dirty="0" err="1"/>
              <a:t>bisa</a:t>
            </a:r>
            <a:r>
              <a:rPr lang="en-US" sz="2600" dirty="0"/>
              <a:t> </a:t>
            </a:r>
            <a:r>
              <a:rPr lang="en-US" sz="2600" dirty="0" err="1"/>
              <a:t>juga</a:t>
            </a:r>
            <a:r>
              <a:rPr lang="en-US" sz="2600" dirty="0"/>
              <a:t> </a:t>
            </a:r>
            <a:r>
              <a:rPr lang="en-US" sz="2600" dirty="0" err="1"/>
              <a:t>berupa</a:t>
            </a:r>
            <a:r>
              <a:rPr lang="en-US" sz="2600" dirty="0"/>
              <a:t> </a:t>
            </a:r>
            <a:r>
              <a:rPr lang="en-US" sz="2600" dirty="0" err="1"/>
              <a:t>tombol</a:t>
            </a:r>
            <a:r>
              <a:rPr lang="en-US" sz="2600" dirty="0"/>
              <a:t> </a:t>
            </a:r>
            <a:r>
              <a:rPr lang="en-US" sz="2600" dirty="0" err="1"/>
              <a:t>eksekusi</a:t>
            </a:r>
            <a:r>
              <a:rPr lang="en-US" sz="2600" dirty="0"/>
              <a:t> </a:t>
            </a:r>
            <a:r>
              <a:rPr lang="en-US" sz="2600" dirty="0" err="1"/>
              <a:t>dan</a:t>
            </a:r>
            <a:r>
              <a:rPr lang="en-US" sz="2600" dirty="0"/>
              <a:t> </a:t>
            </a:r>
            <a:r>
              <a:rPr lang="en-US" sz="2600" dirty="0" err="1"/>
              <a:t>biasanya</a:t>
            </a:r>
            <a:r>
              <a:rPr lang="en-US" sz="2600" dirty="0"/>
              <a:t> </a:t>
            </a:r>
            <a:r>
              <a:rPr lang="en-US" sz="2600" dirty="0" err="1"/>
              <a:t>disajikan</a:t>
            </a:r>
            <a:r>
              <a:rPr lang="en-US" sz="2600" dirty="0"/>
              <a:t> </a:t>
            </a:r>
            <a:r>
              <a:rPr lang="en-US" sz="2600" dirty="0" err="1"/>
              <a:t>dalam</a:t>
            </a:r>
            <a:r>
              <a:rPr lang="en-US" sz="2600" dirty="0"/>
              <a:t> </a:t>
            </a:r>
            <a:r>
              <a:rPr lang="en-US" sz="2600" dirty="0" err="1"/>
              <a:t>bentuk</a:t>
            </a:r>
            <a:r>
              <a:rPr lang="en-US" sz="2600" dirty="0"/>
              <a:t> </a:t>
            </a:r>
            <a:r>
              <a:rPr lang="en-US" sz="2600" dirty="0" err="1"/>
              <a:t>formulir</a:t>
            </a:r>
            <a:r>
              <a:rPr lang="en-US" sz="2600" dirty="0"/>
              <a:t>. </a:t>
            </a:r>
            <a:endParaRPr lang="en-US" sz="2600" dirty="0" smtClean="0"/>
          </a:p>
          <a:p>
            <a:pPr algn="just" defTabSz="914099"/>
            <a:r>
              <a:rPr lang="en-US" sz="2600" dirty="0" err="1" smtClean="0"/>
              <a:t>Untuk</a:t>
            </a:r>
            <a:r>
              <a:rPr lang="en-US" sz="2600" dirty="0" smtClean="0"/>
              <a:t> </a:t>
            </a:r>
            <a:r>
              <a:rPr lang="en-US" sz="2600" dirty="0" err="1"/>
              <a:t>dapat</a:t>
            </a:r>
            <a:r>
              <a:rPr lang="en-US" sz="2600" dirty="0"/>
              <a:t> </a:t>
            </a:r>
            <a:r>
              <a:rPr lang="en-US" sz="2600" dirty="0" err="1"/>
              <a:t>menggunakan</a:t>
            </a:r>
            <a:r>
              <a:rPr lang="en-US" sz="2600" dirty="0"/>
              <a:t> </a:t>
            </a:r>
            <a:r>
              <a:rPr lang="en-US" sz="2600" dirty="0" err="1"/>
              <a:t>komponen</a:t>
            </a:r>
            <a:r>
              <a:rPr lang="en-US" sz="2600" dirty="0"/>
              <a:t> yang </a:t>
            </a:r>
            <a:r>
              <a:rPr lang="en-US" sz="2600" dirty="0" err="1"/>
              <a:t>ada</a:t>
            </a:r>
            <a:r>
              <a:rPr lang="en-US" sz="2600" dirty="0"/>
              <a:t> </a:t>
            </a:r>
            <a:r>
              <a:rPr lang="en-US" sz="2600" dirty="0" err="1"/>
              <a:t>pada</a:t>
            </a:r>
            <a:r>
              <a:rPr lang="en-US" sz="2600" dirty="0"/>
              <a:t> </a:t>
            </a:r>
            <a:r>
              <a:rPr lang="en-US" sz="2600" dirty="0" err="1"/>
              <a:t>formulir</a:t>
            </a:r>
            <a:r>
              <a:rPr lang="en-US" sz="2600" dirty="0"/>
              <a:t>, </a:t>
            </a:r>
            <a:r>
              <a:rPr lang="en-US" sz="2600" dirty="0" err="1"/>
              <a:t>diperlukan</a:t>
            </a:r>
            <a:r>
              <a:rPr lang="en-US" sz="2600" dirty="0"/>
              <a:t> </a:t>
            </a:r>
            <a:r>
              <a:rPr lang="en-US" sz="2600" dirty="0" err="1"/>
              <a:t>penguasaan</a:t>
            </a:r>
            <a:r>
              <a:rPr lang="en-US" sz="2600" dirty="0"/>
              <a:t> </a:t>
            </a:r>
            <a:r>
              <a:rPr lang="en-US" sz="2600" dirty="0" err="1"/>
              <a:t>khusus</a:t>
            </a:r>
            <a:r>
              <a:rPr lang="en-US" sz="2600" dirty="0"/>
              <a:t> </a:t>
            </a:r>
            <a:r>
              <a:rPr lang="en-US" sz="2600" dirty="0" err="1"/>
              <a:t>tentang</a:t>
            </a:r>
            <a:r>
              <a:rPr lang="en-US" sz="2600" dirty="0"/>
              <a:t> </a:t>
            </a:r>
            <a:r>
              <a:rPr lang="en-US" sz="2600" dirty="0" err="1"/>
              <a:t>kode-kode</a:t>
            </a:r>
            <a:r>
              <a:rPr lang="en-US" sz="2600" dirty="0"/>
              <a:t> HTML </a:t>
            </a:r>
            <a:r>
              <a:rPr lang="en-US" sz="2600" dirty="0" err="1"/>
              <a:t>terkait</a:t>
            </a:r>
            <a:r>
              <a:rPr lang="en-US" sz="2600" dirty="0"/>
              <a:t>. </a:t>
            </a:r>
            <a:endParaRPr lang="en-US" sz="2600"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624"/>
            <a:ext cx="8382000" cy="750540"/>
          </a:xfrm>
        </p:spPr>
        <p:txBody>
          <a:bodyPr>
            <a:normAutofit/>
          </a:bodyPr>
          <a:lstStyle/>
          <a:p>
            <a:pPr algn="ct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Dasar</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Penggunaan</a:t>
            </a: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Formulir</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(1) </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Text Placeholder 2"/>
          <p:cNvSpPr>
            <a:spLocks noGrp="1"/>
          </p:cNvSpPr>
          <p:nvPr>
            <p:ph type="body" sz="quarter" idx="10"/>
          </p:nvPr>
        </p:nvSpPr>
        <p:spPr>
          <a:xfrm>
            <a:off x="367772" y="995476"/>
            <a:ext cx="8352928" cy="5328592"/>
          </a:xfrm>
        </p:spPr>
        <p:txBody>
          <a:bodyPr>
            <a:normAutofit/>
          </a:bodyPr>
          <a:lstStyle/>
          <a:p>
            <a:pPr algn="just"/>
            <a:r>
              <a:rPr lang="en-US" dirty="0" err="1"/>
              <a:t>Didalam</a:t>
            </a:r>
            <a:r>
              <a:rPr lang="en-US" dirty="0"/>
              <a:t> </a:t>
            </a:r>
            <a:r>
              <a:rPr lang="en-US" dirty="0" err="1"/>
              <a:t>sebuah</a:t>
            </a:r>
            <a:r>
              <a:rPr lang="en-US" dirty="0"/>
              <a:t> </a:t>
            </a:r>
            <a:r>
              <a:rPr lang="en-US" dirty="0" err="1"/>
              <a:t>halaman</a:t>
            </a:r>
            <a:r>
              <a:rPr lang="en-US" dirty="0"/>
              <a:t> web </a:t>
            </a:r>
            <a:r>
              <a:rPr lang="en-US" dirty="0" err="1"/>
              <a:t>terkadang</a:t>
            </a:r>
            <a:r>
              <a:rPr lang="en-US" dirty="0"/>
              <a:t> </a:t>
            </a:r>
            <a:r>
              <a:rPr lang="en-US" dirty="0" err="1"/>
              <a:t>kita</a:t>
            </a:r>
            <a:r>
              <a:rPr lang="en-US" dirty="0"/>
              <a:t> </a:t>
            </a:r>
            <a:r>
              <a:rPr lang="en-US" dirty="0" err="1"/>
              <a:t>menjumpai</a:t>
            </a:r>
            <a:r>
              <a:rPr lang="en-US" dirty="0"/>
              <a:t> </a:t>
            </a:r>
            <a:r>
              <a:rPr lang="en-US" dirty="0" err="1"/>
              <a:t>adanya</a:t>
            </a:r>
            <a:r>
              <a:rPr lang="en-US" dirty="0"/>
              <a:t> </a:t>
            </a:r>
            <a:r>
              <a:rPr lang="en-US" dirty="0" err="1"/>
              <a:t>buku</a:t>
            </a:r>
            <a:r>
              <a:rPr lang="en-US" dirty="0"/>
              <a:t> </a:t>
            </a:r>
            <a:r>
              <a:rPr lang="en-US" dirty="0" err="1"/>
              <a:t>tamu</a:t>
            </a:r>
            <a:r>
              <a:rPr lang="en-US" dirty="0"/>
              <a:t> </a:t>
            </a:r>
            <a:r>
              <a:rPr lang="en-US" dirty="0" err="1"/>
              <a:t>bagi</a:t>
            </a:r>
            <a:r>
              <a:rPr lang="en-US" dirty="0"/>
              <a:t> </a:t>
            </a:r>
            <a:r>
              <a:rPr lang="en-US" dirty="0" err="1"/>
              <a:t>pengunjung</a:t>
            </a:r>
            <a:r>
              <a:rPr lang="en-US" dirty="0"/>
              <a:t>, </a:t>
            </a:r>
            <a:r>
              <a:rPr lang="en-US" dirty="0" err="1"/>
              <a:t>umpan</a:t>
            </a:r>
            <a:r>
              <a:rPr lang="en-US" dirty="0"/>
              <a:t> </a:t>
            </a:r>
            <a:r>
              <a:rPr lang="en-US" dirty="0" err="1"/>
              <a:t>balik</a:t>
            </a:r>
            <a:r>
              <a:rPr lang="en-US" dirty="0"/>
              <a:t> </a:t>
            </a:r>
            <a:r>
              <a:rPr lang="en-US" dirty="0" err="1"/>
              <a:t>dan</a:t>
            </a:r>
            <a:r>
              <a:rPr lang="en-US" dirty="0"/>
              <a:t> </a:t>
            </a:r>
            <a:r>
              <a:rPr lang="en-US" dirty="0" err="1"/>
              <a:t>pendaftaran</a:t>
            </a:r>
            <a:r>
              <a:rPr lang="en-US" dirty="0"/>
              <a:t> </a:t>
            </a:r>
            <a:r>
              <a:rPr lang="en-US" dirty="0" err="1"/>
              <a:t>anggota</a:t>
            </a:r>
            <a:r>
              <a:rPr lang="en-US" dirty="0"/>
              <a:t>. </a:t>
            </a:r>
            <a:endParaRPr lang="en-US" dirty="0" smtClean="0"/>
          </a:p>
          <a:p>
            <a:pPr algn="just"/>
            <a:r>
              <a:rPr lang="en-US" dirty="0" err="1" smtClean="0"/>
              <a:t>Diantara</a:t>
            </a:r>
            <a:r>
              <a:rPr lang="en-US" dirty="0" smtClean="0"/>
              <a:t> </a:t>
            </a:r>
            <a:r>
              <a:rPr lang="en-US" dirty="0" err="1"/>
              <a:t>ketiga</a:t>
            </a:r>
            <a:r>
              <a:rPr lang="en-US" dirty="0"/>
              <a:t> </a:t>
            </a:r>
            <a:r>
              <a:rPr lang="en-US" dirty="0" err="1"/>
              <a:t>bentuk</a:t>
            </a:r>
            <a:r>
              <a:rPr lang="en-US" dirty="0"/>
              <a:t> </a:t>
            </a:r>
            <a:r>
              <a:rPr lang="en-US" dirty="0" err="1"/>
              <a:t>tampilan</a:t>
            </a:r>
            <a:r>
              <a:rPr lang="en-US" dirty="0"/>
              <a:t> </a:t>
            </a:r>
            <a:r>
              <a:rPr lang="en-US" dirty="0" err="1"/>
              <a:t>tersebut</a:t>
            </a:r>
            <a:r>
              <a:rPr lang="en-US" dirty="0"/>
              <a:t> </a:t>
            </a:r>
            <a:r>
              <a:rPr lang="en-US" dirty="0" err="1"/>
              <a:t>pasti</a:t>
            </a:r>
            <a:r>
              <a:rPr lang="en-US" dirty="0"/>
              <a:t> </a:t>
            </a:r>
            <a:r>
              <a:rPr lang="en-US" dirty="0" err="1"/>
              <a:t>telah</a:t>
            </a:r>
            <a:r>
              <a:rPr lang="en-US" dirty="0"/>
              <a:t> </a:t>
            </a:r>
            <a:r>
              <a:rPr lang="en-US" dirty="0" err="1"/>
              <a:t>menggunakan</a:t>
            </a:r>
            <a:r>
              <a:rPr lang="en-US" dirty="0"/>
              <a:t> </a:t>
            </a:r>
            <a:r>
              <a:rPr lang="en-US" dirty="0" err="1"/>
              <a:t>komponen</a:t>
            </a:r>
            <a:r>
              <a:rPr lang="en-US" dirty="0"/>
              <a:t> </a:t>
            </a:r>
            <a:r>
              <a:rPr lang="en-US" dirty="0" err="1"/>
              <a:t>formulir</a:t>
            </a:r>
            <a:r>
              <a:rPr lang="en-US" dirty="0"/>
              <a:t>. </a:t>
            </a:r>
            <a:endParaRPr lang="en-US" dirty="0" smtClean="0"/>
          </a:p>
          <a:p>
            <a:pPr algn="just"/>
            <a:r>
              <a:rPr lang="en-US" dirty="0" err="1" smtClean="0"/>
              <a:t>Untuk</a:t>
            </a:r>
            <a:r>
              <a:rPr lang="en-US" dirty="0" smtClean="0"/>
              <a:t> </a:t>
            </a:r>
            <a:r>
              <a:rPr lang="en-US" dirty="0" err="1"/>
              <a:t>membentuk</a:t>
            </a:r>
            <a:r>
              <a:rPr lang="en-US" dirty="0"/>
              <a:t> </a:t>
            </a:r>
            <a:r>
              <a:rPr lang="en-US" dirty="0" err="1"/>
              <a:t>sebuah</a:t>
            </a:r>
            <a:r>
              <a:rPr lang="en-US" dirty="0"/>
              <a:t> </a:t>
            </a:r>
            <a:r>
              <a:rPr lang="en-US" dirty="0" err="1"/>
              <a:t>formulir</a:t>
            </a:r>
            <a:r>
              <a:rPr lang="en-US" dirty="0"/>
              <a:t> </a:t>
            </a:r>
            <a:r>
              <a:rPr lang="en-US" dirty="0" err="1"/>
              <a:t>diperlukan</a:t>
            </a:r>
            <a:r>
              <a:rPr lang="en-US" dirty="0"/>
              <a:t> </a:t>
            </a:r>
            <a:r>
              <a:rPr lang="en-US" dirty="0" err="1"/>
              <a:t>pasangan</a:t>
            </a:r>
            <a:r>
              <a:rPr lang="en-US" dirty="0"/>
              <a:t> tag </a:t>
            </a:r>
            <a:r>
              <a:rPr lang="en-US" dirty="0">
                <a:solidFill>
                  <a:srgbClr val="C00000"/>
                </a:solidFill>
                <a:effectLst>
                  <a:outerShdw blurRad="38100" dist="38100" dir="2700000" algn="tl">
                    <a:srgbClr val="000000">
                      <a:alpha val="43137"/>
                    </a:srgbClr>
                  </a:outerShdw>
                </a:effectLst>
              </a:rPr>
              <a:t>&lt;form&gt;</a:t>
            </a:r>
            <a:r>
              <a:rPr lang="en-US" dirty="0">
                <a:solidFill>
                  <a:srgbClr val="C00000"/>
                </a:solidFill>
              </a:rPr>
              <a:t> </a:t>
            </a:r>
            <a:r>
              <a:rPr lang="en-US" dirty="0" err="1"/>
              <a:t>dan</a:t>
            </a:r>
            <a:r>
              <a:rPr lang="en-US" dirty="0"/>
              <a:t> </a:t>
            </a:r>
            <a:r>
              <a:rPr lang="en-US" dirty="0">
                <a:solidFill>
                  <a:srgbClr val="C00000"/>
                </a:solidFill>
                <a:effectLst>
                  <a:outerShdw blurRad="38100" dist="38100" dir="2700000" algn="tl">
                    <a:srgbClr val="000000">
                      <a:alpha val="43137"/>
                    </a:srgbClr>
                  </a:outerShdw>
                </a:effectLst>
              </a:rPr>
              <a:t>&lt;/form</a:t>
            </a:r>
            <a:r>
              <a:rPr lang="en-US" dirty="0" smtClean="0">
                <a:solidFill>
                  <a:srgbClr val="C00000"/>
                </a:solidFill>
                <a:effectLst>
                  <a:outerShdw blurRad="38100" dist="38100" dir="2700000" algn="tl">
                    <a:srgbClr val="000000">
                      <a:alpha val="43137"/>
                    </a:srgbClr>
                  </a:outerShdw>
                </a:effectLst>
              </a:rPr>
              <a:t>&gt;</a:t>
            </a:r>
            <a:r>
              <a:rPr lang="en-US" dirty="0" smtClean="0"/>
              <a:t>.</a:t>
            </a:r>
          </a:p>
          <a:p>
            <a:pPr algn="just"/>
            <a:r>
              <a:rPr lang="en-US" dirty="0" err="1"/>
              <a:t>A</a:t>
            </a:r>
            <a:r>
              <a:rPr lang="en-US" dirty="0" err="1" smtClean="0"/>
              <a:t>tribut</a:t>
            </a:r>
            <a:r>
              <a:rPr lang="en-US" dirty="0" smtClean="0"/>
              <a:t> </a:t>
            </a:r>
            <a:r>
              <a:rPr lang="en-US" dirty="0" err="1"/>
              <a:t>pendukung</a:t>
            </a:r>
            <a:r>
              <a:rPr lang="en-US" dirty="0"/>
              <a:t> form </a:t>
            </a:r>
            <a:r>
              <a:rPr lang="en-US" dirty="0" err="1"/>
              <a:t>yaitu</a:t>
            </a:r>
            <a:r>
              <a:rPr lang="en-US" dirty="0"/>
              <a:t> action </a:t>
            </a:r>
            <a:r>
              <a:rPr lang="en-US" dirty="0" err="1"/>
              <a:t>dan</a:t>
            </a:r>
            <a:r>
              <a:rPr lang="en-US" dirty="0"/>
              <a:t> method. </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4624"/>
            <a:ext cx="8382000" cy="750540"/>
          </a:xfrm>
        </p:spPr>
        <p:txBody>
          <a:bodyPr>
            <a:normAutofit/>
          </a:bodyPr>
          <a:lstStyle/>
          <a:p>
            <a:pPr algn="ct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Dasar</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Penggunaan</a:t>
            </a: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Formulir</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(2) </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Text Placeholder 2"/>
          <p:cNvSpPr>
            <a:spLocks noGrp="1"/>
          </p:cNvSpPr>
          <p:nvPr>
            <p:ph type="body" sz="quarter" idx="10"/>
          </p:nvPr>
        </p:nvSpPr>
        <p:spPr>
          <a:xfrm>
            <a:off x="223756" y="1013688"/>
            <a:ext cx="8740732" cy="5328592"/>
          </a:xfrm>
        </p:spPr>
        <p:txBody>
          <a:bodyPr>
            <a:normAutofit fontScale="92500" lnSpcReduction="10000"/>
          </a:bodyPr>
          <a:lstStyle/>
          <a:p>
            <a:pPr algn="just"/>
            <a:r>
              <a:rPr lang="en-US" dirty="0" smtClean="0">
                <a:solidFill>
                  <a:srgbClr val="C00000"/>
                </a:solidFill>
                <a:effectLst>
                  <a:outerShdw blurRad="38100" dist="38100" dir="2700000" algn="tl">
                    <a:srgbClr val="000000">
                      <a:alpha val="43137"/>
                    </a:srgbClr>
                  </a:outerShdw>
                </a:effectLst>
              </a:rPr>
              <a:t>ACTION</a:t>
            </a:r>
            <a:r>
              <a:rPr lang="en-US" dirty="0" smtClean="0"/>
              <a:t>  </a:t>
            </a:r>
            <a:r>
              <a:rPr lang="en-US" dirty="0" smtClean="0">
                <a:sym typeface="Wingdings" pitchFamily="2" charset="2"/>
              </a:rPr>
              <a:t> </a:t>
            </a:r>
            <a:r>
              <a:rPr lang="en-US" dirty="0" err="1" smtClean="0"/>
              <a:t>digunakan</a:t>
            </a:r>
            <a:r>
              <a:rPr lang="en-US" dirty="0" smtClean="0"/>
              <a:t> </a:t>
            </a:r>
            <a:r>
              <a:rPr lang="en-US" dirty="0" err="1"/>
              <a:t>untuk</a:t>
            </a:r>
            <a:r>
              <a:rPr lang="en-US" dirty="0"/>
              <a:t> </a:t>
            </a:r>
            <a:r>
              <a:rPr lang="en-US" dirty="0" err="1"/>
              <a:t>menentukan</a:t>
            </a:r>
            <a:r>
              <a:rPr lang="en-US" dirty="0"/>
              <a:t> </a:t>
            </a:r>
            <a:r>
              <a:rPr lang="en-US" dirty="0" err="1"/>
              <a:t>tujuan</a:t>
            </a:r>
            <a:r>
              <a:rPr lang="en-US" dirty="0"/>
              <a:t> </a:t>
            </a:r>
            <a:r>
              <a:rPr lang="en-US" dirty="0" err="1"/>
              <a:t>apabila</a:t>
            </a:r>
            <a:r>
              <a:rPr lang="en-US" dirty="0"/>
              <a:t> </a:t>
            </a:r>
            <a:r>
              <a:rPr lang="en-US" dirty="0" err="1"/>
              <a:t>sebuah</a:t>
            </a:r>
            <a:r>
              <a:rPr lang="en-US" dirty="0"/>
              <a:t> </a:t>
            </a:r>
            <a:r>
              <a:rPr lang="en-US" dirty="0" err="1"/>
              <a:t>tombol</a:t>
            </a:r>
            <a:r>
              <a:rPr lang="en-US" dirty="0"/>
              <a:t> </a:t>
            </a:r>
            <a:r>
              <a:rPr lang="en-US" dirty="0" err="1"/>
              <a:t>pada</a:t>
            </a:r>
            <a:r>
              <a:rPr lang="en-US" dirty="0"/>
              <a:t> </a:t>
            </a:r>
            <a:r>
              <a:rPr lang="en-US" dirty="0" err="1"/>
              <a:t>formulir</a:t>
            </a:r>
            <a:r>
              <a:rPr lang="en-US" dirty="0"/>
              <a:t> </a:t>
            </a:r>
            <a:r>
              <a:rPr lang="en-US" dirty="0" err="1"/>
              <a:t>dijalankan</a:t>
            </a:r>
            <a:r>
              <a:rPr lang="en-US" dirty="0"/>
              <a:t>. </a:t>
            </a:r>
          </a:p>
          <a:p>
            <a:pPr algn="just"/>
            <a:r>
              <a:rPr lang="en-US" dirty="0" smtClean="0">
                <a:solidFill>
                  <a:srgbClr val="C00000"/>
                </a:solidFill>
                <a:effectLst>
                  <a:outerShdw blurRad="38100" dist="38100" dir="2700000" algn="tl">
                    <a:srgbClr val="000000">
                      <a:alpha val="43137"/>
                    </a:srgbClr>
                  </a:outerShdw>
                </a:effectLst>
              </a:rPr>
              <a:t>METHOD </a:t>
            </a:r>
            <a:r>
              <a:rPr lang="en-US" dirty="0" smtClean="0">
                <a:sym typeface="Wingdings" pitchFamily="2" charset="2"/>
              </a:rPr>
              <a:t> </a:t>
            </a:r>
            <a:r>
              <a:rPr lang="en-US" dirty="0" err="1" smtClean="0"/>
              <a:t>digunakan</a:t>
            </a:r>
            <a:r>
              <a:rPr lang="en-US" dirty="0" smtClean="0"/>
              <a:t> </a:t>
            </a:r>
            <a:r>
              <a:rPr lang="en-US" dirty="0" err="1"/>
              <a:t>untuk</a:t>
            </a:r>
            <a:r>
              <a:rPr lang="en-US" dirty="0"/>
              <a:t> </a:t>
            </a:r>
            <a:r>
              <a:rPr lang="en-US" dirty="0" err="1"/>
              <a:t>menentukan</a:t>
            </a:r>
            <a:r>
              <a:rPr lang="en-US" dirty="0"/>
              <a:t> </a:t>
            </a:r>
            <a:r>
              <a:rPr lang="en-US" dirty="0" err="1"/>
              <a:t>teknis</a:t>
            </a:r>
            <a:r>
              <a:rPr lang="en-US" dirty="0"/>
              <a:t> </a:t>
            </a:r>
            <a:r>
              <a:rPr lang="en-US" dirty="0" err="1"/>
              <a:t>penyampaian</a:t>
            </a:r>
            <a:r>
              <a:rPr lang="en-US" dirty="0"/>
              <a:t> </a:t>
            </a:r>
            <a:r>
              <a:rPr lang="en-US" dirty="0" err="1"/>
              <a:t>informasi</a:t>
            </a:r>
            <a:r>
              <a:rPr lang="en-US" dirty="0"/>
              <a:t> </a:t>
            </a:r>
            <a:r>
              <a:rPr lang="en-US" dirty="0" err="1"/>
              <a:t>setelah</a:t>
            </a:r>
            <a:r>
              <a:rPr lang="en-US" dirty="0"/>
              <a:t> </a:t>
            </a:r>
            <a:r>
              <a:rPr lang="en-US" dirty="0" err="1"/>
              <a:t>tombol</a:t>
            </a:r>
            <a:r>
              <a:rPr lang="en-US" dirty="0"/>
              <a:t> </a:t>
            </a:r>
            <a:r>
              <a:rPr lang="en-US" dirty="0" err="1"/>
              <a:t>dijalankan</a:t>
            </a:r>
            <a:r>
              <a:rPr lang="en-US" dirty="0"/>
              <a:t> </a:t>
            </a:r>
            <a:r>
              <a:rPr lang="en-US" dirty="0" err="1"/>
              <a:t>untuk</a:t>
            </a:r>
            <a:r>
              <a:rPr lang="en-US" dirty="0"/>
              <a:t> </a:t>
            </a:r>
            <a:r>
              <a:rPr lang="en-US" dirty="0" err="1"/>
              <a:t>mengakses</a:t>
            </a:r>
            <a:r>
              <a:rPr lang="en-US" dirty="0"/>
              <a:t> </a:t>
            </a:r>
            <a:r>
              <a:rPr lang="en-US" dirty="0" err="1"/>
              <a:t>atau</a:t>
            </a:r>
            <a:r>
              <a:rPr lang="en-US" dirty="0"/>
              <a:t> </a:t>
            </a:r>
            <a:r>
              <a:rPr lang="en-US" dirty="0" err="1"/>
              <a:t>mengirim</a:t>
            </a:r>
            <a:r>
              <a:rPr lang="en-US" dirty="0"/>
              <a:t> </a:t>
            </a:r>
            <a:r>
              <a:rPr lang="en-US" dirty="0" err="1"/>
              <a:t>sebuah</a:t>
            </a:r>
            <a:r>
              <a:rPr lang="en-US" dirty="0"/>
              <a:t> </a:t>
            </a:r>
            <a:r>
              <a:rPr lang="en-US" dirty="0" err="1"/>
              <a:t>informasi</a:t>
            </a:r>
            <a:r>
              <a:rPr lang="en-US" dirty="0"/>
              <a:t>. </a:t>
            </a:r>
            <a:r>
              <a:rPr lang="en-US" dirty="0" err="1"/>
              <a:t>Umumnya</a:t>
            </a:r>
            <a:r>
              <a:rPr lang="en-US" dirty="0"/>
              <a:t> method </a:t>
            </a:r>
            <a:r>
              <a:rPr lang="en-US" dirty="0" err="1"/>
              <a:t>terdiri</a:t>
            </a:r>
            <a:r>
              <a:rPr lang="en-US" dirty="0"/>
              <a:t> </a:t>
            </a:r>
            <a:r>
              <a:rPr lang="en-US" dirty="0" err="1"/>
              <a:t>dari</a:t>
            </a:r>
            <a:r>
              <a:rPr lang="en-US" dirty="0"/>
              <a:t> </a:t>
            </a:r>
            <a:r>
              <a:rPr lang="en-US" dirty="0" err="1"/>
              <a:t>dua</a:t>
            </a:r>
            <a:r>
              <a:rPr lang="en-US" dirty="0"/>
              <a:t> </a:t>
            </a:r>
            <a:r>
              <a:rPr lang="en-US" dirty="0" err="1"/>
              <a:t>jenis</a:t>
            </a:r>
            <a:r>
              <a:rPr lang="en-US" dirty="0"/>
              <a:t> </a:t>
            </a:r>
            <a:r>
              <a:rPr lang="en-US" dirty="0" err="1"/>
              <a:t>yaitu</a:t>
            </a:r>
            <a:r>
              <a:rPr lang="en-US" dirty="0"/>
              <a:t> get </a:t>
            </a:r>
            <a:r>
              <a:rPr lang="en-US" dirty="0" err="1"/>
              <a:t>dan</a:t>
            </a:r>
            <a:r>
              <a:rPr lang="en-US" dirty="0"/>
              <a:t> post. </a:t>
            </a:r>
            <a:r>
              <a:rPr lang="en-US" dirty="0" err="1" smtClean="0"/>
              <a:t>Bila</a:t>
            </a:r>
            <a:r>
              <a:rPr lang="en-US" dirty="0" smtClean="0"/>
              <a:t> </a:t>
            </a:r>
            <a:r>
              <a:rPr lang="en-US" dirty="0" err="1"/>
              <a:t>menggunakan</a:t>
            </a:r>
            <a:r>
              <a:rPr lang="en-US" dirty="0"/>
              <a:t> get </a:t>
            </a:r>
            <a:r>
              <a:rPr lang="en-US" dirty="0" err="1"/>
              <a:t>berarti</a:t>
            </a:r>
            <a:r>
              <a:rPr lang="en-US" dirty="0"/>
              <a:t> </a:t>
            </a:r>
            <a:r>
              <a:rPr lang="en-US" dirty="0" err="1"/>
              <a:t>informasi</a:t>
            </a:r>
            <a:r>
              <a:rPr lang="en-US" dirty="0"/>
              <a:t> yang </a:t>
            </a:r>
            <a:r>
              <a:rPr lang="en-US" dirty="0" err="1"/>
              <a:t>ditampilkan</a:t>
            </a:r>
            <a:r>
              <a:rPr lang="en-US" dirty="0"/>
              <a:t> </a:t>
            </a:r>
            <a:r>
              <a:rPr lang="en-US" dirty="0" err="1"/>
              <a:t>akan</a:t>
            </a:r>
            <a:r>
              <a:rPr lang="en-US" dirty="0"/>
              <a:t> </a:t>
            </a:r>
            <a:r>
              <a:rPr lang="en-US" dirty="0" err="1"/>
              <a:t>diperoleh</a:t>
            </a:r>
            <a:r>
              <a:rPr lang="en-US" dirty="0"/>
              <a:t> </a:t>
            </a:r>
            <a:r>
              <a:rPr lang="en-US" dirty="0" err="1"/>
              <a:t>pada</a:t>
            </a:r>
            <a:r>
              <a:rPr lang="en-US" dirty="0"/>
              <a:t> </a:t>
            </a:r>
            <a:r>
              <a:rPr lang="en-US" dirty="0" err="1"/>
              <a:t>halaman</a:t>
            </a:r>
            <a:r>
              <a:rPr lang="en-US" dirty="0"/>
              <a:t> </a:t>
            </a:r>
            <a:r>
              <a:rPr lang="en-US" dirty="0" err="1"/>
              <a:t>itu</a:t>
            </a:r>
            <a:r>
              <a:rPr lang="en-US" dirty="0"/>
              <a:t> </a:t>
            </a:r>
            <a:r>
              <a:rPr lang="en-US" dirty="0" err="1"/>
              <a:t>sendiri</a:t>
            </a:r>
            <a:r>
              <a:rPr lang="en-US" dirty="0"/>
              <a:t> </a:t>
            </a:r>
            <a:r>
              <a:rPr lang="en-US" dirty="0" err="1"/>
              <a:t>dalam</a:t>
            </a:r>
            <a:r>
              <a:rPr lang="en-US" dirty="0"/>
              <a:t> </a:t>
            </a:r>
            <a:r>
              <a:rPr lang="en-US" dirty="0" err="1"/>
              <a:t>hal</a:t>
            </a:r>
            <a:r>
              <a:rPr lang="en-US" dirty="0"/>
              <a:t> </a:t>
            </a:r>
            <a:r>
              <a:rPr lang="en-US" dirty="0" err="1"/>
              <a:t>ini</a:t>
            </a:r>
            <a:r>
              <a:rPr lang="en-US" dirty="0"/>
              <a:t> </a:t>
            </a:r>
            <a:r>
              <a:rPr lang="en-US" dirty="0" err="1"/>
              <a:t>url</a:t>
            </a:r>
            <a:r>
              <a:rPr lang="en-US" dirty="0"/>
              <a:t> </a:t>
            </a:r>
            <a:r>
              <a:rPr lang="en-US" dirty="0" err="1"/>
              <a:t>pada</a:t>
            </a:r>
            <a:r>
              <a:rPr lang="en-US" dirty="0"/>
              <a:t> action. </a:t>
            </a:r>
            <a:r>
              <a:rPr lang="en-US" dirty="0" err="1"/>
              <a:t>Sedangkan</a:t>
            </a:r>
            <a:r>
              <a:rPr lang="en-US" dirty="0"/>
              <a:t> post </a:t>
            </a:r>
            <a:r>
              <a:rPr lang="en-US" dirty="0" err="1"/>
              <a:t>informasi</a:t>
            </a:r>
            <a:r>
              <a:rPr lang="en-US" dirty="0"/>
              <a:t> </a:t>
            </a:r>
            <a:r>
              <a:rPr lang="en-US" dirty="0" err="1"/>
              <a:t>tersebut</a:t>
            </a:r>
            <a:r>
              <a:rPr lang="en-US" dirty="0"/>
              <a:t> </a:t>
            </a:r>
            <a:r>
              <a:rPr lang="en-US" dirty="0" err="1"/>
              <a:t>akan</a:t>
            </a:r>
            <a:r>
              <a:rPr lang="en-US" dirty="0"/>
              <a:t> </a:t>
            </a:r>
            <a:r>
              <a:rPr lang="en-US" dirty="0" err="1"/>
              <a:t>dikirimkan</a:t>
            </a:r>
            <a:r>
              <a:rPr lang="en-US" dirty="0"/>
              <a:t> </a:t>
            </a:r>
            <a:r>
              <a:rPr lang="en-US" dirty="0" err="1"/>
              <a:t>terpisah</a:t>
            </a:r>
            <a:r>
              <a:rPr lang="en-US" dirty="0"/>
              <a:t> </a:t>
            </a:r>
            <a:r>
              <a:rPr lang="en-US" dirty="0" err="1"/>
              <a:t>dari</a:t>
            </a:r>
            <a:r>
              <a:rPr lang="en-US" dirty="0"/>
              <a:t> </a:t>
            </a:r>
            <a:r>
              <a:rPr lang="en-US" dirty="0" err="1"/>
              <a:t>url</a:t>
            </a:r>
            <a:r>
              <a:rPr lang="en-US" dirty="0"/>
              <a:t>. </a:t>
            </a:r>
            <a:r>
              <a:rPr lang="en-US" dirty="0" err="1"/>
              <a:t>Untuk</a:t>
            </a:r>
            <a:r>
              <a:rPr lang="en-US" dirty="0"/>
              <a:t> </a:t>
            </a:r>
            <a:r>
              <a:rPr lang="en-US" dirty="0" err="1"/>
              <a:t>lebih</a:t>
            </a:r>
            <a:r>
              <a:rPr lang="en-US" dirty="0"/>
              <a:t> </a:t>
            </a:r>
            <a:r>
              <a:rPr lang="en-US" dirty="0" err="1"/>
              <a:t>jelasnya</a:t>
            </a:r>
            <a:r>
              <a:rPr lang="en-US" dirty="0"/>
              <a:t> </a:t>
            </a:r>
            <a:r>
              <a:rPr lang="en-US" dirty="0" err="1"/>
              <a:t>penggunaan</a:t>
            </a:r>
            <a:r>
              <a:rPr lang="en-US" dirty="0"/>
              <a:t> action </a:t>
            </a:r>
            <a:r>
              <a:rPr lang="en-US" dirty="0" err="1"/>
              <a:t>dan</a:t>
            </a:r>
            <a:r>
              <a:rPr lang="en-US" dirty="0"/>
              <a:t> method </a:t>
            </a:r>
            <a:r>
              <a:rPr lang="en-US" dirty="0" err="1"/>
              <a:t>dapat</a:t>
            </a:r>
            <a:r>
              <a:rPr lang="en-US" dirty="0"/>
              <a:t> </a:t>
            </a:r>
            <a:r>
              <a:rPr lang="en-US" dirty="0" err="1"/>
              <a:t>dilihat</a:t>
            </a:r>
            <a:r>
              <a:rPr lang="en-US" dirty="0"/>
              <a:t> </a:t>
            </a:r>
            <a:r>
              <a:rPr lang="en-US" dirty="0" err="1"/>
              <a:t>pada</a:t>
            </a:r>
            <a:r>
              <a:rPr lang="en-US" dirty="0"/>
              <a:t> </a:t>
            </a:r>
            <a:r>
              <a:rPr lang="en-US" dirty="0" err="1"/>
              <a:t>potongan</a:t>
            </a:r>
            <a:r>
              <a:rPr lang="en-US" dirty="0"/>
              <a:t> program </a:t>
            </a:r>
            <a:r>
              <a:rPr lang="en-US" dirty="0" err="1"/>
              <a:t>berikut</a:t>
            </a:r>
            <a:r>
              <a:rPr lang="en-US" dirty="0"/>
              <a:t> </a:t>
            </a:r>
            <a:r>
              <a:rPr lang="en-US" dirty="0" err="1"/>
              <a:t>ini</a:t>
            </a:r>
            <a:r>
              <a:rPr lang="en-US" dirty="0"/>
              <a:t> : </a:t>
            </a:r>
          </a:p>
          <a:p>
            <a:pPr algn="just"/>
            <a:r>
              <a:rPr lang="en-US" sz="2600" dirty="0" smtClean="0">
                <a:solidFill>
                  <a:srgbClr val="C00000"/>
                </a:solidFill>
                <a:effectLst>
                  <a:outerShdw blurRad="38100" dist="38100" dir="2700000" algn="tl">
                    <a:srgbClr val="000000">
                      <a:alpha val="43137"/>
                    </a:srgbClr>
                  </a:outerShdw>
                </a:effectLst>
              </a:rPr>
              <a:t>&lt;form action</a:t>
            </a:r>
            <a:r>
              <a:rPr lang="en-US" sz="2600" dirty="0">
                <a:solidFill>
                  <a:srgbClr val="C00000"/>
                </a:solidFill>
                <a:effectLst>
                  <a:outerShdw blurRad="38100" dist="38100" dir="2700000" algn="tl">
                    <a:srgbClr val="000000">
                      <a:alpha val="43137"/>
                    </a:srgbClr>
                  </a:outerShdw>
                </a:effectLst>
              </a:rPr>
              <a:t>=”kirim.html” </a:t>
            </a:r>
            <a:r>
              <a:rPr lang="en-US" sz="2600" dirty="0" smtClean="0">
                <a:solidFill>
                  <a:srgbClr val="C00000"/>
                </a:solidFill>
                <a:effectLst>
                  <a:outerShdw blurRad="38100" dist="38100" dir="2700000" algn="tl">
                    <a:srgbClr val="000000">
                      <a:alpha val="43137"/>
                    </a:srgbClr>
                  </a:outerShdw>
                </a:effectLst>
              </a:rPr>
              <a:t>method</a:t>
            </a:r>
            <a:r>
              <a:rPr lang="en-US" sz="2600" dirty="0">
                <a:solidFill>
                  <a:srgbClr val="C00000"/>
                </a:solidFill>
                <a:effectLst>
                  <a:outerShdw blurRad="38100" dist="38100" dir="2700000" algn="tl">
                    <a:srgbClr val="000000">
                      <a:alpha val="43137"/>
                    </a:srgbClr>
                  </a:outerShdw>
                </a:effectLst>
              </a:rPr>
              <a:t>=”post”&gt;…………&lt;/form&gt; </a:t>
            </a:r>
            <a:endParaRPr lang="en-US" sz="2600" dirty="0" smtClean="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49172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899"/>
            <a:ext cx="8382000" cy="664797"/>
          </a:xfrm>
        </p:spPr>
        <p:txBody>
          <a:bodyPr/>
          <a:lstStyle/>
          <a:p>
            <a:pPr algn="ct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Tag </a:t>
            </a: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Input Pada </a:t>
            </a:r>
            <a:r>
              <a:rPr lang="en-US"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Formulir</a:t>
            </a: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4" name="Text Placeholder 2"/>
          <p:cNvSpPr txBox="1">
            <a:spLocks/>
          </p:cNvSpPr>
          <p:nvPr/>
        </p:nvSpPr>
        <p:spPr>
          <a:xfrm>
            <a:off x="223756" y="1013688"/>
            <a:ext cx="8740732" cy="5328592"/>
          </a:xfrm>
          <a:prstGeom prst="rect">
            <a:avLst/>
          </a:prstGeom>
        </p:spPr>
        <p:txBody>
          <a:bodyPr>
            <a:normAutofit lnSpcReduction="10000"/>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dirty="0" err="1"/>
              <a:t>Untuk</a:t>
            </a:r>
            <a:r>
              <a:rPr lang="en-US" dirty="0"/>
              <a:t> </a:t>
            </a:r>
            <a:r>
              <a:rPr lang="en-US" dirty="0" err="1"/>
              <a:t>menginputkan</a:t>
            </a:r>
            <a:r>
              <a:rPr lang="en-US" dirty="0"/>
              <a:t> </a:t>
            </a:r>
            <a:r>
              <a:rPr lang="en-US" dirty="0" err="1"/>
              <a:t>sebuah</a:t>
            </a:r>
            <a:r>
              <a:rPr lang="en-US" dirty="0"/>
              <a:t> data </a:t>
            </a:r>
            <a:r>
              <a:rPr lang="en-US" dirty="0" err="1"/>
              <a:t>atau</a:t>
            </a:r>
            <a:r>
              <a:rPr lang="en-US" dirty="0"/>
              <a:t> </a:t>
            </a:r>
            <a:r>
              <a:rPr lang="en-US" dirty="0" err="1"/>
              <a:t>teks</a:t>
            </a:r>
            <a:r>
              <a:rPr lang="en-US" dirty="0"/>
              <a:t> </a:t>
            </a:r>
            <a:r>
              <a:rPr lang="en-US" dirty="0" err="1"/>
              <a:t>diperlukan</a:t>
            </a:r>
            <a:r>
              <a:rPr lang="en-US" dirty="0"/>
              <a:t> </a:t>
            </a:r>
            <a:r>
              <a:rPr lang="en-US" dirty="0" err="1"/>
              <a:t>sebuah</a:t>
            </a:r>
            <a:r>
              <a:rPr lang="en-US" dirty="0"/>
              <a:t> area yang </a:t>
            </a:r>
            <a:r>
              <a:rPr lang="en-US" dirty="0" err="1"/>
              <a:t>jelas</a:t>
            </a:r>
            <a:r>
              <a:rPr lang="en-US" dirty="0"/>
              <a:t>. Area </a:t>
            </a:r>
            <a:r>
              <a:rPr lang="en-US" dirty="0" err="1"/>
              <a:t>tersebut</a:t>
            </a:r>
            <a:r>
              <a:rPr lang="en-US" dirty="0"/>
              <a:t> </a:t>
            </a:r>
            <a:r>
              <a:rPr lang="en-US" dirty="0" err="1"/>
              <a:t>bermacam-macam</a:t>
            </a:r>
            <a:r>
              <a:rPr lang="en-US" dirty="0"/>
              <a:t> </a:t>
            </a:r>
            <a:r>
              <a:rPr lang="en-US" dirty="0" err="1"/>
              <a:t>bentuknya</a:t>
            </a:r>
            <a:r>
              <a:rPr lang="en-US" dirty="0"/>
              <a:t> </a:t>
            </a:r>
            <a:r>
              <a:rPr lang="en-US" dirty="0" err="1"/>
              <a:t>ada</a:t>
            </a:r>
            <a:r>
              <a:rPr lang="en-US" dirty="0"/>
              <a:t> yang </a:t>
            </a:r>
            <a:r>
              <a:rPr lang="en-US" dirty="0" err="1"/>
              <a:t>berupa</a:t>
            </a:r>
            <a:r>
              <a:rPr lang="en-US" dirty="0"/>
              <a:t> </a:t>
            </a:r>
            <a:r>
              <a:rPr lang="en-US" dirty="0" err="1"/>
              <a:t>kotak</a:t>
            </a:r>
            <a:r>
              <a:rPr lang="en-US" dirty="0"/>
              <a:t> </a:t>
            </a:r>
            <a:r>
              <a:rPr lang="en-US" dirty="0" err="1"/>
              <a:t>isian</a:t>
            </a:r>
            <a:r>
              <a:rPr lang="en-US" dirty="0"/>
              <a:t> </a:t>
            </a:r>
            <a:r>
              <a:rPr lang="en-US" dirty="0" err="1"/>
              <a:t>ada</a:t>
            </a:r>
            <a:r>
              <a:rPr lang="en-US" dirty="0"/>
              <a:t> </a:t>
            </a:r>
            <a:r>
              <a:rPr lang="en-US" dirty="0" err="1"/>
              <a:t>juga</a:t>
            </a:r>
            <a:r>
              <a:rPr lang="en-US" dirty="0"/>
              <a:t> yang </a:t>
            </a:r>
            <a:r>
              <a:rPr lang="en-US" dirty="0" err="1"/>
              <a:t>berupa</a:t>
            </a:r>
            <a:r>
              <a:rPr lang="en-US" dirty="0"/>
              <a:t> </a:t>
            </a:r>
            <a:r>
              <a:rPr lang="en-US" dirty="0" err="1"/>
              <a:t>kotak</a:t>
            </a:r>
            <a:r>
              <a:rPr lang="en-US" dirty="0"/>
              <a:t> </a:t>
            </a:r>
            <a:r>
              <a:rPr lang="en-US" dirty="0" err="1"/>
              <a:t>kecil</a:t>
            </a:r>
            <a:r>
              <a:rPr lang="en-US" dirty="0"/>
              <a:t> </a:t>
            </a:r>
            <a:r>
              <a:rPr lang="en-US" dirty="0" err="1"/>
              <a:t>atau</a:t>
            </a:r>
            <a:r>
              <a:rPr lang="en-US" dirty="0"/>
              <a:t> </a:t>
            </a:r>
            <a:r>
              <a:rPr lang="en-US" dirty="0" err="1"/>
              <a:t>lingkaran</a:t>
            </a:r>
            <a:r>
              <a:rPr lang="en-US" dirty="0"/>
              <a:t> yang </a:t>
            </a:r>
            <a:r>
              <a:rPr lang="en-US" dirty="0" err="1"/>
              <a:t>cara</a:t>
            </a:r>
            <a:r>
              <a:rPr lang="en-US" dirty="0"/>
              <a:t> </a:t>
            </a:r>
            <a:r>
              <a:rPr lang="en-US" dirty="0" err="1"/>
              <a:t>mengisinya</a:t>
            </a:r>
            <a:r>
              <a:rPr lang="en-US" dirty="0"/>
              <a:t> </a:t>
            </a:r>
            <a:r>
              <a:rPr lang="en-US" dirty="0" err="1"/>
              <a:t>cukup</a:t>
            </a:r>
            <a:r>
              <a:rPr lang="en-US" dirty="0"/>
              <a:t> </a:t>
            </a:r>
            <a:r>
              <a:rPr lang="en-US" dirty="0" err="1"/>
              <a:t>dengan</a:t>
            </a:r>
            <a:r>
              <a:rPr lang="en-US" dirty="0"/>
              <a:t> </a:t>
            </a:r>
            <a:r>
              <a:rPr lang="en-US" dirty="0" err="1"/>
              <a:t>mengklik</a:t>
            </a:r>
            <a:r>
              <a:rPr lang="en-US" dirty="0"/>
              <a:t> </a:t>
            </a:r>
            <a:r>
              <a:rPr lang="en-US" dirty="0" err="1"/>
              <a:t>pada</a:t>
            </a:r>
            <a:r>
              <a:rPr lang="en-US" dirty="0"/>
              <a:t> area </a:t>
            </a:r>
            <a:r>
              <a:rPr lang="en-US" dirty="0" err="1"/>
              <a:t>tersebut</a:t>
            </a:r>
            <a:r>
              <a:rPr lang="en-US" dirty="0"/>
              <a:t> </a:t>
            </a:r>
            <a:r>
              <a:rPr lang="en-US" dirty="0" err="1"/>
              <a:t>serta</a:t>
            </a:r>
            <a:r>
              <a:rPr lang="en-US" dirty="0"/>
              <a:t> </a:t>
            </a:r>
            <a:r>
              <a:rPr lang="en-US" dirty="0" err="1"/>
              <a:t>masih</a:t>
            </a:r>
            <a:r>
              <a:rPr lang="en-US" dirty="0"/>
              <a:t> </a:t>
            </a:r>
            <a:r>
              <a:rPr lang="en-US" dirty="0" err="1"/>
              <a:t>ada</a:t>
            </a:r>
            <a:r>
              <a:rPr lang="en-US" dirty="0"/>
              <a:t> </a:t>
            </a:r>
            <a:r>
              <a:rPr lang="en-US" dirty="0" err="1"/>
              <a:t>bentuk-bentuk</a:t>
            </a:r>
            <a:r>
              <a:rPr lang="en-US" dirty="0"/>
              <a:t> yang </a:t>
            </a:r>
            <a:r>
              <a:rPr lang="en-US" dirty="0" err="1"/>
              <a:t>lainnya</a:t>
            </a:r>
            <a:r>
              <a:rPr lang="en-US" dirty="0"/>
              <a:t>. </a:t>
            </a:r>
            <a:endParaRPr lang="en-US" dirty="0" smtClean="0"/>
          </a:p>
          <a:p>
            <a:pPr algn="just"/>
            <a:r>
              <a:rPr lang="en-US" dirty="0" err="1" smtClean="0"/>
              <a:t>Untuk</a:t>
            </a:r>
            <a:r>
              <a:rPr lang="en-US" dirty="0" smtClean="0"/>
              <a:t> </a:t>
            </a:r>
            <a:r>
              <a:rPr lang="en-US" dirty="0" err="1"/>
              <a:t>membentuknya</a:t>
            </a:r>
            <a:r>
              <a:rPr lang="en-US" dirty="0"/>
              <a:t> </a:t>
            </a:r>
            <a:r>
              <a:rPr lang="en-US" dirty="0" err="1"/>
              <a:t>pada</a:t>
            </a:r>
            <a:r>
              <a:rPr lang="en-US" dirty="0"/>
              <a:t> </a:t>
            </a:r>
            <a:r>
              <a:rPr lang="en-US" dirty="0" err="1"/>
              <a:t>formulir</a:t>
            </a:r>
            <a:r>
              <a:rPr lang="en-US" dirty="0"/>
              <a:t> </a:t>
            </a:r>
            <a:r>
              <a:rPr lang="en-US" dirty="0" err="1"/>
              <a:t>diperlukan</a:t>
            </a:r>
            <a:r>
              <a:rPr lang="en-US" dirty="0"/>
              <a:t> tag &lt;input&gt; </a:t>
            </a:r>
            <a:r>
              <a:rPr lang="en-US" dirty="0" err="1"/>
              <a:t>dan</a:t>
            </a:r>
            <a:r>
              <a:rPr lang="en-US" dirty="0"/>
              <a:t> </a:t>
            </a:r>
            <a:r>
              <a:rPr lang="en-US" dirty="0" err="1"/>
              <a:t>beberapa</a:t>
            </a:r>
            <a:r>
              <a:rPr lang="en-US" dirty="0"/>
              <a:t> </a:t>
            </a:r>
            <a:r>
              <a:rPr lang="en-US" dirty="0" err="1"/>
              <a:t>atribut</a:t>
            </a:r>
            <a:r>
              <a:rPr lang="en-US" dirty="0"/>
              <a:t> </a:t>
            </a:r>
            <a:r>
              <a:rPr lang="en-US" dirty="0" err="1"/>
              <a:t>pendukung</a:t>
            </a:r>
            <a:r>
              <a:rPr lang="en-US" dirty="0"/>
              <a:t> </a:t>
            </a:r>
            <a:r>
              <a:rPr lang="en-US" dirty="0" err="1"/>
              <a:t>dan</a:t>
            </a:r>
            <a:r>
              <a:rPr lang="en-US" dirty="0"/>
              <a:t> </a:t>
            </a:r>
            <a:r>
              <a:rPr lang="en-US" dirty="0" err="1"/>
              <a:t>letaknya</a:t>
            </a:r>
            <a:r>
              <a:rPr lang="en-US" dirty="0"/>
              <a:t> </a:t>
            </a:r>
            <a:r>
              <a:rPr lang="en-US" dirty="0" err="1"/>
              <a:t>berada</a:t>
            </a:r>
            <a:r>
              <a:rPr lang="en-US" dirty="0"/>
              <a:t> </a:t>
            </a:r>
            <a:r>
              <a:rPr lang="en-US" dirty="0" err="1"/>
              <a:t>dalam</a:t>
            </a:r>
            <a:r>
              <a:rPr lang="en-US" dirty="0"/>
              <a:t> </a:t>
            </a:r>
            <a:r>
              <a:rPr lang="en-US" dirty="0" err="1"/>
              <a:t>pasangan</a:t>
            </a:r>
            <a:r>
              <a:rPr lang="en-US" dirty="0"/>
              <a:t> tag &lt;form&gt; </a:t>
            </a:r>
            <a:r>
              <a:rPr lang="en-US" dirty="0" err="1"/>
              <a:t>dan</a:t>
            </a:r>
            <a:r>
              <a:rPr lang="en-US" dirty="0"/>
              <a:t> &lt;/form&gt;. Tag input </a:t>
            </a:r>
            <a:r>
              <a:rPr lang="en-US" dirty="0" err="1"/>
              <a:t>memiliki</a:t>
            </a:r>
            <a:r>
              <a:rPr lang="en-US" dirty="0"/>
              <a:t> </a:t>
            </a:r>
            <a:r>
              <a:rPr lang="en-US" dirty="0" err="1"/>
              <a:t>sejumlah</a:t>
            </a:r>
            <a:r>
              <a:rPr lang="en-US" dirty="0"/>
              <a:t> </a:t>
            </a:r>
            <a:r>
              <a:rPr lang="en-US" dirty="0" err="1"/>
              <a:t>atribut</a:t>
            </a:r>
            <a:r>
              <a:rPr lang="en-US" dirty="0"/>
              <a:t>. </a:t>
            </a:r>
            <a:r>
              <a:rPr lang="en-US" dirty="0" err="1"/>
              <a:t>Atribut-atributnya</a:t>
            </a:r>
            <a:r>
              <a:rPr lang="en-US" dirty="0"/>
              <a:t> </a:t>
            </a:r>
            <a:r>
              <a:rPr lang="en-US" dirty="0" err="1"/>
              <a:t>seperti</a:t>
            </a:r>
            <a:r>
              <a:rPr lang="en-US" dirty="0"/>
              <a:t> yang </a:t>
            </a:r>
            <a:r>
              <a:rPr lang="en-US" dirty="0" err="1"/>
              <a:t>terlihat</a:t>
            </a:r>
            <a:r>
              <a:rPr lang="en-US" dirty="0"/>
              <a:t> </a:t>
            </a:r>
            <a:r>
              <a:rPr lang="en-US" dirty="0" err="1"/>
              <a:t>pada</a:t>
            </a:r>
            <a:r>
              <a:rPr lang="en-US" dirty="0"/>
              <a:t> </a:t>
            </a:r>
            <a:r>
              <a:rPr lang="en-US" dirty="0" err="1"/>
              <a:t>tabel</a:t>
            </a:r>
            <a:r>
              <a:rPr lang="en-US" dirty="0"/>
              <a:t> </a:t>
            </a:r>
            <a:r>
              <a:rPr lang="en-US" dirty="0" err="1"/>
              <a:t>berikut</a:t>
            </a:r>
            <a:r>
              <a:rPr lang="en-US" dirty="0"/>
              <a:t> : </a:t>
            </a:r>
            <a:endParaRPr lang="en-US" sz="2600" dirty="0" smtClean="0">
              <a:solidFill>
                <a:srgbClr val="C00000"/>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382000" cy="664797"/>
          </a:xfrm>
        </p:spPr>
        <p:txBody>
          <a:bodyPr/>
          <a:lstStyle/>
          <a:p>
            <a:r>
              <a:rPr lang="en-US" dirty="0" smtClean="0"/>
              <a:t>Form1.html</a:t>
            </a:r>
            <a:endParaRPr lang="en-US" dirty="0"/>
          </a:p>
        </p:txBody>
      </p:sp>
      <p:sp>
        <p:nvSpPr>
          <p:cNvPr id="3" name="Text Placeholder 2"/>
          <p:cNvSpPr>
            <a:spLocks noGrp="1"/>
          </p:cNvSpPr>
          <p:nvPr>
            <p:ph type="body" sz="quarter" idx="10"/>
          </p:nvPr>
        </p:nvSpPr>
        <p:spPr>
          <a:xfrm>
            <a:off x="179512" y="908720"/>
            <a:ext cx="8784976" cy="5383012"/>
          </a:xfrm>
        </p:spPr>
        <p:style>
          <a:lnRef idx="2">
            <a:schemeClr val="accent5"/>
          </a:lnRef>
          <a:fillRef idx="1">
            <a:schemeClr val="lt1"/>
          </a:fillRef>
          <a:effectRef idx="0">
            <a:schemeClr val="accent5"/>
          </a:effectRef>
          <a:fontRef idx="minor">
            <a:schemeClr val="dk1"/>
          </a:fontRef>
        </p:style>
        <p:txBody>
          <a:bodyPr/>
          <a:lstStyle/>
          <a:p>
            <a:pPr marL="457200" indent="-457200">
              <a:buFont typeface="+mj-lt"/>
              <a:buAutoNum type="arabicPeriod"/>
            </a:pPr>
            <a:r>
              <a:rPr lang="en-US" sz="2200" dirty="0"/>
              <a:t>&lt;html&gt; </a:t>
            </a:r>
          </a:p>
          <a:p>
            <a:pPr marL="457200" indent="-457200">
              <a:buFont typeface="+mj-lt"/>
              <a:buAutoNum type="arabicPeriod"/>
            </a:pPr>
            <a:r>
              <a:rPr lang="en-US" sz="2200" dirty="0"/>
              <a:t>&lt;head&gt;</a:t>
            </a:r>
          </a:p>
          <a:p>
            <a:pPr marL="457200" indent="-457200">
              <a:buFont typeface="+mj-lt"/>
              <a:buAutoNum type="arabicPeriod"/>
            </a:pPr>
            <a:r>
              <a:rPr lang="en-US" sz="2200" dirty="0"/>
              <a:t>	&lt;title&gt;</a:t>
            </a:r>
            <a:r>
              <a:rPr lang="en-US" sz="2200" dirty="0" err="1"/>
              <a:t>formulir</a:t>
            </a:r>
            <a:r>
              <a:rPr lang="en-US" sz="2200" dirty="0"/>
              <a:t>&lt;/title&gt; </a:t>
            </a:r>
          </a:p>
          <a:p>
            <a:pPr marL="457200" indent="-457200">
              <a:buFont typeface="+mj-lt"/>
              <a:buAutoNum type="arabicPeriod"/>
            </a:pPr>
            <a:r>
              <a:rPr lang="en-US" sz="2200" dirty="0"/>
              <a:t>&lt;/head&gt; </a:t>
            </a:r>
          </a:p>
          <a:p>
            <a:pPr marL="457200" indent="-457200">
              <a:buFont typeface="+mj-lt"/>
              <a:buAutoNum type="arabicPeriod"/>
            </a:pPr>
            <a:r>
              <a:rPr lang="en-US" sz="2200" dirty="0"/>
              <a:t>&lt;body&gt; </a:t>
            </a:r>
          </a:p>
          <a:p>
            <a:pPr marL="457200" indent="-457200">
              <a:buFont typeface="+mj-lt"/>
              <a:buAutoNum type="arabicPeriod"/>
            </a:pPr>
            <a:r>
              <a:rPr lang="en-US" sz="2200" dirty="0"/>
              <a:t>   &lt;form action = "</a:t>
            </a:r>
            <a:r>
              <a:rPr lang="en-US" sz="2200" dirty="0" smtClean="0"/>
              <a:t>output.html" </a:t>
            </a:r>
            <a:r>
              <a:rPr lang="en-US" sz="2200" dirty="0"/>
              <a:t>method = "get"&gt; </a:t>
            </a:r>
          </a:p>
          <a:p>
            <a:pPr marL="457200" indent="-457200">
              <a:buFont typeface="+mj-lt"/>
              <a:buAutoNum type="arabicPeriod"/>
            </a:pPr>
            <a:r>
              <a:rPr lang="en-US" sz="2200" dirty="0"/>
              <a:t>	</a:t>
            </a:r>
            <a:r>
              <a:rPr lang="en-US" sz="2200" dirty="0" err="1"/>
              <a:t>Nama</a:t>
            </a:r>
            <a:r>
              <a:rPr lang="en-US" sz="2200" dirty="0"/>
              <a:t>  : &lt;input type="text" name="</a:t>
            </a:r>
            <a:r>
              <a:rPr lang="en-US" sz="2200" dirty="0" err="1"/>
              <a:t>txtnama</a:t>
            </a:r>
            <a:r>
              <a:rPr lang="en-US" sz="2200" dirty="0"/>
              <a:t>" </a:t>
            </a:r>
            <a:r>
              <a:rPr lang="en-US" sz="2200" dirty="0" smtClean="0"/>
              <a:t>			   		size</a:t>
            </a:r>
            <a:r>
              <a:rPr lang="en-US" sz="2200" dirty="0"/>
              <a:t>="20" </a:t>
            </a:r>
            <a:r>
              <a:rPr lang="en-US" sz="2200" dirty="0" err="1"/>
              <a:t>maxlength</a:t>
            </a:r>
            <a:r>
              <a:rPr lang="en-US" sz="2200" dirty="0"/>
              <a:t>="20"&gt; &lt;</a:t>
            </a:r>
            <a:r>
              <a:rPr lang="en-US" sz="2200" dirty="0" err="1"/>
              <a:t>br</a:t>
            </a:r>
            <a:r>
              <a:rPr lang="en-US" sz="2200" dirty="0"/>
              <a:t>&gt; </a:t>
            </a:r>
          </a:p>
          <a:p>
            <a:pPr marL="457200" indent="-457200">
              <a:buFont typeface="+mj-lt"/>
              <a:buAutoNum type="arabicPeriod"/>
            </a:pPr>
            <a:r>
              <a:rPr lang="en-US" sz="2200" dirty="0"/>
              <a:t>	Hobby : &lt;input type="text" name="</a:t>
            </a:r>
            <a:r>
              <a:rPr lang="en-US" sz="2200" dirty="0" err="1"/>
              <a:t>txthobby</a:t>
            </a:r>
            <a:r>
              <a:rPr lang="en-US" sz="2200" dirty="0"/>
              <a:t>" </a:t>
            </a:r>
            <a:r>
              <a:rPr lang="en-US" sz="2200" dirty="0" smtClean="0"/>
              <a:t>			   		size</a:t>
            </a:r>
            <a:r>
              <a:rPr lang="en-US" sz="2200" dirty="0"/>
              <a:t>="25" </a:t>
            </a:r>
            <a:r>
              <a:rPr lang="en-US" sz="2200" dirty="0" err="1"/>
              <a:t>maxlength</a:t>
            </a:r>
            <a:r>
              <a:rPr lang="en-US" sz="2200" dirty="0"/>
              <a:t>="40"&gt; &lt;</a:t>
            </a:r>
            <a:r>
              <a:rPr lang="en-US" sz="2200" dirty="0" err="1"/>
              <a:t>br</a:t>
            </a:r>
            <a:r>
              <a:rPr lang="en-US" sz="2200" dirty="0"/>
              <a:t>&gt; </a:t>
            </a:r>
          </a:p>
          <a:p>
            <a:pPr marL="457200" indent="-457200">
              <a:buFont typeface="+mj-lt"/>
              <a:buAutoNum type="arabicPeriod"/>
            </a:pPr>
            <a:r>
              <a:rPr lang="en-US" sz="2200" dirty="0"/>
              <a:t>	&lt;input type = "submit" value = "</a:t>
            </a:r>
            <a:r>
              <a:rPr lang="en-US" sz="2200" dirty="0" err="1"/>
              <a:t>Kirim</a:t>
            </a:r>
            <a:r>
              <a:rPr lang="en-US" sz="2200" dirty="0"/>
              <a:t>"&gt; </a:t>
            </a:r>
          </a:p>
          <a:p>
            <a:pPr marL="457200" indent="-457200">
              <a:buFont typeface="+mj-lt"/>
              <a:buAutoNum type="arabicPeriod"/>
            </a:pPr>
            <a:r>
              <a:rPr lang="en-US" sz="2200" dirty="0"/>
              <a:t>	&lt;input type = "reset" value = "Clear"&gt; </a:t>
            </a:r>
          </a:p>
          <a:p>
            <a:pPr marL="457200" indent="-457200">
              <a:buFont typeface="+mj-lt"/>
              <a:buAutoNum type="arabicPeriod"/>
            </a:pPr>
            <a:r>
              <a:rPr lang="en-US" sz="2200" dirty="0"/>
              <a:t>   &lt;/form&gt; </a:t>
            </a:r>
          </a:p>
          <a:p>
            <a:pPr marL="457200" indent="-457200">
              <a:buFont typeface="+mj-lt"/>
              <a:buAutoNum type="arabicPeriod"/>
            </a:pPr>
            <a:r>
              <a:rPr lang="en-US" sz="2200" dirty="0"/>
              <a:t>&lt;/body&gt; </a:t>
            </a:r>
          </a:p>
          <a:p>
            <a:pPr marL="457200" indent="-457200">
              <a:buFont typeface="+mj-lt"/>
              <a:buAutoNum type="arabicPeriod"/>
            </a:pPr>
            <a:r>
              <a:rPr lang="en-US" sz="2200" dirty="0"/>
              <a:t>&lt;/html&gt;</a:t>
            </a:r>
          </a:p>
        </p:txBody>
      </p:sp>
    </p:spTree>
    <p:extLst>
      <p:ext uri="{BB962C8B-B14F-4D97-AF65-F5344CB8AC3E}">
        <p14:creationId xmlns:p14="http://schemas.microsoft.com/office/powerpoint/2010/main" val="158721590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3162"/>
            <a:ext cx="8382000" cy="664797"/>
          </a:xfrm>
        </p:spPr>
        <p:txBody>
          <a:bodyPr/>
          <a:lstStyle/>
          <a:p>
            <a:r>
              <a:rPr lang="en-US" dirty="0" smtClean="0"/>
              <a:t>Output.html</a:t>
            </a:r>
            <a:endParaRPr lang="en-US" dirty="0"/>
          </a:p>
        </p:txBody>
      </p:sp>
      <p:sp>
        <p:nvSpPr>
          <p:cNvPr id="3" name="Text Placeholder 2"/>
          <p:cNvSpPr>
            <a:spLocks noGrp="1"/>
          </p:cNvSpPr>
          <p:nvPr>
            <p:ph type="body" sz="quarter" idx="10"/>
          </p:nvPr>
        </p:nvSpPr>
        <p:spPr>
          <a:xfrm>
            <a:off x="467544" y="980728"/>
            <a:ext cx="8040688" cy="3705630"/>
          </a:xfrm>
        </p:spPr>
        <p:style>
          <a:lnRef idx="2">
            <a:schemeClr val="accent5"/>
          </a:lnRef>
          <a:fillRef idx="1">
            <a:schemeClr val="lt1"/>
          </a:fillRef>
          <a:effectRef idx="0">
            <a:schemeClr val="accent5"/>
          </a:effectRef>
          <a:fontRef idx="minor">
            <a:schemeClr val="dk1"/>
          </a:fontRef>
        </p:style>
        <p:txBody>
          <a:bodyPr/>
          <a:lstStyle/>
          <a:p>
            <a:pPr marL="514350" indent="-514350">
              <a:buFont typeface="+mj-lt"/>
              <a:buAutoNum type="arabicPeriod"/>
            </a:pPr>
            <a:r>
              <a:rPr lang="en-US" sz="2800" dirty="0"/>
              <a:t>&lt;html&gt;</a:t>
            </a:r>
          </a:p>
          <a:p>
            <a:pPr marL="514350" indent="-514350">
              <a:buFont typeface="+mj-lt"/>
              <a:buAutoNum type="arabicPeriod"/>
            </a:pPr>
            <a:r>
              <a:rPr lang="en-US" sz="2800" dirty="0"/>
              <a:t>&lt;head&gt;</a:t>
            </a:r>
          </a:p>
          <a:p>
            <a:pPr marL="514350" indent="-514350">
              <a:buFont typeface="+mj-lt"/>
              <a:buAutoNum type="arabicPeriod"/>
            </a:pPr>
            <a:r>
              <a:rPr lang="en-US" sz="2800" dirty="0"/>
              <a:t>	&lt;</a:t>
            </a:r>
            <a:r>
              <a:rPr lang="en-US" sz="2800" dirty="0" smtClean="0"/>
              <a:t>title&gt;output&lt;/</a:t>
            </a:r>
            <a:r>
              <a:rPr lang="en-US" sz="2800" dirty="0"/>
              <a:t>title&gt; </a:t>
            </a:r>
          </a:p>
          <a:p>
            <a:pPr marL="514350" indent="-514350">
              <a:buFont typeface="+mj-lt"/>
              <a:buAutoNum type="arabicPeriod"/>
            </a:pPr>
            <a:r>
              <a:rPr lang="en-US" sz="2800" dirty="0"/>
              <a:t>&lt;/head&gt; </a:t>
            </a:r>
          </a:p>
          <a:p>
            <a:pPr marL="514350" indent="-514350">
              <a:buFont typeface="+mj-lt"/>
              <a:buAutoNum type="arabicPeriod"/>
            </a:pPr>
            <a:r>
              <a:rPr lang="en-US" sz="2800" dirty="0"/>
              <a:t>&lt;body&gt; </a:t>
            </a:r>
          </a:p>
          <a:p>
            <a:pPr marL="514350" indent="-514350">
              <a:buFont typeface="+mj-lt"/>
              <a:buAutoNum type="arabicPeriod"/>
            </a:pPr>
            <a:r>
              <a:rPr lang="en-US" sz="2800" dirty="0"/>
              <a:t>	</a:t>
            </a:r>
            <a:r>
              <a:rPr lang="en-US" sz="2800" dirty="0" err="1"/>
              <a:t>Informasi</a:t>
            </a:r>
            <a:r>
              <a:rPr lang="en-US" sz="2800" dirty="0"/>
              <a:t> yang </a:t>
            </a:r>
            <a:r>
              <a:rPr lang="en-US" sz="2800" dirty="0" err="1"/>
              <a:t>anda</a:t>
            </a:r>
            <a:r>
              <a:rPr lang="en-US" sz="2800" dirty="0"/>
              <a:t> </a:t>
            </a:r>
            <a:r>
              <a:rPr lang="en-US" sz="2800" dirty="0" err="1"/>
              <a:t>butuhkan</a:t>
            </a:r>
            <a:r>
              <a:rPr lang="en-US" sz="2800" dirty="0"/>
              <a:t> </a:t>
            </a:r>
            <a:r>
              <a:rPr lang="en-US" sz="2800" dirty="0" err="1"/>
              <a:t>ada</a:t>
            </a:r>
            <a:r>
              <a:rPr lang="en-US" sz="2800" dirty="0"/>
              <a:t> di </a:t>
            </a:r>
            <a:r>
              <a:rPr lang="en-US" sz="2800" dirty="0" err="1"/>
              <a:t>sini</a:t>
            </a:r>
            <a:r>
              <a:rPr lang="en-US" sz="2800" dirty="0"/>
              <a:t> &lt;</a:t>
            </a:r>
            <a:r>
              <a:rPr lang="en-US" sz="2800" dirty="0" err="1"/>
              <a:t>br</a:t>
            </a:r>
            <a:r>
              <a:rPr lang="en-US" sz="2800" dirty="0"/>
              <a:t>&gt;</a:t>
            </a:r>
          </a:p>
          <a:p>
            <a:pPr marL="514350" indent="-514350">
              <a:buFont typeface="+mj-lt"/>
              <a:buAutoNum type="arabicPeriod"/>
            </a:pPr>
            <a:r>
              <a:rPr lang="en-US" sz="2800" dirty="0" smtClean="0"/>
              <a:t>&lt;/</a:t>
            </a:r>
            <a:r>
              <a:rPr lang="en-US" sz="2800" dirty="0"/>
              <a:t>body&gt; </a:t>
            </a:r>
          </a:p>
          <a:p>
            <a:pPr marL="514350" indent="-514350">
              <a:buFont typeface="+mj-lt"/>
              <a:buAutoNum type="arabicPeriod"/>
            </a:pPr>
            <a:r>
              <a:rPr lang="en-US" sz="2800" dirty="0"/>
              <a:t>&lt;/html&gt;</a:t>
            </a:r>
          </a:p>
        </p:txBody>
      </p:sp>
      <p:sp>
        <p:nvSpPr>
          <p:cNvPr id="5" name="Text Placeholder 2"/>
          <p:cNvSpPr txBox="1">
            <a:spLocks/>
          </p:cNvSpPr>
          <p:nvPr/>
        </p:nvSpPr>
        <p:spPr>
          <a:xfrm>
            <a:off x="467544" y="5013176"/>
            <a:ext cx="8040688" cy="1523494"/>
          </a:xfrm>
          <a:prstGeom prst="rect">
            <a:avLst/>
          </a:prstGeom>
          <a:ln w="19050"/>
        </p:spPr>
        <p:style>
          <a:lnRef idx="2">
            <a:schemeClr val="accent5"/>
          </a:lnRef>
          <a:fillRef idx="1">
            <a:schemeClr val="lt1"/>
          </a:fillRef>
          <a:effectRef idx="0">
            <a:schemeClr val="accent5"/>
          </a:effectRef>
          <a:fontRef idx="minor">
            <a:schemeClr val="dk1"/>
          </a:fontRef>
        </p:style>
        <p:txBody>
          <a:bodyPr vert="horz" wrap="square" lIns="0" tIns="0" rIns="0" bIns="0" rtlCol="0">
            <a:spAutoFit/>
          </a:bodyPr>
          <a:lstStyle>
            <a:lvl1pPr marL="0" indent="0" algn="l" defTabSz="914363" rtl="0" eaLnBrk="1" latinLnBrk="0" hangingPunct="1">
              <a:lnSpc>
                <a:spcPct val="90000"/>
              </a:lnSpc>
              <a:spcBef>
                <a:spcPct val="20000"/>
              </a:spcBef>
              <a:buFont typeface="Arial" pitchFamily="34" charset="0"/>
              <a:buNone/>
              <a:defRPr sz="3000" b="1" kern="1200">
                <a:solidFill>
                  <a:schemeClr val="dk1"/>
                </a:solidFill>
                <a:latin typeface="+mn-lt"/>
                <a:ea typeface="+mn-ea"/>
                <a:cs typeface="+mn-cs"/>
              </a:defRPr>
            </a:lvl1pPr>
            <a:lvl2pPr marL="384954" indent="-7937" algn="l" defTabSz="914363" rtl="0" eaLnBrk="1" latinLnBrk="0" hangingPunct="1">
              <a:lnSpc>
                <a:spcPct val="90000"/>
              </a:lnSpc>
              <a:spcBef>
                <a:spcPct val="20000"/>
              </a:spcBef>
              <a:buFont typeface="Arial" pitchFamily="34" charset="0"/>
              <a:buNone/>
              <a:defRPr sz="2800" b="1" kern="1200">
                <a:solidFill>
                  <a:schemeClr val="dk1"/>
                </a:solidFill>
                <a:latin typeface="+mn-lt"/>
                <a:ea typeface="+mn-ea"/>
                <a:cs typeface="+mn-cs"/>
              </a:defRPr>
            </a:lvl2pPr>
            <a:lvl3pPr marL="761970" indent="-7937" algn="l" defTabSz="914363" rtl="0" eaLnBrk="1" latinLnBrk="0" hangingPunct="1">
              <a:lnSpc>
                <a:spcPct val="90000"/>
              </a:lnSpc>
              <a:spcBef>
                <a:spcPct val="20000"/>
              </a:spcBef>
              <a:buFont typeface="Arial" pitchFamily="34" charset="0"/>
              <a:buNone/>
              <a:defRPr sz="2400" b="1" kern="1200">
                <a:solidFill>
                  <a:schemeClr val="dk1"/>
                </a:solidFill>
                <a:latin typeface="+mn-lt"/>
                <a:ea typeface="+mn-ea"/>
                <a:cs typeface="+mn-cs"/>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dk1"/>
                </a:solidFill>
                <a:latin typeface="+mn-lt"/>
                <a:ea typeface="+mn-ea"/>
                <a:cs typeface="+mn-cs"/>
              </a:defRPr>
            </a:lvl4pPr>
            <a:lvl5pPr marL="1426047" indent="0" algn="l" defTabSz="914363" rtl="0" eaLnBrk="1" latinLnBrk="0" hangingPunct="1">
              <a:lnSpc>
                <a:spcPct val="90000"/>
              </a:lnSpc>
              <a:spcBef>
                <a:spcPct val="20000"/>
              </a:spcBef>
              <a:buFont typeface="Arial" pitchFamily="34" charset="0"/>
              <a:buNone/>
              <a:defRPr sz="2400" b="1" kern="1200">
                <a:solidFill>
                  <a:schemeClr val="dk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just"/>
            <a:r>
              <a:rPr lang="en-US" sz="2200" b="0" dirty="0" err="1"/>
              <a:t>Untuk</a:t>
            </a:r>
            <a:r>
              <a:rPr lang="en-US" sz="2200" b="0" dirty="0"/>
              <a:t> </a:t>
            </a:r>
            <a:r>
              <a:rPr lang="en-US" sz="2200" b="0" dirty="0" err="1"/>
              <a:t>menujukan</a:t>
            </a:r>
            <a:r>
              <a:rPr lang="en-US" sz="2200" b="0" dirty="0"/>
              <a:t> </a:t>
            </a:r>
            <a:r>
              <a:rPr lang="en-US" sz="2200" b="0" dirty="0" err="1"/>
              <a:t>bahwa</a:t>
            </a:r>
            <a:r>
              <a:rPr lang="en-US" sz="2200" b="0" dirty="0"/>
              <a:t> </a:t>
            </a:r>
            <a:r>
              <a:rPr lang="en-US" sz="2200" b="0" dirty="0" err="1"/>
              <a:t>jika</a:t>
            </a:r>
            <a:r>
              <a:rPr lang="en-US" sz="2200" b="0" dirty="0"/>
              <a:t> </a:t>
            </a:r>
            <a:r>
              <a:rPr lang="en-US" sz="2200" b="0" dirty="0" err="1"/>
              <a:t>tombol</a:t>
            </a:r>
            <a:r>
              <a:rPr lang="en-US" sz="2200" b="0" dirty="0"/>
              <a:t> submit </a:t>
            </a:r>
            <a:r>
              <a:rPr lang="en-US" sz="2200" b="0" dirty="0" err="1"/>
              <a:t>diklik</a:t>
            </a:r>
            <a:r>
              <a:rPr lang="en-US" sz="2200" b="0" dirty="0"/>
              <a:t> </a:t>
            </a:r>
            <a:r>
              <a:rPr lang="en-US" sz="2200" b="0" dirty="0" err="1"/>
              <a:t>maka</a:t>
            </a:r>
            <a:r>
              <a:rPr lang="en-US" sz="2200" b="0" dirty="0"/>
              <a:t> </a:t>
            </a:r>
            <a:r>
              <a:rPr lang="en-US" sz="2200" b="0" dirty="0" err="1"/>
              <a:t>berkas</a:t>
            </a:r>
            <a:r>
              <a:rPr lang="en-US" sz="2200" b="0" dirty="0"/>
              <a:t> HTML yang </a:t>
            </a:r>
            <a:r>
              <a:rPr lang="en-US" sz="2200" b="0" dirty="0" err="1"/>
              <a:t>disebutkan</a:t>
            </a:r>
            <a:r>
              <a:rPr lang="en-US" sz="2200" b="0" dirty="0"/>
              <a:t> </a:t>
            </a:r>
            <a:r>
              <a:rPr lang="en-US" sz="2200" b="0" dirty="0" err="1"/>
              <a:t>dalam</a:t>
            </a:r>
            <a:r>
              <a:rPr lang="en-US" sz="2200" b="0" dirty="0"/>
              <a:t> </a:t>
            </a:r>
            <a:r>
              <a:rPr lang="en-US" sz="2200" b="0" dirty="0" err="1"/>
              <a:t>atribut</a:t>
            </a:r>
            <a:r>
              <a:rPr lang="en-US" sz="2200" b="0" dirty="0"/>
              <a:t> action </a:t>
            </a:r>
            <a:r>
              <a:rPr lang="en-US" sz="2200" b="0" dirty="0" err="1"/>
              <a:t>pada</a:t>
            </a:r>
            <a:r>
              <a:rPr lang="en-US" sz="2200" b="0" dirty="0"/>
              <a:t> tag &lt;form&gt; </a:t>
            </a:r>
            <a:r>
              <a:rPr lang="en-US" sz="2200" b="0" dirty="0" err="1"/>
              <a:t>akan</a:t>
            </a:r>
            <a:r>
              <a:rPr lang="en-US" sz="2200" b="0" dirty="0"/>
              <a:t> </a:t>
            </a:r>
            <a:r>
              <a:rPr lang="en-US" sz="2200" b="0" dirty="0" err="1"/>
              <a:t>dimuat</a:t>
            </a:r>
            <a:r>
              <a:rPr lang="en-US" sz="2200" b="0" dirty="0"/>
              <a:t>.. </a:t>
            </a:r>
            <a:r>
              <a:rPr lang="en-US" sz="2200" b="0" dirty="0" err="1"/>
              <a:t>Setelah</a:t>
            </a:r>
            <a:r>
              <a:rPr lang="en-US" sz="2200" b="0" dirty="0"/>
              <a:t> </a:t>
            </a:r>
            <a:r>
              <a:rPr lang="en-US" sz="2200" b="0" dirty="0" err="1"/>
              <a:t>anda</a:t>
            </a:r>
            <a:r>
              <a:rPr lang="en-US" sz="2200" b="0" dirty="0"/>
              <a:t> </a:t>
            </a:r>
            <a:r>
              <a:rPr lang="en-US" sz="2200" b="0" dirty="0" err="1"/>
              <a:t>mempelajari</a:t>
            </a:r>
            <a:r>
              <a:rPr lang="en-US" sz="2200" b="0" dirty="0"/>
              <a:t> PHP, ASP </a:t>
            </a:r>
            <a:r>
              <a:rPr lang="en-US" sz="2200" b="0" dirty="0" err="1"/>
              <a:t>atau</a:t>
            </a:r>
            <a:r>
              <a:rPr lang="en-US" sz="2200" b="0" dirty="0"/>
              <a:t> database web </a:t>
            </a:r>
            <a:r>
              <a:rPr lang="en-US" sz="2200" b="0" dirty="0" err="1"/>
              <a:t>lainya</a:t>
            </a:r>
            <a:r>
              <a:rPr lang="en-US" sz="2200" b="0" dirty="0"/>
              <a:t>, </a:t>
            </a:r>
            <a:r>
              <a:rPr lang="en-US" sz="2200" b="0" dirty="0" err="1"/>
              <a:t>anda</a:t>
            </a:r>
            <a:r>
              <a:rPr lang="en-US" sz="2200" b="0" dirty="0"/>
              <a:t> </a:t>
            </a:r>
            <a:r>
              <a:rPr lang="en-US" sz="2200" b="0" dirty="0" err="1"/>
              <a:t>akan</a:t>
            </a:r>
            <a:r>
              <a:rPr lang="en-US" sz="2200" b="0" dirty="0"/>
              <a:t> </a:t>
            </a:r>
            <a:r>
              <a:rPr lang="en-US" sz="2200" b="0" dirty="0" err="1"/>
              <a:t>mengetahui</a:t>
            </a:r>
            <a:r>
              <a:rPr lang="en-US" sz="2200" b="0" dirty="0"/>
              <a:t> </a:t>
            </a:r>
            <a:r>
              <a:rPr lang="en-US" sz="2200" b="0" dirty="0" err="1"/>
              <a:t>bagaimana</a:t>
            </a:r>
            <a:r>
              <a:rPr lang="en-US" sz="2200" b="0" dirty="0"/>
              <a:t> </a:t>
            </a:r>
            <a:r>
              <a:rPr lang="en-US" sz="2200" b="0" dirty="0" err="1"/>
              <a:t>cara</a:t>
            </a:r>
            <a:r>
              <a:rPr lang="en-US" sz="2200" b="0" dirty="0"/>
              <a:t> </a:t>
            </a:r>
            <a:r>
              <a:rPr lang="en-US" sz="2200" b="0" dirty="0" err="1"/>
              <a:t>menangkap</a:t>
            </a:r>
            <a:r>
              <a:rPr lang="en-US" sz="2200" b="0" dirty="0"/>
              <a:t> </a:t>
            </a:r>
            <a:r>
              <a:rPr lang="en-US" sz="2200" b="0" dirty="0" err="1"/>
              <a:t>nilai-nilai</a:t>
            </a:r>
            <a:r>
              <a:rPr lang="en-US" sz="2200" b="0" dirty="0"/>
              <a:t> yang </a:t>
            </a:r>
            <a:r>
              <a:rPr lang="en-US" sz="2200" b="0" dirty="0" err="1"/>
              <a:t>dimasukan</a:t>
            </a:r>
            <a:r>
              <a:rPr lang="en-US" sz="2200" b="0" dirty="0"/>
              <a:t> </a:t>
            </a:r>
            <a:r>
              <a:rPr lang="en-US" sz="2200" b="0" dirty="0" err="1"/>
              <a:t>pada</a:t>
            </a:r>
            <a:r>
              <a:rPr lang="en-US" sz="2200" b="0" dirty="0"/>
              <a:t> </a:t>
            </a:r>
            <a:r>
              <a:rPr lang="en-US" sz="2200" b="0" dirty="0" err="1"/>
              <a:t>kedua</a:t>
            </a:r>
            <a:r>
              <a:rPr lang="en-US" sz="2200" b="0" dirty="0"/>
              <a:t> field </a:t>
            </a:r>
            <a:r>
              <a:rPr lang="en-US" sz="2200" b="0" dirty="0" err="1"/>
              <a:t>teks</a:t>
            </a:r>
            <a:r>
              <a:rPr lang="en-US" sz="2200" b="0" dirty="0"/>
              <a:t> di </a:t>
            </a:r>
            <a:r>
              <a:rPr lang="en-US" sz="2200" b="0" dirty="0" err="1"/>
              <a:t>atas</a:t>
            </a:r>
            <a:r>
              <a:rPr lang="en-US" sz="2200" b="0" dirty="0"/>
              <a:t>. </a:t>
            </a:r>
            <a:endParaRPr lang="en-US" sz="2200" dirty="0"/>
          </a:p>
        </p:txBody>
      </p:sp>
    </p:spTree>
    <p:extLst>
      <p:ext uri="{BB962C8B-B14F-4D97-AF65-F5344CB8AC3E}">
        <p14:creationId xmlns:p14="http://schemas.microsoft.com/office/powerpoint/2010/main" val="4865233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6040" y="41156"/>
            <a:ext cx="8382000" cy="664797"/>
          </a:xfrm>
        </p:spPr>
        <p:txBody>
          <a:bodyPr/>
          <a:lstStyle/>
          <a:p>
            <a:pPr algn="ctr"/>
            <a:r>
              <a:rPr lang="en-US" b="1"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Daftar Atribut Tag Input </a:t>
            </a:r>
          </a:p>
        </p:txBody>
      </p:sp>
      <p:graphicFrame>
        <p:nvGraphicFramePr>
          <p:cNvPr id="2" name="Table 1"/>
          <p:cNvGraphicFramePr>
            <a:graphicFrameLocks noGrp="1"/>
          </p:cNvGraphicFramePr>
          <p:nvPr>
            <p:extLst>
              <p:ext uri="{D42A27DB-BD31-4B8C-83A1-F6EECF244321}">
                <p14:modId xmlns:p14="http://schemas.microsoft.com/office/powerpoint/2010/main" val="3270387650"/>
              </p:ext>
            </p:extLst>
          </p:nvPr>
        </p:nvGraphicFramePr>
        <p:xfrm>
          <a:off x="369504" y="967712"/>
          <a:ext cx="8496944" cy="5438160"/>
        </p:xfrm>
        <a:graphic>
          <a:graphicData uri="http://schemas.openxmlformats.org/drawingml/2006/table">
            <a:tbl>
              <a:tblPr firstRow="1" bandRow="1">
                <a:tableStyleId>{5C22544A-7EE6-4342-B048-85BDC9FD1C3A}</a:tableStyleId>
              </a:tblPr>
              <a:tblGrid>
                <a:gridCol w="1872208"/>
                <a:gridCol w="6624736"/>
              </a:tblGrid>
              <a:tr h="591840">
                <a:tc>
                  <a:txBody>
                    <a:bodyPr/>
                    <a:lstStyle/>
                    <a:p>
                      <a:pPr algn="ctr"/>
                      <a:r>
                        <a:rPr lang="en-US" sz="2400" b="1" i="0" u="none" strike="noStrike" kern="1200" baseline="0" dirty="0" smtClean="0">
                          <a:solidFill>
                            <a:schemeClr val="lt1"/>
                          </a:solidFill>
                          <a:latin typeface="+mn-lt"/>
                          <a:ea typeface="+mn-ea"/>
                          <a:cs typeface="+mn-cs"/>
                        </a:rPr>
                        <a:t>ATRIBUT</a:t>
                      </a:r>
                      <a:endParaRPr lang="en-US" sz="2400" dirty="0"/>
                    </a:p>
                  </a:txBody>
                  <a:tcPr anchor="ctr"/>
                </a:tc>
                <a:tc>
                  <a:txBody>
                    <a:bodyPr/>
                    <a:lstStyle/>
                    <a:p>
                      <a:pPr algn="ctr"/>
                      <a:r>
                        <a:rPr lang="en-US" sz="2400" b="1" i="0" u="none" strike="noStrike" kern="1200" baseline="0" dirty="0" smtClean="0">
                          <a:solidFill>
                            <a:schemeClr val="lt1"/>
                          </a:solidFill>
                          <a:latin typeface="+mn-lt"/>
                          <a:ea typeface="+mn-ea"/>
                          <a:cs typeface="+mn-cs"/>
                        </a:rPr>
                        <a:t>KETERANGAN </a:t>
                      </a:r>
                      <a:endParaRPr lang="en-US" sz="2400" dirty="0"/>
                    </a:p>
                  </a:txBody>
                  <a:tcPr anchor="ctr"/>
                </a:tc>
              </a:tr>
              <a:tr h="370840">
                <a:tc>
                  <a:txBody>
                    <a:bodyPr/>
                    <a:lstStyle/>
                    <a:p>
                      <a:pPr algn="ctr"/>
                      <a:r>
                        <a:rPr lang="en-US" sz="2000" b="0" i="0" u="none" strike="noStrike" kern="1200" baseline="0" dirty="0" smtClean="0">
                          <a:solidFill>
                            <a:srgbClr val="C00000"/>
                          </a:solidFill>
                          <a:effectLst>
                            <a:outerShdw blurRad="38100" dist="38100" dir="2700000" algn="tl">
                              <a:srgbClr val="000000">
                                <a:alpha val="43137"/>
                              </a:srgbClr>
                            </a:outerShdw>
                          </a:effectLst>
                          <a:latin typeface="+mn-lt"/>
                          <a:ea typeface="+mn-ea"/>
                          <a:cs typeface="+mn-cs"/>
                        </a:rPr>
                        <a:t>NAME </a:t>
                      </a:r>
                      <a:endParaRPr lang="en-US" sz="2000" dirty="0">
                        <a:solidFill>
                          <a:srgbClr val="C00000"/>
                        </a:solidFill>
                        <a:effectLst>
                          <a:outerShdw blurRad="38100" dist="38100" dir="2700000" algn="tl">
                            <a:srgbClr val="000000">
                              <a:alpha val="43137"/>
                            </a:srgbClr>
                          </a:outerShdw>
                        </a:effectLst>
                      </a:endParaRPr>
                    </a:p>
                  </a:txBody>
                  <a:tcPr anchor="ct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400" b="0" i="0" u="none" strike="noStrike" kern="1200" baseline="0" dirty="0" err="1" smtClean="0">
                          <a:solidFill>
                            <a:srgbClr val="C00000"/>
                          </a:solidFill>
                          <a:latin typeface="+mn-lt"/>
                          <a:ea typeface="+mn-ea"/>
                          <a:cs typeface="+mn-cs"/>
                        </a:rPr>
                        <a:t>Untuk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menentukan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nama</a:t>
                      </a:r>
                      <a:r>
                        <a:rPr lang="en-US" sz="2400" b="0" i="0" u="none" strike="noStrike" kern="1200" baseline="0" dirty="0" smtClean="0">
                          <a:solidFill>
                            <a:srgbClr val="C00000"/>
                          </a:solidFill>
                          <a:latin typeface="+mn-lt"/>
                          <a:ea typeface="+mn-ea"/>
                          <a:cs typeface="+mn-cs"/>
                        </a:rPr>
                        <a:t> data </a:t>
                      </a:r>
                      <a:endParaRPr lang="en-US" sz="2400" dirty="0" smtClean="0">
                        <a:solidFill>
                          <a:srgbClr val="C00000"/>
                        </a:solidFill>
                      </a:endParaRPr>
                    </a:p>
                    <a:p>
                      <a:pPr algn="l"/>
                      <a:endParaRPr lang="en-US" sz="2400" dirty="0">
                        <a:solidFill>
                          <a:srgbClr val="C00000"/>
                        </a:solidFill>
                      </a:endParaRPr>
                    </a:p>
                  </a:txBody>
                  <a:tcPr anchor="ctr"/>
                </a:tc>
              </a:tr>
              <a:tr h="370840">
                <a:tc>
                  <a:txBody>
                    <a:bodyPr/>
                    <a:lstStyle/>
                    <a:p>
                      <a:pPr algn="ctr"/>
                      <a:r>
                        <a:rPr lang="en-US" sz="2000" b="0" i="0" u="none" strike="noStrike" kern="1200" baseline="0" dirty="0" smtClean="0">
                          <a:solidFill>
                            <a:srgbClr val="C00000"/>
                          </a:solidFill>
                          <a:effectLst>
                            <a:outerShdw blurRad="38100" dist="38100" dir="2700000" algn="tl">
                              <a:srgbClr val="000000">
                                <a:alpha val="43137"/>
                              </a:srgbClr>
                            </a:outerShdw>
                          </a:effectLst>
                          <a:latin typeface="+mn-lt"/>
                          <a:ea typeface="+mn-ea"/>
                          <a:cs typeface="+mn-cs"/>
                        </a:rPr>
                        <a:t>SIZE </a:t>
                      </a:r>
                      <a:endParaRPr lang="en-US" sz="2000" dirty="0">
                        <a:solidFill>
                          <a:srgbClr val="C00000"/>
                        </a:solidFill>
                        <a:effectLst>
                          <a:outerShdw blurRad="38100" dist="38100" dir="2700000" algn="tl">
                            <a:srgbClr val="000000">
                              <a:alpha val="43137"/>
                            </a:srgbClr>
                          </a:outerShdw>
                        </a:effectLst>
                      </a:endParaRPr>
                    </a:p>
                  </a:txBody>
                  <a:tcPr anchor="ctr"/>
                </a:tc>
                <a:tc>
                  <a:txBody>
                    <a:bodyPr/>
                    <a:lstStyle/>
                    <a:p>
                      <a:pPr algn="just"/>
                      <a:r>
                        <a:rPr lang="en-US" sz="2400" b="0" i="0" u="none" strike="noStrike" kern="1200" baseline="0" dirty="0" err="1" smtClean="0">
                          <a:solidFill>
                            <a:srgbClr val="C00000"/>
                          </a:solidFill>
                          <a:latin typeface="+mn-lt"/>
                          <a:ea typeface="+mn-ea"/>
                          <a:cs typeface="+mn-cs"/>
                        </a:rPr>
                        <a:t>Menentukan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ukuran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kotak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masukan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untuk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teks</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dan</a:t>
                      </a:r>
                      <a:r>
                        <a:rPr lang="en-US" sz="2400" b="0" i="0" u="none" strike="noStrike" kern="1200" baseline="0" dirty="0" smtClean="0">
                          <a:solidFill>
                            <a:srgbClr val="C00000"/>
                          </a:solidFill>
                          <a:latin typeface="+mn-lt"/>
                          <a:ea typeface="+mn-ea"/>
                          <a:cs typeface="+mn-cs"/>
                        </a:rPr>
                        <a:t> password </a:t>
                      </a:r>
                      <a:endParaRPr lang="en-US" sz="2400" dirty="0">
                        <a:solidFill>
                          <a:srgbClr val="C00000"/>
                        </a:solidFill>
                      </a:endParaRPr>
                    </a:p>
                  </a:txBody>
                  <a:tcPr anchor="ctr"/>
                </a:tc>
              </a:tr>
              <a:tr h="370840">
                <a:tc>
                  <a:txBody>
                    <a:bodyPr/>
                    <a:lstStyle/>
                    <a:p>
                      <a:pPr algn="ctr"/>
                      <a:r>
                        <a:rPr lang="en-US" sz="2000" b="0" i="0" u="none" strike="noStrike" kern="1200" baseline="0" dirty="0" smtClean="0">
                          <a:solidFill>
                            <a:srgbClr val="C00000"/>
                          </a:solidFill>
                          <a:effectLst>
                            <a:outerShdw blurRad="38100" dist="38100" dir="2700000" algn="tl">
                              <a:srgbClr val="000000">
                                <a:alpha val="43137"/>
                              </a:srgbClr>
                            </a:outerShdw>
                          </a:effectLst>
                          <a:latin typeface="+mn-lt"/>
                          <a:ea typeface="+mn-ea"/>
                          <a:cs typeface="+mn-cs"/>
                        </a:rPr>
                        <a:t>MAXLENGTH </a:t>
                      </a:r>
                      <a:endParaRPr lang="en-US" sz="2000" dirty="0">
                        <a:solidFill>
                          <a:srgbClr val="C00000"/>
                        </a:solidFill>
                        <a:effectLst>
                          <a:outerShdw blurRad="38100" dist="38100" dir="2700000" algn="tl">
                            <a:srgbClr val="000000">
                              <a:alpha val="43137"/>
                            </a:srgbClr>
                          </a:outerShdw>
                        </a:effectLst>
                      </a:endParaRPr>
                    </a:p>
                  </a:txBody>
                  <a:tcPr anchor="ctr"/>
                </a:tc>
                <a:tc>
                  <a:txBody>
                    <a:bodyPr/>
                    <a:lstStyle/>
                    <a:p>
                      <a:pPr algn="just"/>
                      <a:r>
                        <a:rPr lang="en-US" sz="2400" b="0" i="0" u="none" strike="noStrike" kern="1200" baseline="0" dirty="0" err="1" smtClean="0">
                          <a:solidFill>
                            <a:srgbClr val="C00000"/>
                          </a:solidFill>
                          <a:latin typeface="+mn-lt"/>
                          <a:ea typeface="+mn-ea"/>
                          <a:cs typeface="+mn-cs"/>
                        </a:rPr>
                        <a:t>Menentukan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jumlah</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teks</a:t>
                      </a:r>
                      <a:r>
                        <a:rPr lang="en-US" sz="2400" b="0" i="0" u="none" strike="noStrike" kern="1200" baseline="0" dirty="0" smtClean="0">
                          <a:solidFill>
                            <a:srgbClr val="C00000"/>
                          </a:solidFill>
                          <a:latin typeface="+mn-lt"/>
                          <a:ea typeface="+mn-ea"/>
                          <a:cs typeface="+mn-cs"/>
                        </a:rPr>
                        <a:t> yang </a:t>
                      </a:r>
                      <a:r>
                        <a:rPr lang="en-US" sz="2400" b="0" i="0" u="none" strike="noStrike" kern="1200" baseline="0" dirty="0" err="1" smtClean="0">
                          <a:solidFill>
                            <a:srgbClr val="C00000"/>
                          </a:solidFill>
                          <a:latin typeface="+mn-lt"/>
                          <a:ea typeface="+mn-ea"/>
                          <a:cs typeface="+mn-cs"/>
                        </a:rPr>
                        <a:t>dapat</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dimasukan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pada</a:t>
                      </a:r>
                      <a:r>
                        <a:rPr lang="en-US" sz="2400" b="0" i="0" u="none" strike="noStrike" kern="1200" baseline="0" dirty="0" smtClean="0">
                          <a:solidFill>
                            <a:srgbClr val="C00000"/>
                          </a:solidFill>
                          <a:latin typeface="+mn-lt"/>
                          <a:ea typeface="+mn-ea"/>
                          <a:cs typeface="+mn-cs"/>
                        </a:rPr>
                        <a:t> area </a:t>
                      </a:r>
                      <a:r>
                        <a:rPr lang="en-US" sz="2400" b="0" i="0" u="none" strike="noStrike" kern="1200" baseline="0" dirty="0" err="1" smtClean="0">
                          <a:solidFill>
                            <a:srgbClr val="C00000"/>
                          </a:solidFill>
                          <a:latin typeface="+mn-lt"/>
                          <a:ea typeface="+mn-ea"/>
                          <a:cs typeface="+mn-cs"/>
                        </a:rPr>
                        <a:t>tertentu</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misal</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pada</a:t>
                      </a:r>
                      <a:r>
                        <a:rPr lang="en-US" sz="2400" b="0" i="0" u="none" strike="noStrike" kern="1200" baseline="0" dirty="0" smtClean="0">
                          <a:solidFill>
                            <a:srgbClr val="C00000"/>
                          </a:solidFill>
                          <a:latin typeface="+mn-lt"/>
                          <a:ea typeface="+mn-ea"/>
                          <a:cs typeface="+mn-cs"/>
                        </a:rPr>
                        <a:t> input </a:t>
                      </a:r>
                      <a:r>
                        <a:rPr lang="en-US" sz="2400" b="0" i="0" u="none" strike="noStrike" kern="1200" baseline="0" dirty="0" err="1" smtClean="0">
                          <a:solidFill>
                            <a:srgbClr val="C00000"/>
                          </a:solidFill>
                          <a:latin typeface="+mn-lt"/>
                          <a:ea typeface="+mn-ea"/>
                          <a:cs typeface="+mn-cs"/>
                        </a:rPr>
                        <a:t>teks</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dan</a:t>
                      </a:r>
                      <a:r>
                        <a:rPr lang="en-US" sz="2400" b="0" i="0" u="none" strike="noStrike" kern="1200" baseline="0" dirty="0" smtClean="0">
                          <a:solidFill>
                            <a:srgbClr val="C00000"/>
                          </a:solidFill>
                          <a:latin typeface="+mn-lt"/>
                          <a:ea typeface="+mn-ea"/>
                          <a:cs typeface="+mn-cs"/>
                        </a:rPr>
                        <a:t> password 	</a:t>
                      </a:r>
                    </a:p>
                    <a:p>
                      <a:pPr algn="just"/>
                      <a:r>
                        <a:rPr lang="en-US" sz="2400" b="0" i="0" u="none" strike="noStrike" kern="1200" baseline="0" dirty="0" smtClean="0">
                          <a:solidFill>
                            <a:srgbClr val="C00000"/>
                          </a:solidFill>
                          <a:latin typeface="+mn-lt"/>
                          <a:ea typeface="+mn-ea"/>
                          <a:cs typeface="+mn-cs"/>
                        </a:rPr>
                        <a:t>VALUE 	</a:t>
                      </a:r>
                      <a:r>
                        <a:rPr lang="en-US" sz="2400" b="0" i="0" u="none" strike="noStrike" kern="1200" baseline="0" dirty="0" err="1" smtClean="0">
                          <a:solidFill>
                            <a:srgbClr val="C00000"/>
                          </a:solidFill>
                          <a:latin typeface="+mn-lt"/>
                          <a:ea typeface="+mn-ea"/>
                          <a:cs typeface="+mn-cs"/>
                        </a:rPr>
                        <a:t>Memberikan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nilai</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awal</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untuk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kotak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masukan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sebelum</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mulai</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diinputkan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teks</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baru</a:t>
                      </a:r>
                      <a:r>
                        <a:rPr lang="en-US" sz="2400" b="0" i="0" u="none" strike="noStrike" kern="1200" baseline="0" dirty="0" smtClean="0">
                          <a:solidFill>
                            <a:srgbClr val="C00000"/>
                          </a:solidFill>
                          <a:latin typeface="+mn-lt"/>
                          <a:ea typeface="+mn-ea"/>
                          <a:cs typeface="+mn-cs"/>
                        </a:rPr>
                        <a:t>.</a:t>
                      </a:r>
                      <a:endParaRPr lang="en-US" sz="2400" dirty="0">
                        <a:solidFill>
                          <a:srgbClr val="C00000"/>
                        </a:solidFill>
                      </a:endParaRPr>
                    </a:p>
                  </a:txBody>
                  <a:tcPr anchor="ctr"/>
                </a:tc>
              </a:tr>
              <a:tr h="370840">
                <a:tc>
                  <a:txBody>
                    <a:bodyPr/>
                    <a:lstStyle/>
                    <a:p>
                      <a:pPr algn="ctr"/>
                      <a:r>
                        <a:rPr lang="en-US" sz="2000" b="0" i="0" u="none" strike="noStrike" kern="1200" baseline="0" dirty="0" smtClean="0">
                          <a:solidFill>
                            <a:srgbClr val="C00000"/>
                          </a:solidFill>
                          <a:effectLst>
                            <a:outerShdw blurRad="38100" dist="38100" dir="2700000" algn="tl">
                              <a:srgbClr val="000000">
                                <a:alpha val="43137"/>
                              </a:srgbClr>
                            </a:outerShdw>
                          </a:effectLst>
                          <a:latin typeface="+mn-lt"/>
                          <a:ea typeface="+mn-ea"/>
                          <a:cs typeface="+mn-cs"/>
                        </a:rPr>
                        <a:t>CHECKED </a:t>
                      </a:r>
                      <a:endParaRPr lang="en-US" sz="2000" dirty="0">
                        <a:solidFill>
                          <a:srgbClr val="C00000"/>
                        </a:solidFill>
                        <a:effectLst>
                          <a:outerShdw blurRad="38100" dist="38100" dir="2700000" algn="tl">
                            <a:srgbClr val="000000">
                              <a:alpha val="43137"/>
                            </a:srgbClr>
                          </a:outerShdw>
                        </a:effectLst>
                      </a:endParaRPr>
                    </a:p>
                  </a:txBody>
                  <a:tcPr anchor="ctr"/>
                </a:tc>
                <a:tc>
                  <a:txBody>
                    <a:bodyPr/>
                    <a:lstStyle/>
                    <a:p>
                      <a:pPr marL="0" marR="0" indent="0" algn="just" defTabSz="914363" rtl="0" eaLnBrk="1" fontAlgn="auto" latinLnBrk="0" hangingPunct="1">
                        <a:lnSpc>
                          <a:spcPct val="100000"/>
                        </a:lnSpc>
                        <a:spcBef>
                          <a:spcPts val="0"/>
                        </a:spcBef>
                        <a:spcAft>
                          <a:spcPts val="0"/>
                        </a:spcAft>
                        <a:buClrTx/>
                        <a:buSzTx/>
                        <a:buFontTx/>
                        <a:buNone/>
                        <a:tabLst/>
                        <a:defRPr/>
                      </a:pPr>
                      <a:r>
                        <a:rPr lang="en-US" sz="2400" b="0" i="0" u="none" strike="noStrike" kern="1200" baseline="0" dirty="0" err="1" smtClean="0">
                          <a:solidFill>
                            <a:srgbClr val="C00000"/>
                          </a:solidFill>
                          <a:latin typeface="+mn-lt"/>
                          <a:ea typeface="+mn-ea"/>
                          <a:cs typeface="+mn-cs"/>
                        </a:rPr>
                        <a:t>Diberikan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supaya</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kotak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cek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dalam</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keadaan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terpilih</a:t>
                      </a:r>
                      <a:r>
                        <a:rPr lang="en-US" sz="2400" b="0" i="0" u="none" strike="noStrike" kern="1200" baseline="0" dirty="0" smtClean="0">
                          <a:solidFill>
                            <a:srgbClr val="C00000"/>
                          </a:solidFill>
                          <a:latin typeface="+mn-lt"/>
                          <a:ea typeface="+mn-ea"/>
                          <a:cs typeface="+mn-cs"/>
                        </a:rPr>
                        <a:t>.</a:t>
                      </a:r>
                      <a:endParaRPr lang="en-US" sz="2400" dirty="0">
                        <a:solidFill>
                          <a:srgbClr val="C00000"/>
                        </a:solidFill>
                      </a:endParaRPr>
                    </a:p>
                  </a:txBody>
                  <a:tcPr anchor="ctr"/>
                </a:tc>
              </a:tr>
              <a:tr h="370840">
                <a:tc>
                  <a:txBody>
                    <a:bodyPr/>
                    <a:lstStyle/>
                    <a:p>
                      <a:pPr algn="ctr"/>
                      <a:r>
                        <a:rPr lang="en-US" sz="2000" b="0" i="0" u="none" strike="noStrike" kern="1200" baseline="0" dirty="0" smtClean="0">
                          <a:solidFill>
                            <a:srgbClr val="C00000"/>
                          </a:solidFill>
                          <a:effectLst>
                            <a:outerShdw blurRad="38100" dist="38100" dir="2700000" algn="tl">
                              <a:srgbClr val="000000">
                                <a:alpha val="43137"/>
                              </a:srgbClr>
                            </a:outerShdw>
                          </a:effectLst>
                          <a:latin typeface="+mn-lt"/>
                          <a:ea typeface="+mn-ea"/>
                          <a:cs typeface="+mn-cs"/>
                        </a:rPr>
                        <a:t>TYPE </a:t>
                      </a:r>
                      <a:endParaRPr lang="en-US" sz="2000" dirty="0">
                        <a:solidFill>
                          <a:srgbClr val="C00000"/>
                        </a:solidFill>
                        <a:effectLst>
                          <a:outerShdw blurRad="38100" dist="38100" dir="2700000" algn="tl">
                            <a:srgbClr val="000000">
                              <a:alpha val="43137"/>
                            </a:srgbClr>
                          </a:outerShdw>
                        </a:effectLst>
                      </a:endParaRPr>
                    </a:p>
                  </a:txBody>
                  <a:tcPr anchor="ctr"/>
                </a:tc>
                <a:tc>
                  <a:txBody>
                    <a:bodyPr/>
                    <a:lstStyle/>
                    <a:p>
                      <a:pPr algn="just"/>
                      <a:r>
                        <a:rPr lang="en-US" sz="2400" b="0" i="0" u="none" strike="noStrike" kern="1200" baseline="0" dirty="0" err="1" smtClean="0">
                          <a:solidFill>
                            <a:srgbClr val="C00000"/>
                          </a:solidFill>
                          <a:latin typeface="+mn-lt"/>
                          <a:ea typeface="+mn-ea"/>
                          <a:cs typeface="+mn-cs"/>
                        </a:rPr>
                        <a:t>Menentukan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tipe</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kotak</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masukan</a:t>
                      </a:r>
                      <a:r>
                        <a:rPr lang="en-US" sz="2400" b="0" i="0" u="none" strike="noStrike" kern="1200" baseline="0" dirty="0" smtClean="0">
                          <a:solidFill>
                            <a:srgbClr val="C00000"/>
                          </a:solidFill>
                          <a:latin typeface="+mn-lt"/>
                          <a:ea typeface="+mn-ea"/>
                          <a:cs typeface="+mn-cs"/>
                        </a:rPr>
                        <a:t>, </a:t>
                      </a:r>
                      <a:r>
                        <a:rPr lang="en-US" sz="2400" b="0" i="0" u="none" strike="noStrike" kern="1200" baseline="0" dirty="0" err="1" smtClean="0">
                          <a:solidFill>
                            <a:srgbClr val="C00000"/>
                          </a:solidFill>
                          <a:latin typeface="+mn-lt"/>
                          <a:ea typeface="+mn-ea"/>
                          <a:cs typeface="+mn-cs"/>
                        </a:rPr>
                        <a:t>seperti</a:t>
                      </a:r>
                      <a:r>
                        <a:rPr lang="en-US" sz="2400" b="0" i="0" u="none" strike="noStrike" kern="1200" baseline="0" dirty="0" smtClean="0">
                          <a:solidFill>
                            <a:srgbClr val="C00000"/>
                          </a:solidFill>
                          <a:latin typeface="+mn-lt"/>
                          <a:ea typeface="+mn-ea"/>
                          <a:cs typeface="+mn-cs"/>
                        </a:rPr>
                        <a:t> password, text, submit, reset </a:t>
                      </a:r>
                      <a:r>
                        <a:rPr lang="en-US" sz="2400" b="0" i="0" u="none" strike="noStrike" kern="1200" baseline="0" dirty="0" err="1" smtClean="0">
                          <a:solidFill>
                            <a:srgbClr val="C00000"/>
                          </a:solidFill>
                          <a:latin typeface="+mn-lt"/>
                          <a:ea typeface="+mn-ea"/>
                          <a:cs typeface="+mn-cs"/>
                        </a:rPr>
                        <a:t>dan</a:t>
                      </a:r>
                      <a:r>
                        <a:rPr lang="en-US" sz="2400" b="0" i="0" u="none" strike="noStrike" kern="1200" baseline="0" dirty="0" smtClean="0">
                          <a:solidFill>
                            <a:srgbClr val="C00000"/>
                          </a:solidFill>
                          <a:latin typeface="+mn-lt"/>
                          <a:ea typeface="+mn-ea"/>
                          <a:cs typeface="+mn-cs"/>
                        </a:rPr>
                        <a:t> lain-lain </a:t>
                      </a:r>
                      <a:endParaRPr lang="en-US" sz="2400" dirty="0">
                        <a:solidFill>
                          <a:srgbClr val="C00000"/>
                        </a:solidFill>
                      </a:endParaRPr>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552" y="44245"/>
            <a:ext cx="8352928" cy="618955"/>
          </a:xfrm>
        </p:spPr>
        <p:txBody>
          <a:bodyPr/>
          <a:lstStyle/>
          <a:p>
            <a:pPr algn="ctr"/>
            <a:r>
              <a:rPr lang="en-US" b="1" spc="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Menentukan</a:t>
            </a:r>
            <a:r>
              <a:rPr lang="en-US" b="1"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b="1" spc="0"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Textarea</a:t>
            </a:r>
            <a:r>
              <a:rPr lang="en-US" b="1"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p>
        </p:txBody>
      </p:sp>
      <p:sp>
        <p:nvSpPr>
          <p:cNvPr id="4" name="Text Placeholder 3"/>
          <p:cNvSpPr>
            <a:spLocks noGrp="1"/>
          </p:cNvSpPr>
          <p:nvPr>
            <p:ph type="body" sz="quarter" idx="10"/>
          </p:nvPr>
        </p:nvSpPr>
        <p:spPr>
          <a:xfrm>
            <a:off x="513520" y="908720"/>
            <a:ext cx="8136904" cy="5544616"/>
          </a:xfrm>
        </p:spPr>
        <p:txBody>
          <a:bodyPr/>
          <a:lstStyle/>
          <a:p>
            <a:pPr algn="just"/>
            <a:r>
              <a:rPr lang="en-US" sz="5400" b="0" i="0" spc="0" dirty="0">
                <a:ln>
                  <a:noFill/>
                </a:ln>
                <a:solidFill>
                  <a:schemeClr val="tx1"/>
                </a:solidFill>
                <a:effectLst/>
              </a:rPr>
              <a:t>text area biasanya digunakan untuk jenis masukan yang jumlah karakternya banyak. Tag yang digunakan adalah Pasangan tag </a:t>
            </a:r>
            <a:r>
              <a:rPr lang="en-US" sz="5400" b="0" i="0" spc="0" dirty="0" smtClean="0">
                <a:ln>
                  <a:noFill/>
                </a:ln>
                <a:solidFill>
                  <a:schemeClr val="tx1"/>
                </a:solidFill>
                <a:effectLst/>
              </a:rPr>
              <a:t>&lt;</a:t>
            </a:r>
            <a:r>
              <a:rPr lang="en-US" sz="5400" b="0" i="0" spc="0" dirty="0">
                <a:ln>
                  <a:noFill/>
                </a:ln>
                <a:solidFill>
                  <a:schemeClr val="tx1"/>
                </a:solidFill>
                <a:effectLst/>
              </a:rPr>
              <a:t>textarea&gt; dan &lt;/textarea&gt; . textarea bisa mencakup banyak baris. </a:t>
            </a:r>
            <a:r>
              <a:rPr lang="en-US" sz="5400" b="0" spc="0" dirty="0" smtClean="0">
                <a:ln>
                  <a:noFill/>
                </a:ln>
                <a:solidFill>
                  <a:schemeClr val="tx1"/>
                </a:solidFill>
                <a:effectLst/>
              </a:rPr>
              <a:t> </a:t>
            </a:r>
            <a:endParaRPr lang="en-US" sz="5400" b="0" spc="0" dirty="0">
              <a:ln>
                <a:noFill/>
              </a:ln>
              <a:solidFill>
                <a:schemeClr val="tx1"/>
              </a:solidFill>
              <a:effectLs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yellow-magenta Segoe</Template>
  <TotalTime>293</TotalTime>
  <Words>1942</Words>
  <Application>Microsoft Office PowerPoint</Application>
  <PresentationFormat>On-screen Show (4:3)</PresentationFormat>
  <Paragraphs>183</Paragraphs>
  <Slides>17</Slides>
  <Notes>13</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1_White Template with yellow-magenta Segoe</vt:lpstr>
      <vt:lpstr>White with Courier font for code slides</vt:lpstr>
      <vt:lpstr>M E M B U A T F O R M U L I R  H T M L</vt:lpstr>
      <vt:lpstr>P E N G A N T A R</vt:lpstr>
      <vt:lpstr>Dasar Penggunaan Formulir (1) </vt:lpstr>
      <vt:lpstr>Dasar Penggunaan Formulir (2) </vt:lpstr>
      <vt:lpstr>Tag Input Pada Formulir (1)</vt:lpstr>
      <vt:lpstr>Form1.html</vt:lpstr>
      <vt:lpstr>Output.html</vt:lpstr>
      <vt:lpstr>Daftar Atribut Tag Input </vt:lpstr>
      <vt:lpstr>Menentukan Textarea </vt:lpstr>
      <vt:lpstr>Contoh program textarea.html</vt:lpstr>
      <vt:lpstr>Penggunaan Select Pada Formulir </vt:lpstr>
      <vt:lpstr>CONTOH PROGRAM (select.html)</vt:lpstr>
      <vt:lpstr>Penggunaan Tipe Checkbox </vt:lpstr>
      <vt:lpstr>CONTOH PROGRAM (checkbox.html)</vt:lpstr>
      <vt:lpstr>Penggunaan Tipe Radio </vt:lpstr>
      <vt:lpstr>CONTOH PROGRAM (radio.html)</vt:lpstr>
      <vt:lpstr>L A T I H A N</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 E M B U A T F O R M U L I R  H T M L</dc:title>
  <dc:subject/>
  <dc:creator>User</dc:creator>
  <cp:keywords/>
  <dc:description/>
  <cp:lastModifiedBy>User</cp:lastModifiedBy>
  <cp:revision>20</cp:revision>
  <dcterms:created xsi:type="dcterms:W3CDTF">2011-11-29T06:18:18Z</dcterms:created>
  <dcterms:modified xsi:type="dcterms:W3CDTF">2011-11-30T02:32:43Z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