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55F7-E379-4A78-9A2B-0811B5BBF9E2}" type="datetimeFigureOut">
              <a:rPr lang="en-US" smtClean="0"/>
              <a:pPr/>
              <a:t>12/1/2011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E2D4-B245-4201-B37B-8D05B74E7C4B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NORMALISASI DAN ERD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28586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Derajat</a:t>
                      </a:r>
                      <a:r>
                        <a:rPr lang="en-US" baseline="0" dirty="0" smtClean="0"/>
                        <a:t> Max/Min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Notasi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4267200" y="181926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16200000" flipH="1">
            <a:off x="4419600" y="166686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4419600" y="181926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4648200" y="174306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81926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6477000" y="166686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6200000" flipH="1">
            <a:off x="6477000" y="181926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248400" y="174306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267200" y="221370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16200000" flipH="1">
            <a:off x="4419600" y="206130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4419600" y="221370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96000" y="221370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6477000" y="206130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6477000" y="221370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267200" y="258126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172200" y="257677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267200" y="296226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4572000" y="288606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096000" y="296226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6324600" y="288606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4533900" y="223836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6276741" y="2215948"/>
            <a:ext cx="229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4495800" y="258126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6248400" y="2576778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2530" name="Picture 2" descr="http://blog.ub.ac.id/ninda/files/2010/03/simbol-300x2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00438"/>
            <a:ext cx="4000528" cy="3093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blog.ub.ac.id/ninda/files/2010/03/er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428604"/>
            <a:ext cx="9072626" cy="567039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45975" y="428604"/>
            <a:ext cx="28262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1400" dirty="0" err="1"/>
              <a:t>Universitas</a:t>
            </a:r>
            <a:r>
              <a:rPr lang="en-SG" sz="1400" dirty="0"/>
              <a:t> </a:t>
            </a:r>
            <a:r>
              <a:rPr lang="en-SG" sz="1400" dirty="0" err="1"/>
              <a:t>memiliki</a:t>
            </a:r>
            <a:r>
              <a:rPr lang="en-SG" sz="1400" dirty="0"/>
              <a:t> </a:t>
            </a:r>
            <a:r>
              <a:rPr lang="en-SG" sz="1400" dirty="0" err="1"/>
              <a:t>banyak</a:t>
            </a:r>
            <a:r>
              <a:rPr lang="en-SG" sz="1400" dirty="0"/>
              <a:t> </a:t>
            </a:r>
            <a:r>
              <a:rPr lang="en-SG" sz="1400" dirty="0" err="1"/>
              <a:t>fakultas</a:t>
            </a:r>
            <a:endParaRPr lang="en-SG" sz="1400" dirty="0"/>
          </a:p>
        </p:txBody>
      </p:sp>
      <p:sp>
        <p:nvSpPr>
          <p:cNvPr id="6" name="Rectangle 5"/>
          <p:cNvSpPr/>
          <p:nvPr/>
        </p:nvSpPr>
        <p:spPr>
          <a:xfrm>
            <a:off x="6643702" y="1214422"/>
            <a:ext cx="17145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Fakultas</a:t>
            </a:r>
            <a:r>
              <a:rPr lang="en-SG" sz="1400" dirty="0"/>
              <a:t> </a:t>
            </a:r>
            <a:r>
              <a:rPr lang="en-SG" sz="1400" dirty="0" err="1"/>
              <a:t>memiliki</a:t>
            </a:r>
            <a:r>
              <a:rPr lang="en-SG" sz="1400" dirty="0"/>
              <a:t> </a:t>
            </a:r>
            <a:r>
              <a:rPr lang="en-SG" sz="1400" dirty="0" err="1"/>
              <a:t>satu</a:t>
            </a:r>
            <a:r>
              <a:rPr lang="en-SG" sz="1400" dirty="0"/>
              <a:t> </a:t>
            </a:r>
            <a:r>
              <a:rPr lang="en-SG" sz="1400" dirty="0" err="1"/>
              <a:t>atau</a:t>
            </a:r>
            <a:r>
              <a:rPr lang="en-SG" sz="1400" dirty="0"/>
              <a:t> </a:t>
            </a:r>
            <a:r>
              <a:rPr lang="en-SG" sz="1400" dirty="0" err="1"/>
              <a:t>banyak</a:t>
            </a:r>
            <a:r>
              <a:rPr lang="en-SG" sz="1400" dirty="0"/>
              <a:t> </a:t>
            </a:r>
            <a:r>
              <a:rPr lang="en-SG" sz="1400" dirty="0" err="1"/>
              <a:t>jurusan</a:t>
            </a:r>
            <a:endParaRPr lang="en-SG" sz="1400" dirty="0"/>
          </a:p>
        </p:txBody>
      </p:sp>
      <p:sp>
        <p:nvSpPr>
          <p:cNvPr id="7" name="Rectangle 6"/>
          <p:cNvSpPr/>
          <p:nvPr/>
        </p:nvSpPr>
        <p:spPr>
          <a:xfrm>
            <a:off x="6643702" y="1928802"/>
            <a:ext cx="18573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Suatu</a:t>
            </a:r>
            <a:r>
              <a:rPr lang="en-SG" sz="1400" dirty="0"/>
              <a:t> </a:t>
            </a:r>
            <a:r>
              <a:rPr lang="en-SG" sz="1400" dirty="0" err="1"/>
              <a:t>jurusan</a:t>
            </a:r>
            <a:r>
              <a:rPr lang="en-SG" sz="1400" dirty="0"/>
              <a:t> </a:t>
            </a:r>
            <a:r>
              <a:rPr lang="en-SG" sz="1400" dirty="0" err="1"/>
              <a:t>hanya</a:t>
            </a:r>
            <a:r>
              <a:rPr lang="en-SG" sz="1400" dirty="0"/>
              <a:t> </a:t>
            </a:r>
            <a:r>
              <a:rPr lang="en-SG" sz="1400" dirty="0" err="1"/>
              <a:t>dapat</a:t>
            </a:r>
            <a:r>
              <a:rPr lang="en-SG" sz="1400" dirty="0"/>
              <a:t> </a:t>
            </a:r>
            <a:r>
              <a:rPr lang="en-SG" sz="1400" dirty="0" err="1"/>
              <a:t>menjadi</a:t>
            </a:r>
            <a:r>
              <a:rPr lang="en-SG" sz="1400" dirty="0"/>
              <a:t> </a:t>
            </a:r>
            <a:r>
              <a:rPr lang="en-SG" sz="1400" dirty="0" err="1"/>
              <a:t>bagian</a:t>
            </a:r>
            <a:r>
              <a:rPr lang="en-SG" sz="1400" dirty="0"/>
              <a:t> </a:t>
            </a:r>
            <a:r>
              <a:rPr lang="en-SG" sz="1400" dirty="0" err="1"/>
              <a:t>dari</a:t>
            </a:r>
            <a:r>
              <a:rPr lang="en-SG" sz="1400" dirty="0"/>
              <a:t> 1 </a:t>
            </a:r>
            <a:r>
              <a:rPr lang="en-SG" sz="1400" dirty="0" err="1"/>
              <a:t>fakultas</a:t>
            </a:r>
            <a:endParaRPr lang="en-SG" sz="1400" dirty="0"/>
          </a:p>
        </p:txBody>
      </p:sp>
      <p:sp>
        <p:nvSpPr>
          <p:cNvPr id="8" name="Rectangle 7"/>
          <p:cNvSpPr/>
          <p:nvPr/>
        </p:nvSpPr>
        <p:spPr>
          <a:xfrm>
            <a:off x="6643702" y="3214686"/>
            <a:ext cx="1714512" cy="522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Jurusan</a:t>
            </a:r>
            <a:r>
              <a:rPr lang="en-SG" sz="1400" dirty="0"/>
              <a:t> </a:t>
            </a:r>
            <a:r>
              <a:rPr lang="en-SG" sz="1400" dirty="0" err="1"/>
              <a:t>memiliki</a:t>
            </a:r>
            <a:r>
              <a:rPr lang="en-SG" sz="1400" dirty="0"/>
              <a:t> </a:t>
            </a:r>
            <a:r>
              <a:rPr lang="en-SG" sz="1400" dirty="0" err="1"/>
              <a:t>beberapa</a:t>
            </a:r>
            <a:r>
              <a:rPr lang="en-SG" sz="1400" dirty="0"/>
              <a:t> </a:t>
            </a:r>
            <a:r>
              <a:rPr lang="en-SG" sz="1400" dirty="0" err="1"/>
              <a:t>dosen</a:t>
            </a:r>
            <a:endParaRPr lang="en-SG" sz="1400" dirty="0"/>
          </a:p>
        </p:txBody>
      </p:sp>
      <p:sp>
        <p:nvSpPr>
          <p:cNvPr id="9" name="Rectangle 8"/>
          <p:cNvSpPr/>
          <p:nvPr/>
        </p:nvSpPr>
        <p:spPr>
          <a:xfrm>
            <a:off x="6643702" y="3786190"/>
            <a:ext cx="17859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Seorang</a:t>
            </a:r>
            <a:r>
              <a:rPr lang="en-SG" sz="1400" dirty="0"/>
              <a:t> </a:t>
            </a:r>
            <a:r>
              <a:rPr lang="en-SG" sz="1400" dirty="0" err="1"/>
              <a:t>dosen</a:t>
            </a:r>
            <a:r>
              <a:rPr lang="en-SG" sz="1400" dirty="0"/>
              <a:t> </a:t>
            </a:r>
            <a:r>
              <a:rPr lang="en-SG" sz="1400" dirty="0" err="1"/>
              <a:t>hanya</a:t>
            </a:r>
            <a:r>
              <a:rPr lang="en-SG" sz="1400" dirty="0"/>
              <a:t> </a:t>
            </a:r>
            <a:r>
              <a:rPr lang="en-SG" sz="1400" dirty="0" err="1"/>
              <a:t>boleh</a:t>
            </a:r>
            <a:r>
              <a:rPr lang="en-SG" sz="1400" dirty="0"/>
              <a:t> </a:t>
            </a:r>
            <a:r>
              <a:rPr lang="en-SG" sz="1400" dirty="0" err="1"/>
              <a:t>terdaftar</a:t>
            </a:r>
            <a:r>
              <a:rPr lang="en-SG" sz="1400" dirty="0"/>
              <a:t> </a:t>
            </a:r>
            <a:r>
              <a:rPr lang="en-SG" sz="1400" dirty="0" err="1"/>
              <a:t>dalam</a:t>
            </a:r>
            <a:r>
              <a:rPr lang="en-SG" sz="1400" dirty="0"/>
              <a:t> 1 </a:t>
            </a:r>
            <a:r>
              <a:rPr lang="en-SG" sz="1400" dirty="0" err="1"/>
              <a:t>jurusan</a:t>
            </a:r>
            <a:endParaRPr lang="en-SG" sz="1400" dirty="0"/>
          </a:p>
        </p:txBody>
      </p:sp>
      <p:sp>
        <p:nvSpPr>
          <p:cNvPr id="10" name="Rectangle 9"/>
          <p:cNvSpPr/>
          <p:nvPr/>
        </p:nvSpPr>
        <p:spPr>
          <a:xfrm>
            <a:off x="5643570" y="5429264"/>
            <a:ext cx="18573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Dosen</a:t>
            </a:r>
            <a:r>
              <a:rPr lang="en-SG" sz="1400" dirty="0"/>
              <a:t> </a:t>
            </a:r>
            <a:r>
              <a:rPr lang="en-SG" sz="1400" dirty="0" err="1"/>
              <a:t>dapat</a:t>
            </a:r>
            <a:r>
              <a:rPr lang="en-SG" sz="1400" dirty="0"/>
              <a:t> </a:t>
            </a:r>
            <a:r>
              <a:rPr lang="en-SG" sz="1400" dirty="0" err="1"/>
              <a:t>mengajar</a:t>
            </a:r>
            <a:r>
              <a:rPr lang="en-SG" sz="1400" dirty="0"/>
              <a:t> </a:t>
            </a:r>
            <a:r>
              <a:rPr lang="en-SG" sz="1400" dirty="0" err="1"/>
              <a:t>satu</a:t>
            </a:r>
            <a:r>
              <a:rPr lang="en-SG" sz="1400" dirty="0"/>
              <a:t> </a:t>
            </a:r>
            <a:r>
              <a:rPr lang="en-SG" sz="1400" dirty="0" err="1"/>
              <a:t>atau</a:t>
            </a:r>
            <a:r>
              <a:rPr lang="en-SG" sz="1400" dirty="0"/>
              <a:t> </a:t>
            </a:r>
            <a:r>
              <a:rPr lang="en-SG" sz="1400" dirty="0" err="1"/>
              <a:t>banyak</a:t>
            </a:r>
            <a:r>
              <a:rPr lang="en-SG" sz="1400" dirty="0"/>
              <a:t> </a:t>
            </a:r>
            <a:r>
              <a:rPr lang="en-SG" sz="1400" dirty="0" err="1"/>
              <a:t>mata</a:t>
            </a:r>
            <a:r>
              <a:rPr lang="en-SG" sz="1400" dirty="0"/>
              <a:t> </a:t>
            </a:r>
            <a:r>
              <a:rPr lang="en-SG" sz="1400" dirty="0" err="1"/>
              <a:t>kuliah</a:t>
            </a:r>
            <a:r>
              <a:rPr lang="en-SG" sz="1400" dirty="0"/>
              <a:t> </a:t>
            </a:r>
            <a:r>
              <a:rPr lang="en-SG" sz="1400" dirty="0" err="1"/>
              <a:t>atau</a:t>
            </a:r>
            <a:r>
              <a:rPr lang="en-SG" sz="1400" dirty="0"/>
              <a:t> </a:t>
            </a:r>
            <a:r>
              <a:rPr lang="en-SG" sz="1400" dirty="0" err="1"/>
              <a:t>bahkan</a:t>
            </a:r>
            <a:r>
              <a:rPr lang="en-SG" sz="1400" dirty="0"/>
              <a:t> </a:t>
            </a:r>
            <a:r>
              <a:rPr lang="en-SG" sz="1400" dirty="0" err="1"/>
              <a:t>belum</a:t>
            </a:r>
            <a:r>
              <a:rPr lang="en-SG" sz="1400" dirty="0"/>
              <a:t> </a:t>
            </a:r>
            <a:r>
              <a:rPr lang="en-SG" sz="1400" dirty="0" err="1"/>
              <a:t>mengampu</a:t>
            </a:r>
            <a:r>
              <a:rPr lang="en-SG" sz="1400" dirty="0"/>
              <a:t> </a:t>
            </a:r>
            <a:r>
              <a:rPr lang="en-SG" sz="1400" dirty="0" err="1"/>
              <a:t>mata</a:t>
            </a:r>
            <a:r>
              <a:rPr lang="en-SG" sz="1400" dirty="0"/>
              <a:t> </a:t>
            </a:r>
            <a:r>
              <a:rPr lang="en-SG" sz="1400" dirty="0" err="1"/>
              <a:t>kuliah</a:t>
            </a:r>
            <a:endParaRPr lang="en-SG" sz="1400" dirty="0"/>
          </a:p>
        </p:txBody>
      </p:sp>
      <p:sp>
        <p:nvSpPr>
          <p:cNvPr id="11" name="Rectangle 10"/>
          <p:cNvSpPr/>
          <p:nvPr/>
        </p:nvSpPr>
        <p:spPr>
          <a:xfrm>
            <a:off x="4286248" y="5476418"/>
            <a:ext cx="15042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Satu</a:t>
            </a:r>
            <a:r>
              <a:rPr lang="en-SG" sz="1400" dirty="0"/>
              <a:t> </a:t>
            </a:r>
            <a:r>
              <a:rPr lang="en-SG" sz="1400" dirty="0" err="1"/>
              <a:t>mata</a:t>
            </a:r>
            <a:r>
              <a:rPr lang="en-SG" sz="1400" dirty="0"/>
              <a:t> </a:t>
            </a:r>
            <a:r>
              <a:rPr lang="en-SG" sz="1400" dirty="0" err="1"/>
              <a:t>kuliah</a:t>
            </a:r>
            <a:r>
              <a:rPr lang="en-SG" sz="1400" dirty="0"/>
              <a:t> </a:t>
            </a:r>
            <a:r>
              <a:rPr lang="en-SG" sz="1400" dirty="0" err="1"/>
              <a:t>boleh</a:t>
            </a:r>
            <a:r>
              <a:rPr lang="en-SG" sz="1400" dirty="0"/>
              <a:t> </a:t>
            </a:r>
            <a:r>
              <a:rPr lang="en-SG" sz="1400" dirty="0" err="1"/>
              <a:t>diampu</a:t>
            </a:r>
            <a:r>
              <a:rPr lang="en-SG" sz="1400" dirty="0"/>
              <a:t> </a:t>
            </a:r>
            <a:r>
              <a:rPr lang="en-SG" sz="1400" dirty="0" err="1"/>
              <a:t>banyak</a:t>
            </a:r>
            <a:r>
              <a:rPr lang="en-SG" sz="1400" dirty="0"/>
              <a:t> </a:t>
            </a:r>
            <a:r>
              <a:rPr lang="en-SG" sz="1400" dirty="0" err="1"/>
              <a:t>dosen</a:t>
            </a:r>
            <a:endParaRPr lang="en-SG" sz="1400" dirty="0"/>
          </a:p>
        </p:txBody>
      </p:sp>
      <p:sp>
        <p:nvSpPr>
          <p:cNvPr id="12" name="Rectangle 11"/>
          <p:cNvSpPr/>
          <p:nvPr/>
        </p:nvSpPr>
        <p:spPr>
          <a:xfrm>
            <a:off x="4500562" y="3617901"/>
            <a:ext cx="1571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Tidak</a:t>
            </a:r>
            <a:r>
              <a:rPr lang="en-SG" sz="1400" dirty="0"/>
              <a:t> </a:t>
            </a:r>
            <a:r>
              <a:rPr lang="en-SG" sz="1400" dirty="0" err="1"/>
              <a:t>boleh</a:t>
            </a:r>
            <a:r>
              <a:rPr lang="en-SG" sz="1400" dirty="0"/>
              <a:t> </a:t>
            </a:r>
            <a:r>
              <a:rPr lang="en-SG" sz="1400" dirty="0" err="1"/>
              <a:t>ada</a:t>
            </a:r>
            <a:r>
              <a:rPr lang="en-SG" sz="1400" dirty="0"/>
              <a:t> </a:t>
            </a:r>
            <a:r>
              <a:rPr lang="en-SG" sz="1400" dirty="0" err="1"/>
              <a:t>mata</a:t>
            </a:r>
            <a:r>
              <a:rPr lang="en-SG" sz="1400" dirty="0"/>
              <a:t> </a:t>
            </a:r>
            <a:r>
              <a:rPr lang="en-SG" sz="1400" dirty="0" err="1"/>
              <a:t>kuliah</a:t>
            </a:r>
            <a:r>
              <a:rPr lang="en-SG" sz="1400" dirty="0"/>
              <a:t> yang </a:t>
            </a:r>
            <a:r>
              <a:rPr lang="en-SG" sz="1400" dirty="0" err="1"/>
              <a:t>tidak</a:t>
            </a:r>
            <a:r>
              <a:rPr lang="en-SG" sz="1400" dirty="0"/>
              <a:t> </a:t>
            </a:r>
            <a:r>
              <a:rPr lang="en-SG" sz="1400" dirty="0" err="1"/>
              <a:t>ada</a:t>
            </a:r>
            <a:r>
              <a:rPr lang="en-SG" sz="1400" dirty="0"/>
              <a:t> </a:t>
            </a:r>
            <a:r>
              <a:rPr lang="en-SG" sz="1400" dirty="0" err="1"/>
              <a:t>dosen</a:t>
            </a:r>
            <a:r>
              <a:rPr lang="en-SG" sz="1400" dirty="0"/>
              <a:t> </a:t>
            </a:r>
            <a:r>
              <a:rPr lang="en-SG" sz="1400" dirty="0" err="1"/>
              <a:t>pengampunya</a:t>
            </a:r>
            <a:endParaRPr lang="en-SG" sz="1400" dirty="0"/>
          </a:p>
        </p:txBody>
      </p:sp>
      <p:sp>
        <p:nvSpPr>
          <p:cNvPr id="13" name="Rectangle 12"/>
          <p:cNvSpPr/>
          <p:nvPr/>
        </p:nvSpPr>
        <p:spPr>
          <a:xfrm>
            <a:off x="2571752" y="5476418"/>
            <a:ext cx="15716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Suatu mata kuliah dapat diambil banyak mahasiswa</a:t>
            </a:r>
            <a:endParaRPr lang="en-SG" sz="1400" dirty="0"/>
          </a:p>
        </p:txBody>
      </p:sp>
      <p:sp>
        <p:nvSpPr>
          <p:cNvPr id="14" name="Rectangle 13"/>
          <p:cNvSpPr/>
          <p:nvPr/>
        </p:nvSpPr>
        <p:spPr>
          <a:xfrm>
            <a:off x="1071570" y="5429264"/>
            <a:ext cx="1500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400" dirty="0" err="1"/>
              <a:t>Suatu</a:t>
            </a:r>
            <a:r>
              <a:rPr lang="en-SG" sz="1400" dirty="0"/>
              <a:t> </a:t>
            </a:r>
            <a:r>
              <a:rPr lang="en-SG" sz="1400" dirty="0" err="1"/>
              <a:t>mata</a:t>
            </a:r>
            <a:r>
              <a:rPr lang="en-SG" sz="1400" dirty="0"/>
              <a:t> </a:t>
            </a:r>
            <a:r>
              <a:rPr lang="en-SG" sz="1400" dirty="0" err="1"/>
              <a:t>kuliah</a:t>
            </a:r>
            <a:r>
              <a:rPr lang="en-SG" sz="1400" dirty="0"/>
              <a:t> </a:t>
            </a:r>
            <a:r>
              <a:rPr lang="en-SG" sz="1400" dirty="0" err="1"/>
              <a:t>boleh</a:t>
            </a:r>
            <a:r>
              <a:rPr lang="en-SG" sz="1400" dirty="0"/>
              <a:t> </a:t>
            </a:r>
            <a:r>
              <a:rPr lang="en-SG" sz="1400" dirty="0" err="1"/>
              <a:t>tidak</a:t>
            </a:r>
            <a:r>
              <a:rPr lang="en-SG" sz="1400" dirty="0"/>
              <a:t> </a:t>
            </a:r>
            <a:r>
              <a:rPr lang="en-SG" sz="1400" dirty="0" err="1"/>
              <a:t>diambil</a:t>
            </a:r>
            <a:r>
              <a:rPr lang="en-SG" sz="1400" dirty="0"/>
              <a:t> </a:t>
            </a:r>
            <a:r>
              <a:rPr lang="en-SG" sz="1400" dirty="0" err="1"/>
              <a:t>mahasiswa</a:t>
            </a:r>
            <a:endParaRPr lang="en-SG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609600"/>
          <a:ext cx="8458200" cy="5627688"/>
        </p:xfrm>
        <a:graphic>
          <a:graphicData uri="http://schemas.openxmlformats.org/presentationml/2006/ole">
            <p:oleObj spid="_x0000_s1026" name="Visio" r:id="rId3" imgW="5457825" imgH="41529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3655456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set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berulang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bernilai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ganda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ditentukannya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primary key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table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relasi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Tiap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hanya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satu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pengertian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Tiap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dapat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banyak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nilai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sebenarnya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menggambarkan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entitas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relasi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terpisah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0001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Franklin Gothic Book" pitchFamily="34" charset="0"/>
              </a:rPr>
              <a:t>1NF</a:t>
            </a:r>
            <a:endParaRPr lang="en-SG" b="1" dirty="0">
              <a:latin typeface="Franklin Gothic Book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214546" y="1345156"/>
            <a:ext cx="285752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2143108" y="10472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2844" y="1571612"/>
          <a:ext cx="8858279" cy="1512024"/>
        </p:xfrm>
        <a:graphic>
          <a:graphicData uri="http://schemas.openxmlformats.org/drawingml/2006/table">
            <a:tbl>
              <a:tblPr/>
              <a:tblGrid>
                <a:gridCol w="1610596"/>
                <a:gridCol w="1175486"/>
                <a:gridCol w="1285884"/>
                <a:gridCol w="1000132"/>
                <a:gridCol w="1714512"/>
                <a:gridCol w="642942"/>
                <a:gridCol w="714380"/>
                <a:gridCol w="714347"/>
              </a:tblGrid>
              <a:tr h="204107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Nama_Mahasiswa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Tgl_Lahir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Kuliah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SKS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Nilai 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Bobot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Joni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21/11/84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4500562" y="1345156"/>
            <a:ext cx="357190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4500562" y="104726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595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Franklin Gothic Book" pitchFamily="34" charset="0"/>
              </a:rPr>
              <a:t>1NF</a:t>
            </a:r>
            <a:endParaRPr lang="en-SG" b="1" dirty="0">
              <a:latin typeface="Franklin Gothic Book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214546" y="404636"/>
            <a:ext cx="285752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2143108" y="1067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06" y="2357430"/>
            <a:ext cx="90011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Syarat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data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telah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memenuhi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criteria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ke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satu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bukan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kunci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(non-key attribute)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haruslah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memiliki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ketergantungan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fungsional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sepenuhnya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primary key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Franklin Gothic Book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3772862"/>
          <a:ext cx="3643338" cy="1013460"/>
        </p:xfrm>
        <a:graphic>
          <a:graphicData uri="http://schemas.openxmlformats.org/drawingml/2006/table">
            <a:tbl>
              <a:tblPr/>
              <a:tblGrid>
                <a:gridCol w="1773633"/>
                <a:gridCol w="827696"/>
                <a:gridCol w="1042009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Nama_Mahasiswa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Tgl_Lahir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21/11/84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2844" y="631092"/>
          <a:ext cx="8858279" cy="1512024"/>
        </p:xfrm>
        <a:graphic>
          <a:graphicData uri="http://schemas.openxmlformats.org/drawingml/2006/table">
            <a:tbl>
              <a:tblPr/>
              <a:tblGrid>
                <a:gridCol w="1610596"/>
                <a:gridCol w="1175486"/>
                <a:gridCol w="1285884"/>
                <a:gridCol w="1000132"/>
                <a:gridCol w="1714512"/>
                <a:gridCol w="642942"/>
                <a:gridCol w="714380"/>
                <a:gridCol w="714347"/>
              </a:tblGrid>
              <a:tr h="204107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Nama_Mahasiswa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Tgl_Lahir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Kuliah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SKS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Nilai 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Bobot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Joni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21/11/84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07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4282" y="5194958"/>
          <a:ext cx="4143404" cy="1520190"/>
        </p:xfrm>
        <a:graphic>
          <a:graphicData uri="http://schemas.openxmlformats.org/drawingml/2006/table">
            <a:tbl>
              <a:tblPr/>
              <a:tblGrid>
                <a:gridCol w="1294451"/>
                <a:gridCol w="1281760"/>
                <a:gridCol w="852813"/>
                <a:gridCol w="71438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Nilai</a:t>
                      </a:r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Bobot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628" y="3772862"/>
          <a:ext cx="3357586" cy="1013460"/>
        </p:xfrm>
        <a:graphic>
          <a:graphicData uri="http://schemas.openxmlformats.org/drawingml/2006/table">
            <a:tbl>
              <a:tblPr/>
              <a:tblGrid>
                <a:gridCol w="1184006"/>
                <a:gridCol w="1530637"/>
                <a:gridCol w="642943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Kuliah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284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Data_MHS</a:t>
            </a:r>
            <a:endParaRPr lang="en-SG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341567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Data_MATKUL</a:t>
            </a:r>
            <a:endParaRPr lang="en-SG" b="1" dirty="0"/>
          </a:p>
        </p:txBody>
      </p:sp>
      <p:sp>
        <p:nvSpPr>
          <p:cNvPr id="15" name="Down Arrow 14"/>
          <p:cNvSpPr/>
          <p:nvPr/>
        </p:nvSpPr>
        <p:spPr>
          <a:xfrm>
            <a:off x="4500562" y="404636"/>
            <a:ext cx="357190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extBox 15"/>
          <p:cNvSpPr txBox="1"/>
          <p:nvPr/>
        </p:nvSpPr>
        <p:spPr>
          <a:xfrm>
            <a:off x="4500562" y="1067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484561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Data_NILAI</a:t>
            </a:r>
            <a:endParaRPr lang="en-SG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2844" y="313110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Franklin Gothic Book" pitchFamily="34" charset="0"/>
              </a:rPr>
              <a:t>2</a:t>
            </a:r>
            <a:r>
              <a:rPr lang="en-US" b="1" dirty="0" smtClean="0">
                <a:latin typeface="Franklin Gothic Book" pitchFamily="34" charset="0"/>
              </a:rPr>
              <a:t>NF</a:t>
            </a:r>
            <a:endParaRPr lang="en-SG" b="1" dirty="0">
              <a:latin typeface="Franklin Gothic Book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 w="127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072066" y="5429264"/>
          <a:ext cx="2571768" cy="1095375"/>
        </p:xfrm>
        <a:graphic>
          <a:graphicData uri="http://schemas.openxmlformats.org/drawingml/2006/table">
            <a:tbl>
              <a:tblPr/>
              <a:tblGrid>
                <a:gridCol w="257176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Belum memenuhi kriteria 3NF karena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atribut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non-key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Nilai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dan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Bobot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masih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memiliki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ketergantungan</a:t>
                      </a:r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 </a:t>
                      </a:r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 pitchFamily="34" charset="0"/>
                        </a:rPr>
                        <a:t>fungsional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57158" y="2427682"/>
          <a:ext cx="3643338" cy="1013460"/>
        </p:xfrm>
        <a:graphic>
          <a:graphicData uri="http://schemas.openxmlformats.org/drawingml/2006/table">
            <a:tbl>
              <a:tblPr/>
              <a:tblGrid>
                <a:gridCol w="1773633"/>
                <a:gridCol w="827696"/>
                <a:gridCol w="1042009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Nama_Mahasiswa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Tgl_Lahir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17/05/84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21/11/84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Joanna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20/09/84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43504" y="2441010"/>
          <a:ext cx="3357586" cy="1013460"/>
        </p:xfrm>
        <a:graphic>
          <a:graphicData uri="http://schemas.openxmlformats.org/drawingml/2006/table">
            <a:tbl>
              <a:tblPr/>
              <a:tblGrid>
                <a:gridCol w="1184006"/>
                <a:gridCol w="1530637"/>
                <a:gridCol w="642943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Kuliah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Fisika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Matematika</a:t>
                      </a:r>
                      <a:endParaRPr lang="en-SG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Bahasa Indonesia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5720" y="20838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Data_MHS</a:t>
            </a:r>
            <a:endParaRPr lang="en-SG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208382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Data_MATKUL</a:t>
            </a:r>
            <a:endParaRPr lang="en-SG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450057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Data_NILAI</a:t>
            </a:r>
            <a:endParaRPr lang="en-SG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5720" y="17859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Franklin Gothic Book" pitchFamily="34" charset="0"/>
              </a:rPr>
              <a:t>3NF</a:t>
            </a:r>
            <a:endParaRPr lang="en-SG" b="1" dirty="0">
              <a:latin typeface="Franklin Gothic Book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247760" y="4909206"/>
          <a:ext cx="3038488" cy="1520190"/>
        </p:xfrm>
        <a:graphic>
          <a:graphicData uri="http://schemas.openxmlformats.org/drawingml/2006/table">
            <a:tbl>
              <a:tblPr/>
              <a:tblGrid>
                <a:gridCol w="1280711"/>
                <a:gridCol w="1043397"/>
                <a:gridCol w="71438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KD_Mkul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Nilai</a:t>
                      </a:r>
                      <a:r>
                        <a:rPr lang="en-SG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SAE100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143504" y="4429132"/>
          <a:ext cx="1993900" cy="760095"/>
        </p:xfrm>
        <a:graphic>
          <a:graphicData uri="http://schemas.openxmlformats.org/drawingml/2006/table">
            <a:tbl>
              <a:tblPr/>
              <a:tblGrid>
                <a:gridCol w="1281793"/>
                <a:gridCol w="712107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Nilai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Bobot</a:t>
                      </a:r>
                      <a:endParaRPr lang="en-SG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8" name="Straight Connector 47"/>
          <p:cNvCxnSpPr/>
          <p:nvPr/>
        </p:nvCxnSpPr>
        <p:spPr>
          <a:xfrm rot="5400000">
            <a:off x="5464975" y="367903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3143240" y="3929066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642380" y="442913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643306" y="457200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000496" y="421481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536413" y="432197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2251059" y="3749677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1357290" y="4071942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965175" y="446485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76" y="189968"/>
            <a:ext cx="87868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data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memenuji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criteria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normal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dua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kunci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(non-key attribute)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tidak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boleh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ketergantungan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fungsional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terhadap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kunci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lainnya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Seluruh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atrIbut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bukan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kunci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suatu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relasi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hanya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memiliki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ketergantungan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fungsional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terhadap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primaru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key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relasi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saja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2" y="4980758"/>
          <a:ext cx="9144003" cy="1306716"/>
        </p:xfrm>
        <a:graphic>
          <a:graphicData uri="http://schemas.openxmlformats.org/drawingml/2006/table">
            <a:tbl>
              <a:tblPr/>
              <a:tblGrid>
                <a:gridCol w="500036"/>
                <a:gridCol w="785818"/>
                <a:gridCol w="428628"/>
                <a:gridCol w="714380"/>
                <a:gridCol w="1714512"/>
                <a:gridCol w="769825"/>
                <a:gridCol w="409436"/>
                <a:gridCol w="1501264"/>
                <a:gridCol w="409436"/>
                <a:gridCol w="410501"/>
                <a:gridCol w="749567"/>
                <a:gridCol w="750600"/>
              </a:tblGrid>
              <a:tr h="88519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invoice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Cust</a:t>
                      </a:r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Name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Address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item_description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item_qty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item_price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 total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order total price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St. 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56" Blue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Freen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Spline End (Xtra Large)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8,00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St.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3" Red Freen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  <a:r>
                        <a:rPr lang="en-SG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Avenue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56" Blue Freen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3" Red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Freen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21510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4929190" y="928670"/>
            <a:ext cx="1071570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4429124" y="1071546"/>
            <a:ext cx="164307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786314" y="1500174"/>
            <a:ext cx="1285884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1857356" y="1571612"/>
            <a:ext cx="1357322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Oval 7"/>
          <p:cNvSpPr/>
          <p:nvPr/>
        </p:nvSpPr>
        <p:spPr>
          <a:xfrm>
            <a:off x="2428860" y="2071678"/>
            <a:ext cx="64294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71438" y="4500570"/>
            <a:ext cx="85722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Franklin Gothic Book" pitchFamily="34" charset="0"/>
              </a:rPr>
              <a:t>1NF</a:t>
            </a:r>
            <a:endParaRPr lang="en-SG" b="1" dirty="0">
              <a:latin typeface="Franklin Gothic Boo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14678" y="2071678"/>
            <a:ext cx="1285884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1785918" y="2071678"/>
            <a:ext cx="64294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4714876" y="2071678"/>
            <a:ext cx="64294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5357818" y="2071678"/>
            <a:ext cx="64294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/>
          <p:cNvSpPr/>
          <p:nvPr/>
        </p:nvSpPr>
        <p:spPr>
          <a:xfrm>
            <a:off x="5357818" y="3214686"/>
            <a:ext cx="64294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2" y="860684"/>
          <a:ext cx="9144003" cy="1306716"/>
        </p:xfrm>
        <a:graphic>
          <a:graphicData uri="http://schemas.openxmlformats.org/drawingml/2006/table">
            <a:tbl>
              <a:tblPr/>
              <a:tblGrid>
                <a:gridCol w="500036"/>
                <a:gridCol w="785818"/>
                <a:gridCol w="428628"/>
                <a:gridCol w="714380"/>
                <a:gridCol w="1714512"/>
                <a:gridCol w="769825"/>
                <a:gridCol w="409436"/>
                <a:gridCol w="1501264"/>
                <a:gridCol w="409436"/>
                <a:gridCol w="410501"/>
                <a:gridCol w="749567"/>
                <a:gridCol w="750600"/>
              </a:tblGrid>
              <a:tr h="88519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invoice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Cust</a:t>
                      </a:r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Name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Address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item_description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item_qty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item_price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 total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order total price</a:t>
                      </a:r>
                    </a:p>
                  </a:txBody>
                  <a:tcPr marL="4426" marR="4426" marT="4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St. 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56" Blue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Freen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Spline End (Xtra Large)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8,00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Main St.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Thorpleburg</a:t>
                      </a:r>
                      <a:endParaRPr lang="en-SG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3" Red Freen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  <a:r>
                        <a:rPr lang="en-SG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SG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Avenue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56" Blue Freen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19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3" Red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Freen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4426" marR="4426" marT="4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71406" y="583622"/>
            <a:ext cx="285752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-32" y="2857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sp>
        <p:nvSpPr>
          <p:cNvPr id="5" name="Down Arrow 4"/>
          <p:cNvSpPr/>
          <p:nvPr/>
        </p:nvSpPr>
        <p:spPr>
          <a:xfrm>
            <a:off x="1357290" y="583622"/>
            <a:ext cx="285752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1285852" y="2857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sp>
        <p:nvSpPr>
          <p:cNvPr id="7" name="Down Arrow 6"/>
          <p:cNvSpPr/>
          <p:nvPr/>
        </p:nvSpPr>
        <p:spPr>
          <a:xfrm>
            <a:off x="5000628" y="630776"/>
            <a:ext cx="285752" cy="226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4929190" y="3328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PK</a:t>
            </a:r>
            <a:endParaRPr lang="en-SG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1539" y="3000372"/>
          <a:ext cx="5786477" cy="753969"/>
        </p:xfrm>
        <a:graphic>
          <a:graphicData uri="http://schemas.openxmlformats.org/drawingml/2006/table">
            <a:tbl>
              <a:tblPr/>
              <a:tblGrid>
                <a:gridCol w="500065"/>
                <a:gridCol w="785818"/>
                <a:gridCol w="435011"/>
                <a:gridCol w="945410"/>
                <a:gridCol w="1405661"/>
                <a:gridCol w="1000132"/>
                <a:gridCol w="714380"/>
              </a:tblGrid>
              <a:tr h="149656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invoice ID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order Date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ID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Name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Cust</a:t>
                      </a:r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Address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order total price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56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Main St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Thopleburg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56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71539" y="4159578"/>
          <a:ext cx="3214710" cy="769620"/>
        </p:xfrm>
        <a:graphic>
          <a:graphicData uri="http://schemas.openxmlformats.org/drawingml/2006/table">
            <a:tbl>
              <a:tblPr/>
              <a:tblGrid>
                <a:gridCol w="561193"/>
                <a:gridCol w="1796261"/>
                <a:gridCol w="85725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item_price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56" Blue Freen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Spline End (Xtra Large)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3" Red Freen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71540" y="5377838"/>
          <a:ext cx="3571899" cy="1337310"/>
        </p:xfrm>
        <a:graphic>
          <a:graphicData uri="http://schemas.openxmlformats.org/drawingml/2006/table">
            <a:tbl>
              <a:tblPr/>
              <a:tblGrid>
                <a:gridCol w="568625"/>
                <a:gridCol w="827091"/>
                <a:gridCol w="1270017"/>
                <a:gridCol w="90616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invoice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item_qty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1406" y="2500306"/>
            <a:ext cx="71438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Franklin Gothic Book" pitchFamily="34" charset="0"/>
              </a:rPr>
              <a:t>2</a:t>
            </a:r>
            <a:r>
              <a:rPr lang="en-US" b="1" dirty="0" smtClean="0">
                <a:latin typeface="Franklin Gothic Book" pitchFamily="34" charset="0"/>
              </a:rPr>
              <a:t>NF</a:t>
            </a:r>
            <a:endParaRPr lang="en-SG" b="1" dirty="0">
              <a:latin typeface="Franklin Gothic Boo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264318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Pemesanan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87626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Data_Barang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5090710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Detail_Pesanan</a:t>
            </a:r>
            <a:endParaRPr lang="en-SG" sz="16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  <p:bldP spid="12" grpId="0" animBg="1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500694" y="1142984"/>
          <a:ext cx="3214710" cy="769620"/>
        </p:xfrm>
        <a:graphic>
          <a:graphicData uri="http://schemas.openxmlformats.org/drawingml/2006/table">
            <a:tbl>
              <a:tblPr/>
              <a:tblGrid>
                <a:gridCol w="561193"/>
                <a:gridCol w="1796261"/>
                <a:gridCol w="85725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item_description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item_price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56" Blue Freen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Spline End (Xtra Large)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3" Red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Freen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214422"/>
          <a:ext cx="3714775" cy="577215"/>
        </p:xfrm>
        <a:graphic>
          <a:graphicData uri="http://schemas.openxmlformats.org/drawingml/2006/table">
            <a:tbl>
              <a:tblPr/>
              <a:tblGrid>
                <a:gridCol w="667646"/>
                <a:gridCol w="717165"/>
                <a:gridCol w="1164982"/>
                <a:gridCol w="116498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Cust_ID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 Address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Foo, Inc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742 Evergreen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Thorpleburg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Freens, 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 </a:t>
                      </a:r>
                      <a:r>
                        <a:rPr lang="en-SG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Pensylvania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3214686"/>
          <a:ext cx="4286280" cy="577215"/>
        </p:xfrm>
        <a:graphic>
          <a:graphicData uri="http://schemas.openxmlformats.org/drawingml/2006/table">
            <a:tbl>
              <a:tblPr/>
              <a:tblGrid>
                <a:gridCol w="790194"/>
                <a:gridCol w="1268468"/>
                <a:gridCol w="959150"/>
                <a:gridCol w="1268468"/>
              </a:tblGrid>
              <a:tr h="16859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Invoice</a:t>
                      </a:r>
                      <a:r>
                        <a:rPr lang="en-SG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_</a:t>
                      </a:r>
                      <a:r>
                        <a:rPr lang="en-SG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order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cust</a:t>
                      </a:r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order total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9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13/09/2002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92"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14/09/2002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10.750.00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14942" y="3071810"/>
          <a:ext cx="3571899" cy="1337310"/>
        </p:xfrm>
        <a:graphic>
          <a:graphicData uri="http://schemas.openxmlformats.org/drawingml/2006/table">
            <a:tbl>
              <a:tblPr/>
              <a:tblGrid>
                <a:gridCol w="568625"/>
                <a:gridCol w="827091"/>
                <a:gridCol w="1270017"/>
                <a:gridCol w="90616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Invoice_ID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item_qty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570678" y="2071678"/>
            <a:ext cx="5722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7224" y="2357430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72530" y="278526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5536413" y="217883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86446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822165" y="275033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2200" y="4357694"/>
            <a:ext cx="114221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2910" y="4927610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321305" y="467916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29256" y="78579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Data_Barang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43504" y="2714620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Detail_Pesanan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034" y="85723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Data_Customer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720" y="2857496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Franklin Gothic Book" pitchFamily="34" charset="0"/>
              </a:rPr>
              <a:t>Data_Invoice</a:t>
            </a:r>
            <a:endParaRPr lang="en-SG" sz="1600" b="1" dirty="0">
              <a:latin typeface="Franklin Gothic Boo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720" y="285728"/>
            <a:ext cx="785818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Franklin Gothic Book" pitchFamily="34" charset="0"/>
              </a:rPr>
              <a:t>3NF</a:t>
            </a:r>
            <a:endParaRPr lang="en-SG" sz="16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blog.ub.ac.id/arumaniezs/files/2010/03/ERD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9"/>
            <a:ext cx="664373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4071942"/>
            <a:ext cx="85725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 smtClean="0">
                <a:latin typeface="Franklin Gothic Book" pitchFamily="34" charset="0"/>
              </a:rPr>
              <a:t>Kamus</a:t>
            </a:r>
            <a:r>
              <a:rPr lang="en-US" dirty="0" smtClean="0">
                <a:latin typeface="Franklin Gothic Book" pitchFamily="34" charset="0"/>
              </a:rPr>
              <a:t> Data: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Anggota</a:t>
            </a:r>
            <a:r>
              <a:rPr lang="en-US" dirty="0" smtClean="0">
                <a:latin typeface="Franklin Gothic Book" pitchFamily="34" charset="0"/>
              </a:rPr>
              <a:t> = {</a:t>
            </a:r>
            <a:r>
              <a:rPr lang="en-US" dirty="0" err="1" smtClean="0">
                <a:latin typeface="Franklin Gothic Book" pitchFamily="34" charset="0"/>
              </a:rPr>
              <a:t>Kode_Anggota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Nama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Tempat_TTL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Tgl_Lahir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Tahun_lahir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Jalan</a:t>
            </a:r>
            <a:r>
              <a:rPr lang="en-US" dirty="0" smtClean="0">
                <a:latin typeface="Franklin Gothic Book" pitchFamily="34" charset="0"/>
              </a:rPr>
              <a:t>, Kota, </a:t>
            </a:r>
            <a:r>
              <a:rPr lang="en-US" dirty="0" err="1" smtClean="0">
                <a:latin typeface="Franklin Gothic Book" pitchFamily="34" charset="0"/>
              </a:rPr>
              <a:t>Kode_pos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No_Telp</a:t>
            </a:r>
            <a:r>
              <a:rPr lang="en-US" dirty="0" smtClean="0">
                <a:latin typeface="Franklin Gothic Book" pitchFamily="34" charset="0"/>
              </a:rPr>
              <a:t>, email}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Buku</a:t>
            </a:r>
            <a:r>
              <a:rPr lang="en-US" dirty="0" smtClean="0">
                <a:latin typeface="Franklin Gothic Book" pitchFamily="34" charset="0"/>
              </a:rPr>
              <a:t> = {</a:t>
            </a:r>
            <a:r>
              <a:rPr lang="en-US" dirty="0" err="1" smtClean="0">
                <a:latin typeface="Franklin Gothic Book" pitchFamily="34" charset="0"/>
              </a:rPr>
              <a:t>No_Buku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Judul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edisi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Kat_ID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Tahun</a:t>
            </a:r>
            <a:r>
              <a:rPr lang="en-US" dirty="0" smtClean="0">
                <a:latin typeface="Franklin Gothic Book" pitchFamily="34" charset="0"/>
              </a:rPr>
              <a:t>,  </a:t>
            </a:r>
            <a:r>
              <a:rPr lang="en-US" dirty="0" err="1" smtClean="0">
                <a:latin typeface="Franklin Gothic Book" pitchFamily="34" charset="0"/>
              </a:rPr>
              <a:t>Penerbit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No_Rak</a:t>
            </a:r>
            <a:r>
              <a:rPr lang="en-US" dirty="0" smtClean="0">
                <a:latin typeface="Franklin Gothic Book" pitchFamily="34" charset="0"/>
              </a:rPr>
              <a:t>,  </a:t>
            </a:r>
            <a:r>
              <a:rPr lang="en-US" dirty="0" err="1" smtClean="0">
                <a:latin typeface="Franklin Gothic Book" pitchFamily="34" charset="0"/>
              </a:rPr>
              <a:t>Kode_Katalog</a:t>
            </a:r>
            <a:r>
              <a:rPr lang="en-US" dirty="0" smtClean="0">
                <a:latin typeface="Franklin Gothic Book" pitchFamily="34" charset="0"/>
              </a:rPr>
              <a:t>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Rak</a:t>
            </a:r>
            <a:r>
              <a:rPr lang="en-US" dirty="0" smtClean="0">
                <a:latin typeface="Franklin Gothic Book" pitchFamily="34" charset="0"/>
              </a:rPr>
              <a:t> = {</a:t>
            </a:r>
            <a:r>
              <a:rPr lang="en-US" dirty="0" err="1" smtClean="0">
                <a:latin typeface="Franklin Gothic Book" pitchFamily="34" charset="0"/>
              </a:rPr>
              <a:t>No_Rak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Lokasi</a:t>
            </a:r>
            <a:r>
              <a:rPr lang="en-US" dirty="0" smtClean="0">
                <a:latin typeface="Franklin Gothic Book" pitchFamily="34" charset="0"/>
              </a:rPr>
              <a:t>}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Kategori</a:t>
            </a:r>
            <a:r>
              <a:rPr lang="en-US" dirty="0" smtClean="0">
                <a:latin typeface="Franklin Gothic Book" pitchFamily="34" charset="0"/>
              </a:rPr>
              <a:t> = {</a:t>
            </a:r>
            <a:r>
              <a:rPr lang="en-US" dirty="0" err="1" smtClean="0">
                <a:latin typeface="Franklin Gothic Book" pitchFamily="34" charset="0"/>
              </a:rPr>
              <a:t>Kat_ID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deskripsi</a:t>
            </a:r>
            <a:r>
              <a:rPr lang="en-US" dirty="0" smtClean="0">
                <a:latin typeface="Franklin Gothic Book" pitchFamily="34" charset="0"/>
              </a:rPr>
              <a:t>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Penulis</a:t>
            </a:r>
            <a:r>
              <a:rPr lang="en-US" dirty="0" smtClean="0">
                <a:latin typeface="Franklin Gothic Book" pitchFamily="34" charset="0"/>
              </a:rPr>
              <a:t> = {</a:t>
            </a:r>
            <a:r>
              <a:rPr lang="en-US" dirty="0" err="1" smtClean="0">
                <a:latin typeface="Franklin Gothic Book" pitchFamily="34" charset="0"/>
              </a:rPr>
              <a:t>Kode_Penulis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Nama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Tempat_TTL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Tgl_Lahir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Tahun_Lahir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Jalan</a:t>
            </a:r>
            <a:r>
              <a:rPr lang="en-US" dirty="0" smtClean="0">
                <a:latin typeface="Franklin Gothic Book" pitchFamily="34" charset="0"/>
              </a:rPr>
              <a:t>, Kota, </a:t>
            </a:r>
            <a:r>
              <a:rPr lang="en-US" dirty="0" err="1" smtClean="0">
                <a:latin typeface="Franklin Gothic Book" pitchFamily="34" charset="0"/>
              </a:rPr>
              <a:t>Kode_Pos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No_Telp</a:t>
            </a:r>
            <a:r>
              <a:rPr lang="en-US" dirty="0" smtClean="0">
                <a:latin typeface="Franklin Gothic Book" pitchFamily="34" charset="0"/>
              </a:rPr>
              <a:t>, email}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Franklin Gothic Book" pitchFamily="34" charset="0"/>
              </a:rPr>
              <a:t>Meminjam</a:t>
            </a:r>
            <a:r>
              <a:rPr lang="en-US" dirty="0" smtClean="0">
                <a:latin typeface="Franklin Gothic Book" pitchFamily="34" charset="0"/>
              </a:rPr>
              <a:t> =  { </a:t>
            </a:r>
            <a:r>
              <a:rPr lang="en-US" dirty="0" err="1" smtClean="0">
                <a:latin typeface="Franklin Gothic Book" pitchFamily="34" charset="0"/>
              </a:rPr>
              <a:t>Tgl_Pinjam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Tgl_Kembali</a:t>
            </a:r>
            <a:r>
              <a:rPr lang="en-US" dirty="0" smtClean="0">
                <a:latin typeface="Franklin Gothic Book" pitchFamily="34" charset="0"/>
              </a:rPr>
              <a:t>, </a:t>
            </a:r>
            <a:r>
              <a:rPr lang="en-US" dirty="0" err="1" smtClean="0">
                <a:latin typeface="Franklin Gothic Book" pitchFamily="34" charset="0"/>
              </a:rPr>
              <a:t>Denda</a:t>
            </a:r>
            <a:r>
              <a:rPr lang="en-US" dirty="0" smtClean="0">
                <a:latin typeface="Franklin Gothic Book" pitchFamily="34" charset="0"/>
              </a:rPr>
              <a:t>}</a:t>
            </a:r>
            <a:endParaRPr lang="en-SG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7554" y="4260543"/>
          <a:ext cx="2071702" cy="668655"/>
        </p:xfrm>
        <a:graphic>
          <a:graphicData uri="http://schemas.openxmlformats.org/drawingml/2006/table">
            <a:tbl>
              <a:tblPr/>
              <a:tblGrid>
                <a:gridCol w="817777"/>
                <a:gridCol w="125392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Kategori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Kat.ID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Deskripsi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00826" y="4214818"/>
          <a:ext cx="1643074" cy="668655"/>
        </p:xfrm>
        <a:graphic>
          <a:graphicData uri="http://schemas.openxmlformats.org/drawingml/2006/table">
            <a:tbl>
              <a:tblPr/>
              <a:tblGrid>
                <a:gridCol w="704175"/>
                <a:gridCol w="938899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RAK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Lokasi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5857892"/>
          <a:ext cx="7786741" cy="665526"/>
        </p:xfrm>
        <a:graphic>
          <a:graphicData uri="http://schemas.openxmlformats.org/drawingml/2006/table">
            <a:tbl>
              <a:tblPr/>
              <a:tblGrid>
                <a:gridCol w="1240110"/>
                <a:gridCol w="551561"/>
                <a:gridCol w="1052652"/>
                <a:gridCol w="807514"/>
                <a:gridCol w="1070677"/>
                <a:gridCol w="508301"/>
                <a:gridCol w="465042"/>
                <a:gridCol w="879613"/>
                <a:gridCol w="692155"/>
                <a:gridCol w="519116"/>
              </a:tblGrid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Penulis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Kode_penulis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Nama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Tempat_Lahir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Tgl_lahir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Tahun_lahir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Jalan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Kota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Kode_Pos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No_Telp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email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2910" y="3046097"/>
          <a:ext cx="5912857" cy="668655"/>
        </p:xfrm>
        <a:graphic>
          <a:graphicData uri="http://schemas.openxmlformats.org/drawingml/2006/table">
            <a:tbl>
              <a:tblPr/>
              <a:tblGrid>
                <a:gridCol w="739107"/>
                <a:gridCol w="589625"/>
                <a:gridCol w="445125"/>
                <a:gridCol w="709543"/>
                <a:gridCol w="532157"/>
                <a:gridCol w="709543"/>
                <a:gridCol w="650414"/>
                <a:gridCol w="153734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Buku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No_Buku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Judul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Edisi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Franklin Gothic Book"/>
                        </a:rPr>
                        <a:t>Kat_ID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Tahun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Penerbit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 smtClean="0">
                          <a:solidFill>
                            <a:srgbClr val="000000"/>
                          </a:solidFill>
                          <a:latin typeface="Franklin Gothic Book"/>
                        </a:rPr>
                        <a:t>No_Rak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Kode_katalog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8596" y="714356"/>
          <a:ext cx="7572429" cy="665526"/>
        </p:xfrm>
        <a:graphic>
          <a:graphicData uri="http://schemas.openxmlformats.org/drawingml/2006/table">
            <a:tbl>
              <a:tblPr/>
              <a:tblGrid>
                <a:gridCol w="1205978"/>
                <a:gridCol w="536381"/>
                <a:gridCol w="1023680"/>
                <a:gridCol w="785289"/>
                <a:gridCol w="1041209"/>
                <a:gridCol w="494311"/>
                <a:gridCol w="452243"/>
                <a:gridCol w="855404"/>
                <a:gridCol w="673106"/>
                <a:gridCol w="504828"/>
              </a:tblGrid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Anggota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8482" marR="8482" marT="84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Kode_Anggota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Nama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Tempat_TTL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Tgl_Lahir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Tahun_Lahir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Jalan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Kota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Kode_Pos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No_Telp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email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30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8482" marR="8482" marT="84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4414" y="1928802"/>
          <a:ext cx="5500726" cy="668655"/>
        </p:xfrm>
        <a:graphic>
          <a:graphicData uri="http://schemas.openxmlformats.org/drawingml/2006/table">
            <a:tbl>
              <a:tblPr/>
              <a:tblGrid>
                <a:gridCol w="1071570"/>
                <a:gridCol w="1015347"/>
                <a:gridCol w="842041"/>
                <a:gridCol w="1324658"/>
                <a:gridCol w="124711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Meminjam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Tgl_Pinjam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Tgl_Kembali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Denda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Kode_Anggota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No_Buku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821902" y="1606934"/>
            <a:ext cx="35719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00100" y="1784338"/>
            <a:ext cx="37862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08513" y="196372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000894" y="3142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822959" y="28209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2976" y="3000372"/>
            <a:ext cx="48577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35487" y="389255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821503" y="42497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14876" y="407194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822563" y="389255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536943" y="424974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00364" y="407194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00034" y="4214818"/>
          <a:ext cx="2428892" cy="668655"/>
        </p:xfrm>
        <a:graphic>
          <a:graphicData uri="http://schemas.openxmlformats.org/drawingml/2006/table">
            <a:tbl>
              <a:tblPr/>
              <a:tblGrid>
                <a:gridCol w="857256"/>
                <a:gridCol w="1571636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Tulis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SG" sz="1400" b="0" i="0" u="none" strike="noStrike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No_Buku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 err="1">
                          <a:solidFill>
                            <a:srgbClr val="000000"/>
                          </a:solidFill>
                          <a:latin typeface="Franklin Gothic Book"/>
                        </a:rPr>
                        <a:t>Kode_Penulis</a:t>
                      </a:r>
                      <a:endParaRPr lang="en-SG" sz="1400" b="0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sz="14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 rot="5400000">
            <a:off x="715142" y="407114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93737" y="567929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85852" y="528638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607323" y="510779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1002</Words>
  <Application>Microsoft Office PowerPoint</Application>
  <PresentationFormat>On-screen Show (4:3)</PresentationFormat>
  <Paragraphs>605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Visio</vt:lpstr>
      <vt:lpstr>NORMALISASI DAN ERD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7</cp:revision>
  <dcterms:created xsi:type="dcterms:W3CDTF">2011-11-30T10:55:56Z</dcterms:created>
  <dcterms:modified xsi:type="dcterms:W3CDTF">2011-12-01T12:32:06Z</dcterms:modified>
</cp:coreProperties>
</file>