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82" r:id="rId5"/>
    <p:sldId id="283" r:id="rId6"/>
    <p:sldId id="284" r:id="rId7"/>
    <p:sldId id="259" r:id="rId8"/>
    <p:sldId id="286" r:id="rId9"/>
    <p:sldId id="287" r:id="rId10"/>
    <p:sldId id="288" r:id="rId11"/>
    <p:sldId id="289" r:id="rId12"/>
    <p:sldId id="290" r:id="rId13"/>
    <p:sldId id="268" r:id="rId14"/>
    <p:sldId id="269" r:id="rId15"/>
    <p:sldId id="270" r:id="rId16"/>
    <p:sldId id="296" r:id="rId17"/>
    <p:sldId id="275" r:id="rId18"/>
    <p:sldId id="276" r:id="rId19"/>
    <p:sldId id="277" r:id="rId20"/>
    <p:sldId id="278" r:id="rId21"/>
    <p:sldId id="280" r:id="rId22"/>
    <p:sldId id="281" r:id="rId23"/>
    <p:sldId id="261" r:id="rId24"/>
    <p:sldId id="301" r:id="rId25"/>
    <p:sldId id="272" r:id="rId26"/>
    <p:sldId id="300" r:id="rId27"/>
    <p:sldId id="274" r:id="rId28"/>
    <p:sldId id="273" r:id="rId29"/>
    <p:sldId id="265" r:id="rId30"/>
    <p:sldId id="292" r:id="rId31"/>
    <p:sldId id="293" r:id="rId32"/>
    <p:sldId id="294" r:id="rId33"/>
    <p:sldId id="295" r:id="rId34"/>
    <p:sldId id="29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620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8B047-7986-445E-839A-8757D2AFC3C2}" type="datetimeFigureOut">
              <a:rPr lang="en-US" smtClean="0"/>
              <a:t>12/10/2011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8B46E-2986-4068-9EB3-447A0224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05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8B46E-2986-4068-9EB3-447A0224C6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98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8B46E-2986-4068-9EB3-447A0224C6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00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8B46E-2986-4068-9EB3-447A0224C6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00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8B46E-2986-4068-9EB3-447A0224C6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00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8B46E-2986-4068-9EB3-447A0224C6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00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8B46E-2986-4068-9EB3-447A0224C6C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00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8B46E-2986-4068-9EB3-447A0224C6C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00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3128-4AE8-4C16-8645-1CBA6F3E1CB4}" type="datetime1">
              <a:rPr lang="en-US" smtClean="0"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44C3A14F-ADCA-4B87-9286-2CCF5723213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80CED-1307-47FA-93D8-1B2B46FA55D9}" type="datetime1">
              <a:rPr lang="en-US" smtClean="0"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1072-8A17-4B13-AD08-5A8244B599B2}" type="datetime1">
              <a:rPr lang="en-US" smtClean="0"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0CDD-18C4-4B63-BDD5-499EE4FD8F92}" type="datetime1">
              <a:rPr lang="en-US" smtClean="0"/>
              <a:t>12/10/2011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1E59-8475-44CC-9B99-29FCA7977F8C}" type="datetime1">
              <a:rPr lang="en-US" smtClean="0"/>
              <a:t>12/10/2011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B113-8513-4428-B87F-5BF871061875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F046-9B5E-49D6-8C1C-9E9C14552EEA}" type="datetime1">
              <a:rPr lang="en-US" smtClean="0"/>
              <a:t>12/10/2011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1B8F-6A62-4E83-91CD-27724B6C1799}" type="datetime1">
              <a:rPr lang="en-US" smtClean="0"/>
              <a:t>12/10/2011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8755-C550-414F-B207-D07CA626979B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4715E5-D940-44BA-947C-9417ABFEBCA3}" type="datetime1">
              <a:rPr lang="en-US" smtClean="0"/>
              <a:t>12/10/2011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3965-D9CF-4750-948B-35EDECDEF852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4C3A14F-ADCA-4B87-9286-2CCF5723213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D47AFC1-FC86-4AE0-9AD0-472A5255C49A}" type="datetime1">
              <a:rPr lang="en-US" smtClean="0"/>
              <a:t>12/10/2011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hf hdr="0"/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828800"/>
            <a:ext cx="7235981" cy="2209801"/>
          </a:xfrm>
        </p:spPr>
        <p:txBody>
          <a:bodyPr/>
          <a:lstStyle/>
          <a:p>
            <a:pPr algn="ctr"/>
            <a:r>
              <a:rPr lang="en-US" sz="5400" dirty="0" smtClean="0">
                <a:latin typeface="Algerian" pitchFamily="82" charset="0"/>
              </a:rPr>
              <a:t>Transistor </a:t>
            </a:r>
            <a:r>
              <a:rPr lang="en-US" sz="5400" dirty="0" smtClean="0">
                <a:latin typeface="Algerian" pitchFamily="82" charset="0"/>
              </a:rPr>
              <a:t>bipolar &amp; transistor </a:t>
            </a:r>
            <a:r>
              <a:rPr lang="en-US" sz="5400" dirty="0" err="1" smtClean="0">
                <a:latin typeface="Algerian" pitchFamily="82" charset="0"/>
              </a:rPr>
              <a:t>sebagai</a:t>
            </a:r>
            <a:r>
              <a:rPr lang="en-US" sz="5400" dirty="0" smtClean="0">
                <a:latin typeface="Algerian" pitchFamily="82" charset="0"/>
              </a:rPr>
              <a:t> </a:t>
            </a:r>
            <a:r>
              <a:rPr lang="en-US" sz="5400" dirty="0" err="1" smtClean="0">
                <a:latin typeface="Algerian" pitchFamily="82" charset="0"/>
              </a:rPr>
              <a:t>saklar</a:t>
            </a:r>
            <a:endParaRPr lang="en-US" sz="54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76800"/>
            <a:ext cx="6189583" cy="949569"/>
          </a:xfrm>
        </p:spPr>
        <p:txBody>
          <a:bodyPr/>
          <a:lstStyle/>
          <a:p>
            <a:r>
              <a:rPr lang="en-US" dirty="0" err="1" smtClean="0">
                <a:latin typeface="Algerian" pitchFamily="82" charset="0"/>
              </a:rPr>
              <a:t>Oleh</a:t>
            </a:r>
            <a:r>
              <a:rPr lang="en-US" dirty="0" smtClean="0">
                <a:latin typeface="Algerian" pitchFamily="82" charset="0"/>
              </a:rPr>
              <a:t>:</a:t>
            </a:r>
          </a:p>
          <a:p>
            <a:r>
              <a:rPr lang="en-US" dirty="0" smtClean="0">
                <a:latin typeface="Algerian" pitchFamily="82" charset="0"/>
              </a:rPr>
              <a:t>Sri </a:t>
            </a:r>
            <a:r>
              <a:rPr lang="en-US" dirty="0" err="1" smtClean="0">
                <a:latin typeface="Algerian" pitchFamily="82" charset="0"/>
              </a:rPr>
              <a:t>supatmi,S.Kom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3CF3-AAA9-4999-B876-324F45F84506}" type="datetime1">
              <a:rPr lang="en-US" smtClean="0"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9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581400"/>
            <a:ext cx="7467600" cy="27432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/>
              <a:t>I</a:t>
            </a:r>
            <a:r>
              <a:rPr lang="id-ID" baseline="-25000" dirty="0" smtClean="0"/>
              <a:t>B</a:t>
            </a:r>
            <a:r>
              <a:rPr lang="en-US" baseline="-25000" dirty="0" smtClean="0"/>
              <a:t>  </a:t>
            </a:r>
            <a:r>
              <a:rPr lang="id-ID" dirty="0" smtClean="0"/>
              <a:t> = (V</a:t>
            </a:r>
            <a:r>
              <a:rPr lang="id-ID" baseline="-25000" dirty="0" smtClean="0"/>
              <a:t>BB</a:t>
            </a:r>
            <a:r>
              <a:rPr lang="id-ID" dirty="0" smtClean="0"/>
              <a:t> - V</a:t>
            </a:r>
            <a:r>
              <a:rPr lang="id-ID" baseline="-25000" dirty="0" smtClean="0"/>
              <a:t>BE</a:t>
            </a:r>
            <a:r>
              <a:rPr lang="id-ID" dirty="0" smtClean="0"/>
              <a:t>) / R</a:t>
            </a:r>
            <a:r>
              <a:rPr lang="id-ID" baseline="-25000" dirty="0" smtClean="0"/>
              <a:t>B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/>
              <a:t>     = (2V - 0.7V) / 100 K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/>
              <a:t>     = 13 uA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/>
              <a:t>Dengan b = 200, maka arus kolektor adalah :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/>
              <a:t> </a:t>
            </a:r>
            <a:r>
              <a:rPr lang="id-ID" dirty="0" smtClean="0"/>
              <a:t>I</a:t>
            </a:r>
            <a:r>
              <a:rPr lang="id-ID" baseline="-25000" dirty="0" smtClean="0"/>
              <a:t>C</a:t>
            </a:r>
            <a:r>
              <a:rPr lang="id-ID" dirty="0" smtClean="0"/>
              <a:t> = bI</a:t>
            </a:r>
            <a:r>
              <a:rPr lang="id-ID" baseline="-25000" dirty="0" smtClean="0"/>
              <a:t>B</a:t>
            </a:r>
            <a:r>
              <a:rPr lang="id-ID" dirty="0" smtClean="0"/>
              <a:t> = 200 x 13uA = 2.6 mA  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785813"/>
            <a:ext cx="4643437" cy="250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633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81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4400" b="1" dirty="0" smtClean="0">
                <a:latin typeface="Algerian" pitchFamily="82" charset="0"/>
              </a:rPr>
              <a:t>Kurva Kolektor</a:t>
            </a:r>
            <a:r>
              <a:rPr lang="id-ID" sz="4400" dirty="0" smtClean="0">
                <a:latin typeface="Algerian" pitchFamily="82" charset="0"/>
              </a:rPr>
              <a:t> </a:t>
            </a:r>
            <a:endParaRPr lang="en-US" sz="44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214937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Satu </a:t>
            </a:r>
            <a:r>
              <a:rPr lang="id-ID" dirty="0" smtClean="0"/>
              <a:t>hal lain yang menarik adalah bagaimana hubungan antara arus base I</a:t>
            </a:r>
            <a:r>
              <a:rPr lang="id-ID" baseline="-25000" dirty="0" smtClean="0"/>
              <a:t>B</a:t>
            </a:r>
            <a:r>
              <a:rPr lang="id-ID" dirty="0" smtClean="0"/>
              <a:t>, arus kolektor I</a:t>
            </a:r>
            <a:r>
              <a:rPr lang="id-ID" baseline="-25000" dirty="0" smtClean="0"/>
              <a:t>C</a:t>
            </a:r>
            <a:r>
              <a:rPr lang="id-ID" dirty="0" smtClean="0"/>
              <a:t> dan tegangan kolektor-emiter V</a:t>
            </a:r>
            <a:r>
              <a:rPr lang="id-ID" baseline="-25000" dirty="0" smtClean="0"/>
              <a:t>CE</a:t>
            </a:r>
            <a:r>
              <a:rPr lang="id-ID" dirty="0" smtClean="0"/>
              <a:t>. </a:t>
            </a:r>
            <a:endParaRPr lang="en-US" dirty="0" smtClean="0"/>
          </a:p>
          <a:p>
            <a:pPr marL="274320" indent="-274320" algn="just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 </a:t>
            </a:r>
            <a:r>
              <a:rPr lang="en-US" dirty="0"/>
              <a:t>T</a:t>
            </a:r>
            <a:r>
              <a:rPr lang="id-ID" dirty="0" smtClean="0"/>
              <a:t>egangan </a:t>
            </a:r>
            <a:r>
              <a:rPr lang="id-ID" dirty="0" smtClean="0"/>
              <a:t>V</a:t>
            </a:r>
            <a:r>
              <a:rPr lang="id-ID" baseline="-25000" dirty="0" smtClean="0"/>
              <a:t>BB</a:t>
            </a:r>
            <a:r>
              <a:rPr lang="id-ID" dirty="0" smtClean="0"/>
              <a:t> dan V</a:t>
            </a:r>
            <a:r>
              <a:rPr lang="id-ID" baseline="-25000" dirty="0" smtClean="0"/>
              <a:t>CC</a:t>
            </a:r>
            <a:r>
              <a:rPr lang="id-ID" dirty="0" smtClean="0"/>
              <a:t> dapat diatur untuk memperoleh plot garis-garis kurva kolektor. </a:t>
            </a:r>
            <a:endParaRPr lang="en-US" dirty="0" smtClean="0"/>
          </a:p>
          <a:p>
            <a:pPr marL="274320" indent="-274320" algn="just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Pada gambar berikut telah diplot beberapa  kurva kolektor arus I</a:t>
            </a:r>
            <a:r>
              <a:rPr lang="id-ID" baseline="-25000" dirty="0" smtClean="0"/>
              <a:t>C</a:t>
            </a:r>
            <a:r>
              <a:rPr lang="id-ID" dirty="0" smtClean="0"/>
              <a:t> terhadap V</a:t>
            </a:r>
            <a:r>
              <a:rPr lang="id-ID" baseline="-25000" dirty="0" smtClean="0"/>
              <a:t>CE</a:t>
            </a:r>
            <a:r>
              <a:rPr lang="id-ID" dirty="0" smtClean="0"/>
              <a:t> dimana arus I</a:t>
            </a:r>
            <a:r>
              <a:rPr lang="id-ID" baseline="-25000" dirty="0" smtClean="0"/>
              <a:t>B</a:t>
            </a:r>
            <a:r>
              <a:rPr lang="id-ID" dirty="0" smtClean="0"/>
              <a:t> dibuat konstan.  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03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7" y="4191000"/>
            <a:ext cx="7467600" cy="1676400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Dari </a:t>
            </a:r>
            <a:r>
              <a:rPr lang="id-ID" dirty="0" smtClean="0"/>
              <a:t>kurva ini terlihat ada beberapa </a:t>
            </a:r>
            <a:r>
              <a:rPr lang="id-ID" i="1" dirty="0" smtClean="0"/>
              <a:t>region</a:t>
            </a:r>
            <a:r>
              <a:rPr lang="id-ID" dirty="0" smtClean="0"/>
              <a:t> yang menunjukkan daerah kerja transistor. </a:t>
            </a: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Pertama adalah daerah </a:t>
            </a:r>
            <a:r>
              <a:rPr lang="id-ID" i="1" dirty="0" smtClean="0"/>
              <a:t>saturasi</a:t>
            </a:r>
            <a:r>
              <a:rPr lang="id-ID" dirty="0" smtClean="0"/>
              <a:t>, lalu daerah </a:t>
            </a:r>
            <a:r>
              <a:rPr lang="id-ID" i="1" dirty="0" smtClean="0"/>
              <a:t>cut-off</a:t>
            </a:r>
            <a:r>
              <a:rPr lang="id-ID" dirty="0" smtClean="0"/>
              <a:t>, kemudian daerah </a:t>
            </a:r>
            <a:r>
              <a:rPr lang="id-ID" i="1" dirty="0" smtClean="0"/>
              <a:t>aktif </a:t>
            </a:r>
            <a:r>
              <a:rPr lang="id-ID" dirty="0" smtClean="0"/>
              <a:t>dan seterusnya daerah </a:t>
            </a:r>
            <a:r>
              <a:rPr lang="id-ID" i="1" dirty="0" smtClean="0"/>
              <a:t>breakdown</a:t>
            </a:r>
            <a:r>
              <a:rPr lang="id-ID" dirty="0" smtClean="0"/>
              <a:t>. 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13657"/>
            <a:ext cx="5572125" cy="360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21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lgerian" pitchFamily="82" charset="0"/>
              </a:rPr>
              <a:t>Daerah </a:t>
            </a:r>
            <a:r>
              <a:rPr lang="en-US" sz="4400" dirty="0" err="1" smtClean="0">
                <a:latin typeface="Algerian" pitchFamily="82" charset="0"/>
              </a:rPr>
              <a:t>kerja</a:t>
            </a:r>
            <a:r>
              <a:rPr lang="en-US" sz="4400" dirty="0" smtClean="0">
                <a:latin typeface="Algerian" pitchFamily="82" charset="0"/>
              </a:rPr>
              <a:t> transistor</a:t>
            </a:r>
            <a:endParaRPr lang="en-US" sz="44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 smtClean="0"/>
              <a:t>Daerah </a:t>
            </a:r>
            <a:r>
              <a:rPr lang="en-US" sz="4000" b="1" dirty="0" err="1" smtClean="0"/>
              <a:t>aktif</a:t>
            </a:r>
            <a:endParaRPr lang="en-US" sz="4000" b="1" dirty="0" smtClean="0"/>
          </a:p>
          <a:p>
            <a:pPr marL="0" indent="0" algn="just">
              <a:buNone/>
            </a:pPr>
            <a:r>
              <a:rPr lang="en-US" sz="2400" dirty="0" err="1" smtClean="0"/>
              <a:t>Transitor</a:t>
            </a:r>
            <a:r>
              <a:rPr lang="en-US" sz="2400" dirty="0" smtClean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aktif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transistor </a:t>
            </a:r>
            <a:r>
              <a:rPr lang="en-US" sz="2400" dirty="0" err="1"/>
              <a:t>mendapat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basis (</a:t>
            </a:r>
            <a:r>
              <a:rPr lang="en-US" sz="2400" dirty="0" err="1"/>
              <a:t>Ib</a:t>
            </a:r>
            <a:r>
              <a:rPr lang="en-US" sz="2400" dirty="0"/>
              <a:t>) &gt; 0.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basis </a:t>
            </a:r>
            <a:r>
              <a:rPr lang="en-US" sz="2400" dirty="0" err="1"/>
              <a:t>maksimalnya</a:t>
            </a:r>
            <a:r>
              <a:rPr lang="en-US" sz="2400" dirty="0"/>
              <a:t>, </a:t>
            </a:r>
            <a:r>
              <a:rPr lang="en-US" sz="2400" dirty="0" err="1"/>
              <a:t>keluaran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dirty="0" err="1"/>
              <a:t>kolektor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berubah-ubah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pemberian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dirty="0" err="1"/>
              <a:t>basisnya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en-US" sz="3200" b="1" dirty="0" err="1" smtClean="0"/>
              <a:t>Vcc</a:t>
            </a:r>
            <a:r>
              <a:rPr lang="en-US" sz="3200" b="1" dirty="0" smtClean="0"/>
              <a:t> </a:t>
            </a:r>
            <a:r>
              <a:rPr lang="en-US" sz="3200" b="1" dirty="0" smtClean="0"/>
              <a:t>= </a:t>
            </a:r>
            <a:r>
              <a:rPr lang="en-US" sz="3200" b="1" dirty="0" err="1" smtClean="0"/>
              <a:t>Ic.Rc</a:t>
            </a:r>
            <a:r>
              <a:rPr lang="en-US" sz="3200" b="1" dirty="0" smtClean="0"/>
              <a:t> + VCE</a:t>
            </a:r>
            <a:endParaRPr lang="en-US" sz="3200" b="1" dirty="0"/>
          </a:p>
          <a:p>
            <a:pPr algn="just"/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5588-26FE-415B-AB0C-3EE603444AE9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lgerian" pitchFamily="82" charset="0"/>
              </a:rPr>
              <a:t>Daerah </a:t>
            </a:r>
            <a:r>
              <a:rPr lang="en-US" sz="4400" dirty="0" err="1" smtClean="0">
                <a:latin typeface="Algerian" pitchFamily="82" charset="0"/>
              </a:rPr>
              <a:t>kerja</a:t>
            </a:r>
            <a:r>
              <a:rPr lang="en-US" sz="4400" dirty="0" smtClean="0">
                <a:latin typeface="Algerian" pitchFamily="82" charset="0"/>
              </a:rPr>
              <a:t> transistor</a:t>
            </a:r>
            <a:endParaRPr lang="en-US" sz="44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 smtClean="0"/>
              <a:t>Daerah </a:t>
            </a:r>
            <a:r>
              <a:rPr lang="en-US" sz="4000" b="1" dirty="0" err="1"/>
              <a:t>mati</a:t>
            </a:r>
            <a:r>
              <a:rPr lang="en-US" sz="4000" b="1" dirty="0"/>
              <a:t> (Cut Off</a:t>
            </a:r>
            <a:r>
              <a:rPr lang="en-US" sz="4000" b="1" dirty="0" smtClean="0"/>
              <a:t>)</a:t>
            </a:r>
          </a:p>
          <a:p>
            <a:pPr algn="just"/>
            <a:r>
              <a:rPr lang="en-US" sz="2000" dirty="0" smtClean="0"/>
              <a:t>Daerah </a:t>
            </a:r>
            <a:r>
              <a:rPr lang="en-US" sz="2000" dirty="0" err="1"/>
              <a:t>mati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daerah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transistor </a:t>
            </a:r>
            <a:r>
              <a:rPr lang="en-US" sz="2000" dirty="0" err="1"/>
              <a:t>mendapat</a:t>
            </a:r>
            <a:r>
              <a:rPr lang="en-US" sz="2000" dirty="0"/>
              <a:t> bias </a:t>
            </a:r>
            <a:r>
              <a:rPr lang="en-US" sz="2000" dirty="0" err="1"/>
              <a:t>arus</a:t>
            </a:r>
            <a:r>
              <a:rPr lang="en-US" sz="2000" dirty="0"/>
              <a:t> basis (</a:t>
            </a:r>
            <a:r>
              <a:rPr lang="en-US" sz="2000" dirty="0" err="1"/>
              <a:t>Ib</a:t>
            </a:r>
            <a:r>
              <a:rPr lang="en-US" sz="2000" dirty="0"/>
              <a:t>) &gt; 0,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arus</a:t>
            </a:r>
            <a:r>
              <a:rPr lang="en-US" sz="2000" dirty="0"/>
              <a:t> </a:t>
            </a:r>
            <a:r>
              <a:rPr lang="en-US" sz="2000" dirty="0" err="1"/>
              <a:t>kolektor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basis </a:t>
            </a:r>
            <a:r>
              <a:rPr lang="en-US" sz="2000" dirty="0" err="1"/>
              <a:t>terbuka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arus</a:t>
            </a:r>
            <a:r>
              <a:rPr lang="en-US" sz="2000" dirty="0"/>
              <a:t> </a:t>
            </a:r>
            <a:r>
              <a:rPr lang="en-US" sz="2000" dirty="0" err="1"/>
              <a:t>bocor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basis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emitor</a:t>
            </a:r>
            <a:r>
              <a:rPr lang="en-US" sz="2000" dirty="0"/>
              <a:t> (ICEO). Hal yang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transistor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kolektor</a:t>
            </a:r>
            <a:r>
              <a:rPr lang="en-US" sz="2000" dirty="0"/>
              <a:t>-basis.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arus</a:t>
            </a:r>
            <a:r>
              <a:rPr lang="en-US" sz="2000" dirty="0"/>
              <a:t> </a:t>
            </a:r>
            <a:r>
              <a:rPr lang="en-US" sz="2000" dirty="0" err="1"/>
              <a:t>emitor</a:t>
            </a:r>
            <a:r>
              <a:rPr lang="en-US" sz="2000" dirty="0"/>
              <a:t>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 (IE = 0), </a:t>
            </a:r>
            <a:r>
              <a:rPr lang="en-US" sz="2000" dirty="0" err="1"/>
              <a:t>emitor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keadaan</a:t>
            </a:r>
            <a:r>
              <a:rPr lang="en-US" sz="2000" dirty="0"/>
              <a:t> </a:t>
            </a:r>
            <a:r>
              <a:rPr lang="en-US" sz="2000" dirty="0" err="1"/>
              <a:t>terbuka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arus</a:t>
            </a:r>
            <a:r>
              <a:rPr lang="en-US" sz="2000" dirty="0"/>
              <a:t> </a:t>
            </a:r>
            <a:r>
              <a:rPr lang="en-US" sz="2000" dirty="0" err="1"/>
              <a:t>mengalir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kolektor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basis (ICBO</a:t>
            </a:r>
            <a:r>
              <a:rPr lang="en-US" sz="2000" dirty="0" smtClean="0"/>
              <a:t>).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</a:t>
            </a:r>
            <a:r>
              <a:rPr lang="en-US" sz="4400" b="1" dirty="0" err="1" smtClean="0"/>
              <a:t>Vcc</a:t>
            </a:r>
            <a:r>
              <a:rPr lang="en-US" sz="4400" b="1" dirty="0" smtClean="0"/>
              <a:t> </a:t>
            </a:r>
            <a:r>
              <a:rPr lang="en-US" sz="4400" b="1" dirty="0" smtClean="0"/>
              <a:t>= VCE</a:t>
            </a:r>
            <a:endParaRPr lang="en-US" sz="4400" b="1" dirty="0"/>
          </a:p>
          <a:p>
            <a:pPr algn="just"/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6FAA-7960-49E7-8B04-5E15B9BFDF29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lgerian" pitchFamily="82" charset="0"/>
              </a:rPr>
              <a:t>Daerah </a:t>
            </a:r>
            <a:r>
              <a:rPr lang="en-US" sz="4000" dirty="0" err="1" smtClean="0">
                <a:latin typeface="Algerian" pitchFamily="82" charset="0"/>
              </a:rPr>
              <a:t>kerja</a:t>
            </a:r>
            <a:r>
              <a:rPr lang="en-US" sz="4000" dirty="0" smtClean="0">
                <a:latin typeface="Algerian" pitchFamily="82" charset="0"/>
              </a:rPr>
              <a:t> transistor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just"/>
            <a:r>
              <a:rPr lang="en-US" sz="4400" b="1" dirty="0" smtClean="0"/>
              <a:t>Daerah </a:t>
            </a:r>
            <a:r>
              <a:rPr lang="en-US" sz="4400" b="1" dirty="0" err="1" smtClean="0"/>
              <a:t>saturasi</a:t>
            </a:r>
            <a:endParaRPr lang="en-US" sz="4400" b="1" dirty="0" smtClean="0"/>
          </a:p>
          <a:p>
            <a:pPr algn="just"/>
            <a:r>
              <a:rPr lang="en-US" sz="2400" dirty="0"/>
              <a:t>Transistor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jenuh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transistor </a:t>
            </a:r>
            <a:r>
              <a:rPr lang="en-US" sz="2400" dirty="0" err="1"/>
              <a:t>mendapat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basis (</a:t>
            </a:r>
            <a:r>
              <a:rPr lang="en-US" sz="2400" dirty="0" err="1"/>
              <a:t>Ib</a:t>
            </a:r>
            <a:r>
              <a:rPr lang="en-US" sz="2400" dirty="0"/>
              <a:t>)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basis </a:t>
            </a:r>
            <a:r>
              <a:rPr lang="en-US" sz="2400" dirty="0" err="1"/>
              <a:t>maksimalnya</a:t>
            </a:r>
            <a:r>
              <a:rPr lang="en-US" sz="2400" dirty="0"/>
              <a:t>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menimbulkan</a:t>
            </a:r>
            <a:r>
              <a:rPr lang="en-US" sz="2400" dirty="0"/>
              <a:t> </a:t>
            </a:r>
            <a:r>
              <a:rPr lang="en-US" sz="2400" dirty="0" err="1"/>
              <a:t>keluaran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dirty="0" err="1"/>
              <a:t>kolektor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bertambah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/>
              <a:t>pengoperasian</a:t>
            </a:r>
            <a:r>
              <a:rPr lang="en-US" sz="2400" dirty="0"/>
              <a:t> transistor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saklar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keadan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(cut off)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jenuh</a:t>
            </a:r>
            <a:r>
              <a:rPr lang="en-US" sz="2400" dirty="0"/>
              <a:t>.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keadaannya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tegangan</a:t>
            </a:r>
            <a:r>
              <a:rPr lang="en-US" sz="2400" dirty="0"/>
              <a:t> </a:t>
            </a:r>
            <a:r>
              <a:rPr lang="en-US" sz="2400" dirty="0" err="1"/>
              <a:t>ataupun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en-US" sz="2400" b="1" dirty="0" smtClean="0"/>
              <a:t>IB = (VBB-VBE)/RB</a:t>
            </a:r>
            <a:endParaRPr lang="en-US" sz="2400" b="1" dirty="0"/>
          </a:p>
          <a:p>
            <a:pPr marL="0" indent="0" algn="just">
              <a:buNone/>
            </a:pPr>
            <a:r>
              <a:rPr lang="en-US" sz="2400" b="1" dirty="0" smtClean="0"/>
              <a:t>	IC = (VCC-VCE)/RC</a:t>
            </a:r>
            <a:endParaRPr 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D3A2-032A-4F04-BD2E-F538E0368404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4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239000" cy="762000"/>
          </a:xfrm>
        </p:spPr>
        <p:txBody>
          <a:bodyPr/>
          <a:lstStyle/>
          <a:p>
            <a:r>
              <a:rPr lang="id-ID" sz="3800" b="1" dirty="0">
                <a:latin typeface="Algerian" pitchFamily="82" charset="0"/>
              </a:rPr>
              <a:t>Daerah Breakdown</a:t>
            </a:r>
            <a:r>
              <a:rPr lang="id-ID" sz="3800" dirty="0">
                <a:latin typeface="Algerian" pitchFamily="82" charset="0"/>
              </a:rPr>
              <a:t> </a:t>
            </a:r>
            <a:endParaRPr lang="en-US" sz="3800" dirty="0">
              <a:latin typeface="Algerian" pitchFamily="82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1"/>
            <a:ext cx="8229600" cy="4419600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id-ID" dirty="0"/>
              <a:t>Dari kurva kolektor, terlihat jika tegangan V</a:t>
            </a:r>
            <a:r>
              <a:rPr lang="id-ID" sz="2200" dirty="0"/>
              <a:t>CE</a:t>
            </a:r>
            <a:r>
              <a:rPr lang="id-ID" dirty="0"/>
              <a:t> lebih dari 40V, arus I</a:t>
            </a:r>
            <a:r>
              <a:rPr lang="id-ID" sz="2200" dirty="0"/>
              <a:t>C</a:t>
            </a:r>
            <a:r>
              <a:rPr lang="id-ID" dirty="0"/>
              <a:t> menanjak naik dengan cepat</a:t>
            </a:r>
            <a:r>
              <a:rPr lang="id-ID" dirty="0" smtClean="0"/>
              <a:t>.</a:t>
            </a:r>
            <a:endParaRPr lang="en-US" dirty="0" smtClean="0"/>
          </a:p>
          <a:p>
            <a:pPr marL="0" indent="0" algn="just">
              <a:buFont typeface="Wingdings" pitchFamily="2" charset="2"/>
              <a:buNone/>
            </a:pPr>
            <a:r>
              <a:rPr lang="id-ID" dirty="0" smtClean="0"/>
              <a:t> </a:t>
            </a:r>
            <a:r>
              <a:rPr lang="id-ID" dirty="0"/>
              <a:t>Transistor pada daerah ini disebut berada pada daerah breakdown. </a:t>
            </a:r>
            <a:endParaRPr lang="en-US" dirty="0" smtClean="0"/>
          </a:p>
          <a:p>
            <a:pPr marL="0" indent="0" algn="just">
              <a:buFont typeface="Wingdings" pitchFamily="2" charset="2"/>
              <a:buNone/>
            </a:pPr>
            <a:r>
              <a:rPr lang="id-ID" dirty="0" smtClean="0"/>
              <a:t>Seharusnya </a:t>
            </a:r>
            <a:r>
              <a:rPr lang="id-ID" dirty="0"/>
              <a:t>transistor tidak boleh bekerja pada daerah ini, karena akan dapat merusak transistor tersebut. Untuk berbagai jenis transistor nilai tegangan V</a:t>
            </a:r>
            <a:r>
              <a:rPr lang="id-ID" sz="2200" dirty="0"/>
              <a:t>CEmax</a:t>
            </a:r>
            <a:r>
              <a:rPr lang="id-ID" dirty="0"/>
              <a:t> yang diperbolehkan sebelum breakdown bervariasi</a:t>
            </a:r>
            <a:r>
              <a:rPr lang="id-ID" dirty="0" smtClean="0"/>
              <a:t>.</a:t>
            </a:r>
            <a:endParaRPr lang="en-US" dirty="0" smtClean="0"/>
          </a:p>
          <a:p>
            <a:pPr marL="0" indent="0" algn="just">
              <a:buFont typeface="Wingdings" pitchFamily="2" charset="2"/>
              <a:buNone/>
            </a:pPr>
            <a:r>
              <a:rPr lang="id-ID" dirty="0" smtClean="0"/>
              <a:t> </a:t>
            </a:r>
            <a:r>
              <a:rPr lang="id-ID" dirty="0"/>
              <a:t>V</a:t>
            </a:r>
            <a:r>
              <a:rPr lang="id-ID" sz="2200" dirty="0"/>
              <a:t>CEmax</a:t>
            </a:r>
            <a:r>
              <a:rPr lang="id-ID" dirty="0"/>
              <a:t> pada data</a:t>
            </a:r>
            <a:r>
              <a:rPr lang="en-US" dirty="0"/>
              <a:t> </a:t>
            </a:r>
            <a:r>
              <a:rPr lang="id-ID" dirty="0"/>
              <a:t>book transistor selalu dicantumkan juga.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868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Alpha DC</a:t>
            </a:r>
            <a:endParaRPr lang="en-US" dirty="0"/>
          </a:p>
          <a:p>
            <a:pPr algn="just"/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kolektor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emitter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alpha dc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169B-9F4E-4598-AF9A-B5D9FAACDCBD}" type="datetime1">
              <a:rPr lang="en-US" smtClean="0"/>
              <a:t>12/10/2011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654042"/>
              </p:ext>
            </p:extLst>
          </p:nvPr>
        </p:nvGraphicFramePr>
        <p:xfrm>
          <a:off x="1862847" y="3352800"/>
          <a:ext cx="248055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3" imgW="812447" imgH="444307" progId="Equation.DSMT4">
                  <p:embed/>
                </p:oleObj>
              </mc:Choice>
              <mc:Fallback>
                <p:oleObj name="Equation" r:id="rId3" imgW="812447" imgH="444307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847" y="3352800"/>
                        <a:ext cx="2480553" cy="1371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640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Beta DC</a:t>
            </a:r>
            <a:endParaRPr lang="en-US" dirty="0"/>
          </a:p>
          <a:p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kolektor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emiter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kolektor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basis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mendefnisikan</a:t>
            </a:r>
            <a:r>
              <a:rPr lang="en-US" dirty="0"/>
              <a:t> </a:t>
            </a:r>
            <a:r>
              <a:rPr lang="en-US" i="1" dirty="0"/>
              <a:t>beta</a:t>
            </a:r>
            <a:r>
              <a:rPr lang="en-US" dirty="0"/>
              <a:t> DC transistor :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A61D-0F4F-4DDA-A824-C6A84937533D}" type="datetime1">
              <a:rPr lang="en-US" smtClean="0"/>
              <a:t>12/10/2011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872709"/>
              </p:ext>
            </p:extLst>
          </p:nvPr>
        </p:nvGraphicFramePr>
        <p:xfrm>
          <a:off x="3619500" y="3505200"/>
          <a:ext cx="1905000" cy="146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3" imgW="583947" imgH="444307" progId="Equation.DSMT4">
                  <p:embed/>
                </p:oleObj>
              </mc:Choice>
              <mc:Fallback>
                <p:oleObj name="Equation" r:id="rId3" imgW="583947" imgH="444307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3505200"/>
                        <a:ext cx="1905000" cy="1467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902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endParaRPr lang="en-US" dirty="0"/>
          </a:p>
          <a:p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kirchoff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Transistor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kaki,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b="1" dirty="0"/>
              <a:t>basis</a:t>
            </a:r>
            <a:r>
              <a:rPr lang="en-US" dirty="0"/>
              <a:t>, </a:t>
            </a:r>
            <a:r>
              <a:rPr lang="en-US" b="1" dirty="0" err="1"/>
              <a:t>kolekto</a:t>
            </a:r>
            <a:r>
              <a:rPr lang="en-US" dirty="0" err="1"/>
              <a:t>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/>
              <a:t>emitter</a:t>
            </a:r>
            <a:r>
              <a:rPr lang="en-US" dirty="0"/>
              <a:t>. </a:t>
            </a:r>
            <a:r>
              <a:rPr lang="en-US" dirty="0" err="1"/>
              <a:t>Ketiga</a:t>
            </a:r>
            <a:r>
              <a:rPr lang="en-US" dirty="0"/>
              <a:t> kaki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Ohm meter.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AC78-F337-458B-B89E-1B9C09C28942}" type="datetime1">
              <a:rPr lang="en-US" smtClean="0"/>
              <a:t>12/10/2011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578610"/>
              </p:ext>
            </p:extLst>
          </p:nvPr>
        </p:nvGraphicFramePr>
        <p:xfrm>
          <a:off x="5740400" y="1219200"/>
          <a:ext cx="1803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3" imgW="672808" imgH="228501" progId="Equation.DSMT4">
                  <p:embed/>
                </p:oleObj>
              </mc:Choice>
              <mc:Fallback>
                <p:oleObj name="Equation" r:id="rId3" imgW="672808" imgH="22850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0400" y="1219200"/>
                        <a:ext cx="1803400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174593"/>
              </p:ext>
            </p:extLst>
          </p:nvPr>
        </p:nvGraphicFramePr>
        <p:xfrm>
          <a:off x="2590800" y="2209800"/>
          <a:ext cx="2286000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5" imgW="914400" imgH="444500" progId="Equation.DSMT4">
                  <p:embed/>
                </p:oleObj>
              </mc:Choice>
              <mc:Fallback>
                <p:oleObj name="Equation" r:id="rId5" imgW="914400" imgH="4445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09800"/>
                        <a:ext cx="2286000" cy="1119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97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15962"/>
          </a:xfrm>
        </p:spPr>
        <p:txBody>
          <a:bodyPr>
            <a:noAutofit/>
          </a:bodyPr>
          <a:lstStyle/>
          <a:p>
            <a:r>
              <a:rPr lang="en-US" sz="3400" dirty="0" err="1" smtClean="0">
                <a:latin typeface="Algerian" pitchFamily="82" charset="0"/>
              </a:rPr>
              <a:t>Pengertian</a:t>
            </a:r>
            <a:r>
              <a:rPr lang="en-US" sz="3400" dirty="0" smtClean="0">
                <a:latin typeface="Algerian" pitchFamily="82" charset="0"/>
              </a:rPr>
              <a:t> </a:t>
            </a:r>
            <a:r>
              <a:rPr lang="en-US" sz="3400" dirty="0" err="1" smtClean="0">
                <a:latin typeface="Algerian" pitchFamily="82" charset="0"/>
              </a:rPr>
              <a:t>dan</a:t>
            </a:r>
            <a:r>
              <a:rPr lang="en-US" sz="3400" dirty="0" smtClean="0">
                <a:latin typeface="Algerian" pitchFamily="82" charset="0"/>
              </a:rPr>
              <a:t> </a:t>
            </a:r>
            <a:r>
              <a:rPr lang="en-US" sz="3400" dirty="0" err="1" smtClean="0">
                <a:latin typeface="Algerian" pitchFamily="82" charset="0"/>
              </a:rPr>
              <a:t>susunan</a:t>
            </a:r>
            <a:r>
              <a:rPr lang="en-US" sz="3400" dirty="0" smtClean="0">
                <a:latin typeface="Algerian" pitchFamily="82" charset="0"/>
              </a:rPr>
              <a:t> transistor</a:t>
            </a:r>
            <a:endParaRPr lang="en-US" sz="34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200" dirty="0" smtClean="0"/>
              <a:t>Transistor </a:t>
            </a:r>
            <a:r>
              <a:rPr lang="en-US" sz="2200" dirty="0" err="1" smtClean="0"/>
              <a:t>pertama</a:t>
            </a:r>
            <a:r>
              <a:rPr lang="en-US" sz="2200" dirty="0" smtClean="0"/>
              <a:t> kali </a:t>
            </a:r>
            <a:r>
              <a:rPr lang="en-US" sz="2200" dirty="0" err="1" smtClean="0"/>
              <a:t>ditemukan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/>
              <a:t> </a:t>
            </a:r>
            <a:r>
              <a:rPr lang="en-US" sz="2200" i="1" dirty="0" smtClean="0"/>
              <a:t>Walter </a:t>
            </a:r>
            <a:r>
              <a:rPr lang="en-US" sz="2200" i="1" dirty="0"/>
              <a:t>H. Brattain </a:t>
            </a:r>
            <a:r>
              <a:rPr lang="en-US" sz="2200" i="1" dirty="0" err="1"/>
              <a:t>dan</a:t>
            </a:r>
            <a:r>
              <a:rPr lang="en-US" sz="2200" i="1" dirty="0"/>
              <a:t> John Bardeen </a:t>
            </a:r>
            <a:r>
              <a:rPr lang="en-US" sz="2200" i="1" dirty="0" err="1"/>
              <a:t>pada</a:t>
            </a:r>
            <a:r>
              <a:rPr lang="en-US" sz="2200" i="1" dirty="0"/>
              <a:t> </a:t>
            </a:r>
            <a:r>
              <a:rPr lang="en-US" sz="2200" i="1" dirty="0" err="1"/>
              <a:t>akhir</a:t>
            </a:r>
            <a:r>
              <a:rPr lang="en-US" sz="2200" i="1" dirty="0"/>
              <a:t> </a:t>
            </a:r>
            <a:r>
              <a:rPr lang="en-US" sz="2200" i="1" dirty="0" err="1"/>
              <a:t>Desember</a:t>
            </a:r>
            <a:r>
              <a:rPr lang="en-US" sz="2200" i="1" dirty="0"/>
              <a:t> 1947 </a:t>
            </a:r>
            <a:r>
              <a:rPr lang="en-US" sz="2200" i="1" dirty="0" smtClean="0"/>
              <a:t>.</a:t>
            </a:r>
          </a:p>
          <a:p>
            <a:pPr algn="just"/>
            <a:r>
              <a:rPr lang="en-US" sz="2200" i="1" dirty="0" smtClean="0"/>
              <a:t>Transistor </a:t>
            </a:r>
            <a:r>
              <a:rPr lang="en-US" sz="2200" i="1" dirty="0" err="1" smtClean="0"/>
              <a:t>ini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berfungsi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sebagai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penguat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arus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ataupun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tegangan</a:t>
            </a:r>
            <a:r>
              <a:rPr lang="en-US" sz="2200" i="1" dirty="0"/>
              <a:t> </a:t>
            </a:r>
            <a:r>
              <a:rPr lang="en-US" sz="2200" i="1" dirty="0" err="1" smtClean="0"/>
              <a:t>dan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juga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berfungsi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sebagai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saklar</a:t>
            </a:r>
            <a:endParaRPr lang="en-US" sz="2200" i="1" dirty="0" smtClean="0"/>
          </a:p>
          <a:p>
            <a:pPr algn="just"/>
            <a:r>
              <a:rPr lang="en-US" sz="2200" i="1" dirty="0" smtClean="0"/>
              <a:t>Transistor </a:t>
            </a:r>
            <a:r>
              <a:rPr lang="en-US" sz="2200" i="1" dirty="0" err="1" smtClean="0"/>
              <a:t>ini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terbuat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dari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bahan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semikonduktor</a:t>
            </a:r>
            <a:r>
              <a:rPr lang="en-US" sz="2200" i="1" dirty="0" smtClean="0"/>
              <a:t> yang </a:t>
            </a:r>
            <a:r>
              <a:rPr lang="en-US" sz="2200" i="1" dirty="0" err="1" smtClean="0"/>
              <a:t>terdiri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atas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bahan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semikonduktor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tipe</a:t>
            </a:r>
            <a:r>
              <a:rPr lang="en-US" sz="2200" i="1" dirty="0" smtClean="0"/>
              <a:t> P </a:t>
            </a:r>
            <a:r>
              <a:rPr lang="en-US" sz="2200" i="1" dirty="0" err="1" smtClean="0"/>
              <a:t>dan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tipe</a:t>
            </a:r>
            <a:r>
              <a:rPr lang="en-US" sz="2200" i="1" dirty="0" smtClean="0"/>
              <a:t> N.</a:t>
            </a:r>
          </a:p>
          <a:p>
            <a:pPr algn="just"/>
            <a:r>
              <a:rPr lang="en-US" sz="2200" dirty="0"/>
              <a:t> Transistor </a:t>
            </a:r>
            <a:r>
              <a:rPr lang="en-US" sz="2200" dirty="0" smtClean="0"/>
              <a:t> NPN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/>
              <a:t>komponen</a:t>
            </a:r>
            <a:r>
              <a:rPr lang="en-US" sz="2200" dirty="0"/>
              <a:t> </a:t>
            </a:r>
            <a:r>
              <a:rPr lang="en-US" sz="2200" dirty="0" err="1"/>
              <a:t>semikonduktor</a:t>
            </a:r>
            <a:r>
              <a:rPr lang="en-US" sz="2200" dirty="0"/>
              <a:t> yang </a:t>
            </a:r>
            <a:r>
              <a:rPr lang="en-US" sz="2200" dirty="0" err="1"/>
              <a:t>terdiri</a:t>
            </a:r>
            <a:r>
              <a:rPr lang="en-US" sz="2200" dirty="0"/>
              <a:t> </a:t>
            </a:r>
            <a:r>
              <a:rPr lang="en-US" sz="2200" dirty="0" err="1"/>
              <a:t>atas</a:t>
            </a:r>
            <a:r>
              <a:rPr lang="en-US" sz="2200" dirty="0"/>
              <a:t> </a:t>
            </a:r>
            <a:r>
              <a:rPr lang="en-US" sz="2200" dirty="0" err="1"/>
              <a:t>sebuah</a:t>
            </a:r>
            <a:r>
              <a:rPr lang="en-US" sz="2200" dirty="0"/>
              <a:t> </a:t>
            </a:r>
            <a:r>
              <a:rPr lang="en-US" sz="2200" dirty="0" err="1"/>
              <a:t>bahan</a:t>
            </a:r>
            <a:r>
              <a:rPr lang="en-US" sz="2200" dirty="0"/>
              <a:t> </a:t>
            </a:r>
            <a:r>
              <a:rPr lang="en-US" sz="2200" dirty="0" smtClean="0"/>
              <a:t>type </a:t>
            </a:r>
            <a:r>
              <a:rPr lang="en-US" sz="2200" dirty="0"/>
              <a:t>p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diapit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dua</a:t>
            </a:r>
            <a:r>
              <a:rPr lang="en-US" sz="2200" dirty="0"/>
              <a:t> </a:t>
            </a:r>
            <a:r>
              <a:rPr lang="en-US" sz="2200" dirty="0" err="1"/>
              <a:t>bahan</a:t>
            </a:r>
            <a:r>
              <a:rPr lang="en-US" sz="2200" dirty="0"/>
              <a:t> </a:t>
            </a:r>
            <a:r>
              <a:rPr lang="en-US" sz="2200" dirty="0" err="1"/>
              <a:t>tipe</a:t>
            </a:r>
            <a:r>
              <a:rPr lang="en-US" sz="2200" dirty="0"/>
              <a:t> n (transistor NPN) </a:t>
            </a:r>
          </a:p>
          <a:p>
            <a:pPr algn="just"/>
            <a:r>
              <a:rPr lang="en-US" sz="2200" dirty="0" smtClean="0"/>
              <a:t>Transistor PNP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komponen</a:t>
            </a:r>
            <a:r>
              <a:rPr lang="en-US" sz="2200" dirty="0" smtClean="0"/>
              <a:t> </a:t>
            </a:r>
            <a:r>
              <a:rPr lang="en-US" sz="2200" dirty="0" err="1" smtClean="0"/>
              <a:t>semikonduktor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terdiri</a:t>
            </a:r>
            <a:r>
              <a:rPr lang="en-US" sz="2200" dirty="0" smtClean="0"/>
              <a:t> </a:t>
            </a:r>
            <a:r>
              <a:rPr lang="en-US" sz="2200" dirty="0" err="1"/>
              <a:t>atas</a:t>
            </a:r>
            <a:r>
              <a:rPr lang="en-US" sz="2200" dirty="0"/>
              <a:t> </a:t>
            </a:r>
            <a:r>
              <a:rPr lang="en-US" sz="2200" dirty="0" err="1"/>
              <a:t>sebuah</a:t>
            </a:r>
            <a:r>
              <a:rPr lang="en-US" sz="2200" dirty="0"/>
              <a:t> </a:t>
            </a:r>
            <a:r>
              <a:rPr lang="en-US" sz="2200" dirty="0" err="1"/>
              <a:t>bahan</a:t>
            </a:r>
            <a:r>
              <a:rPr lang="en-US" sz="2200" dirty="0"/>
              <a:t> </a:t>
            </a:r>
            <a:r>
              <a:rPr lang="en-US" sz="2200" dirty="0" err="1"/>
              <a:t>tipe</a:t>
            </a:r>
            <a:r>
              <a:rPr lang="en-US" sz="2200" dirty="0"/>
              <a:t> n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diapit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dua</a:t>
            </a:r>
            <a:r>
              <a:rPr lang="en-US" sz="2200" dirty="0"/>
              <a:t> </a:t>
            </a:r>
            <a:r>
              <a:rPr lang="en-US" sz="2200" dirty="0" err="1"/>
              <a:t>bahan</a:t>
            </a:r>
            <a:r>
              <a:rPr lang="en-US" sz="2200" dirty="0"/>
              <a:t> </a:t>
            </a:r>
            <a:r>
              <a:rPr lang="en-US" sz="2200" dirty="0" err="1"/>
              <a:t>tipe</a:t>
            </a:r>
            <a:r>
              <a:rPr lang="en-US" sz="2200" dirty="0"/>
              <a:t> p (transistor PNP). </a:t>
            </a:r>
            <a:endParaRPr lang="en-US" sz="2200" dirty="0" smtClean="0"/>
          </a:p>
          <a:p>
            <a:pPr algn="just"/>
            <a:r>
              <a:rPr lang="en-US" sz="2200" dirty="0" smtClean="0"/>
              <a:t> </a:t>
            </a:r>
            <a:r>
              <a:rPr lang="en-US" sz="2200" dirty="0" err="1"/>
              <a:t>Sehingga</a:t>
            </a:r>
            <a:r>
              <a:rPr lang="en-US" sz="2200" dirty="0"/>
              <a:t> transistor </a:t>
            </a:r>
            <a:r>
              <a:rPr lang="en-US" sz="2200" dirty="0" err="1"/>
              <a:t>mempunyai</a:t>
            </a:r>
            <a:r>
              <a:rPr lang="en-US" sz="2200" dirty="0"/>
              <a:t> </a:t>
            </a:r>
            <a:r>
              <a:rPr lang="en-US" sz="2200" dirty="0" err="1"/>
              <a:t>tiga</a:t>
            </a:r>
            <a:r>
              <a:rPr lang="en-US" sz="2200" dirty="0"/>
              <a:t> terminal yang </a:t>
            </a:r>
            <a:r>
              <a:rPr lang="en-US" sz="2200" dirty="0" err="1"/>
              <a:t>berasal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masing-masing</a:t>
            </a:r>
            <a:r>
              <a:rPr lang="en-US" sz="2200" dirty="0"/>
              <a:t> </a:t>
            </a:r>
            <a:r>
              <a:rPr lang="en-US" sz="2200" dirty="0" err="1"/>
              <a:t>bahan</a:t>
            </a:r>
            <a:r>
              <a:rPr lang="en-US" sz="2200" dirty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</a:t>
            </a:r>
            <a:r>
              <a:rPr lang="en-US" sz="2200" dirty="0" err="1" smtClean="0"/>
              <a:t>yaitu</a:t>
            </a:r>
            <a:r>
              <a:rPr lang="en-US" sz="2200" dirty="0" smtClean="0"/>
              <a:t> </a:t>
            </a:r>
            <a:r>
              <a:rPr lang="en-US" sz="2200" dirty="0" err="1" smtClean="0"/>
              <a:t>Emitor</a:t>
            </a:r>
            <a:r>
              <a:rPr lang="en-US" sz="2200" dirty="0" smtClean="0"/>
              <a:t> (E), Basis (B)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kolektor</a:t>
            </a:r>
            <a:r>
              <a:rPr lang="en-US" sz="2200" dirty="0" smtClean="0"/>
              <a:t> (C).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6422-03B2-4E49-BC19-E67353999927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8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8039100" cy="609600"/>
          </a:xfrm>
        </p:spPr>
        <p:txBody>
          <a:bodyPr/>
          <a:lstStyle/>
          <a:p>
            <a:r>
              <a:rPr lang="en-US" sz="3200" dirty="0" err="1" smtClean="0">
                <a:latin typeface="Algerian" pitchFamily="82" charset="0"/>
              </a:rPr>
              <a:t>Menentukan</a:t>
            </a:r>
            <a:r>
              <a:rPr lang="en-US" sz="3200" dirty="0" smtClean="0">
                <a:latin typeface="Algerian" pitchFamily="82" charset="0"/>
              </a:rPr>
              <a:t> kaki–kaki transistor</a:t>
            </a:r>
            <a:endParaRPr lang="en-US" sz="32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85800"/>
          </a:xfrm>
        </p:spPr>
        <p:txBody>
          <a:bodyPr>
            <a:normAutofit lnSpcReduction="10000"/>
          </a:bodyPr>
          <a:lstStyle/>
          <a:p>
            <a:r>
              <a:rPr lang="sv-SE" sz="1600" dirty="0"/>
              <a:t>Pertama temukan kaki BASE (B) seperti gambar dibawah ini,hal ini juga kita dapat mengetahui transistor tersebut masih baik atau rusak</a:t>
            </a:r>
            <a:r>
              <a:rPr lang="sv-SE" sz="2400" dirty="0"/>
              <a:t>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D944-D6E0-4768-A452-58885F0361FB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00200"/>
            <a:ext cx="3962400" cy="3695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1447800"/>
            <a:ext cx="4367122" cy="4267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 smtClean="0"/>
              <a:t>Gunakan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avo</a:t>
            </a:r>
            <a:r>
              <a:rPr lang="en-US" sz="1400" dirty="0" smtClean="0"/>
              <a:t> meter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skala</a:t>
            </a:r>
            <a:r>
              <a:rPr lang="en-US" sz="1400" dirty="0" smtClean="0"/>
              <a:t> x1 </a:t>
            </a:r>
            <a:r>
              <a:rPr lang="en-US" sz="1400" dirty="0" err="1" smtClean="0"/>
              <a:t>atau</a:t>
            </a:r>
            <a:r>
              <a:rPr lang="en-US" sz="1400" dirty="0" smtClean="0"/>
              <a:t> x10,jangan </a:t>
            </a:r>
            <a:r>
              <a:rPr lang="en-US" sz="1400" dirty="0" err="1" smtClean="0"/>
              <a:t>gunakan</a:t>
            </a:r>
            <a:r>
              <a:rPr lang="en-US" sz="1400" dirty="0" smtClean="0"/>
              <a:t> x1k </a:t>
            </a:r>
            <a:r>
              <a:rPr lang="en-US" sz="1400" dirty="0" err="1" smtClean="0"/>
              <a:t>atau</a:t>
            </a:r>
            <a:r>
              <a:rPr lang="en-US" sz="1400" dirty="0" smtClean="0"/>
              <a:t> x10k.</a:t>
            </a:r>
            <a:br>
              <a:rPr lang="en-US" sz="1400" dirty="0" smtClean="0"/>
            </a:br>
            <a:r>
              <a:rPr lang="en-US" sz="1400" dirty="0" err="1" smtClean="0"/>
              <a:t>Hasil</a:t>
            </a:r>
            <a:r>
              <a:rPr lang="en-US" sz="1400" dirty="0" smtClean="0"/>
              <a:t> </a:t>
            </a:r>
            <a:r>
              <a:rPr lang="en-US" sz="1400" dirty="0" err="1" smtClean="0"/>
              <a:t>pengukuran</a:t>
            </a:r>
            <a:r>
              <a:rPr lang="en-US" sz="1400" dirty="0" smtClean="0"/>
              <a:t> </a:t>
            </a:r>
            <a:r>
              <a:rPr lang="en-US" sz="1400" dirty="0" err="1" smtClean="0"/>
              <a:t>diatas</a:t>
            </a:r>
            <a:r>
              <a:rPr lang="en-US" sz="1400" dirty="0" smtClean="0"/>
              <a:t>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:</a:t>
            </a:r>
            <a:br>
              <a:rPr lang="en-US" sz="1400" dirty="0" smtClean="0"/>
            </a:br>
            <a:r>
              <a:rPr lang="en-US" sz="1400" dirty="0" smtClean="0"/>
              <a:t>1. A </a:t>
            </a:r>
            <a:r>
              <a:rPr lang="en-US" sz="1400" dirty="0" err="1" smtClean="0"/>
              <a:t>dan</a:t>
            </a:r>
            <a:r>
              <a:rPr lang="en-US" sz="1400" dirty="0" smtClean="0"/>
              <a:t> B “</a:t>
            </a:r>
            <a:r>
              <a:rPr lang="en-US" sz="1400" dirty="0" err="1" smtClean="0"/>
              <a:t>jalan</a:t>
            </a:r>
            <a:r>
              <a:rPr lang="en-US" sz="1400" dirty="0" smtClean="0"/>
              <a:t>”, Base di kaki 1 </a:t>
            </a:r>
            <a:r>
              <a:rPr lang="en-US" sz="1400" dirty="0" err="1" smtClean="0"/>
              <a:t>jenis</a:t>
            </a:r>
            <a:r>
              <a:rPr lang="en-US" sz="1400" dirty="0" smtClean="0"/>
              <a:t> transistor NPN</a:t>
            </a:r>
            <a:br>
              <a:rPr lang="en-US" sz="1400" dirty="0" smtClean="0"/>
            </a:br>
            <a:r>
              <a:rPr lang="en-US" sz="1400" dirty="0" smtClean="0"/>
              <a:t>2. C </a:t>
            </a:r>
            <a:r>
              <a:rPr lang="en-US" sz="1400" dirty="0" err="1" smtClean="0"/>
              <a:t>dan</a:t>
            </a:r>
            <a:r>
              <a:rPr lang="en-US" sz="1400" dirty="0" smtClean="0"/>
              <a:t> D “</a:t>
            </a:r>
            <a:r>
              <a:rPr lang="en-US" sz="1400" dirty="0" err="1" smtClean="0"/>
              <a:t>jalan</a:t>
            </a:r>
            <a:r>
              <a:rPr lang="en-US" sz="1400" dirty="0" smtClean="0"/>
              <a:t>”, Base di kaki 2 </a:t>
            </a:r>
            <a:r>
              <a:rPr lang="en-US" sz="1400" dirty="0" err="1" smtClean="0"/>
              <a:t>jenis</a:t>
            </a:r>
            <a:r>
              <a:rPr lang="en-US" sz="1400" dirty="0" smtClean="0"/>
              <a:t> transistor NPN</a:t>
            </a:r>
            <a:br>
              <a:rPr lang="en-US" sz="1400" dirty="0" smtClean="0"/>
            </a:br>
            <a:r>
              <a:rPr lang="en-US" sz="1400" dirty="0" smtClean="0"/>
              <a:t>3. E </a:t>
            </a:r>
            <a:r>
              <a:rPr lang="en-US" sz="1400" dirty="0" err="1" smtClean="0"/>
              <a:t>dan</a:t>
            </a:r>
            <a:r>
              <a:rPr lang="en-US" sz="1400" dirty="0" smtClean="0"/>
              <a:t> F “</a:t>
            </a:r>
            <a:r>
              <a:rPr lang="en-US" sz="1400" dirty="0" err="1" smtClean="0"/>
              <a:t>jalan</a:t>
            </a:r>
            <a:r>
              <a:rPr lang="en-US" sz="1400" dirty="0" smtClean="0"/>
              <a:t>”, Base di kaki 3 </a:t>
            </a:r>
            <a:r>
              <a:rPr lang="en-US" sz="1400" dirty="0" err="1" smtClean="0"/>
              <a:t>jenis</a:t>
            </a:r>
            <a:r>
              <a:rPr lang="en-US" sz="1400" dirty="0" smtClean="0"/>
              <a:t> transistor NPN</a:t>
            </a:r>
            <a:br>
              <a:rPr lang="en-US" sz="1400" dirty="0" smtClean="0"/>
            </a:br>
            <a:r>
              <a:rPr lang="en-US" sz="1400" dirty="0" smtClean="0"/>
              <a:t>4. D </a:t>
            </a:r>
            <a:r>
              <a:rPr lang="en-US" sz="1400" dirty="0" err="1" smtClean="0"/>
              <a:t>dan</a:t>
            </a:r>
            <a:r>
              <a:rPr lang="en-US" sz="1400" dirty="0" smtClean="0"/>
              <a:t> E “</a:t>
            </a:r>
            <a:r>
              <a:rPr lang="en-US" sz="1400" dirty="0" err="1" smtClean="0"/>
              <a:t>jalan</a:t>
            </a:r>
            <a:r>
              <a:rPr lang="en-US" sz="1400" dirty="0" smtClean="0"/>
              <a:t>”, Base di kaki 1 </a:t>
            </a:r>
            <a:r>
              <a:rPr lang="en-US" sz="1400" dirty="0" err="1" smtClean="0"/>
              <a:t>jenis</a:t>
            </a:r>
            <a:r>
              <a:rPr lang="en-US" sz="1400" dirty="0" smtClean="0"/>
              <a:t> transistor PNP</a:t>
            </a:r>
            <a:br>
              <a:rPr lang="en-US" sz="1400" dirty="0" smtClean="0"/>
            </a:br>
            <a:r>
              <a:rPr lang="en-US" sz="1400" dirty="0" smtClean="0"/>
              <a:t>5. A </a:t>
            </a:r>
            <a:r>
              <a:rPr lang="en-US" sz="1400" dirty="0" err="1" smtClean="0"/>
              <a:t>dan</a:t>
            </a:r>
            <a:r>
              <a:rPr lang="en-US" sz="1400" dirty="0" smtClean="0"/>
              <a:t> F “</a:t>
            </a:r>
            <a:r>
              <a:rPr lang="en-US" sz="1400" dirty="0" err="1" smtClean="0"/>
              <a:t>jalan</a:t>
            </a:r>
            <a:r>
              <a:rPr lang="en-US" sz="1400" dirty="0" smtClean="0"/>
              <a:t>”, Base di kaki 2 </a:t>
            </a:r>
            <a:r>
              <a:rPr lang="en-US" sz="1400" dirty="0" err="1" smtClean="0"/>
              <a:t>jenis</a:t>
            </a:r>
            <a:r>
              <a:rPr lang="en-US" sz="1400" dirty="0" smtClean="0"/>
              <a:t> transistor PNP</a:t>
            </a:r>
            <a:br>
              <a:rPr lang="en-US" sz="1400" dirty="0" smtClean="0"/>
            </a:br>
            <a:r>
              <a:rPr lang="en-US" sz="1400" dirty="0" smtClean="0"/>
              <a:t>6. B </a:t>
            </a:r>
            <a:r>
              <a:rPr lang="en-US" sz="1400" dirty="0" err="1" smtClean="0"/>
              <a:t>dan</a:t>
            </a:r>
            <a:r>
              <a:rPr lang="en-US" sz="1400" dirty="0" smtClean="0"/>
              <a:t> C “</a:t>
            </a:r>
            <a:r>
              <a:rPr lang="en-US" sz="1400" dirty="0" err="1" smtClean="0"/>
              <a:t>jalan</a:t>
            </a:r>
            <a:r>
              <a:rPr lang="en-US" sz="1400" dirty="0" smtClean="0"/>
              <a:t>”, Base di kaki 3 </a:t>
            </a:r>
            <a:r>
              <a:rPr lang="en-US" sz="1400" dirty="0" err="1" smtClean="0"/>
              <a:t>jenis</a:t>
            </a:r>
            <a:r>
              <a:rPr lang="en-US" sz="1400" dirty="0" smtClean="0"/>
              <a:t> transistor PNP</a:t>
            </a:r>
            <a:br>
              <a:rPr lang="en-US" sz="1400" dirty="0" smtClean="0"/>
            </a:br>
            <a:r>
              <a:rPr lang="en-US" sz="1400" dirty="0" smtClean="0"/>
              <a:t>7. </a:t>
            </a:r>
            <a:r>
              <a:rPr lang="en-US" sz="1400" dirty="0" err="1" smtClean="0"/>
              <a:t>Selain</a:t>
            </a:r>
            <a:r>
              <a:rPr lang="en-US" sz="1400" dirty="0" smtClean="0"/>
              <a:t> </a:t>
            </a:r>
            <a:r>
              <a:rPr lang="en-US" sz="1400" dirty="0" err="1" smtClean="0"/>
              <a:t>kombinasi</a:t>
            </a:r>
            <a:r>
              <a:rPr lang="en-US" sz="1400" dirty="0" smtClean="0"/>
              <a:t> di </a:t>
            </a:r>
            <a:r>
              <a:rPr lang="en-US" sz="1400" dirty="0" err="1" smtClean="0"/>
              <a:t>atas</a:t>
            </a:r>
            <a:r>
              <a:rPr lang="en-US" sz="1400" dirty="0" smtClean="0"/>
              <a:t>, </a:t>
            </a:r>
            <a:r>
              <a:rPr lang="en-US" sz="1400" dirty="0" err="1" smtClean="0"/>
              <a:t>berarti</a:t>
            </a:r>
            <a:r>
              <a:rPr lang="en-US" sz="1400" dirty="0" smtClean="0"/>
              <a:t> transistor </a:t>
            </a:r>
            <a:r>
              <a:rPr lang="en-US" sz="1400" dirty="0" err="1" smtClean="0"/>
              <a:t>rusak</a:t>
            </a:r>
            <a:r>
              <a:rPr lang="en-US" sz="1400" dirty="0" smtClean="0"/>
              <a:t>(short </a:t>
            </a:r>
            <a:r>
              <a:rPr lang="en-US" sz="1400" dirty="0" err="1" smtClean="0"/>
              <a:t>antar</a:t>
            </a:r>
            <a:r>
              <a:rPr lang="en-US" sz="1400" dirty="0" smtClean="0"/>
              <a:t> kaki-</a:t>
            </a:r>
            <a:r>
              <a:rPr lang="en-US" sz="1400" dirty="0" err="1" smtClean="0"/>
              <a:t>kakinya</a:t>
            </a:r>
            <a:r>
              <a:rPr lang="en-US" sz="1400" dirty="0" smtClean="0"/>
              <a:t>)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err="1" smtClean="0"/>
              <a:t>Mencari</a:t>
            </a:r>
            <a:r>
              <a:rPr lang="en-US" sz="1400" dirty="0" smtClean="0"/>
              <a:t> kaki </a:t>
            </a:r>
            <a:r>
              <a:rPr lang="en-US" sz="1400" dirty="0" err="1" smtClean="0"/>
              <a:t>Emitor</a:t>
            </a:r>
            <a:r>
              <a:rPr lang="en-US" sz="1400" dirty="0" smtClean="0"/>
              <a:t>(E)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Colektor</a:t>
            </a:r>
            <a:r>
              <a:rPr lang="en-US" sz="1400" dirty="0" smtClean="0"/>
              <a:t>(C) :</a:t>
            </a:r>
            <a:br>
              <a:rPr lang="en-US" sz="1400" dirty="0" smtClean="0"/>
            </a:br>
            <a:r>
              <a:rPr lang="en-US" sz="1400" dirty="0" smtClean="0"/>
              <a:t>1.Set AVO meter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posisi</a:t>
            </a:r>
            <a:r>
              <a:rPr lang="en-US" sz="1400" dirty="0" smtClean="0"/>
              <a:t> x1k </a:t>
            </a:r>
            <a:r>
              <a:rPr lang="en-US" sz="1400" dirty="0" err="1" smtClean="0"/>
              <a:t>atau</a:t>
            </a:r>
            <a:r>
              <a:rPr lang="en-US" sz="1400" dirty="0" smtClean="0"/>
              <a:t> x10k</a:t>
            </a:r>
            <a:br>
              <a:rPr lang="en-US" sz="1400" dirty="0" smtClean="0"/>
            </a:br>
            <a:r>
              <a:rPr lang="en-US" sz="1400" dirty="0" smtClean="0"/>
              <a:t>2.Misal transistor yang </a:t>
            </a:r>
            <a:r>
              <a:rPr lang="en-US" sz="1400" dirty="0" err="1" smtClean="0"/>
              <a:t>kita</a:t>
            </a:r>
            <a:r>
              <a:rPr lang="en-US" sz="1400" dirty="0" smtClean="0"/>
              <a:t> </a:t>
            </a:r>
            <a:r>
              <a:rPr lang="en-US" sz="1400" dirty="0" err="1" smtClean="0"/>
              <a:t>gunakan</a:t>
            </a:r>
            <a:r>
              <a:rPr lang="en-US" sz="1400" dirty="0" smtClean="0"/>
              <a:t> </a:t>
            </a:r>
            <a:r>
              <a:rPr lang="en-US" sz="1400" dirty="0" err="1" smtClean="0"/>
              <a:t>jenis</a:t>
            </a:r>
            <a:r>
              <a:rPr lang="en-US" sz="1400" dirty="0" smtClean="0"/>
              <a:t> NPN</a:t>
            </a:r>
            <a:br>
              <a:rPr lang="en-US" sz="1400" dirty="0" smtClean="0"/>
            </a:br>
            <a:r>
              <a:rPr lang="en-US" sz="1400" dirty="0" smtClean="0"/>
              <a:t>3.Lakukan </a:t>
            </a:r>
            <a:r>
              <a:rPr lang="en-US" sz="1400" dirty="0" err="1" smtClean="0"/>
              <a:t>pengukuran</a:t>
            </a:r>
            <a:r>
              <a:rPr lang="en-US" sz="1400" dirty="0" smtClean="0"/>
              <a:t> </a:t>
            </a:r>
            <a:r>
              <a:rPr lang="en-US" sz="1400" dirty="0" err="1" smtClean="0"/>
              <a:t>seperti</a:t>
            </a:r>
            <a:r>
              <a:rPr lang="en-US" sz="1400" dirty="0" smtClean="0"/>
              <a:t> </a:t>
            </a:r>
            <a:r>
              <a:rPr lang="en-US" sz="1400" dirty="0" err="1" smtClean="0"/>
              <a:t>gambar</a:t>
            </a:r>
            <a:r>
              <a:rPr lang="en-US" sz="1400" dirty="0" smtClean="0"/>
              <a:t> di </a:t>
            </a:r>
            <a:r>
              <a:rPr lang="en-US" sz="1400" dirty="0" err="1" smtClean="0"/>
              <a:t>bawah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8148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algn="just"/>
            <a:r>
              <a:rPr lang="en-US" sz="2600" dirty="0" err="1" smtClean="0"/>
              <a:t>Perhatikan</a:t>
            </a:r>
            <a:r>
              <a:rPr lang="en-US" sz="2600" dirty="0" smtClean="0"/>
              <a:t> </a:t>
            </a:r>
            <a:r>
              <a:rPr lang="en-US" sz="2600" dirty="0" err="1"/>
              <a:t>penunjukkan</a:t>
            </a:r>
            <a:r>
              <a:rPr lang="en-US" sz="2600" dirty="0"/>
              <a:t> </a:t>
            </a:r>
            <a:r>
              <a:rPr lang="en-US" sz="2600" dirty="0" err="1"/>
              <a:t>jarum</a:t>
            </a:r>
            <a:r>
              <a:rPr lang="en-US" sz="2600" dirty="0"/>
              <a:t>, </a:t>
            </a:r>
            <a:r>
              <a:rPr lang="en-US" sz="2600" dirty="0" err="1"/>
              <a:t>apabila</a:t>
            </a:r>
            <a:r>
              <a:rPr lang="en-US" sz="2600" dirty="0"/>
              <a:t> </a:t>
            </a:r>
            <a:r>
              <a:rPr lang="en-US" sz="2600" dirty="0" err="1"/>
              <a:t>jarum</a:t>
            </a:r>
            <a:r>
              <a:rPr lang="en-US" sz="2600" dirty="0"/>
              <a:t> </a:t>
            </a:r>
            <a:r>
              <a:rPr lang="en-US" sz="2600" dirty="0" err="1"/>
              <a:t>bergerak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kanan</a:t>
            </a:r>
            <a:r>
              <a:rPr lang="en-US" sz="2600" dirty="0"/>
              <a:t> </a:t>
            </a:r>
            <a:r>
              <a:rPr lang="en-US" sz="2600" dirty="0" err="1"/>
              <a:t>maka</a:t>
            </a:r>
            <a:r>
              <a:rPr lang="en-US" sz="2600" dirty="0"/>
              <a:t> kaki 1 (</a:t>
            </a:r>
            <a:r>
              <a:rPr lang="en-US" sz="2600" dirty="0" err="1"/>
              <a:t>pada</a:t>
            </a:r>
            <a:r>
              <a:rPr lang="en-US" sz="2600" dirty="0"/>
              <a:t> probe </a:t>
            </a:r>
            <a:r>
              <a:rPr lang="en-US" sz="2600" dirty="0" err="1"/>
              <a:t>positif</a:t>
            </a:r>
            <a:r>
              <a:rPr lang="en-US" sz="2600" dirty="0"/>
              <a:t>)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emittor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kaki 2 (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posisi</a:t>
            </a:r>
            <a:r>
              <a:rPr lang="en-US" sz="2600" dirty="0"/>
              <a:t> probe </a:t>
            </a:r>
            <a:r>
              <a:rPr lang="en-US" sz="2600" b="1" dirty="0" err="1"/>
              <a:t>negatif</a:t>
            </a:r>
            <a:r>
              <a:rPr lang="en-US" sz="2600" dirty="0"/>
              <a:t>)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colektor</a:t>
            </a:r>
            <a:r>
              <a:rPr lang="en-US" sz="2600" dirty="0"/>
              <a:t>.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Jika</a:t>
            </a:r>
            <a:r>
              <a:rPr lang="en-US" sz="2600" dirty="0"/>
              <a:t> </a:t>
            </a:r>
            <a:r>
              <a:rPr lang="en-US" sz="2600" dirty="0" err="1"/>
              <a:t>dipasang</a:t>
            </a:r>
            <a:r>
              <a:rPr lang="en-US" sz="2600" dirty="0"/>
              <a:t> </a:t>
            </a:r>
            <a:r>
              <a:rPr lang="en-US" sz="2600" dirty="0" err="1"/>
              <a:t>kebalikkannya</a:t>
            </a:r>
            <a:r>
              <a:rPr lang="en-US" sz="2600" dirty="0"/>
              <a:t> (probe </a:t>
            </a:r>
            <a:r>
              <a:rPr lang="en-US" sz="2600" dirty="0" err="1"/>
              <a:t>positif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kaki 2 </a:t>
            </a:r>
            <a:r>
              <a:rPr lang="en-US" sz="2600" dirty="0" err="1"/>
              <a:t>dan</a:t>
            </a:r>
            <a:r>
              <a:rPr lang="en-US" sz="2600" dirty="0"/>
              <a:t> probe </a:t>
            </a:r>
            <a:r>
              <a:rPr lang="en-US" sz="2600" dirty="0" err="1"/>
              <a:t>negatif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kaki 1)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jarum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bergerak</a:t>
            </a:r>
            <a:r>
              <a:rPr lang="en-US" sz="2600" dirty="0"/>
              <a:t>, </a:t>
            </a:r>
            <a:r>
              <a:rPr lang="en-US" sz="2600" dirty="0" err="1"/>
              <a:t>maka</a:t>
            </a:r>
            <a:r>
              <a:rPr lang="en-US" sz="2600" dirty="0"/>
              <a:t> kaki 1 </a:t>
            </a:r>
            <a:r>
              <a:rPr lang="en-US" sz="2600" dirty="0" err="1"/>
              <a:t>adalah</a:t>
            </a:r>
            <a:r>
              <a:rPr lang="en-US" sz="2600" dirty="0"/>
              <a:t> emitter </a:t>
            </a:r>
            <a:r>
              <a:rPr lang="en-US" sz="2600" dirty="0" err="1"/>
              <a:t>dan</a:t>
            </a:r>
            <a:r>
              <a:rPr lang="en-US" sz="2600" dirty="0"/>
              <a:t> kaki 2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kolektor</a:t>
            </a:r>
            <a:r>
              <a:rPr lang="en-US" sz="2600" dirty="0" smtClean="0"/>
              <a:t>.</a:t>
            </a:r>
          </a:p>
          <a:p>
            <a:pPr algn="just"/>
            <a:r>
              <a:rPr lang="de-DE" sz="2600" dirty="0"/>
              <a:t>Untuk transistor jenis PNP dapat dilakukan seperti diatas dan hasilnya kebalikan dari jenis NPN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EF0C-AEA4-438C-A9F4-909B1A5D0D85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99" y="457200"/>
            <a:ext cx="4789714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653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239000" cy="762000"/>
          </a:xfrm>
        </p:spPr>
        <p:txBody>
          <a:bodyPr/>
          <a:lstStyle/>
          <a:p>
            <a:r>
              <a:rPr lang="en-US" sz="4000" dirty="0" smtClean="0">
                <a:latin typeface="Algerian" pitchFamily="82" charset="0"/>
              </a:rPr>
              <a:t>Cara lain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smtClean="0"/>
              <a:t>datasheet </a:t>
            </a:r>
            <a:r>
              <a:rPr lang="en-US" dirty="0" err="1" smtClean="0"/>
              <a:t>masing-masing</a:t>
            </a:r>
            <a:r>
              <a:rPr lang="en-US" dirty="0" smtClean="0"/>
              <a:t> transistor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C55F-2C24-4DA2-A46D-FE63AF572D55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 smtClean="0">
                <a:latin typeface="Algerian" pitchFamily="82" charset="0"/>
              </a:rPr>
              <a:t>TRANSISTOR </a:t>
            </a:r>
            <a:r>
              <a:rPr lang="en-US" sz="3600" dirty="0" smtClean="0">
                <a:latin typeface="Algerian" pitchFamily="82" charset="0"/>
              </a:rPr>
              <a:t>SEBAGAI SAKLAR</a:t>
            </a:r>
            <a:endParaRPr lang="en-US" sz="36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just"/>
            <a:r>
              <a:rPr lang="id-ID" sz="2400" dirty="0"/>
              <a:t>Syarat untuk mengerjakan transistor sebagai saklar adalah daerah kerja transistor harus pada daerah jenuh (saturasi) dan daerah sumbat (cut off</a:t>
            </a:r>
            <a:r>
              <a:rPr lang="id-ID" sz="2400" dirty="0" smtClean="0"/>
              <a:t>).</a:t>
            </a:r>
            <a:endParaRPr lang="en-US" sz="2400" dirty="0" smtClean="0"/>
          </a:p>
          <a:p>
            <a:pPr algn="just"/>
            <a:r>
              <a:rPr lang="id-ID" sz="2400" dirty="0" smtClean="0"/>
              <a:t> </a:t>
            </a:r>
            <a:r>
              <a:rPr lang="id-ID" sz="2400" dirty="0"/>
              <a:t>Transistor sebagai saklar mempunyai kondisi bergantian, yaitu kondisi tertutup pada saat saturasi dan kondisi terbuka pada saat cut off.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65D9-2AD8-4C57-9359-FFF707646682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BLOGGER_PHOTO_ID_5047354676771437074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315332"/>
            <a:ext cx="3291144" cy="266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4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 smtClean="0">
                <a:latin typeface="Algerian" pitchFamily="82" charset="0"/>
              </a:rPr>
              <a:t>TRANSISTOR NPN SEBAGAI </a:t>
            </a:r>
            <a:r>
              <a:rPr lang="en-US" sz="3600" dirty="0" smtClean="0">
                <a:latin typeface="Algerian" pitchFamily="82" charset="0"/>
              </a:rPr>
              <a:t>SAKLAR</a:t>
            </a:r>
            <a:endParaRPr lang="en-US" sz="36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3611563"/>
          </a:xfrm>
        </p:spPr>
        <p:txBody>
          <a:bodyPr/>
          <a:lstStyle/>
          <a:p>
            <a:pPr algn="just"/>
            <a:r>
              <a:rPr lang="id-ID" sz="2400" b="1" dirty="0"/>
              <a:t>Transistor NPN</a:t>
            </a:r>
            <a:r>
              <a:rPr lang="en-US" sz="2400" dirty="0"/>
              <a:t> </a:t>
            </a:r>
          </a:p>
          <a:p>
            <a:pPr marL="0" indent="0" algn="just">
              <a:buNone/>
            </a:pPr>
            <a:r>
              <a:rPr lang="id-ID" sz="2400" dirty="0"/>
              <a:t>Yaitu transistor dengan kebutuhan tegangan :</a:t>
            </a:r>
            <a:endParaRPr lang="en-US" sz="2400" dirty="0"/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 smtClean="0"/>
              <a:t>Colektor </a:t>
            </a:r>
            <a:r>
              <a:rPr lang="id-ID" sz="2400" dirty="0"/>
              <a:t>mendapat tegangan positif</a:t>
            </a:r>
            <a:endParaRPr lang="en-US" sz="2400" dirty="0"/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 smtClean="0"/>
              <a:t>Emitor </a:t>
            </a:r>
            <a:r>
              <a:rPr lang="id-ID" sz="2400" dirty="0"/>
              <a:t>mendapat tegangan ground/negatif dengan kata lain, colektor dan basis mendapat tegangan lebih positif terhadap emitor.</a:t>
            </a:r>
            <a:endParaRPr lang="en-US" sz="2400" dirty="0"/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 smtClean="0"/>
              <a:t>Colector </a:t>
            </a:r>
            <a:r>
              <a:rPr lang="id-ID" sz="2400" dirty="0"/>
              <a:t>mendapat tegangan lebih negatif terhadap basis.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75E2-C694-486F-A0DC-3946263DFA84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9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lgerian" pitchFamily="82" charset="0"/>
              </a:rPr>
              <a:t>Cara </a:t>
            </a:r>
            <a:r>
              <a:rPr lang="en-US" sz="2800" dirty="0" err="1" smtClean="0">
                <a:latin typeface="Algerian" pitchFamily="82" charset="0"/>
              </a:rPr>
              <a:t>kerja</a:t>
            </a:r>
            <a:r>
              <a:rPr lang="en-US" sz="2800" dirty="0" smtClean="0">
                <a:latin typeface="Algerian" pitchFamily="82" charset="0"/>
              </a:rPr>
              <a:t> transistor NPN </a:t>
            </a:r>
            <a:r>
              <a:rPr lang="en-US" sz="2800" dirty="0" err="1" smtClean="0">
                <a:latin typeface="Algerian" pitchFamily="82" charset="0"/>
              </a:rPr>
              <a:t>sebagai</a:t>
            </a:r>
            <a:r>
              <a:rPr lang="en-US" sz="2800" dirty="0" smtClean="0">
                <a:latin typeface="Algerian" pitchFamily="82" charset="0"/>
              </a:rPr>
              <a:t> </a:t>
            </a:r>
            <a:r>
              <a:rPr lang="en-US" sz="2800" dirty="0" err="1" smtClean="0">
                <a:latin typeface="Algerian" pitchFamily="82" charset="0"/>
              </a:rPr>
              <a:t>saklar</a:t>
            </a:r>
            <a:endParaRPr lang="en-US" sz="28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722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Saat</a:t>
            </a:r>
            <a:r>
              <a:rPr lang="en-US" dirty="0"/>
              <a:t> Vin = 0,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yang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basis transistor </a:t>
            </a:r>
            <a:r>
              <a:rPr lang="en-US" dirty="0" err="1"/>
              <a:t>sehingga</a:t>
            </a:r>
            <a:r>
              <a:rPr lang="en-US" dirty="0"/>
              <a:t> transistor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yang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bocor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identik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saklar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(</a:t>
            </a:r>
            <a:r>
              <a:rPr lang="en-US" dirty="0" err="1"/>
              <a:t>sambungan</a:t>
            </a:r>
            <a:r>
              <a:rPr lang="en-US" dirty="0"/>
              <a:t> C-E </a:t>
            </a:r>
            <a:r>
              <a:rPr lang="en-US" dirty="0" err="1"/>
              <a:t>terpisah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RL </a:t>
            </a:r>
            <a:r>
              <a:rPr lang="en-US" dirty="0" err="1" smtClean="0"/>
              <a:t>tidak</a:t>
            </a:r>
            <a:r>
              <a:rPr lang="en-US" dirty="0"/>
              <a:t> </a:t>
            </a:r>
            <a:r>
              <a:rPr lang="en-US" dirty="0" err="1" smtClean="0"/>
              <a:t>bekerja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  <a:p>
            <a:pPr algn="just"/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/>
              <a:t>Vin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mengalirkan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basis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transistor, </a:t>
            </a:r>
            <a:r>
              <a:rPr lang="en-US" dirty="0" err="1"/>
              <a:t>maka</a:t>
            </a:r>
            <a:r>
              <a:rPr lang="en-US" dirty="0"/>
              <a:t> transistor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jenuh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kolektor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mengalir</a:t>
            </a:r>
            <a:r>
              <a:rPr lang="en-US" dirty="0"/>
              <a:t> (</a:t>
            </a:r>
            <a:r>
              <a:rPr lang="en-US" dirty="0" err="1"/>
              <a:t>sambungan</a:t>
            </a:r>
            <a:r>
              <a:rPr lang="en-US" dirty="0"/>
              <a:t> C-E)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RL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45EC-E68E-4E58-AD8C-DA2E4A37C279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2" descr="Konfigurasi transis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954161"/>
            <a:ext cx="236825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67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just"/>
            <a:r>
              <a:rPr lang="id-ID" sz="2400" b="1" dirty="0"/>
              <a:t>Transistor PNP</a:t>
            </a:r>
            <a:endParaRPr lang="en-US" sz="2400" dirty="0"/>
          </a:p>
          <a:p>
            <a:pPr algn="just"/>
            <a:r>
              <a:rPr lang="id-ID" sz="2400" dirty="0"/>
              <a:t>Yaitu transistor dengan kebutuhan tegangan :</a:t>
            </a:r>
            <a:endParaRPr lang="en-US" sz="2400" dirty="0"/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Emitor </a:t>
            </a:r>
            <a:r>
              <a:rPr lang="id-ID" sz="2400" dirty="0"/>
              <a:t>mendapat tegangan positif.</a:t>
            </a:r>
            <a:endParaRPr lang="en-US" sz="2400" dirty="0"/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Colektor </a:t>
            </a:r>
            <a:r>
              <a:rPr lang="id-ID" sz="2400" dirty="0"/>
              <a:t>mendapat tegangan ground/negatif dengan kata lain, emitor dan basis mendapat tegangan lebih positif terhadap collector.</a:t>
            </a:r>
            <a:endParaRPr lang="en-US" sz="2400" dirty="0"/>
          </a:p>
          <a:p>
            <a:pPr marL="457200" indent="-457200" algn="just">
              <a:buFont typeface="+mj-lt"/>
              <a:buAutoNum type="arabicPeriod"/>
            </a:pPr>
            <a:r>
              <a:rPr lang="id-ID" sz="2400" smtClean="0"/>
              <a:t>Emitor </a:t>
            </a:r>
            <a:r>
              <a:rPr lang="id-ID" sz="2400" dirty="0"/>
              <a:t>mendapat tegangan lebih negatif terhadap basis.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0287-CEFF-4641-B5A7-9AC52CF04BD2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928" y="4419600"/>
            <a:ext cx="2429329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 smtClean="0">
                <a:latin typeface="Algerian" pitchFamily="82" charset="0"/>
              </a:rPr>
              <a:t>TRANSISTOR PNP SEBAGAI </a:t>
            </a:r>
            <a:r>
              <a:rPr lang="en-US" sz="3600" dirty="0" smtClean="0">
                <a:latin typeface="Algerian" pitchFamily="82" charset="0"/>
              </a:rPr>
              <a:t>SAKLAR</a:t>
            </a:r>
            <a:endParaRPr lang="en-US" sz="36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81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6858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lgerian" pitchFamily="82" charset="0"/>
              </a:rPr>
              <a:t>Cara </a:t>
            </a:r>
            <a:r>
              <a:rPr lang="en-US" sz="2800" dirty="0" err="1" smtClean="0">
                <a:latin typeface="Algerian" pitchFamily="82" charset="0"/>
              </a:rPr>
              <a:t>kerja</a:t>
            </a:r>
            <a:r>
              <a:rPr lang="en-US" sz="2800" dirty="0" smtClean="0">
                <a:latin typeface="Algerian" pitchFamily="82" charset="0"/>
              </a:rPr>
              <a:t> transistor PNP </a:t>
            </a:r>
            <a:r>
              <a:rPr lang="en-US" sz="2800" dirty="0" err="1" smtClean="0">
                <a:latin typeface="Algerian" pitchFamily="82" charset="0"/>
              </a:rPr>
              <a:t>sebagai</a:t>
            </a:r>
            <a:r>
              <a:rPr lang="en-US" sz="2800" dirty="0" smtClean="0">
                <a:latin typeface="Algerian" pitchFamily="82" charset="0"/>
              </a:rPr>
              <a:t> </a:t>
            </a:r>
            <a:r>
              <a:rPr lang="en-US" sz="2800" dirty="0" err="1" smtClean="0">
                <a:latin typeface="Algerian" pitchFamily="82" charset="0"/>
              </a:rPr>
              <a:t>saklar</a:t>
            </a:r>
            <a:endParaRPr lang="en-US" sz="28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181600" cy="47545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Saat</a:t>
            </a:r>
            <a:r>
              <a:rPr lang="en-US" dirty="0"/>
              <a:t> Vin = </a:t>
            </a:r>
            <a:r>
              <a:rPr lang="en-US" dirty="0" smtClean="0"/>
              <a:t>1,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yang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basis transistor </a:t>
            </a:r>
            <a:r>
              <a:rPr lang="en-US" dirty="0" err="1"/>
              <a:t>sehingga</a:t>
            </a:r>
            <a:r>
              <a:rPr lang="en-US" dirty="0"/>
              <a:t> transistor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yang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bocor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identik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saklar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(</a:t>
            </a:r>
            <a:r>
              <a:rPr lang="en-US" dirty="0" err="1"/>
              <a:t>sambungan</a:t>
            </a:r>
            <a:r>
              <a:rPr lang="en-US" dirty="0"/>
              <a:t> C-E </a:t>
            </a:r>
            <a:r>
              <a:rPr lang="en-US" dirty="0" err="1"/>
              <a:t>terpisah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smtClean="0"/>
              <a:t>R5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  <a:p>
            <a:pPr algn="just"/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/>
              <a:t>Vin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mengalirkan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basis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transistor, </a:t>
            </a:r>
            <a:r>
              <a:rPr lang="en-US" dirty="0" err="1"/>
              <a:t>maka</a:t>
            </a:r>
            <a:r>
              <a:rPr lang="en-US" dirty="0"/>
              <a:t> transistor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jenuh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kolektor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mengalir</a:t>
            </a:r>
            <a:r>
              <a:rPr lang="en-US" dirty="0"/>
              <a:t> (</a:t>
            </a:r>
            <a:r>
              <a:rPr lang="en-US" dirty="0" err="1"/>
              <a:t>sambungan</a:t>
            </a:r>
            <a:r>
              <a:rPr lang="en-US" dirty="0"/>
              <a:t> C-E)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/>
              <a:t> </a:t>
            </a:r>
            <a:r>
              <a:rPr lang="en-US" smtClean="0"/>
              <a:t>R5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034C-37B9-4569-A44B-FD71B416EF09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828800"/>
            <a:ext cx="3276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15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transistor </a:t>
            </a:r>
            <a:r>
              <a:rPr lang="en-US" dirty="0" err="1"/>
              <a:t>jenuh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saturasi</a:t>
            </a:r>
            <a:r>
              <a:rPr lang="en-US" dirty="0" smtClean="0"/>
              <a:t>)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RL </a:t>
            </a:r>
            <a:r>
              <a:rPr lang="en-US" dirty="0" err="1"/>
              <a:t>adalah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/>
              <a:t>arus</a:t>
            </a:r>
            <a:r>
              <a:rPr lang="en-US" dirty="0"/>
              <a:t> basis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id-ID" dirty="0"/>
              <a:t>I</a:t>
            </a:r>
            <a:r>
              <a:rPr lang="id-ID" baseline="-25000" dirty="0"/>
              <a:t>B</a:t>
            </a:r>
            <a:r>
              <a:rPr lang="id-ID" dirty="0"/>
              <a:t>. R</a:t>
            </a:r>
            <a:r>
              <a:rPr lang="id-ID" baseline="-25000" dirty="0"/>
              <a:t>B</a:t>
            </a:r>
            <a:r>
              <a:rPr lang="id-ID" dirty="0"/>
              <a:t> + V</a:t>
            </a:r>
            <a:r>
              <a:rPr lang="id-ID" baseline="-25000" dirty="0"/>
              <a:t>BE </a:t>
            </a:r>
            <a:r>
              <a:rPr lang="id-ID" dirty="0"/>
              <a:t>= V</a:t>
            </a:r>
            <a:r>
              <a:rPr lang="id-ID" baseline="-25000" dirty="0"/>
              <a:t>B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id-ID" dirty="0"/>
              <a:t>I</a:t>
            </a:r>
            <a:r>
              <a:rPr lang="id-ID" baseline="-25000" dirty="0"/>
              <a:t>B.</a:t>
            </a:r>
            <a:r>
              <a:rPr lang="id-ID" dirty="0"/>
              <a:t> R</a:t>
            </a:r>
            <a:r>
              <a:rPr lang="id-ID" baseline="-25000" dirty="0"/>
              <a:t>B</a:t>
            </a:r>
            <a:r>
              <a:rPr lang="id-ID" dirty="0"/>
              <a:t>= V</a:t>
            </a:r>
            <a:r>
              <a:rPr lang="id-ID" baseline="-25000" dirty="0"/>
              <a:t>B</a:t>
            </a:r>
            <a:r>
              <a:rPr lang="id-ID" dirty="0"/>
              <a:t> - V</a:t>
            </a:r>
            <a:r>
              <a:rPr lang="id-ID" baseline="-25000" dirty="0"/>
              <a:t>BE</a:t>
            </a:r>
            <a:endParaRPr lang="en-US" dirty="0"/>
          </a:p>
          <a:p>
            <a:pPr algn="just"/>
            <a:r>
              <a:rPr lang="id-ID" dirty="0"/>
              <a:t>Sehingga :</a:t>
            </a:r>
            <a:r>
              <a:rPr lang="en-US" dirty="0"/>
              <a:t>	</a:t>
            </a:r>
            <a:r>
              <a:rPr lang="id-ID" dirty="0"/>
              <a:t> </a:t>
            </a:r>
            <a:r>
              <a:rPr lang="id-ID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75D4-4CEF-4502-8C22-D53F2CE5585E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28</a:t>
            </a:fld>
            <a:endParaRPr lang="en-US"/>
          </a:p>
        </p:txBody>
      </p:sp>
      <p:pic>
        <p:nvPicPr>
          <p:cNvPr id="6146" name="Picture 11" descr="satura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456" y="1981200"/>
            <a:ext cx="1775144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12" descr="besar arus bas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800600"/>
            <a:ext cx="239390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17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just"/>
            <a:r>
              <a:rPr lang="id-ID" sz="2400" dirty="0"/>
              <a:t>Sedangkan arus colektor (I</a:t>
            </a:r>
            <a:r>
              <a:rPr lang="id-ID" sz="2400" baseline="-25000" dirty="0"/>
              <a:t>c</a:t>
            </a:r>
            <a:r>
              <a:rPr lang="id-ID" sz="2400" dirty="0"/>
              <a:t>) dalam keadaan saturasi :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id-ID" sz="2400" dirty="0" smtClean="0"/>
              <a:t>I</a:t>
            </a:r>
            <a:r>
              <a:rPr lang="id-ID" sz="2400" baseline="-25000" dirty="0" smtClean="0"/>
              <a:t>C</a:t>
            </a:r>
            <a:r>
              <a:rPr lang="id-ID" sz="2400" dirty="0" smtClean="0"/>
              <a:t> </a:t>
            </a:r>
            <a:r>
              <a:rPr lang="id-ID" sz="2400" dirty="0"/>
              <a:t>= Vcc / R</a:t>
            </a:r>
            <a:r>
              <a:rPr lang="id-ID" sz="2400" baseline="-25000" dirty="0"/>
              <a:t>C</a:t>
            </a:r>
            <a:r>
              <a:rPr lang="id-ID" sz="2400" dirty="0"/>
              <a:t> </a:t>
            </a:r>
            <a:endParaRPr lang="en-US" sz="2400" dirty="0"/>
          </a:p>
          <a:p>
            <a:pPr algn="just"/>
            <a:r>
              <a:rPr lang="id-ID" sz="2400" dirty="0"/>
              <a:t>(V</a:t>
            </a:r>
            <a:r>
              <a:rPr lang="id-ID" sz="2400" baseline="-25000" dirty="0"/>
              <a:t>B</a:t>
            </a:r>
            <a:r>
              <a:rPr lang="id-ID" sz="2400" dirty="0"/>
              <a:t>) untuk menyebabkan transistor jenuh (saturasi) jenuh (saturasi) maka tegangan pada basis setinggi :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id-ID" sz="2400" dirty="0" smtClean="0"/>
              <a:t>V</a:t>
            </a:r>
            <a:r>
              <a:rPr lang="id-ID" sz="2400" baseline="-25000" dirty="0" smtClean="0"/>
              <a:t>B</a:t>
            </a:r>
            <a:r>
              <a:rPr lang="id-ID" sz="2400" dirty="0" smtClean="0"/>
              <a:t> </a:t>
            </a:r>
            <a:r>
              <a:rPr lang="id-ID" sz="2400" dirty="0"/>
              <a:t>– I</a:t>
            </a:r>
            <a:r>
              <a:rPr lang="id-ID" sz="2400" baseline="-25000" dirty="0"/>
              <a:t>B </a:t>
            </a:r>
            <a:r>
              <a:rPr lang="id-ID" sz="2400" dirty="0"/>
              <a:t>. R</a:t>
            </a:r>
            <a:r>
              <a:rPr lang="id-ID" sz="2400" baseline="-25000" dirty="0"/>
              <a:t>B </a:t>
            </a:r>
            <a:r>
              <a:rPr lang="id-ID" sz="2400" dirty="0"/>
              <a:t>= 0,6 V</a:t>
            </a:r>
            <a:endParaRPr lang="en-US" sz="2400" dirty="0"/>
          </a:p>
          <a:p>
            <a:pPr algn="just"/>
            <a:r>
              <a:rPr lang="id-ID" sz="2400" dirty="0"/>
              <a:t>Karakteristik operasi tiap transistor yang menyatakan spesifikasinya tidak boleh dilampaui.</a:t>
            </a:r>
            <a:endParaRPr lang="en-US" sz="2400" dirty="0"/>
          </a:p>
          <a:p>
            <a:pPr algn="just"/>
            <a:r>
              <a:rPr lang="id-ID" sz="2400" dirty="0"/>
              <a:t>V</a:t>
            </a:r>
            <a:r>
              <a:rPr lang="id-ID" sz="2400" baseline="-25000" dirty="0"/>
              <a:t>CBO </a:t>
            </a:r>
            <a:r>
              <a:rPr lang="id-ID" sz="2400" dirty="0"/>
              <a:t>= Tegangan basis collector dengan emitor terbuka.</a:t>
            </a:r>
            <a:endParaRPr lang="en-US" sz="2400" dirty="0"/>
          </a:p>
          <a:p>
            <a:pPr algn="just"/>
            <a:r>
              <a:rPr lang="id-ID" sz="2400" dirty="0"/>
              <a:t>V</a:t>
            </a:r>
            <a:r>
              <a:rPr lang="id-ID" sz="2400" baseline="-25000" dirty="0"/>
              <a:t>CEO </a:t>
            </a:r>
            <a:r>
              <a:rPr lang="id-ID" sz="2400" dirty="0"/>
              <a:t>= Tegangan emitor collector dengan basis terbuka.</a:t>
            </a:r>
            <a:endParaRPr lang="en-US" sz="2400" dirty="0"/>
          </a:p>
          <a:p>
            <a:pPr algn="just"/>
            <a:r>
              <a:rPr lang="id-ID" sz="2400" dirty="0"/>
              <a:t>V</a:t>
            </a:r>
            <a:r>
              <a:rPr lang="id-ID" sz="2400" baseline="-25000" dirty="0"/>
              <a:t>EBO </a:t>
            </a:r>
            <a:r>
              <a:rPr lang="id-ID" sz="2400" dirty="0"/>
              <a:t>= Tegangan basis emitor dengan collector terbuka</a:t>
            </a:r>
            <a:endParaRPr lang="en-US" sz="2400" dirty="0"/>
          </a:p>
          <a:p>
            <a:pPr algn="just"/>
            <a:r>
              <a:rPr lang="id-ID" sz="2400" dirty="0"/>
              <a:t>Ptot = Total daya yang diperlukan oleh transistor.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D4B8-11C2-4D88-9FF0-50BF82ACDA67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 smtClean="0">
                <a:latin typeface="Algerian" pitchFamily="82" charset="0"/>
              </a:rPr>
              <a:t>TRANSISTOR </a:t>
            </a:r>
            <a:r>
              <a:rPr lang="en-US" sz="3600" dirty="0" smtClean="0">
                <a:latin typeface="Algerian" pitchFamily="82" charset="0"/>
              </a:rPr>
              <a:t>SEBAGAI SAKLAR</a:t>
            </a:r>
            <a:endParaRPr lang="en-US" sz="36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29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Algerian" pitchFamily="82" charset="0"/>
              </a:rPr>
              <a:t>Struktur</a:t>
            </a:r>
            <a:r>
              <a:rPr lang="en-US" sz="3600" dirty="0" smtClean="0">
                <a:latin typeface="Algerian" pitchFamily="82" charset="0"/>
              </a:rPr>
              <a:t> </a:t>
            </a:r>
            <a:r>
              <a:rPr lang="en-US" sz="3600" dirty="0" err="1" smtClean="0">
                <a:latin typeface="Algerian" pitchFamily="82" charset="0"/>
              </a:rPr>
              <a:t>dan</a:t>
            </a:r>
            <a:r>
              <a:rPr lang="en-US" sz="3600" dirty="0" smtClean="0">
                <a:latin typeface="Algerian" pitchFamily="82" charset="0"/>
              </a:rPr>
              <a:t> </a:t>
            </a:r>
            <a:r>
              <a:rPr lang="en-US" sz="3600" dirty="0" err="1" smtClean="0">
                <a:latin typeface="Algerian" pitchFamily="82" charset="0"/>
              </a:rPr>
              <a:t>simbol</a:t>
            </a:r>
            <a:r>
              <a:rPr lang="en-US" sz="3600" dirty="0" smtClean="0">
                <a:latin typeface="Algerian" pitchFamily="82" charset="0"/>
              </a:rPr>
              <a:t> transistor</a:t>
            </a:r>
            <a:endParaRPr lang="en-US" sz="36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just"/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F3C1-A728-4979-A97E-89087407E040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68" y="1348504"/>
            <a:ext cx="6553200" cy="2080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67" y="3592162"/>
            <a:ext cx="6553201" cy="197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26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834312" cy="703263"/>
          </a:xfrm>
        </p:spPr>
        <p:txBody>
          <a:bodyPr/>
          <a:lstStyle/>
          <a:p>
            <a:r>
              <a:rPr lang="en-US" sz="3000" dirty="0" err="1">
                <a:latin typeface="Algerian" pitchFamily="82" charset="0"/>
              </a:rPr>
              <a:t>Rangkaian</a:t>
            </a:r>
            <a:r>
              <a:rPr lang="en-US" sz="3000" dirty="0">
                <a:latin typeface="Algerian" pitchFamily="82" charset="0"/>
              </a:rPr>
              <a:t> Driver LED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779838" y="1196974"/>
            <a:ext cx="4906962" cy="403225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Font typeface="Wingdings" pitchFamily="2" charset="2"/>
              <a:buNone/>
            </a:pPr>
            <a:r>
              <a:rPr lang="id-ID" sz="2200" dirty="0"/>
              <a:t>Misalkan pada rangkaian driver LED di atas, transistor yang digunakan adalah transistor dengan </a:t>
            </a:r>
            <a:r>
              <a:rPr lang="id-ID" sz="2200" b="1" dirty="0"/>
              <a:t>β</a:t>
            </a:r>
            <a:r>
              <a:rPr lang="id-ID" sz="2200" dirty="0"/>
              <a:t> = 50. Penyalaan LED diatur oleh sebuah gerbang logika (</a:t>
            </a:r>
            <a:r>
              <a:rPr lang="id-ID" sz="2200" i="1" dirty="0"/>
              <a:t>logic gate)</a:t>
            </a:r>
            <a:r>
              <a:rPr lang="id-ID" sz="2200" dirty="0"/>
              <a:t>  dengan arus </a:t>
            </a:r>
            <a:r>
              <a:rPr lang="id-ID" sz="2200" i="1" dirty="0"/>
              <a:t>output high</a:t>
            </a:r>
            <a:r>
              <a:rPr lang="id-ID" sz="2200" dirty="0"/>
              <a:t> = 400 uA dan diketahui tegangan forward LED, VLED = 2.4 volt. Lalu pertanyaannya adalah, berapakah seharusnya resistansi RL yang </a:t>
            </a:r>
            <a:r>
              <a:rPr lang="id-ID" sz="2200" dirty="0" smtClean="0"/>
              <a:t>dipakai</a:t>
            </a:r>
            <a:r>
              <a:rPr lang="id-ID" sz="2200" dirty="0"/>
              <a:t>. </a:t>
            </a:r>
            <a:endParaRPr lang="en-US" sz="2200" dirty="0"/>
          </a:p>
        </p:txBody>
      </p:sp>
      <p:pic>
        <p:nvPicPr>
          <p:cNvPr id="20484" name="Picture 4" descr="rang_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76400"/>
            <a:ext cx="2957512" cy="3499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8689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692150"/>
            <a:ext cx="8229600" cy="5257800"/>
          </a:xfrm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id-ID" sz="2600"/>
              <a:t>IC = </a:t>
            </a:r>
            <a:r>
              <a:rPr lang="id-ID" sz="2600" b="1"/>
              <a:t>β</a:t>
            </a:r>
            <a:r>
              <a:rPr lang="id-ID" sz="2600"/>
              <a:t> IB = 50 x 400 uA = 20 mA</a:t>
            </a:r>
          </a:p>
          <a:p>
            <a:pPr algn="just">
              <a:lnSpc>
                <a:spcPct val="110000"/>
              </a:lnSpc>
            </a:pPr>
            <a:r>
              <a:rPr lang="id-ID" sz="2600"/>
              <a:t>Arus sebesar ini cukup untuk menyalakan LED pada saat transistor </a:t>
            </a:r>
            <a:r>
              <a:rPr lang="id-ID" sz="2600" i="1"/>
              <a:t>cut-off</a:t>
            </a:r>
            <a:r>
              <a:rPr lang="id-ID" sz="2600"/>
              <a:t>. Tegangan VCE pada saat </a:t>
            </a:r>
            <a:r>
              <a:rPr lang="id-ID" sz="2600" i="1"/>
              <a:t>cut-off</a:t>
            </a:r>
            <a:r>
              <a:rPr lang="id-ID" sz="2600"/>
              <a:t> idealnya = 0, dan aproksimasi ini sudah cukup untuk rangkaian ini. </a:t>
            </a:r>
          </a:p>
          <a:p>
            <a:pPr algn="just">
              <a:lnSpc>
                <a:spcPct val="110000"/>
              </a:lnSpc>
            </a:pPr>
            <a:r>
              <a:rPr lang="id-ID" sz="2600"/>
              <a:t>RL </a:t>
            </a:r>
            <a:r>
              <a:rPr lang="en-US" sz="2600"/>
              <a:t>	</a:t>
            </a:r>
            <a:r>
              <a:rPr lang="id-ID" sz="2600"/>
              <a:t>= (VCC - VLED - VCE) / IC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sz="2600"/>
              <a:t>		</a:t>
            </a:r>
            <a:r>
              <a:rPr lang="id-ID" sz="2600"/>
              <a:t>= (5 - 2.4 - 0)V / 20 mA</a:t>
            </a:r>
            <a:endParaRPr lang="en-US" sz="2600"/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sz="2600"/>
              <a:t>		</a:t>
            </a:r>
            <a:r>
              <a:rPr lang="id-ID" sz="2600"/>
              <a:t>= 2.6V / 20 mA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sz="2600"/>
              <a:t>		</a:t>
            </a:r>
            <a:r>
              <a:rPr lang="id-ID" sz="2600"/>
              <a:t>= 130 Ohm   </a:t>
            </a:r>
            <a:endParaRPr lang="en-US" sz="2600"/>
          </a:p>
        </p:txBody>
      </p:sp>
    </p:spTree>
    <p:extLst>
      <p:ext uri="{BB962C8B-B14F-4D97-AF65-F5344CB8AC3E}">
        <p14:creationId xmlns:p14="http://schemas.microsoft.com/office/powerpoint/2010/main" val="3811742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1012"/>
            <a:ext cx="8229600" cy="5095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latin typeface="Algerian" pitchFamily="82" charset="0"/>
              </a:rPr>
              <a:t>&gt;&gt; Relay</a:t>
            </a:r>
            <a:endParaRPr lang="en-US" sz="36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924800" cy="5362575"/>
          </a:xfrm>
        </p:spPr>
        <p:txBody>
          <a:bodyPr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kemagnetan</a:t>
            </a:r>
            <a:r>
              <a:rPr lang="en-US" dirty="0" smtClean="0"/>
              <a:t>.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relay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saklar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mode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mode </a:t>
            </a:r>
            <a:r>
              <a:rPr lang="en-US" dirty="0" err="1" smtClean="0"/>
              <a:t>mekanik</a:t>
            </a:r>
            <a:r>
              <a:rPr lang="en-US" dirty="0" smtClean="0"/>
              <a:t>.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mengaktifkan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relay,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i="1" dirty="0" smtClean="0"/>
              <a:t>driver,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transistor </a:t>
            </a:r>
            <a:r>
              <a:rPr lang="en-US" dirty="0" err="1" smtClean="0"/>
              <a:t>atau</a:t>
            </a:r>
            <a:r>
              <a:rPr lang="en-US" dirty="0" smtClean="0"/>
              <a:t> IC.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relay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, </a:t>
            </a:r>
            <a:r>
              <a:rPr lang="en-US" dirty="0" err="1" smtClean="0"/>
              <a:t>yaitu</a:t>
            </a:r>
            <a:r>
              <a:rPr lang="en-US" dirty="0" smtClean="0"/>
              <a:t> relay AC </a:t>
            </a:r>
            <a:r>
              <a:rPr lang="en-US" dirty="0" err="1" smtClean="0"/>
              <a:t>dan</a:t>
            </a:r>
            <a:r>
              <a:rPr lang="en-US" dirty="0" smtClean="0"/>
              <a:t> relay DC.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Masing-masing</a:t>
            </a:r>
            <a:r>
              <a:rPr lang="en-US" dirty="0" smtClean="0"/>
              <a:t> relay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dibangun</a:t>
            </a:r>
            <a:r>
              <a:rPr lang="en-US" dirty="0" smtClean="0"/>
              <a:t>.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Relay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relay </a:t>
            </a:r>
            <a:r>
              <a:rPr lang="en-US" dirty="0" err="1" smtClean="0"/>
              <a:t>DC,mulai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relay 3 V </a:t>
            </a:r>
            <a:r>
              <a:rPr lang="en-US" dirty="0" err="1" smtClean="0"/>
              <a:t>hingga</a:t>
            </a:r>
            <a:r>
              <a:rPr lang="en-US" dirty="0" smtClean="0"/>
              <a:t> relay 24 V.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98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53037"/>
          </a:xfrm>
        </p:spPr>
        <p:txBody>
          <a:bodyPr/>
          <a:lstStyle/>
          <a:p>
            <a:r>
              <a:rPr lang="en-US" smtClean="0"/>
              <a:t>Ilustrasi dari relay seperti pada gambar berikut.</a:t>
            </a:r>
          </a:p>
          <a:p>
            <a:endParaRPr lang="en-US" smtClean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214563"/>
            <a:ext cx="4786313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2071688"/>
            <a:ext cx="3429000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77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590800"/>
            <a:ext cx="7467600" cy="1219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lgerian" pitchFamily="82" charset="0"/>
              </a:rPr>
              <a:t>SEE YOU NEXT WEEK….</a:t>
            </a:r>
            <a:endParaRPr lang="en-US" sz="4400" dirty="0">
              <a:latin typeface="Algerian" pitchFamily="8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0CDD-18C4-4B63-BDD5-499EE4FD8F92}" type="datetime1">
              <a:rPr lang="en-US" smtClean="0"/>
              <a:t>12/10/2011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000" dirty="0" smtClean="0">
                <a:latin typeface="Algerian" pitchFamily="82" charset="0"/>
              </a:rPr>
              <a:t>KONFIGURASI TRANSISTOR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COMMON BASE (CB)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360B-E2AB-4A0F-80E6-4BEAE5C89852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6" y="1752600"/>
            <a:ext cx="4755984" cy="239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976" y="4382278"/>
            <a:ext cx="5566559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185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COMMON EMITTER (CE)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80598-6164-4E6E-93DD-58E34C5CCD85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799"/>
            <a:ext cx="4267202" cy="2209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66799"/>
            <a:ext cx="4191000" cy="3217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899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COMMON COLECTOR(CC)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9967-2F3F-422A-A75C-DB396AA9E968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11" y="990600"/>
            <a:ext cx="513916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037252"/>
            <a:ext cx="2911474" cy="4601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783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lgerian" pitchFamily="82" charset="0"/>
              </a:rPr>
              <a:t>Daerah </a:t>
            </a:r>
            <a:r>
              <a:rPr lang="en-US" sz="4400" dirty="0" err="1" smtClean="0">
                <a:latin typeface="Algerian" pitchFamily="82" charset="0"/>
              </a:rPr>
              <a:t>kerja</a:t>
            </a:r>
            <a:r>
              <a:rPr lang="en-US" sz="4400" dirty="0" smtClean="0">
                <a:latin typeface="Algerian" pitchFamily="82" charset="0"/>
              </a:rPr>
              <a:t> transistor</a:t>
            </a:r>
            <a:endParaRPr lang="en-US" sz="44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just"/>
            <a:r>
              <a:rPr lang="en-US" sz="2200" dirty="0" err="1" smtClean="0"/>
              <a:t>Kurva</a:t>
            </a:r>
            <a:r>
              <a:rPr lang="en-US" sz="2200" dirty="0" smtClean="0"/>
              <a:t> basis</a:t>
            </a:r>
          </a:p>
          <a:p>
            <a:pPr algn="just"/>
            <a:r>
              <a:rPr lang="en-US" sz="2200" dirty="0" err="1" smtClean="0"/>
              <a:t>Kurva</a:t>
            </a:r>
            <a:r>
              <a:rPr lang="en-US" sz="2200" dirty="0" smtClean="0"/>
              <a:t> </a:t>
            </a:r>
            <a:r>
              <a:rPr lang="en-US" sz="2200" dirty="0" err="1" smtClean="0"/>
              <a:t>kolektor</a:t>
            </a:r>
            <a:endParaRPr lang="en-US" sz="2200" dirty="0" smtClean="0"/>
          </a:p>
          <a:p>
            <a:pPr algn="just"/>
            <a:r>
              <a:rPr lang="en-US" sz="2200" dirty="0" smtClean="0"/>
              <a:t>Daerah </a:t>
            </a:r>
            <a:r>
              <a:rPr lang="en-US" sz="2200" dirty="0" err="1" smtClean="0"/>
              <a:t>aktif</a:t>
            </a:r>
            <a:endParaRPr lang="en-US" sz="2200" dirty="0" smtClean="0"/>
          </a:p>
          <a:p>
            <a:pPr algn="just"/>
            <a:r>
              <a:rPr lang="en-US" sz="2200" dirty="0" smtClean="0"/>
              <a:t>Daerah cut-off</a:t>
            </a:r>
          </a:p>
          <a:p>
            <a:pPr algn="just"/>
            <a:r>
              <a:rPr lang="en-US" sz="2200" dirty="0" smtClean="0"/>
              <a:t>Daerah </a:t>
            </a:r>
            <a:r>
              <a:rPr lang="en-US" sz="2200" dirty="0" err="1" smtClean="0"/>
              <a:t>saturasi</a:t>
            </a:r>
            <a:endParaRPr lang="en-US" sz="2200" dirty="0" smtClean="0"/>
          </a:p>
          <a:p>
            <a:pPr algn="just"/>
            <a:r>
              <a:rPr lang="en-US" sz="2200" dirty="0" smtClean="0"/>
              <a:t>Daerah breakdown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316F-71BD-4852-8875-2BBD6FB1978F}" type="datetime1">
              <a:rPr lang="en-US" smtClean="0"/>
              <a:t>12/10/2011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3A14F-ADCA-4B87-9286-2CCF57232132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4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4400" b="1" dirty="0" smtClean="0">
                <a:latin typeface="Algerian" pitchFamily="82" charset="0"/>
              </a:rPr>
              <a:t>Kurva Bas</a:t>
            </a:r>
            <a:r>
              <a:rPr lang="en-US" sz="4400" b="1" dirty="0" smtClean="0">
                <a:latin typeface="Algerian" pitchFamily="82" charset="0"/>
              </a:rPr>
              <a:t>is</a:t>
            </a:r>
            <a:endParaRPr lang="en-US" sz="44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95850"/>
          </a:xfrm>
        </p:spPr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400" dirty="0" smtClean="0"/>
              <a:t>Hubungan antara IB dan VBE tentu saja akan berupa kurva dioda. </a:t>
            </a:r>
            <a:endParaRPr lang="en-US" sz="24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400" dirty="0" smtClean="0"/>
              <a:t>Karena memang telah diketahui bahwa </a:t>
            </a:r>
            <a:r>
              <a:rPr lang="id-ID" sz="2400" i="1" dirty="0" smtClean="0"/>
              <a:t>junction base-emitor</a:t>
            </a:r>
            <a:r>
              <a:rPr lang="id-ID" sz="2400" dirty="0" smtClean="0"/>
              <a:t> tidak lain adalah sebuah dioda.</a:t>
            </a:r>
            <a:endParaRPr lang="en-US" sz="24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400" dirty="0" smtClean="0"/>
              <a:t> Jika hukum Ohm diterapkan pada </a:t>
            </a:r>
            <a:r>
              <a:rPr lang="id-ID" sz="2400" i="1" dirty="0" smtClean="0"/>
              <a:t>loop base</a:t>
            </a:r>
            <a:r>
              <a:rPr lang="id-ID" sz="2400" dirty="0" smtClean="0"/>
              <a:t> diketahui adalah : </a:t>
            </a:r>
            <a:endParaRPr lang="en-US" sz="24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	</a:t>
            </a:r>
            <a:r>
              <a:rPr lang="id-ID" sz="3000" b="1" dirty="0" smtClean="0"/>
              <a:t>I</a:t>
            </a:r>
            <a:r>
              <a:rPr lang="id-ID" sz="3000" b="1" baseline="-25000" dirty="0" smtClean="0"/>
              <a:t>B</a:t>
            </a:r>
            <a:r>
              <a:rPr lang="id-ID" sz="3000" b="1" dirty="0" smtClean="0"/>
              <a:t> = (V</a:t>
            </a:r>
            <a:r>
              <a:rPr lang="id-ID" sz="3000" b="1" baseline="-25000" dirty="0" smtClean="0"/>
              <a:t>BB</a:t>
            </a:r>
            <a:r>
              <a:rPr lang="id-ID" sz="3000" b="1" dirty="0" smtClean="0"/>
              <a:t> - V</a:t>
            </a:r>
            <a:r>
              <a:rPr lang="id-ID" sz="3000" b="1" baseline="-25000" dirty="0" smtClean="0"/>
              <a:t>BE</a:t>
            </a:r>
            <a:r>
              <a:rPr lang="id-ID" sz="3000" b="1" dirty="0" smtClean="0"/>
              <a:t>) / R</a:t>
            </a:r>
            <a:r>
              <a:rPr lang="id-ID" sz="3000" b="1" baseline="-25000" dirty="0" smtClean="0"/>
              <a:t>B</a:t>
            </a:r>
            <a:r>
              <a:rPr lang="id-ID" sz="3000" b="1" dirty="0" smtClean="0"/>
              <a:t> </a:t>
            </a:r>
            <a:endParaRPr lang="en-US" sz="30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V</a:t>
            </a:r>
            <a:r>
              <a:rPr lang="id-ID" baseline="-25000" dirty="0" smtClean="0"/>
              <a:t>BE </a:t>
            </a:r>
            <a:r>
              <a:rPr lang="id-ID" dirty="0" smtClean="0"/>
              <a:t>adalah tegangan jepit dioda </a:t>
            </a:r>
            <a:r>
              <a:rPr lang="id-ID" i="1" dirty="0" smtClean="0"/>
              <a:t>junction base-emitor</a:t>
            </a:r>
            <a:r>
              <a:rPr lang="id-ID" dirty="0" smtClean="0"/>
              <a:t>. Arus hanya akan mengalir jika tegangan antara base-emitor lebih besar dari V</a:t>
            </a:r>
            <a:r>
              <a:rPr lang="id-ID" baseline="-25000" dirty="0" smtClean="0"/>
              <a:t>BE</a:t>
            </a:r>
            <a:r>
              <a:rPr lang="id-ID" dirty="0" smtClean="0"/>
              <a:t>. </a:t>
            </a: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Sehingga arus I</a:t>
            </a:r>
            <a:r>
              <a:rPr lang="id-ID" baseline="-25000" dirty="0" smtClean="0"/>
              <a:t>B</a:t>
            </a:r>
            <a:r>
              <a:rPr lang="id-ID" dirty="0" smtClean="0"/>
              <a:t> mulai aktif mengalir pada saat nilai V</a:t>
            </a:r>
            <a:r>
              <a:rPr lang="id-ID" baseline="-25000" dirty="0" smtClean="0"/>
              <a:t>BE</a:t>
            </a:r>
            <a:r>
              <a:rPr lang="id-ID" dirty="0" smtClean="0"/>
              <a:t> tertentu.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7467600" cy="44196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Besar V</a:t>
            </a:r>
            <a:r>
              <a:rPr lang="id-ID" baseline="-25000" dirty="0" smtClean="0"/>
              <a:t>BE</a:t>
            </a:r>
            <a:r>
              <a:rPr lang="id-ID" dirty="0" smtClean="0"/>
              <a:t> umumnya tercantum di dalam </a:t>
            </a:r>
            <a:r>
              <a:rPr lang="id-ID" i="1" dirty="0" smtClean="0"/>
              <a:t>data</a:t>
            </a:r>
            <a:r>
              <a:rPr lang="en-US" i="1" dirty="0" smtClean="0"/>
              <a:t> sheet</a:t>
            </a:r>
            <a:r>
              <a:rPr lang="id-ID" dirty="0" smtClean="0"/>
              <a:t>. Tetapi untuk penyerdehanaan umumnya diketahui V</a:t>
            </a:r>
            <a:r>
              <a:rPr lang="id-ID" baseline="-25000" dirty="0" smtClean="0"/>
              <a:t>BE</a:t>
            </a:r>
            <a:r>
              <a:rPr lang="id-ID" dirty="0" smtClean="0"/>
              <a:t> = 0.7 </a:t>
            </a:r>
            <a:r>
              <a:rPr lang="en-US" dirty="0" smtClean="0"/>
              <a:t>V</a:t>
            </a:r>
            <a:r>
              <a:rPr lang="id-ID" dirty="0" smtClean="0"/>
              <a:t>olt untuk transistor silikon dan V</a:t>
            </a:r>
            <a:r>
              <a:rPr lang="id-ID" baseline="-25000" dirty="0" smtClean="0"/>
              <a:t>BE</a:t>
            </a:r>
            <a:r>
              <a:rPr lang="id-ID" dirty="0" smtClean="0"/>
              <a:t> = 0.3 </a:t>
            </a:r>
            <a:r>
              <a:rPr lang="en-US" dirty="0" smtClean="0"/>
              <a:t>V</a:t>
            </a:r>
            <a:r>
              <a:rPr lang="id-ID" dirty="0" smtClean="0"/>
              <a:t>olt untuk transistor germanium.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Nilai ideal V</a:t>
            </a:r>
            <a:r>
              <a:rPr lang="id-ID" baseline="-25000" dirty="0" smtClean="0"/>
              <a:t>BE</a:t>
            </a:r>
            <a:r>
              <a:rPr lang="id-ID" dirty="0" smtClean="0"/>
              <a:t>  = 0 </a:t>
            </a:r>
            <a:r>
              <a:rPr lang="en-US" dirty="0" smtClean="0"/>
              <a:t>V</a:t>
            </a:r>
            <a:r>
              <a:rPr lang="id-ID" dirty="0" smtClean="0"/>
              <a:t>olt.  Sampai disini akan sangat mudah mengetahui arus I</a:t>
            </a:r>
            <a:r>
              <a:rPr lang="id-ID" baseline="-25000" dirty="0" smtClean="0"/>
              <a:t>B</a:t>
            </a:r>
            <a:r>
              <a:rPr lang="id-ID" dirty="0" smtClean="0"/>
              <a:t> dan arus I</a:t>
            </a:r>
            <a:r>
              <a:rPr lang="id-ID" baseline="-25000" dirty="0" smtClean="0"/>
              <a:t>C</a:t>
            </a:r>
            <a:r>
              <a:rPr lang="id-ID" dirty="0" smtClean="0"/>
              <a:t> dari rangkaian berikut ini, jika diketahui besar b = 200.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Katakanlah yang digunakan adalah transistor yang dibuat dari bahan silikon.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457200"/>
            <a:ext cx="3643312" cy="270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053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819</TotalTime>
  <Words>1305</Words>
  <Application>Microsoft Office PowerPoint</Application>
  <PresentationFormat>On-screen Show (4:3)</PresentationFormat>
  <Paragraphs>205</Paragraphs>
  <Slides>34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Thermal</vt:lpstr>
      <vt:lpstr>Equation</vt:lpstr>
      <vt:lpstr>Transistor bipolar &amp; transistor sebagai saklar</vt:lpstr>
      <vt:lpstr>Pengertian dan susunan transistor</vt:lpstr>
      <vt:lpstr>Struktur dan simbol transistor</vt:lpstr>
      <vt:lpstr>KONFIGURASI TRANSISTOR</vt:lpstr>
      <vt:lpstr>PowerPoint Presentation</vt:lpstr>
      <vt:lpstr>PowerPoint Presentation</vt:lpstr>
      <vt:lpstr>Daerah kerja transistor</vt:lpstr>
      <vt:lpstr>Kurva Basis</vt:lpstr>
      <vt:lpstr>PowerPoint Presentation</vt:lpstr>
      <vt:lpstr>PowerPoint Presentation</vt:lpstr>
      <vt:lpstr>Kurva Kolektor </vt:lpstr>
      <vt:lpstr>PowerPoint Presentation</vt:lpstr>
      <vt:lpstr>Daerah kerja transistor</vt:lpstr>
      <vt:lpstr>Daerah kerja transistor</vt:lpstr>
      <vt:lpstr>Daerah kerja transistor</vt:lpstr>
      <vt:lpstr>Daerah Breakdown </vt:lpstr>
      <vt:lpstr>PowerPoint Presentation</vt:lpstr>
      <vt:lpstr>PowerPoint Presentation</vt:lpstr>
      <vt:lpstr>PowerPoint Presentation</vt:lpstr>
      <vt:lpstr>Menentukan kaki–kaki transistor</vt:lpstr>
      <vt:lpstr>PowerPoint Presentation</vt:lpstr>
      <vt:lpstr>Cara lain</vt:lpstr>
      <vt:lpstr>TRANSISTOR SEBAGAI SAKLAR</vt:lpstr>
      <vt:lpstr>TRANSISTOR NPN SEBAGAI SAKLAR</vt:lpstr>
      <vt:lpstr>Cara kerja transistor NPN sebagai saklar</vt:lpstr>
      <vt:lpstr>TRANSISTOR PNP SEBAGAI SAKLAR</vt:lpstr>
      <vt:lpstr>Cara kerja transistor PNP sebagai saklar</vt:lpstr>
      <vt:lpstr>PowerPoint Presentation</vt:lpstr>
      <vt:lpstr>TRANSISTOR SEBAGAI SAKLAR</vt:lpstr>
      <vt:lpstr>Rangkaian Driver LED</vt:lpstr>
      <vt:lpstr>PowerPoint Presentation</vt:lpstr>
      <vt:lpstr>&gt;&gt; Relay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Transistor</dc:title>
  <dc:creator>ncie</dc:creator>
  <cp:lastModifiedBy>pancie</cp:lastModifiedBy>
  <cp:revision>50</cp:revision>
  <dcterms:created xsi:type="dcterms:W3CDTF">2010-12-01T11:47:53Z</dcterms:created>
  <dcterms:modified xsi:type="dcterms:W3CDTF">2011-12-09T23:37:39Z</dcterms:modified>
</cp:coreProperties>
</file>