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6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12/12/2011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Komputer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all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aplikasi</a:t>
            </a: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it-I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cap="all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(html)</a:t>
            </a:r>
            <a:endParaRPr kumimoji="0" lang="en-US" sz="44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web </a:t>
            </a:r>
            <a:r>
              <a:rPr lang="en-US" sz="2400" dirty="0" err="1" smtClean="0"/>
              <a:t>terbagi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kolom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.</a:t>
            </a:r>
            <a:endParaRPr lang="en-US" sz="2400" b="1" dirty="0" smtClean="0"/>
          </a:p>
          <a:p>
            <a:r>
              <a:rPr lang="en-US" sz="2400" b="1" dirty="0" smtClean="0"/>
              <a:t>Syntax 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&lt;table&gt;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&lt;caption&gt;</a:t>
            </a:r>
            <a:r>
              <a:rPr lang="en-US" sz="2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&lt;/caption&gt;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Header 1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4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Header 2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&lt;td&gt;</a:t>
            </a:r>
            <a:r>
              <a:rPr lang="en-US" sz="24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Data 1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&lt;/td&gt;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&lt;td&gt;</a:t>
            </a:r>
            <a:r>
              <a:rPr lang="en-US" sz="24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Data 2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&lt;/td&gt;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&lt;/table&gt;</a:t>
            </a:r>
            <a:endParaRPr lang="en-US" sz="2400" b="1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 </a:t>
            </a:r>
            <a:r>
              <a:rPr lang="en-US" dirty="0" err="1" smtClean="0"/>
              <a:t>Tabel</a:t>
            </a:r>
            <a:r>
              <a:rPr lang="en-US" dirty="0" smtClean="0"/>
              <a:t> &amp; </a:t>
            </a:r>
            <a:r>
              <a:rPr lang="en-US" dirty="0" err="1" smtClean="0"/>
              <a:t>Atribut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&lt;table&gt; &lt;/table&gt;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.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Syntax 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&lt;table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align=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"left"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"lime"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border=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"0"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width=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"90%"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cellpadding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"5"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cellspacing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"4“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background=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“gambar.jpg"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&lt;/table&gt;</a:t>
            </a:r>
          </a:p>
          <a:p>
            <a:r>
              <a:rPr lang="en-US" sz="2400" b="1" dirty="0" smtClean="0"/>
              <a:t>align=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smtClean="0"/>
              <a:t>(left, right, center)</a:t>
            </a:r>
          </a:p>
          <a:p>
            <a:r>
              <a:rPr lang="en-US" sz="2400" b="1" dirty="0" err="1" smtClean="0">
                <a:cs typeface="Courier New" pitchFamily="49" charset="0"/>
              </a:rPr>
              <a:t>bgcolor</a:t>
            </a:r>
            <a:r>
              <a:rPr lang="en-US" sz="2400" b="1" dirty="0" smtClean="0">
                <a:cs typeface="Courier New" pitchFamily="49" charset="0"/>
              </a:rPr>
              <a:t>= </a:t>
            </a:r>
            <a:r>
              <a:rPr lang="en-US" sz="2400" dirty="0" err="1" smtClean="0">
                <a:cs typeface="Courier New" pitchFamily="49" charset="0"/>
              </a:rPr>
              <a:t>warna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latar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belakang</a:t>
            </a:r>
            <a:endParaRPr lang="en-US" sz="2400" dirty="0" smtClean="0">
              <a:cs typeface="Courier New" pitchFamily="49" charset="0"/>
            </a:endParaRPr>
          </a:p>
          <a:p>
            <a:r>
              <a:rPr lang="en-US" sz="2400" b="1" dirty="0" smtClean="0">
                <a:cs typeface="Courier New" pitchFamily="49" charset="0"/>
              </a:rPr>
              <a:t>border= </a:t>
            </a:r>
            <a:r>
              <a:rPr lang="en-US" sz="2400" dirty="0" err="1" smtClean="0">
                <a:cs typeface="Courier New" pitchFamily="49" charset="0"/>
              </a:rPr>
              <a:t>ukuran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lebar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garis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tabel</a:t>
            </a:r>
            <a:r>
              <a:rPr lang="en-US" sz="2400" dirty="0" smtClean="0">
                <a:cs typeface="Courier New" pitchFamily="49" charset="0"/>
              </a:rPr>
              <a:t> (pixel)</a:t>
            </a:r>
          </a:p>
          <a:p>
            <a:r>
              <a:rPr lang="en-US" sz="2400" b="1" dirty="0" smtClean="0">
                <a:cs typeface="Courier New" pitchFamily="49" charset="0"/>
              </a:rPr>
              <a:t>width= </a:t>
            </a:r>
            <a:r>
              <a:rPr lang="en-US" sz="2400" dirty="0" err="1" smtClean="0">
                <a:cs typeface="Courier New" pitchFamily="49" charset="0"/>
              </a:rPr>
              <a:t>lebar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tabel</a:t>
            </a:r>
            <a:r>
              <a:rPr lang="en-US" sz="2400" dirty="0" smtClean="0">
                <a:cs typeface="Courier New" pitchFamily="49" charset="0"/>
              </a:rPr>
              <a:t> (</a:t>
            </a:r>
            <a:r>
              <a:rPr lang="en-US" sz="2400" dirty="0" err="1" smtClean="0">
                <a:cs typeface="Courier New" pitchFamily="49" charset="0"/>
              </a:rPr>
              <a:t>persen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atau</a:t>
            </a:r>
            <a:r>
              <a:rPr lang="en-US" sz="2400" dirty="0" smtClean="0">
                <a:cs typeface="Courier New" pitchFamily="49" charset="0"/>
              </a:rPr>
              <a:t> pixel)</a:t>
            </a:r>
          </a:p>
          <a:p>
            <a:r>
              <a:rPr lang="en-US" sz="2400" b="1" dirty="0" err="1" smtClean="0">
                <a:cs typeface="Courier New" pitchFamily="49" charset="0"/>
              </a:rPr>
              <a:t>cellpadding</a:t>
            </a:r>
            <a:r>
              <a:rPr lang="en-US" sz="2400" b="1" dirty="0" smtClean="0">
                <a:cs typeface="Courier New" pitchFamily="49" charset="0"/>
              </a:rPr>
              <a:t> = </a:t>
            </a:r>
            <a:r>
              <a:rPr lang="en-US" sz="2400" dirty="0" err="1" smtClean="0">
                <a:cs typeface="Courier New" pitchFamily="49" charset="0"/>
              </a:rPr>
              <a:t>jarak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antara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isi</a:t>
            </a:r>
            <a:r>
              <a:rPr lang="en-US" sz="2400" dirty="0" smtClean="0">
                <a:cs typeface="Courier New" pitchFamily="49" charset="0"/>
              </a:rPr>
              <a:t> cell </a:t>
            </a:r>
            <a:r>
              <a:rPr lang="en-US" sz="2400" dirty="0" err="1" smtClean="0">
                <a:cs typeface="Courier New" pitchFamily="49" charset="0"/>
              </a:rPr>
              <a:t>dengan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batas</a:t>
            </a:r>
            <a:r>
              <a:rPr lang="en-US" sz="2400" dirty="0" smtClean="0">
                <a:cs typeface="Courier New" pitchFamily="49" charset="0"/>
              </a:rPr>
              <a:t> cell (pixel)</a:t>
            </a:r>
          </a:p>
          <a:p>
            <a:r>
              <a:rPr lang="en-US" sz="2400" b="1" dirty="0" err="1" smtClean="0">
                <a:cs typeface="Courier New" pitchFamily="49" charset="0"/>
              </a:rPr>
              <a:t>cellspacing</a:t>
            </a:r>
            <a:r>
              <a:rPr lang="en-US" sz="2400" b="1" dirty="0" smtClean="0">
                <a:cs typeface="Courier New" pitchFamily="49" charset="0"/>
              </a:rPr>
              <a:t> = </a:t>
            </a:r>
            <a:r>
              <a:rPr lang="en-US" sz="2400" dirty="0" err="1" smtClean="0">
                <a:cs typeface="Courier New" pitchFamily="49" charset="0"/>
              </a:rPr>
              <a:t>jarak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antara</a:t>
            </a:r>
            <a:r>
              <a:rPr lang="en-US" sz="2400" dirty="0" smtClean="0">
                <a:cs typeface="Courier New" pitchFamily="49" charset="0"/>
              </a:rPr>
              <a:t> cell (pixel)</a:t>
            </a:r>
          </a:p>
          <a:p>
            <a:r>
              <a:rPr lang="en-US" sz="2400" b="1" dirty="0" smtClean="0">
                <a:cs typeface="Courier New" pitchFamily="49" charset="0"/>
              </a:rPr>
              <a:t>background = </a:t>
            </a:r>
            <a:r>
              <a:rPr lang="en-US" sz="2400" dirty="0" err="1" smtClean="0">
                <a:cs typeface="Courier New" pitchFamily="49" charset="0"/>
              </a:rPr>
              <a:t>gambar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latar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belakang</a:t>
            </a:r>
            <a:endParaRPr lang="en-US" sz="2400" b="1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Caption (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&lt;caption&gt; &lt;/caption&gt;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judul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diatas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. Tag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wajib</a:t>
            </a:r>
            <a:r>
              <a:rPr lang="en-US" sz="2400" dirty="0" smtClean="0"/>
              <a:t> </a:t>
            </a:r>
            <a:r>
              <a:rPr lang="en-US" sz="2400" dirty="0" err="1" smtClean="0"/>
              <a:t>diletakkan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tag </a:t>
            </a:r>
            <a:r>
              <a:rPr lang="en-US" sz="2400" b="1" dirty="0" smtClean="0">
                <a:solidFill>
                  <a:srgbClr val="FF0000"/>
                </a:solidFill>
              </a:rPr>
              <a:t>&lt;table&gt;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Syntax 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&lt;table&gt;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&lt;caption&gt;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Judul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&lt;/caption&gt;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&lt;/table&gt;</a:t>
            </a: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err="1" smtClean="0">
                <a:cs typeface="Courier New" pitchFamily="49" charset="0"/>
              </a:rPr>
              <a:t>Contoh</a:t>
            </a:r>
            <a:r>
              <a:rPr lang="en-US" sz="2400" b="1" dirty="0" smtClean="0">
                <a:cs typeface="Courier New" pitchFamily="49" charset="0"/>
              </a:rPr>
              <a:t> :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&lt;table&gt;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&lt;caption&gt;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&lt;b&gt;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Tabel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1.1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&lt;/b&gt;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&lt;/caption&gt;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&lt;/table&gt;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Row (</a:t>
            </a:r>
            <a:r>
              <a:rPr lang="en-US" dirty="0" err="1" smtClean="0"/>
              <a:t>baris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r>
              <a:rPr lang="en-US" sz="2400" b="1" dirty="0" err="1" smtClean="0">
                <a:solidFill>
                  <a:srgbClr val="FF0000"/>
                </a:solidFill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</a:rPr>
              <a:t>&gt; &lt;/</a:t>
            </a:r>
            <a:r>
              <a:rPr lang="en-US" sz="2400" b="1" dirty="0" err="1" smtClean="0">
                <a:solidFill>
                  <a:srgbClr val="FF0000"/>
                </a:solidFill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</a:rPr>
              <a:t>&gt;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tabel</a:t>
            </a:r>
            <a:r>
              <a:rPr lang="en-US" sz="2400" dirty="0" smtClean="0"/>
              <a:t>. Header </a:t>
            </a:r>
            <a:r>
              <a:rPr lang="en-US" sz="2400" dirty="0" err="1" smtClean="0"/>
              <a:t>maupun</a:t>
            </a:r>
            <a:r>
              <a:rPr lang="en-US" sz="2400" dirty="0" smtClean="0"/>
              <a:t> data </a:t>
            </a:r>
            <a:r>
              <a:rPr lang="en-US" sz="2400" dirty="0" err="1" smtClean="0"/>
              <a:t>diletakkan</a:t>
            </a:r>
            <a:r>
              <a:rPr lang="en-US" sz="2400" dirty="0" smtClean="0"/>
              <a:t> </a:t>
            </a:r>
            <a:r>
              <a:rPr lang="en-US" sz="2400" dirty="0" err="1" smtClean="0"/>
              <a:t>didalam</a:t>
            </a:r>
            <a:r>
              <a:rPr lang="en-US" sz="2400" dirty="0" smtClean="0"/>
              <a:t> tag </a:t>
            </a:r>
            <a:r>
              <a:rPr lang="en-US" sz="2400" dirty="0" err="1" smtClean="0"/>
              <a:t>baris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&lt;</a:t>
            </a:r>
            <a:r>
              <a:rPr lang="en-US" sz="2400" b="1" dirty="0" err="1" smtClean="0">
                <a:solidFill>
                  <a:srgbClr val="FF0000"/>
                </a:solidFill>
              </a:rPr>
              <a:t>tr</a:t>
            </a:r>
            <a:r>
              <a:rPr lang="en-US" sz="2400" b="1" dirty="0" smtClean="0">
                <a:solidFill>
                  <a:srgbClr val="FF0000"/>
                </a:solidFill>
              </a:rPr>
              <a:t>&gt;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Syntax :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&lt;table&gt;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align=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"left"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"lime"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valign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“top"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&lt;/table&gt;</a:t>
            </a:r>
          </a:p>
          <a:p>
            <a:r>
              <a:rPr lang="en-US" sz="2400" b="1" dirty="0" smtClean="0"/>
              <a:t>align=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smtClean="0"/>
              <a:t>(left, right, center)</a:t>
            </a:r>
          </a:p>
          <a:p>
            <a:r>
              <a:rPr lang="en-US" sz="2400" b="1" dirty="0" err="1" smtClean="0">
                <a:cs typeface="Courier New" pitchFamily="49" charset="0"/>
              </a:rPr>
              <a:t>bgcolor</a:t>
            </a:r>
            <a:r>
              <a:rPr lang="en-US" sz="2400" b="1" dirty="0" smtClean="0">
                <a:cs typeface="Courier New" pitchFamily="49" charset="0"/>
              </a:rPr>
              <a:t>= </a:t>
            </a:r>
            <a:r>
              <a:rPr lang="en-US" sz="2400" dirty="0" err="1" smtClean="0">
                <a:cs typeface="Courier New" pitchFamily="49" charset="0"/>
              </a:rPr>
              <a:t>warna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latar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belakang</a:t>
            </a:r>
            <a:endParaRPr lang="en-US" sz="2400" dirty="0" smtClean="0">
              <a:cs typeface="Courier New" pitchFamily="49" charset="0"/>
            </a:endParaRPr>
          </a:p>
          <a:p>
            <a:r>
              <a:rPr lang="en-US" sz="2400" b="1" dirty="0" err="1" smtClean="0">
                <a:cs typeface="Courier New" pitchFamily="49" charset="0"/>
              </a:rPr>
              <a:t>valign</a:t>
            </a:r>
            <a:r>
              <a:rPr lang="en-US" sz="2400" b="1" dirty="0" smtClean="0">
                <a:cs typeface="Courier New" pitchFamily="49" charset="0"/>
              </a:rPr>
              <a:t> = </a:t>
            </a:r>
            <a:r>
              <a:rPr lang="en-US" sz="2400" dirty="0" err="1" smtClean="0">
                <a:cs typeface="Courier New" pitchFamily="49" charset="0"/>
              </a:rPr>
              <a:t>perataan</a:t>
            </a: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dirty="0" err="1" smtClean="0">
                <a:cs typeface="Courier New" pitchFamily="49" charset="0"/>
              </a:rPr>
              <a:t>vertikal</a:t>
            </a:r>
            <a:r>
              <a:rPr lang="en-US" sz="2400" dirty="0" smtClean="0">
                <a:cs typeface="Courier New" pitchFamily="49" charset="0"/>
              </a:rPr>
              <a:t> (middle, top, bottom)</a:t>
            </a:r>
            <a:endParaRPr lang="en-US" sz="2400" b="1" dirty="0" smtClean="0"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Data (</a:t>
            </a:r>
            <a:r>
              <a:rPr lang="en-US" dirty="0" err="1" smtClean="0"/>
              <a:t>kolom</a:t>
            </a:r>
            <a:r>
              <a:rPr lang="en-US" dirty="0" smtClean="0"/>
              <a:t> data)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&lt;td&gt; &lt;/td&gt;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data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&lt;td&gt;</a:t>
            </a:r>
            <a:r>
              <a:rPr lang="en-US" sz="2000" dirty="0" smtClean="0"/>
              <a:t> </a:t>
            </a:r>
            <a:r>
              <a:rPr lang="en-US" sz="2000" dirty="0" err="1" smtClean="0"/>
              <a:t>diletakkan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tag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&lt;</a:t>
            </a:r>
            <a:r>
              <a:rPr lang="en-US" sz="2000" b="1" dirty="0" err="1" smtClean="0">
                <a:solidFill>
                  <a:srgbClr val="FF0000"/>
                </a:solidFill>
              </a:rPr>
              <a:t>tr</a:t>
            </a:r>
            <a:r>
              <a:rPr lang="en-US" sz="2000" b="1" dirty="0" smtClean="0">
                <a:solidFill>
                  <a:srgbClr val="FF0000"/>
                </a:solidFill>
              </a:rPr>
              <a:t>&gt;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Syntax :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&lt;table&gt;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&lt;td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align=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"left"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"lime"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background=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“1.jpg“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valign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“bottom"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width=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“20%"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height=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“75“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colspan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“2"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rowspan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“3"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&lt;/td&gt;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&lt;/table&gt;</a:t>
            </a:r>
          </a:p>
          <a:p>
            <a:r>
              <a:rPr lang="en-US" sz="2000" b="1" dirty="0" smtClean="0"/>
              <a:t>align=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smtClean="0"/>
              <a:t>(left, right, center)</a:t>
            </a:r>
          </a:p>
          <a:p>
            <a:r>
              <a:rPr lang="en-US" sz="2000" b="1" dirty="0" err="1" smtClean="0">
                <a:cs typeface="Courier New" pitchFamily="49" charset="0"/>
              </a:rPr>
              <a:t>colspan</a:t>
            </a:r>
            <a:r>
              <a:rPr lang="en-US" sz="2000" b="1" dirty="0" smtClean="0">
                <a:cs typeface="Courier New" pitchFamily="49" charset="0"/>
              </a:rPr>
              <a:t> = </a:t>
            </a:r>
            <a:r>
              <a:rPr lang="en-US" sz="2000" dirty="0" err="1" smtClean="0">
                <a:cs typeface="Courier New" pitchFamily="49" charset="0"/>
              </a:rPr>
              <a:t>digunakan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untuk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menyatukan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kolom</a:t>
            </a:r>
            <a:r>
              <a:rPr lang="en-US" sz="2000" dirty="0" smtClean="0">
                <a:cs typeface="Courier New" pitchFamily="49" charset="0"/>
              </a:rPr>
              <a:t> (merge)</a:t>
            </a:r>
          </a:p>
          <a:p>
            <a:r>
              <a:rPr lang="en-US" sz="2000" b="1" dirty="0" err="1" smtClean="0">
                <a:cs typeface="Courier New" pitchFamily="49" charset="0"/>
              </a:rPr>
              <a:t>rowspan</a:t>
            </a:r>
            <a:r>
              <a:rPr lang="en-US" sz="2000" b="1" dirty="0" smtClean="0">
                <a:cs typeface="Courier New" pitchFamily="49" charset="0"/>
              </a:rPr>
              <a:t> = </a:t>
            </a:r>
            <a:r>
              <a:rPr lang="en-US" sz="2000" dirty="0" err="1" smtClean="0">
                <a:cs typeface="Courier New" pitchFamily="49" charset="0"/>
              </a:rPr>
              <a:t>digunakan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untuk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menyatukan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baris</a:t>
            </a:r>
            <a:r>
              <a:rPr lang="en-US" sz="2000" dirty="0" smtClean="0">
                <a:cs typeface="Courier New" pitchFamily="49" charset="0"/>
              </a:rPr>
              <a:t> (merge)</a:t>
            </a:r>
            <a:endParaRPr lang="en-US" sz="2000" dirty="0" smtClean="0"/>
          </a:p>
          <a:p>
            <a:r>
              <a:rPr lang="en-US" sz="2000" b="1" dirty="0" err="1" smtClean="0">
                <a:cs typeface="Courier New" pitchFamily="49" charset="0"/>
              </a:rPr>
              <a:t>bgcolor</a:t>
            </a:r>
            <a:r>
              <a:rPr lang="en-US" sz="2000" b="1" dirty="0" smtClean="0">
                <a:cs typeface="Courier New" pitchFamily="49" charset="0"/>
              </a:rPr>
              <a:t>= </a:t>
            </a:r>
            <a:r>
              <a:rPr lang="en-US" sz="2000" dirty="0" err="1" smtClean="0">
                <a:cs typeface="Courier New" pitchFamily="49" charset="0"/>
              </a:rPr>
              <a:t>warna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latar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belakang</a:t>
            </a:r>
            <a:endParaRPr lang="en-US" sz="2000" dirty="0" smtClean="0">
              <a:cs typeface="Courier New" pitchFamily="49" charset="0"/>
            </a:endParaRPr>
          </a:p>
          <a:p>
            <a:r>
              <a:rPr lang="en-US" sz="2000" b="1" dirty="0" smtClean="0">
                <a:cs typeface="Courier New" pitchFamily="49" charset="0"/>
              </a:rPr>
              <a:t>background = </a:t>
            </a:r>
            <a:r>
              <a:rPr lang="en-US" sz="2000" dirty="0" err="1" smtClean="0">
                <a:cs typeface="Courier New" pitchFamily="49" charset="0"/>
              </a:rPr>
              <a:t>gambar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latar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belakang</a:t>
            </a:r>
            <a:endParaRPr lang="en-US" sz="2000" b="1" dirty="0" smtClean="0">
              <a:cs typeface="Courier New" pitchFamily="49" charset="0"/>
            </a:endParaRPr>
          </a:p>
          <a:p>
            <a:r>
              <a:rPr lang="en-US" sz="2000" b="1" dirty="0" err="1" smtClean="0">
                <a:cs typeface="Courier New" pitchFamily="49" charset="0"/>
              </a:rPr>
              <a:t>valign</a:t>
            </a:r>
            <a:r>
              <a:rPr lang="en-US" sz="2000" b="1" dirty="0" smtClean="0">
                <a:cs typeface="Courier New" pitchFamily="49" charset="0"/>
              </a:rPr>
              <a:t> = </a:t>
            </a:r>
            <a:r>
              <a:rPr lang="en-US" sz="2000" dirty="0" err="1" smtClean="0">
                <a:cs typeface="Courier New" pitchFamily="49" charset="0"/>
              </a:rPr>
              <a:t>perataan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vertikal</a:t>
            </a:r>
            <a:r>
              <a:rPr lang="en-US" sz="2000" dirty="0" smtClean="0">
                <a:cs typeface="Courier New" pitchFamily="49" charset="0"/>
              </a:rPr>
              <a:t> (middle, top, bottom)</a:t>
            </a:r>
          </a:p>
          <a:p>
            <a:r>
              <a:rPr lang="en-US" sz="2000" b="1" dirty="0" smtClean="0">
                <a:cs typeface="Courier New" pitchFamily="49" charset="0"/>
              </a:rPr>
              <a:t>width = </a:t>
            </a:r>
            <a:r>
              <a:rPr lang="en-US" sz="2000" dirty="0" err="1" smtClean="0">
                <a:cs typeface="Courier New" pitchFamily="49" charset="0"/>
              </a:rPr>
              <a:t>lebar</a:t>
            </a:r>
            <a:r>
              <a:rPr lang="en-US" sz="2000" dirty="0" smtClean="0">
                <a:cs typeface="Courier New" pitchFamily="49" charset="0"/>
              </a:rPr>
              <a:t> (</a:t>
            </a:r>
            <a:r>
              <a:rPr lang="en-US" sz="2000" dirty="0" err="1" smtClean="0">
                <a:cs typeface="Courier New" pitchFamily="49" charset="0"/>
              </a:rPr>
              <a:t>persen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atau</a:t>
            </a:r>
            <a:r>
              <a:rPr lang="en-US" sz="2000" dirty="0" smtClean="0">
                <a:cs typeface="Courier New" pitchFamily="49" charset="0"/>
              </a:rPr>
              <a:t> pixel)</a:t>
            </a:r>
          </a:p>
          <a:p>
            <a:r>
              <a:rPr lang="en-US" sz="2000" b="1" dirty="0" smtClean="0">
                <a:cs typeface="Courier New" pitchFamily="49" charset="0"/>
              </a:rPr>
              <a:t>height = </a:t>
            </a:r>
            <a:r>
              <a:rPr lang="en-US" sz="2000" dirty="0" err="1" smtClean="0">
                <a:cs typeface="Courier New" pitchFamily="49" charset="0"/>
              </a:rPr>
              <a:t>ukuran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tinggi</a:t>
            </a:r>
            <a:r>
              <a:rPr lang="en-US" sz="2000" dirty="0" smtClean="0">
                <a:cs typeface="Courier New" pitchFamily="49" charset="0"/>
              </a:rPr>
              <a:t> cell </a:t>
            </a:r>
            <a:r>
              <a:rPr lang="en-US" sz="2000" dirty="0" err="1" smtClean="0">
                <a:cs typeface="Courier New" pitchFamily="49" charset="0"/>
              </a:rPr>
              <a:t>dalam</a:t>
            </a:r>
            <a:r>
              <a:rPr lang="en-US" sz="2000" dirty="0" smtClean="0">
                <a:cs typeface="Courier New" pitchFamily="49" charset="0"/>
              </a:rPr>
              <a:t> pixel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Header (</a:t>
            </a:r>
            <a:r>
              <a:rPr lang="en-US" dirty="0" err="1" smtClean="0"/>
              <a:t>kolom</a:t>
            </a:r>
            <a:r>
              <a:rPr lang="en-US" dirty="0" smtClean="0"/>
              <a:t> header)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&lt;</a:t>
            </a:r>
            <a:r>
              <a:rPr lang="en-US" sz="2000" b="1" dirty="0" err="1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&gt; &lt;/</a:t>
            </a:r>
            <a:r>
              <a:rPr lang="en-US" sz="2000" b="1" dirty="0" err="1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&gt; </a:t>
            </a:r>
            <a:r>
              <a:rPr lang="en-US" sz="2000" dirty="0" err="1" smtClean="0"/>
              <a:t>sebenarnya</a:t>
            </a:r>
            <a:r>
              <a:rPr lang="en-US" sz="2000" dirty="0" smtClean="0"/>
              <a:t> </a:t>
            </a:r>
            <a:r>
              <a:rPr lang="en-US" sz="2000" dirty="0" err="1" smtClean="0"/>
              <a:t>konsepnya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&lt;td&gt;</a:t>
            </a:r>
            <a:r>
              <a:rPr lang="en-US" sz="2000" dirty="0" smtClean="0"/>
              <a:t>,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ditampilkan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font </a:t>
            </a:r>
            <a:r>
              <a:rPr lang="en-US" sz="2000" dirty="0" err="1" smtClean="0"/>
              <a:t>tebal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diposisi</a:t>
            </a:r>
            <a:r>
              <a:rPr lang="en-US" sz="2000" dirty="0" smtClean="0"/>
              <a:t> </a:t>
            </a:r>
            <a:r>
              <a:rPr lang="en-US" sz="2000" dirty="0" err="1" smtClean="0"/>
              <a:t>tengah</a:t>
            </a:r>
            <a:r>
              <a:rPr lang="en-US" sz="2000" dirty="0" smtClean="0"/>
              <a:t>.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kolom</a:t>
            </a:r>
            <a:r>
              <a:rPr lang="en-US" sz="2000" dirty="0" smtClean="0"/>
              <a:t> header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tabel</a:t>
            </a:r>
            <a:r>
              <a:rPr lang="en-US" sz="2000" dirty="0" smtClean="0"/>
              <a:t>. </a:t>
            </a:r>
            <a:r>
              <a:rPr lang="en-US" sz="2000" b="1" dirty="0" smtClean="0">
                <a:solidFill>
                  <a:srgbClr val="FF0000"/>
                </a:solidFill>
              </a:rPr>
              <a:t>&lt;</a:t>
            </a:r>
            <a:r>
              <a:rPr lang="en-US" sz="2000" b="1" dirty="0" err="1" smtClean="0">
                <a:solidFill>
                  <a:srgbClr val="FF0000"/>
                </a:solidFill>
              </a:rPr>
              <a:t>th</a:t>
            </a:r>
            <a:r>
              <a:rPr lang="en-US" sz="2000" b="1" dirty="0" smtClean="0">
                <a:solidFill>
                  <a:srgbClr val="FF0000"/>
                </a:solidFill>
              </a:rPr>
              <a:t>&gt;</a:t>
            </a:r>
            <a:r>
              <a:rPr lang="en-US" sz="2000" dirty="0" smtClean="0"/>
              <a:t> </a:t>
            </a:r>
            <a:r>
              <a:rPr lang="en-US" sz="2000" dirty="0" err="1" smtClean="0"/>
              <a:t>diletakkan</a:t>
            </a:r>
            <a:r>
              <a:rPr lang="en-US" sz="2000" dirty="0" smtClean="0"/>
              <a:t> </a:t>
            </a:r>
            <a:r>
              <a:rPr lang="en-US" sz="2000" dirty="0" err="1" smtClean="0"/>
              <a:t>didalam</a:t>
            </a:r>
            <a:r>
              <a:rPr lang="en-US" sz="2000" dirty="0" smtClean="0"/>
              <a:t> tag </a:t>
            </a:r>
            <a:r>
              <a:rPr lang="en-US" sz="2000" dirty="0" err="1" smtClean="0"/>
              <a:t>baris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&lt;</a:t>
            </a:r>
            <a:r>
              <a:rPr lang="en-US" sz="2000" b="1" dirty="0" err="1" smtClean="0">
                <a:solidFill>
                  <a:srgbClr val="FF0000"/>
                </a:solidFill>
              </a:rPr>
              <a:t>tr</a:t>
            </a:r>
            <a:r>
              <a:rPr lang="en-US" sz="2000" b="1" dirty="0" smtClean="0">
                <a:solidFill>
                  <a:srgbClr val="FF0000"/>
                </a:solidFill>
              </a:rPr>
              <a:t>&gt;</a:t>
            </a:r>
            <a:endParaRPr lang="en-US" sz="2000" b="1" dirty="0" smtClean="0"/>
          </a:p>
          <a:p>
            <a:r>
              <a:rPr lang="en-US" sz="2000" b="1" dirty="0" smtClean="0"/>
              <a:t>Syntax :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&lt;table&gt;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align=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"left"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"lime"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background=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“1.jpg“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valign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“bottom"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width=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“20%"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height=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“75“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colspan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“2"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rowspan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“3"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&lt;/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&lt;/table&gt;</a:t>
            </a:r>
          </a:p>
          <a:p>
            <a:r>
              <a:rPr lang="en-US" sz="2000" b="1" dirty="0" smtClean="0"/>
              <a:t>align= </a:t>
            </a:r>
            <a:r>
              <a:rPr lang="en-US" sz="2000" dirty="0" err="1" smtClean="0"/>
              <a:t>posisi</a:t>
            </a:r>
            <a:r>
              <a:rPr lang="en-US" sz="2000" dirty="0" smtClean="0"/>
              <a:t> </a:t>
            </a:r>
            <a:r>
              <a:rPr lang="en-US" sz="2000" dirty="0" smtClean="0"/>
              <a:t>(left, right, center)</a:t>
            </a:r>
          </a:p>
          <a:p>
            <a:r>
              <a:rPr lang="en-US" sz="2000" b="1" dirty="0" err="1" smtClean="0">
                <a:cs typeface="Courier New" pitchFamily="49" charset="0"/>
              </a:rPr>
              <a:t>colspan</a:t>
            </a:r>
            <a:r>
              <a:rPr lang="en-US" sz="2000" b="1" dirty="0" smtClean="0">
                <a:cs typeface="Courier New" pitchFamily="49" charset="0"/>
              </a:rPr>
              <a:t> = </a:t>
            </a:r>
            <a:r>
              <a:rPr lang="en-US" sz="2000" dirty="0" err="1" smtClean="0">
                <a:cs typeface="Courier New" pitchFamily="49" charset="0"/>
              </a:rPr>
              <a:t>digunakan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untuk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menyatukan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kolom</a:t>
            </a:r>
            <a:r>
              <a:rPr lang="en-US" sz="2000" dirty="0" smtClean="0">
                <a:cs typeface="Courier New" pitchFamily="49" charset="0"/>
              </a:rPr>
              <a:t> (merge)</a:t>
            </a:r>
          </a:p>
          <a:p>
            <a:r>
              <a:rPr lang="en-US" sz="2000" b="1" dirty="0" err="1" smtClean="0">
                <a:cs typeface="Courier New" pitchFamily="49" charset="0"/>
              </a:rPr>
              <a:t>rowspan</a:t>
            </a:r>
            <a:r>
              <a:rPr lang="en-US" sz="2000" b="1" dirty="0" smtClean="0">
                <a:cs typeface="Courier New" pitchFamily="49" charset="0"/>
              </a:rPr>
              <a:t> = </a:t>
            </a:r>
            <a:r>
              <a:rPr lang="en-US" sz="2000" dirty="0" err="1" smtClean="0">
                <a:cs typeface="Courier New" pitchFamily="49" charset="0"/>
              </a:rPr>
              <a:t>digunakan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untuk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menyatukan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baris</a:t>
            </a:r>
            <a:r>
              <a:rPr lang="en-US" sz="2000" dirty="0" smtClean="0">
                <a:cs typeface="Courier New" pitchFamily="49" charset="0"/>
              </a:rPr>
              <a:t> (merge)</a:t>
            </a:r>
            <a:endParaRPr lang="en-US" sz="2000" dirty="0" smtClean="0"/>
          </a:p>
          <a:p>
            <a:r>
              <a:rPr lang="en-US" sz="2000" b="1" dirty="0" err="1" smtClean="0">
                <a:cs typeface="Courier New" pitchFamily="49" charset="0"/>
              </a:rPr>
              <a:t>bgcolor</a:t>
            </a:r>
            <a:r>
              <a:rPr lang="en-US" sz="2000" b="1" dirty="0" smtClean="0">
                <a:cs typeface="Courier New" pitchFamily="49" charset="0"/>
              </a:rPr>
              <a:t>= </a:t>
            </a:r>
            <a:r>
              <a:rPr lang="en-US" sz="2000" dirty="0" err="1" smtClean="0">
                <a:cs typeface="Courier New" pitchFamily="49" charset="0"/>
              </a:rPr>
              <a:t>warna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latar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belakang</a:t>
            </a:r>
            <a:endParaRPr lang="en-US" sz="2000" dirty="0" smtClean="0">
              <a:cs typeface="Courier New" pitchFamily="49" charset="0"/>
            </a:endParaRPr>
          </a:p>
          <a:p>
            <a:r>
              <a:rPr lang="en-US" sz="2000" b="1" dirty="0" smtClean="0">
                <a:cs typeface="Courier New" pitchFamily="49" charset="0"/>
              </a:rPr>
              <a:t>background = </a:t>
            </a:r>
            <a:r>
              <a:rPr lang="en-US" sz="2000" dirty="0" err="1" smtClean="0">
                <a:cs typeface="Courier New" pitchFamily="49" charset="0"/>
              </a:rPr>
              <a:t>gambar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latar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belakang</a:t>
            </a:r>
            <a:endParaRPr lang="en-US" sz="2000" b="1" dirty="0" smtClean="0">
              <a:cs typeface="Courier New" pitchFamily="49" charset="0"/>
            </a:endParaRPr>
          </a:p>
          <a:p>
            <a:r>
              <a:rPr lang="en-US" sz="2000" b="1" dirty="0" err="1" smtClean="0">
                <a:cs typeface="Courier New" pitchFamily="49" charset="0"/>
              </a:rPr>
              <a:t>valign</a:t>
            </a:r>
            <a:r>
              <a:rPr lang="en-US" sz="2000" b="1" dirty="0" smtClean="0">
                <a:cs typeface="Courier New" pitchFamily="49" charset="0"/>
              </a:rPr>
              <a:t> = </a:t>
            </a:r>
            <a:r>
              <a:rPr lang="en-US" sz="2000" dirty="0" err="1" smtClean="0">
                <a:cs typeface="Courier New" pitchFamily="49" charset="0"/>
              </a:rPr>
              <a:t>perataan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vertikal</a:t>
            </a:r>
            <a:r>
              <a:rPr lang="en-US" sz="2000" dirty="0" smtClean="0">
                <a:cs typeface="Courier New" pitchFamily="49" charset="0"/>
              </a:rPr>
              <a:t> (middle, top, bottom)</a:t>
            </a:r>
          </a:p>
          <a:p>
            <a:r>
              <a:rPr lang="en-US" sz="2000" b="1" dirty="0" smtClean="0">
                <a:cs typeface="Courier New" pitchFamily="49" charset="0"/>
              </a:rPr>
              <a:t>width = </a:t>
            </a:r>
            <a:r>
              <a:rPr lang="en-US" sz="2000" dirty="0" err="1" smtClean="0">
                <a:cs typeface="Courier New" pitchFamily="49" charset="0"/>
              </a:rPr>
              <a:t>lebar</a:t>
            </a:r>
            <a:r>
              <a:rPr lang="en-US" sz="2000" dirty="0" smtClean="0">
                <a:cs typeface="Courier New" pitchFamily="49" charset="0"/>
              </a:rPr>
              <a:t> (</a:t>
            </a:r>
            <a:r>
              <a:rPr lang="en-US" sz="2000" dirty="0" err="1" smtClean="0">
                <a:cs typeface="Courier New" pitchFamily="49" charset="0"/>
              </a:rPr>
              <a:t>persen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atau</a:t>
            </a:r>
            <a:r>
              <a:rPr lang="en-US" sz="2000" dirty="0" smtClean="0">
                <a:cs typeface="Courier New" pitchFamily="49" charset="0"/>
              </a:rPr>
              <a:t> pixel)</a:t>
            </a:r>
          </a:p>
          <a:p>
            <a:r>
              <a:rPr lang="en-US" sz="2000" b="1" dirty="0" smtClean="0">
                <a:cs typeface="Courier New" pitchFamily="49" charset="0"/>
              </a:rPr>
              <a:t>height = </a:t>
            </a:r>
            <a:r>
              <a:rPr lang="en-US" sz="2000" dirty="0" err="1" smtClean="0">
                <a:cs typeface="Courier New" pitchFamily="49" charset="0"/>
              </a:rPr>
              <a:t>ukuran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 err="1" smtClean="0">
                <a:cs typeface="Courier New" pitchFamily="49" charset="0"/>
              </a:rPr>
              <a:t>tinggi</a:t>
            </a:r>
            <a:r>
              <a:rPr lang="en-US" sz="2000" dirty="0" smtClean="0">
                <a:cs typeface="Courier New" pitchFamily="49" charset="0"/>
              </a:rPr>
              <a:t> cell </a:t>
            </a:r>
            <a:r>
              <a:rPr lang="en-US" sz="2000" dirty="0" err="1" smtClean="0">
                <a:cs typeface="Courier New" pitchFamily="49" charset="0"/>
              </a:rPr>
              <a:t>dalam</a:t>
            </a:r>
            <a:r>
              <a:rPr lang="en-US" sz="2000" dirty="0" smtClean="0">
                <a:cs typeface="Courier New" pitchFamily="49" charset="0"/>
              </a:rPr>
              <a:t> pixel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1000</TotalTime>
  <Words>664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PowerPoint Presentation</vt:lpstr>
      <vt:lpstr>Membuat Tabel</vt:lpstr>
      <vt:lpstr>Tag Tabel &amp; Atribut</vt:lpstr>
      <vt:lpstr>Caption (Judul Tabel)</vt:lpstr>
      <vt:lpstr>Table Row (baris)</vt:lpstr>
      <vt:lpstr>Table Data (kolom data)</vt:lpstr>
      <vt:lpstr>Table Header (kolom header)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297</cp:revision>
  <dcterms:created xsi:type="dcterms:W3CDTF">2010-09-18T10:22:45Z</dcterms:created>
  <dcterms:modified xsi:type="dcterms:W3CDTF">2011-12-12T01:55:29Z</dcterms:modified>
</cp:coreProperties>
</file>