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2" r:id="rId4"/>
    <p:sldId id="273" r:id="rId5"/>
    <p:sldId id="274" r:id="rId6"/>
    <p:sldId id="27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1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873068C-13C4-4A3B-B116-6E57E6C1B54C}" type="datetimeFigureOut">
              <a:rPr lang="en-US" smtClean="0"/>
              <a:pPr/>
              <a:t>12/12/2011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CE5CF81-54D3-4CCE-A5FA-0FE1951E33D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73068C-13C4-4A3B-B116-6E57E6C1B54C}" type="datetimeFigureOut">
              <a:rPr lang="en-US" smtClean="0"/>
              <a:pPr/>
              <a:t>12/12/2011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5CF81-54D3-4CCE-A5FA-0FE1951E33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873068C-13C4-4A3B-B116-6E57E6C1B54C}" type="datetimeFigureOut">
              <a:rPr lang="en-US" smtClean="0"/>
              <a:pPr/>
              <a:t>12/12/2011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CE5CF81-54D3-4CCE-A5FA-0FE1951E33D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873068C-13C4-4A3B-B116-6E57E6C1B54C}" type="datetimeFigureOut">
              <a:rPr lang="en-US" smtClean="0"/>
              <a:pPr/>
              <a:t>12/12/2011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CE5CF81-54D3-4CCE-A5FA-0FE1951E33D8}"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873068C-13C4-4A3B-B116-6E57E6C1B54C}" type="datetimeFigureOut">
              <a:rPr lang="en-US" smtClean="0"/>
              <a:pPr/>
              <a:t>12/12/2011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CE5CF81-54D3-4CCE-A5FA-0FE1951E33D8}"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873068C-13C4-4A3B-B116-6E57E6C1B54C}" type="datetimeFigureOut">
              <a:rPr lang="en-US" smtClean="0"/>
              <a:pPr/>
              <a:t>12/12/2011</a:t>
            </a:fld>
            <a:endParaRPr lang="en-US"/>
          </a:p>
        </p:txBody>
      </p:sp>
      <p:sp>
        <p:nvSpPr>
          <p:cNvPr id="10" name="Slide Number Placeholder 9"/>
          <p:cNvSpPr>
            <a:spLocks noGrp="1"/>
          </p:cNvSpPr>
          <p:nvPr>
            <p:ph type="sldNum" sz="quarter" idx="16"/>
          </p:nvPr>
        </p:nvSpPr>
        <p:spPr/>
        <p:txBody>
          <a:bodyPr rtlCol="0"/>
          <a:lstStyle/>
          <a:p>
            <a:fld id="{6CE5CF81-54D3-4CCE-A5FA-0FE1951E33D8}"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873068C-13C4-4A3B-B116-6E57E6C1B54C}" type="datetimeFigureOut">
              <a:rPr lang="en-US" smtClean="0"/>
              <a:pPr/>
              <a:t>12/12/2011</a:t>
            </a:fld>
            <a:endParaRPr lang="en-US"/>
          </a:p>
        </p:txBody>
      </p:sp>
      <p:sp>
        <p:nvSpPr>
          <p:cNvPr id="12" name="Slide Number Placeholder 11"/>
          <p:cNvSpPr>
            <a:spLocks noGrp="1"/>
          </p:cNvSpPr>
          <p:nvPr>
            <p:ph type="sldNum" sz="quarter" idx="16"/>
          </p:nvPr>
        </p:nvSpPr>
        <p:spPr/>
        <p:txBody>
          <a:bodyPr rtlCol="0"/>
          <a:lstStyle/>
          <a:p>
            <a:fld id="{6CE5CF81-54D3-4CCE-A5FA-0FE1951E33D8}"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73068C-13C4-4A3B-B116-6E57E6C1B54C}" type="datetimeFigureOut">
              <a:rPr lang="en-US" smtClean="0"/>
              <a:pPr/>
              <a:t>12/12/2011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CE5CF81-54D3-4CCE-A5FA-0FE1951E33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3068C-13C4-4A3B-B116-6E57E6C1B54C}" type="datetimeFigureOut">
              <a:rPr lang="en-US" smtClean="0"/>
              <a:pPr/>
              <a:t>12/12/2011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CE5CF81-54D3-4CCE-A5FA-0FE1951E33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873068C-13C4-4A3B-B116-6E57E6C1B54C}" type="datetimeFigureOut">
              <a:rPr lang="en-US" smtClean="0"/>
              <a:pPr/>
              <a:t>12/12/2011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CE5CF81-54D3-4CCE-A5FA-0FE1951E33D8}"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873068C-13C4-4A3B-B116-6E57E6C1B54C}" type="datetimeFigureOut">
              <a:rPr lang="en-US" smtClean="0"/>
              <a:pPr/>
              <a:t>12/12/2011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CE5CF81-54D3-4CCE-A5FA-0FE1951E33D8}"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873068C-13C4-4A3B-B116-6E57E6C1B54C}" type="datetimeFigureOut">
              <a:rPr lang="en-US" smtClean="0"/>
              <a:pPr/>
              <a:t>12/12/2011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CE5CF81-54D3-4CCE-A5FA-0FE1951E33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Title 1"/>
          <p:cNvSpPr txBox="1">
            <a:spLocks/>
          </p:cNvSpPr>
          <p:nvPr/>
        </p:nvSpPr>
        <p:spPr>
          <a:xfrm>
            <a:off x="714348" y="2000240"/>
            <a:ext cx="7772400" cy="1829761"/>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all" spc="0" normalizeH="0" baseline="0" noProof="0" dirty="0" err="1" smtClean="0">
                <a:ln>
                  <a:noFill/>
                </a:ln>
                <a:solidFill>
                  <a:schemeClr val="tx2"/>
                </a:solidFill>
                <a:effectLst/>
                <a:uLnTx/>
                <a:uFillTx/>
                <a:latin typeface="+mj-lt"/>
                <a:ea typeface="+mj-ea"/>
                <a:cs typeface="+mj-cs"/>
              </a:rPr>
              <a:t>Komputer</a:t>
            </a:r>
            <a:r>
              <a:rPr kumimoji="0" lang="en-US" sz="4400" b="0" i="0" u="none" strike="noStrike" kern="1200" cap="all" spc="0" normalizeH="0" baseline="0" noProof="0" dirty="0" smtClean="0">
                <a:ln>
                  <a:noFill/>
                </a:ln>
                <a:solidFill>
                  <a:schemeClr val="tx2"/>
                </a:solidFill>
                <a:effectLst/>
                <a:uLnTx/>
                <a:uFillTx/>
                <a:latin typeface="+mj-lt"/>
                <a:ea typeface="+mj-ea"/>
                <a:cs typeface="+mj-cs"/>
              </a:rPr>
              <a:t> </a:t>
            </a:r>
            <a:r>
              <a:rPr kumimoji="0" lang="en-US" sz="4400" b="0" i="0" u="none" strike="noStrike" kern="1200" cap="all" spc="0" normalizeH="0" baseline="0" noProof="0" dirty="0" err="1" smtClean="0">
                <a:ln>
                  <a:noFill/>
                </a:ln>
                <a:solidFill>
                  <a:schemeClr val="tx2"/>
                </a:solidFill>
                <a:effectLst/>
                <a:uLnTx/>
                <a:uFillTx/>
                <a:latin typeface="+mj-lt"/>
                <a:ea typeface="+mj-ea"/>
                <a:cs typeface="+mj-cs"/>
              </a:rPr>
              <a:t>aplikasi</a:t>
            </a:r>
            <a:r>
              <a:rPr kumimoji="0" lang="en-US" sz="4400" b="0" i="0" u="none" strike="noStrike" kern="1200" cap="all" spc="0" normalizeH="0" baseline="0" noProof="0" dirty="0" smtClean="0">
                <a:ln>
                  <a:noFill/>
                </a:ln>
                <a:solidFill>
                  <a:schemeClr val="tx2"/>
                </a:solidFill>
                <a:effectLst/>
                <a:uLnTx/>
                <a:uFillTx/>
                <a:latin typeface="+mj-lt"/>
                <a:ea typeface="+mj-ea"/>
                <a:cs typeface="+mj-cs"/>
              </a:rPr>
              <a:t> it-I</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cap="all" dirty="0" smtClean="0">
                <a:solidFill>
                  <a:schemeClr val="tx2"/>
                </a:solidFill>
                <a:latin typeface="+mj-lt"/>
                <a:ea typeface="+mj-ea"/>
                <a:cs typeface="+mj-cs"/>
              </a:rPr>
              <a:t>(html)</a:t>
            </a:r>
            <a:endParaRPr kumimoji="0" lang="en-US" sz="4400" b="0" i="0" u="none" strike="noStrike" kern="1200" cap="all" spc="0" normalizeH="0" baseline="0" noProof="0" dirty="0">
              <a:ln>
                <a:noFill/>
              </a:ln>
              <a:solidFill>
                <a:schemeClr val="tx2"/>
              </a:solidFill>
              <a:effectLst/>
              <a:uLnTx/>
              <a:uFillTx/>
              <a:latin typeface="+mj-lt"/>
              <a:ea typeface="+mj-ea"/>
              <a:cs typeface="+mj-cs"/>
            </a:endParaRPr>
          </a:p>
        </p:txBody>
      </p:sp>
      <p:sp>
        <p:nvSpPr>
          <p:cNvPr id="5" name="Subtitle 2"/>
          <p:cNvSpPr txBox="1">
            <a:spLocks/>
          </p:cNvSpPr>
          <p:nvPr/>
        </p:nvSpPr>
        <p:spPr>
          <a:xfrm>
            <a:off x="714348" y="3714752"/>
            <a:ext cx="7772400" cy="1714512"/>
          </a:xfrm>
          <a:prstGeom prst="rect">
            <a:avLst/>
          </a:prstGeom>
        </p:spPr>
        <p:txBody>
          <a:bodyPr vert="horz" anchor="ctr">
            <a:normAutofit/>
          </a:body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2600" b="0" i="0" u="none" strike="noStrike" kern="1200" cap="none" spc="0" normalizeH="0" baseline="0" noProof="0" smtClean="0">
                <a:ln>
                  <a:noFill/>
                </a:ln>
                <a:solidFill>
                  <a:srgbClr val="FFFFFF"/>
                </a:solidFill>
                <a:effectLst/>
                <a:uLnTx/>
                <a:uFillTx/>
                <a:latin typeface="+mn-lt"/>
                <a:ea typeface="+mn-ea"/>
                <a:cs typeface="+mn-cs"/>
              </a:rPr>
              <a:t>PERTEMUAN </a:t>
            </a:r>
            <a:r>
              <a:rPr kumimoji="0" lang="en-US" sz="2600" b="0" i="0" u="none" strike="noStrike" kern="1200" cap="none" spc="0" normalizeH="0" baseline="0" noProof="0" smtClean="0">
                <a:ln>
                  <a:noFill/>
                </a:ln>
                <a:solidFill>
                  <a:srgbClr val="FFFFFF"/>
                </a:solidFill>
                <a:effectLst/>
                <a:uLnTx/>
                <a:uFillTx/>
                <a:latin typeface="+mn-lt"/>
                <a:ea typeface="+mn-ea"/>
                <a:cs typeface="+mn-cs"/>
              </a:rPr>
              <a:t>7</a:t>
            </a:r>
            <a:endParaRPr kumimoji="0" lang="en-US" sz="2600" b="0" i="0" u="none" strike="noStrike" kern="1200" cap="none" spc="0" normalizeH="0" baseline="0" noProof="0" dirty="0" smtClean="0">
              <a:ln>
                <a:noFill/>
              </a:ln>
              <a:solidFill>
                <a:srgbClr val="FFFFFF"/>
              </a:solidFill>
              <a:effectLs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2600" b="0" i="0" u="none" strike="noStrike" kern="1200" cap="none" spc="0" normalizeH="0" baseline="0" noProof="0" dirty="0" err="1" smtClean="0">
                <a:ln>
                  <a:noFill/>
                </a:ln>
                <a:solidFill>
                  <a:srgbClr val="FFFFFF"/>
                </a:solidFill>
                <a:effectLst/>
                <a:uLnTx/>
                <a:uFillTx/>
                <a:latin typeface="+mn-lt"/>
                <a:ea typeface="+mn-ea"/>
                <a:cs typeface="+mn-cs"/>
              </a:rPr>
              <a:t>Dosen</a:t>
            </a:r>
            <a:r>
              <a:rPr kumimoji="0" lang="en-US" sz="2600" b="0" i="0" u="none" strike="noStrike" kern="1200" cap="none" spc="0" normalizeH="0" baseline="0" noProof="0" dirty="0" smtClean="0">
                <a:ln>
                  <a:noFill/>
                </a:ln>
                <a:solidFill>
                  <a:srgbClr val="FFFFFF"/>
                </a:solidFill>
                <a:effectLst/>
                <a:uLnTx/>
                <a:uFillTx/>
                <a:latin typeface="+mn-lt"/>
                <a:ea typeface="+mn-ea"/>
                <a:cs typeface="+mn-cs"/>
              </a:rPr>
              <a:t> : Bella </a:t>
            </a:r>
            <a:r>
              <a:rPr kumimoji="0" lang="en-US" sz="2600" b="0" i="0" u="none" strike="noStrike" kern="1200" cap="none" spc="0" normalizeH="0" baseline="0" noProof="0" dirty="0" err="1" smtClean="0">
                <a:ln>
                  <a:noFill/>
                </a:ln>
                <a:solidFill>
                  <a:srgbClr val="FFFFFF"/>
                </a:solidFill>
                <a:effectLst/>
                <a:uLnTx/>
                <a:uFillTx/>
                <a:latin typeface="+mn-lt"/>
                <a:ea typeface="+mn-ea"/>
                <a:cs typeface="+mn-cs"/>
              </a:rPr>
              <a:t>Hardiyana</a:t>
            </a:r>
            <a:r>
              <a:rPr kumimoji="0" lang="en-US" sz="2600" b="0" i="0" u="none" strike="noStrike" kern="1200" cap="none" spc="0" normalizeH="0" baseline="0" noProof="0" dirty="0" smtClean="0">
                <a:ln>
                  <a:noFill/>
                </a:ln>
                <a:solidFill>
                  <a:srgbClr val="FFFFFF"/>
                </a:solidFill>
                <a:effectLst/>
                <a:uLnTx/>
                <a:uFillTx/>
                <a:latin typeface="+mn-lt"/>
                <a:ea typeface="+mn-ea"/>
                <a:cs typeface="+mn-cs"/>
              </a:rPr>
              <a:t> S. </a:t>
            </a:r>
            <a:r>
              <a:rPr kumimoji="0" lang="en-US" sz="2600" b="0" i="0" u="none" strike="noStrike" kern="1200" cap="none" spc="0" normalizeH="0" baseline="0" noProof="0" dirty="0" err="1" smtClean="0">
                <a:ln>
                  <a:noFill/>
                </a:ln>
                <a:solidFill>
                  <a:srgbClr val="FFFFFF"/>
                </a:solidFill>
                <a:effectLst/>
                <a:uLnTx/>
                <a:uFillTx/>
                <a:latin typeface="+mn-lt"/>
                <a:ea typeface="+mn-ea"/>
                <a:cs typeface="+mn-cs"/>
              </a:rPr>
              <a:t>Kom</a:t>
            </a:r>
            <a:endParaRPr kumimoji="0" lang="en-US" sz="2600" b="0" i="0" u="none" strike="noStrike" kern="1200" cap="none" spc="0" normalizeH="0" baseline="0" noProof="0" dirty="0">
              <a:ln>
                <a:noFill/>
              </a:ln>
              <a:solidFill>
                <a:srgbClr val="FFFFFF"/>
              </a:solidFill>
              <a:effectLst/>
              <a:uLnTx/>
              <a:uFillTx/>
              <a:latin typeface="+mn-lt"/>
              <a:ea typeface="+mn-ea"/>
              <a:cs typeface="+mn-cs"/>
            </a:endParaRPr>
          </a:p>
        </p:txBody>
      </p:sp>
      <p:pic>
        <p:nvPicPr>
          <p:cNvPr id="6" name="Picture 2" descr="F:\IMAGE\LOGO\Lambang_UNIKOM.png"/>
          <p:cNvPicPr>
            <a:picLocks noChangeAspect="1" noChangeArrowheads="1"/>
          </p:cNvPicPr>
          <p:nvPr/>
        </p:nvPicPr>
        <p:blipFill>
          <a:blip r:embed="rId2"/>
          <a:srcRect/>
          <a:stretch>
            <a:fillRect/>
          </a:stretch>
        </p:blipFill>
        <p:spPr bwMode="auto">
          <a:xfrm>
            <a:off x="3714744" y="285728"/>
            <a:ext cx="1510267" cy="150019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Membuat Frame</a:t>
            </a:r>
            <a:endParaRPr lang="en-US" dirty="0"/>
          </a:p>
        </p:txBody>
      </p:sp>
      <p:sp>
        <p:nvSpPr>
          <p:cNvPr id="4" name="TextBox 3"/>
          <p:cNvSpPr txBox="1"/>
          <p:nvPr/>
        </p:nvSpPr>
        <p:spPr>
          <a:xfrm>
            <a:off x="0" y="1500174"/>
            <a:ext cx="9144000" cy="4524315"/>
          </a:xfrm>
          <a:prstGeom prst="rect">
            <a:avLst/>
          </a:prstGeom>
          <a:noFill/>
        </p:spPr>
        <p:txBody>
          <a:bodyPr wrap="square" rtlCol="0">
            <a:spAutoFit/>
          </a:bodyPr>
          <a:lstStyle/>
          <a:p>
            <a:r>
              <a:rPr lang="en-US" sz="2400" dirty="0" smtClean="0"/>
              <a:t>HTML mempunyai elemen yang berguna untuk menampilkan beberapa halaman sekaligus pada layar komputer. Untuk itulah frame digunakan. Fungsi frame diantaranya adalah digunakan untuk menampilkan halaman lain tanpa menghilangkan halaman menu utama yang masih tetap dapat ditampilkan dilayar browser.</a:t>
            </a:r>
          </a:p>
          <a:p>
            <a:endParaRPr lang="en-US" sz="2400" b="1" dirty="0" smtClean="0">
              <a:cs typeface="Courier New" pitchFamily="49" charset="0"/>
            </a:endParaRPr>
          </a:p>
          <a:p>
            <a:r>
              <a:rPr lang="en-US" sz="2400" b="1" dirty="0" smtClean="0">
                <a:latin typeface="Courier New" pitchFamily="49" charset="0"/>
                <a:cs typeface="Courier New" pitchFamily="49" charset="0"/>
              </a:rPr>
              <a:t>Contoh :</a:t>
            </a:r>
          </a:p>
          <a:p>
            <a:r>
              <a:rPr lang="en-US" sz="2400" dirty="0" smtClean="0">
                <a:latin typeface="Courier New" pitchFamily="49" charset="0"/>
                <a:cs typeface="Courier New" pitchFamily="49" charset="0"/>
              </a:rPr>
              <a:t>&lt;frameset rows/cols=“space”&gt;</a:t>
            </a:r>
          </a:p>
          <a:p>
            <a:r>
              <a:rPr lang="en-US" sz="2400" dirty="0" smtClean="0">
                <a:latin typeface="Courier New" pitchFamily="49" charset="0"/>
                <a:cs typeface="Courier New" pitchFamily="49" charset="0"/>
              </a:rPr>
              <a:t>  &lt;noframes&gt; Pesan &lt;/noframes&gt;</a:t>
            </a:r>
          </a:p>
          <a:p>
            <a:r>
              <a:rPr lang="en-US" sz="2400" dirty="0" smtClean="0">
                <a:latin typeface="Courier New" pitchFamily="49" charset="0"/>
                <a:cs typeface="Courier New" pitchFamily="49" charset="0"/>
              </a:rPr>
              <a:t>  &lt;frame src=“URL”&gt;</a:t>
            </a:r>
          </a:p>
          <a:p>
            <a:r>
              <a:rPr lang="en-US" sz="2400" dirty="0" smtClean="0">
                <a:latin typeface="Courier New" pitchFamily="49" charset="0"/>
                <a:cs typeface="Courier New" pitchFamily="49" charset="0"/>
              </a:rPr>
              <a:t>  &lt;frame src=“URL”&gt;</a:t>
            </a:r>
          </a:p>
          <a:p>
            <a:r>
              <a:rPr lang="en-US" sz="2400" dirty="0" smtClean="0">
                <a:latin typeface="Courier New" pitchFamily="49" charset="0"/>
                <a:cs typeface="Courier New" pitchFamily="49" charset="0"/>
              </a:rPr>
              <a:t>&lt;/frameset&gt;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&lt;FRAMESET&gt; &lt;/FRAMESET&gt;</a:t>
            </a:r>
            <a:endParaRPr lang="en-US" dirty="0"/>
          </a:p>
        </p:txBody>
      </p:sp>
      <p:sp>
        <p:nvSpPr>
          <p:cNvPr id="4" name="TextBox 3"/>
          <p:cNvSpPr txBox="1"/>
          <p:nvPr/>
        </p:nvSpPr>
        <p:spPr>
          <a:xfrm>
            <a:off x="0" y="1500174"/>
            <a:ext cx="9144000" cy="4524315"/>
          </a:xfrm>
          <a:prstGeom prst="rect">
            <a:avLst/>
          </a:prstGeom>
          <a:noFill/>
        </p:spPr>
        <p:txBody>
          <a:bodyPr wrap="square" rtlCol="0">
            <a:spAutoFit/>
          </a:bodyPr>
          <a:lstStyle/>
          <a:p>
            <a:r>
              <a:rPr lang="en-US" sz="2400" dirty="0" smtClean="0"/>
              <a:t>Elemen FRAMESET merupakan elemen kelompok pengisi suatu frame. Pada perintah ini terdapat dua atribut yaitu ROWS dan COLS.</a:t>
            </a:r>
          </a:p>
          <a:p>
            <a:endParaRPr lang="en-US" sz="2400" dirty="0" smtClean="0">
              <a:cs typeface="Courier New" pitchFamily="49" charset="0"/>
            </a:endParaRPr>
          </a:p>
          <a:p>
            <a:r>
              <a:rPr lang="en-US" sz="2400" b="1" dirty="0" smtClean="0">
                <a:solidFill>
                  <a:srgbClr val="FF0000"/>
                </a:solidFill>
                <a:cs typeface="Courier New" pitchFamily="49" charset="0"/>
              </a:rPr>
              <a:t>ROWS : </a:t>
            </a:r>
            <a:r>
              <a:rPr lang="en-US" sz="2400" dirty="0" smtClean="0">
                <a:cs typeface="Courier New" pitchFamily="49" charset="0"/>
              </a:rPr>
              <a:t>berfungsi untuk menentukan jumlah space pada tiap baris (persen, pixel, *)</a:t>
            </a:r>
          </a:p>
          <a:p>
            <a:r>
              <a:rPr lang="en-US" sz="2400" b="1" dirty="0" smtClean="0">
                <a:solidFill>
                  <a:srgbClr val="FF0000"/>
                </a:solidFill>
                <a:cs typeface="Courier New" pitchFamily="49" charset="0"/>
              </a:rPr>
              <a:t>COLS : </a:t>
            </a:r>
            <a:r>
              <a:rPr lang="en-US" sz="2400" dirty="0" smtClean="0">
                <a:cs typeface="Courier New" pitchFamily="49" charset="0"/>
              </a:rPr>
              <a:t>berfungsi untuk menentukan jumlah space pada tiap kolom (persen, pixel, *)</a:t>
            </a:r>
          </a:p>
          <a:p>
            <a:endParaRPr lang="en-US" sz="2400" dirty="0" smtClean="0">
              <a:cs typeface="Courier New" pitchFamily="49" charset="0"/>
            </a:endParaRPr>
          </a:p>
          <a:p>
            <a:r>
              <a:rPr lang="en-US" sz="2400" b="1" dirty="0" smtClean="0">
                <a:latin typeface="Courier New" pitchFamily="49" charset="0"/>
                <a:cs typeface="Courier New" pitchFamily="49" charset="0"/>
              </a:rPr>
              <a:t>Contoh :</a:t>
            </a:r>
          </a:p>
          <a:p>
            <a:r>
              <a:rPr lang="en-US" sz="2400" dirty="0" smtClean="0">
                <a:latin typeface="Courier New" pitchFamily="49" charset="0"/>
                <a:cs typeface="Courier New" pitchFamily="49" charset="0"/>
              </a:rPr>
              <a:t>&lt;frameset rows=“500, 25%, *”&gt;</a:t>
            </a:r>
          </a:p>
          <a:p>
            <a:r>
              <a:rPr lang="en-US" sz="2400" dirty="0" smtClean="0">
                <a:latin typeface="Courier New" pitchFamily="49" charset="0"/>
                <a:cs typeface="Courier New" pitchFamily="49" charset="0"/>
              </a:rPr>
              <a:t>&lt;frameset cols=“25%, 500, *”&gt;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&lt;FRAME&gt;</a:t>
            </a:r>
            <a:endParaRPr lang="en-US" dirty="0"/>
          </a:p>
        </p:txBody>
      </p:sp>
      <p:sp>
        <p:nvSpPr>
          <p:cNvPr id="4" name="TextBox 3"/>
          <p:cNvSpPr txBox="1"/>
          <p:nvPr/>
        </p:nvSpPr>
        <p:spPr>
          <a:xfrm>
            <a:off x="0" y="1500174"/>
            <a:ext cx="9144000" cy="4524315"/>
          </a:xfrm>
          <a:prstGeom prst="rect">
            <a:avLst/>
          </a:prstGeom>
          <a:noFill/>
        </p:spPr>
        <p:txBody>
          <a:bodyPr wrap="square" rtlCol="0">
            <a:spAutoFit/>
          </a:bodyPr>
          <a:lstStyle/>
          <a:p>
            <a:r>
              <a:rPr lang="en-US" sz="2400" dirty="0" smtClean="0"/>
              <a:t>Elemen FRAME menentukan properti setiap frame masing-masing dalam frameset. Elemen ini tidak memiliki end-tag. Berikut beberapa atribut FRAME yang wajib diketahui</a:t>
            </a:r>
          </a:p>
          <a:p>
            <a:endParaRPr lang="en-US" sz="2400" dirty="0" smtClean="0">
              <a:cs typeface="Courier New" pitchFamily="49" charset="0"/>
            </a:endParaRPr>
          </a:p>
          <a:p>
            <a:r>
              <a:rPr lang="en-US" sz="2400" b="1" dirty="0" smtClean="0">
                <a:solidFill>
                  <a:srgbClr val="FF0000"/>
                </a:solidFill>
                <a:cs typeface="Courier New" pitchFamily="49" charset="0"/>
              </a:rPr>
              <a:t>SRC : </a:t>
            </a:r>
            <a:r>
              <a:rPr lang="en-US" sz="2400" dirty="0" smtClean="0">
                <a:cs typeface="Courier New" pitchFamily="49" charset="0"/>
              </a:rPr>
              <a:t>menentukan alamat sumber URL frame tersebut</a:t>
            </a:r>
          </a:p>
          <a:p>
            <a:r>
              <a:rPr lang="en-US" sz="2400" b="1" dirty="0" smtClean="0">
                <a:solidFill>
                  <a:srgbClr val="FF0000"/>
                </a:solidFill>
                <a:cs typeface="Courier New" pitchFamily="49" charset="0"/>
              </a:rPr>
              <a:t>NAME : </a:t>
            </a:r>
            <a:r>
              <a:rPr lang="en-US" sz="2400" dirty="0" smtClean="0">
                <a:cs typeface="Courier New" pitchFamily="49" charset="0"/>
              </a:rPr>
              <a:t>digunakan untuk menentukan nama frame, sehingga dapat dijadikan target URL lain.</a:t>
            </a:r>
          </a:p>
          <a:p>
            <a:r>
              <a:rPr lang="en-US" sz="2400" b="1" dirty="0" smtClean="0">
                <a:solidFill>
                  <a:srgbClr val="FF0000"/>
                </a:solidFill>
                <a:cs typeface="Courier New" pitchFamily="49" charset="0"/>
              </a:rPr>
              <a:t>NORESIZE : </a:t>
            </a:r>
            <a:r>
              <a:rPr lang="en-US" sz="2400" dirty="0" smtClean="0">
                <a:cs typeface="Courier New" pitchFamily="49" charset="0"/>
              </a:rPr>
              <a:t>mencegah pengguna untuk mengubah ukuran frame</a:t>
            </a:r>
          </a:p>
          <a:p>
            <a:endParaRPr lang="en-US" sz="2400" dirty="0" smtClean="0">
              <a:cs typeface="Courier New" pitchFamily="49" charset="0"/>
            </a:endParaRPr>
          </a:p>
          <a:p>
            <a:r>
              <a:rPr lang="en-US" sz="2400" dirty="0" smtClean="0">
                <a:cs typeface="Courier New" pitchFamily="49" charset="0"/>
              </a:rPr>
              <a:t>Contoh :</a:t>
            </a:r>
          </a:p>
          <a:p>
            <a:r>
              <a:rPr lang="en-US" sz="2400" dirty="0" smtClean="0">
                <a:cs typeface="Courier New" pitchFamily="49" charset="0"/>
              </a:rPr>
              <a:t>&lt;frame src=“atas.html” name=“atas” noresize&gt;</a:t>
            </a:r>
          </a:p>
          <a:p>
            <a:r>
              <a:rPr lang="en-US" sz="2400" dirty="0" smtClean="0">
                <a:cs typeface="Courier New" pitchFamily="49" charset="0"/>
              </a:rPr>
              <a:t>&lt;frame src=“bawah.html”&gt;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&lt;NOFRAMES&gt; &lt;/NOFRAMES&gt;</a:t>
            </a:r>
            <a:endParaRPr lang="en-US" dirty="0"/>
          </a:p>
        </p:txBody>
      </p:sp>
      <p:sp>
        <p:nvSpPr>
          <p:cNvPr id="4" name="TextBox 3"/>
          <p:cNvSpPr txBox="1"/>
          <p:nvPr/>
        </p:nvSpPr>
        <p:spPr>
          <a:xfrm>
            <a:off x="0" y="1500174"/>
            <a:ext cx="9144000" cy="4154984"/>
          </a:xfrm>
          <a:prstGeom prst="rect">
            <a:avLst/>
          </a:prstGeom>
          <a:noFill/>
        </p:spPr>
        <p:txBody>
          <a:bodyPr wrap="square" rtlCol="0">
            <a:spAutoFit/>
          </a:bodyPr>
          <a:lstStyle/>
          <a:p>
            <a:r>
              <a:rPr lang="en-US" sz="2400" dirty="0" smtClean="0"/>
              <a:t>Tampilan yang akan ditampilkan ketika browser tidak mampu menampilkan frame.</a:t>
            </a:r>
          </a:p>
          <a:p>
            <a:endParaRPr lang="en-US" sz="2400" dirty="0" smtClean="0">
              <a:cs typeface="Courier New" pitchFamily="49" charset="0"/>
            </a:endParaRPr>
          </a:p>
          <a:p>
            <a:r>
              <a:rPr lang="en-US" sz="2400" dirty="0" smtClean="0">
                <a:latin typeface="Courier New" pitchFamily="49" charset="0"/>
                <a:cs typeface="Courier New" pitchFamily="49" charset="0"/>
              </a:rPr>
              <a:t>Contoh :</a:t>
            </a:r>
          </a:p>
          <a:p>
            <a:r>
              <a:rPr lang="en-US" sz="2400" dirty="0" smtClean="0">
                <a:latin typeface="Courier New" pitchFamily="49" charset="0"/>
                <a:cs typeface="Courier New" pitchFamily="49" charset="0"/>
              </a:rPr>
              <a:t>&lt;frameset rows=“25%,*”&gt;</a:t>
            </a:r>
          </a:p>
          <a:p>
            <a:r>
              <a:rPr lang="en-US" sz="2400" dirty="0" smtClean="0">
                <a:latin typeface="Courier New" pitchFamily="49" charset="0"/>
                <a:cs typeface="Courier New" pitchFamily="49" charset="0"/>
              </a:rPr>
              <a:t>  &lt;noframes&gt;</a:t>
            </a:r>
          </a:p>
          <a:p>
            <a:r>
              <a:rPr lang="en-US" sz="2400" dirty="0" smtClean="0">
                <a:latin typeface="Courier New" pitchFamily="49" charset="0"/>
                <a:cs typeface="Courier New" pitchFamily="49" charset="0"/>
              </a:rPr>
              <a:t>    Browser anda tidak dapat menampilkan frame</a:t>
            </a:r>
          </a:p>
          <a:p>
            <a:r>
              <a:rPr lang="en-US" sz="2400" dirty="0" smtClean="0">
                <a:latin typeface="Courier New" pitchFamily="49" charset="0"/>
                <a:cs typeface="Courier New" pitchFamily="49" charset="0"/>
              </a:rPr>
              <a:t>  &lt;/noframes&gt;</a:t>
            </a:r>
          </a:p>
          <a:p>
            <a:r>
              <a:rPr lang="en-US" sz="2400" dirty="0" smtClean="0">
                <a:latin typeface="Courier New" pitchFamily="49" charset="0"/>
                <a:cs typeface="Courier New" pitchFamily="49" charset="0"/>
              </a:rPr>
              <a:t>  &lt;frame src=“1.html”&gt;</a:t>
            </a:r>
          </a:p>
          <a:p>
            <a:r>
              <a:rPr lang="en-US" sz="2400" dirty="0" smtClean="0">
                <a:latin typeface="Courier New" pitchFamily="49" charset="0"/>
                <a:cs typeface="Courier New" pitchFamily="49" charset="0"/>
              </a:rPr>
              <a:t>  &lt;frame src=“2.html”&gt;</a:t>
            </a:r>
          </a:p>
          <a:p>
            <a:r>
              <a:rPr lang="en-US" sz="2400" dirty="0" smtClean="0">
                <a:latin typeface="Courier New" pitchFamily="49" charset="0"/>
                <a:cs typeface="Courier New" pitchFamily="49" charset="0"/>
              </a:rPr>
              <a:t>&lt;/frameset&gt;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LATIHAN</a:t>
            </a:r>
            <a:endParaRPr lang="en-US" dirty="0"/>
          </a:p>
        </p:txBody>
      </p:sp>
      <p:pic>
        <p:nvPicPr>
          <p:cNvPr id="1026" name="Picture 2"/>
          <p:cNvPicPr>
            <a:picLocks noChangeAspect="1" noChangeArrowheads="1"/>
          </p:cNvPicPr>
          <p:nvPr/>
        </p:nvPicPr>
        <p:blipFill>
          <a:blip r:embed="rId2"/>
          <a:srcRect/>
          <a:stretch>
            <a:fillRect/>
          </a:stretch>
        </p:blipFill>
        <p:spPr bwMode="auto">
          <a:xfrm>
            <a:off x="0" y="1285860"/>
            <a:ext cx="9144000" cy="51435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1023</TotalTime>
  <Words>304</Words>
  <Application>Microsoft Office PowerPoint</Application>
  <PresentationFormat>On-screen Show (4:3)</PresentationFormat>
  <Paragraphs>44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Median</vt:lpstr>
      <vt:lpstr>PowerPoint Presentation</vt:lpstr>
      <vt:lpstr>Membuat Frame</vt:lpstr>
      <vt:lpstr>&lt;FRAMESET&gt; &lt;/FRAMESET&gt;</vt:lpstr>
      <vt:lpstr>&lt;FRAME&gt;</vt:lpstr>
      <vt:lpstr>&lt;NOFRAMES&gt; &lt;/NOFRAMES&gt;</vt:lpstr>
      <vt:lpstr>LATIHAN</vt:lpstr>
    </vt:vector>
  </TitlesOfParts>
  <Company>Assassin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Bella Hardiyana</dc:creator>
  <cp:lastModifiedBy>Phantom Assassin</cp:lastModifiedBy>
  <cp:revision>309</cp:revision>
  <dcterms:created xsi:type="dcterms:W3CDTF">2010-09-18T10:22:45Z</dcterms:created>
  <dcterms:modified xsi:type="dcterms:W3CDTF">2011-12-12T01:55:37Z</dcterms:modified>
</cp:coreProperties>
</file>