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308" r:id="rId4"/>
    <p:sldId id="309" r:id="rId5"/>
    <p:sldId id="310" r:id="rId6"/>
    <p:sldId id="267" r:id="rId7"/>
    <p:sldId id="260" r:id="rId8"/>
    <p:sldId id="262" r:id="rId9"/>
    <p:sldId id="268" r:id="rId10"/>
    <p:sldId id="326" r:id="rId11"/>
    <p:sldId id="311" r:id="rId12"/>
    <p:sldId id="287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312" r:id="rId22"/>
    <p:sldId id="278" r:id="rId23"/>
    <p:sldId id="279" r:id="rId24"/>
    <p:sldId id="280" r:id="rId25"/>
    <p:sldId id="281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313" r:id="rId34"/>
    <p:sldId id="328" r:id="rId35"/>
    <p:sldId id="282" r:id="rId36"/>
    <p:sldId id="283" r:id="rId37"/>
    <p:sldId id="337" r:id="rId38"/>
    <p:sldId id="285" r:id="rId39"/>
    <p:sldId id="286" r:id="rId40"/>
    <p:sldId id="315" r:id="rId41"/>
    <p:sldId id="316" r:id="rId42"/>
    <p:sldId id="332" r:id="rId43"/>
    <p:sldId id="333" r:id="rId44"/>
    <p:sldId id="334" r:id="rId45"/>
    <p:sldId id="335" r:id="rId46"/>
    <p:sldId id="336" r:id="rId47"/>
    <p:sldId id="321" r:id="rId48"/>
    <p:sldId id="322" r:id="rId49"/>
    <p:sldId id="323" r:id="rId50"/>
    <p:sldId id="324" r:id="rId51"/>
    <p:sldId id="329" r:id="rId52"/>
    <p:sldId id="330" r:id="rId53"/>
    <p:sldId id="331" r:id="rId54"/>
    <p:sldId id="325" r:id="rId55"/>
    <p:sldId id="338" r:id="rId5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EE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6AB62-A410-4DD6-80DA-873A252B21BF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DFFD7-D2EB-4817-91D4-698C7600199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FFD7-D2EB-4817-91D4-698C76001998}" type="slidenum">
              <a:rPr lang="en-SG" smtClean="0"/>
              <a:pPr/>
              <a:t>1</a:t>
            </a:fld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04CFFB-B47C-4B61-B356-85D426BA8DEC}" type="slidenum">
              <a:rPr lang="en-US"/>
              <a:pPr/>
              <a:t>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64734-8C88-4E75-AD89-F764EBA01B1B}" type="slidenum">
              <a:rPr lang="en-US"/>
              <a:pPr/>
              <a:t>21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785926"/>
            <a:ext cx="9144000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 spc="30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776D-6FBB-4944-9BE0-BAB68BDF7A55}" type="datetime1">
              <a:rPr lang="en-US" smtClean="0"/>
              <a:t>12/14/2011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1DA4-F438-44C0-888C-AF5227C425DB}" type="datetime1">
              <a:rPr lang="en-US" smtClean="0"/>
              <a:t>12/14/2011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B4A2-92D8-4EC2-97B4-618ACED349EC}" type="datetime1">
              <a:rPr lang="en-US" smtClean="0"/>
              <a:t>12/14/2011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8BEB8-60C0-45C2-866E-60FB07A70FBE}" type="datetime1">
              <a:rPr lang="en-US" altLang="en-US" smtClean="0"/>
              <a:t>12/14/2011</a:t>
            </a:fld>
            <a:endParaRPr lang="id-ID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 smtClean="0"/>
              <a:t>Basis Data</a:t>
            </a:r>
            <a:endParaRPr lang="id-ID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2277A-E3D2-45E1-8A63-1E82BEA6C180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Franklin Gothic Book" pitchFamily="34" charset="0"/>
              </a:defRPr>
            </a:lvl1pPr>
            <a:lvl2pPr>
              <a:lnSpc>
                <a:spcPct val="150000"/>
              </a:lnSpc>
              <a:defRPr>
                <a:latin typeface="Franklin Gothic Book" pitchFamily="34" charset="0"/>
              </a:defRPr>
            </a:lvl2pPr>
            <a:lvl3pPr>
              <a:lnSpc>
                <a:spcPct val="150000"/>
              </a:lnSpc>
              <a:defRPr>
                <a:latin typeface="Franklin Gothic Book" pitchFamily="34" charset="0"/>
              </a:defRPr>
            </a:lvl3pPr>
            <a:lvl4pPr>
              <a:lnSpc>
                <a:spcPct val="150000"/>
              </a:lnSpc>
              <a:defRPr>
                <a:latin typeface="Franklin Gothic Book" pitchFamily="34" charset="0"/>
              </a:defRPr>
            </a:lvl4pPr>
            <a:lvl5pPr>
              <a:lnSpc>
                <a:spcPct val="150000"/>
              </a:lnSpc>
              <a:defRPr>
                <a:latin typeface="Franklin Gothic Book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F9332585-CDA5-4DFA-9095-3FB22FF846D6}" type="datetime1">
              <a:rPr lang="en-US" smtClean="0"/>
              <a:t>12/14/2011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pc="3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500174"/>
            <a:ext cx="9144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-32" y="1571612"/>
            <a:ext cx="9144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ABF5-B69D-409C-B509-0504EF0FFE8E}" type="datetime1">
              <a:rPr lang="en-US" smtClean="0"/>
              <a:t>12/14/2011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4514-1EDB-4DD1-83DF-9D3FAEB09B18}" type="datetime1">
              <a:rPr lang="en-US" smtClean="0"/>
              <a:t>12/14/2011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C664-A6C6-4D06-99A3-9EFC1E6EFCCE}" type="datetime1">
              <a:rPr lang="en-US" smtClean="0"/>
              <a:t>12/14/2011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75EE-A65B-4BC7-BD30-DA5645565ED7}" type="datetime1">
              <a:rPr lang="en-US" smtClean="0"/>
              <a:t>12/14/2011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16B4-B204-4301-AC02-27D12EFF3C6C}" type="datetime1">
              <a:rPr lang="en-US" smtClean="0"/>
              <a:t>12/14/2011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02E2-F4E7-43DA-9C0E-97862AF614AD}" type="datetime1">
              <a:rPr lang="en-US" smtClean="0"/>
              <a:t>12/14/2011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394-EAA6-41B2-8EDA-5B08F93318E9}" type="datetime1">
              <a:rPr lang="en-US" smtClean="0"/>
              <a:t>12/14/2011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146D4-FCBF-443C-9645-A0CC6FABC1BD}" type="datetime1">
              <a:rPr lang="en-US" smtClean="0"/>
              <a:t>12/14/2011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2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6.xml"/><Relationship Id="rId4" Type="http://schemas.openxmlformats.org/officeDocument/2006/relationships/slide" Target="slide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10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35.xml"/><Relationship Id="rId4" Type="http://schemas.openxmlformats.org/officeDocument/2006/relationships/slide" Target="slide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pc="600" dirty="0" smtClean="0"/>
          </a:p>
          <a:p>
            <a:r>
              <a:rPr lang="en-US" spc="600" dirty="0" smtClean="0"/>
              <a:t>Pertemuan 9</a:t>
            </a:r>
            <a:endParaRPr lang="en-SG" spc="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3D54-95B4-4467-BF7B-E9E3E6D4BDC9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/>
              <a:t>Istilah dalam Model Data Relasional</a:t>
            </a:r>
            <a:endParaRPr lang="en-US" sz="4000" smtClean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214282" y="1785927"/>
            <a:ext cx="8643966" cy="1071569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i="1" dirty="0" err="1" smtClean="0"/>
              <a:t>Relasi</a:t>
            </a:r>
            <a:r>
              <a:rPr lang="en-US" sz="2400" b="1" i="1" dirty="0" smtClean="0"/>
              <a:t>: </a:t>
            </a:r>
            <a:endParaRPr lang="en-US" sz="2400" b="1" dirty="0" smtClean="0"/>
          </a:p>
          <a:p>
            <a:pPr>
              <a:lnSpc>
                <a:spcPct val="100000"/>
              </a:lnSpc>
              <a:buFont typeface="Arial" charset="0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</a:pPr>
            <a:endParaRPr lang="en-US" sz="2400" b="1" i="1" dirty="0" smtClean="0"/>
          </a:p>
          <a:p>
            <a:pPr>
              <a:lnSpc>
                <a:spcPct val="100000"/>
              </a:lnSpc>
            </a:pPr>
            <a:endParaRPr lang="en-US" sz="24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550" y="3214686"/>
            <a:ext cx="540445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86478" y="2857496"/>
            <a:ext cx="32146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i="1" dirty="0" err="1" smtClean="0">
                <a:latin typeface="Franklin Gothic Book" pitchFamily="34" charset="0"/>
              </a:rPr>
              <a:t>Atribut</a:t>
            </a:r>
            <a:r>
              <a:rPr lang="en-US" sz="2400" b="1" i="1" dirty="0" smtClean="0">
                <a:latin typeface="Franklin Gothic Book" pitchFamily="34" charset="0"/>
              </a:rPr>
              <a:t>:</a:t>
            </a:r>
            <a:endParaRPr lang="en-US" sz="2400" b="1" dirty="0" smtClean="0">
              <a:latin typeface="Franklin Gothic Book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	</a:t>
            </a:r>
            <a:r>
              <a:rPr lang="en-US" sz="2400" dirty="0" err="1" smtClean="0">
                <a:latin typeface="Franklin Gothic Book" pitchFamily="34" charset="0"/>
              </a:rPr>
              <a:t>Kolom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sebuah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relasi</a:t>
            </a:r>
            <a:r>
              <a:rPr lang="en-US" sz="2400" dirty="0" smtClean="0">
                <a:latin typeface="Franklin Gothic Book" pitchFamily="34" charset="0"/>
              </a:rPr>
              <a:t> (field).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i="1" dirty="0" err="1" smtClean="0">
                <a:latin typeface="Franklin Gothic Book" pitchFamily="34" charset="0"/>
              </a:rPr>
              <a:t>Tupel</a:t>
            </a:r>
            <a:endParaRPr lang="en-US" sz="2400" b="1" dirty="0" smtClean="0">
              <a:latin typeface="Franklin Gothic Book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	</a:t>
            </a:r>
            <a:r>
              <a:rPr lang="en-US" sz="2400" dirty="0" err="1" smtClean="0">
                <a:latin typeface="Franklin Gothic Book" pitchFamily="34" charset="0"/>
              </a:rPr>
              <a:t>Baris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sebuah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relasi</a:t>
            </a:r>
            <a:r>
              <a:rPr lang="en-US" sz="2400" dirty="0" smtClean="0">
                <a:latin typeface="Franklin Gothic Book" pitchFamily="34" charset="0"/>
              </a:rPr>
              <a:t> (record).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A3E9193-8068-401E-9DD2-CAD45A774EB9}" type="datetime1">
              <a:rPr lang="en-US" smtClean="0"/>
              <a:t>12/15/2011</a:t>
            </a:fld>
            <a:endParaRPr lang="en-S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10</a:t>
            </a:fld>
            <a:endParaRPr lang="en-SG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Operasi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Dasar</a:t>
            </a:r>
            <a:endParaRPr lang="en-SG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FDFA-489D-44DA-98B5-540AEDB6EA81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11</a:t>
            </a:fld>
            <a:endParaRPr lang="en-SG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714348" y="1857364"/>
            <a:ext cx="7715304" cy="57150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71550" lvl="1" indent="-514350">
              <a:buFont typeface="+mj-lt"/>
              <a:buAutoNum type="arabicPeriod"/>
            </a:pPr>
            <a:r>
              <a:rPr lang="en-SG" sz="2400" b="1" dirty="0" smtClean="0">
                <a:solidFill>
                  <a:schemeClr val="bg1"/>
                </a:solidFill>
                <a:latin typeface="Franklin Gothic Book" pitchFamily="34" charset="0"/>
              </a:rPr>
              <a:t>Selection ( </a:t>
            </a:r>
            <a:r>
              <a:rPr lang="el-GR" sz="2400" b="1" dirty="0" smtClean="0">
                <a:solidFill>
                  <a:schemeClr val="bg1"/>
                </a:solidFill>
                <a:latin typeface="Franklin Gothic Book" pitchFamily="34" charset="0"/>
              </a:rPr>
              <a:t>σ )</a:t>
            </a:r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714348" y="2571744"/>
            <a:ext cx="7715304" cy="57150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71550" lvl="1" indent="-514350">
              <a:buFont typeface="+mj-lt"/>
              <a:buAutoNum type="arabicPeriod" startAt="2"/>
            </a:pPr>
            <a:r>
              <a:rPr lang="en-SG" sz="2400" b="1" dirty="0" smtClean="0">
                <a:solidFill>
                  <a:schemeClr val="bg1"/>
                </a:solidFill>
                <a:latin typeface="Franklin Gothic Book" pitchFamily="34" charset="0"/>
              </a:rPr>
              <a:t>Projection ( </a:t>
            </a:r>
            <a:r>
              <a:rPr lang="el-GR" sz="2400" b="1" dirty="0" smtClean="0">
                <a:solidFill>
                  <a:schemeClr val="bg1"/>
                </a:solidFill>
                <a:latin typeface="Franklin Gothic Book" pitchFamily="34" charset="0"/>
              </a:rPr>
              <a:t>π )</a:t>
            </a:r>
          </a:p>
        </p:txBody>
      </p:sp>
      <p:sp>
        <p:nvSpPr>
          <p:cNvPr id="9" name="Rounded Rectangle 8">
            <a:hlinkClick r:id="rId4" action="ppaction://hlinksldjump"/>
          </p:cNvPr>
          <p:cNvSpPr/>
          <p:nvPr/>
        </p:nvSpPr>
        <p:spPr>
          <a:xfrm>
            <a:off x="714348" y="4714884"/>
            <a:ext cx="7715304" cy="57150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71550" lvl="1" indent="-514350">
              <a:buFont typeface="+mj-lt"/>
              <a:buAutoNum type="arabicPeriod" startAt="5"/>
            </a:pPr>
            <a:r>
              <a:rPr lang="en-SG" sz="2400" b="1" dirty="0" smtClean="0">
                <a:solidFill>
                  <a:schemeClr val="bg1"/>
                </a:solidFill>
                <a:latin typeface="Franklin Gothic Book" pitchFamily="34" charset="0"/>
              </a:rPr>
              <a:t>Cartesian – product ( X, </a:t>
            </a:r>
            <a:r>
              <a:rPr lang="en-SG" sz="2400" b="1" dirty="0" err="1" smtClean="0">
                <a:solidFill>
                  <a:schemeClr val="bg1"/>
                </a:solidFill>
                <a:latin typeface="Franklin Gothic Book" pitchFamily="34" charset="0"/>
              </a:rPr>
              <a:t>atau</a:t>
            </a:r>
            <a:r>
              <a:rPr lang="en-SG" sz="2400" b="1" dirty="0" smtClean="0">
                <a:solidFill>
                  <a:schemeClr val="bg1"/>
                </a:solidFill>
                <a:latin typeface="Franklin Gothic Book" pitchFamily="34" charset="0"/>
              </a:rPr>
              <a:t> cross product )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714348" y="3286124"/>
            <a:ext cx="7715304" cy="57150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71550" lvl="1" indent="-514350">
              <a:buFont typeface="+mj-lt"/>
              <a:buAutoNum type="arabicPeriod" startAt="3"/>
            </a:pPr>
            <a:r>
              <a:rPr lang="en-SG" sz="2400" b="1" dirty="0" smtClean="0">
                <a:solidFill>
                  <a:schemeClr val="bg1"/>
                </a:solidFill>
                <a:latin typeface="Franklin Gothic Book" pitchFamily="34" charset="0"/>
              </a:rPr>
              <a:t>Union ( ∪ )</a:t>
            </a:r>
          </a:p>
        </p:txBody>
      </p:sp>
      <p:sp>
        <p:nvSpPr>
          <p:cNvPr id="11" name="Rounded Rectangle 10">
            <a:hlinkClick r:id="rId6" action="ppaction://hlinksldjump"/>
          </p:cNvPr>
          <p:cNvSpPr/>
          <p:nvPr/>
        </p:nvSpPr>
        <p:spPr>
          <a:xfrm>
            <a:off x="714348" y="4000504"/>
            <a:ext cx="7715304" cy="57150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71550" lvl="1" indent="-514350">
              <a:buFont typeface="+mj-lt"/>
              <a:buAutoNum type="arabicPeriod" startAt="4"/>
            </a:pPr>
            <a:r>
              <a:rPr lang="en-SG" sz="2400" b="1" dirty="0" smtClean="0">
                <a:solidFill>
                  <a:schemeClr val="bg1"/>
                </a:solidFill>
                <a:latin typeface="Franklin Gothic Book" pitchFamily="34" charset="0"/>
              </a:rPr>
              <a:t>Set – difference ( - )</a:t>
            </a:r>
          </a:p>
        </p:txBody>
      </p:sp>
      <p:sp>
        <p:nvSpPr>
          <p:cNvPr id="12" name="Rounded Rectangle 11">
            <a:hlinkClick r:id="rId7" action="ppaction://hlinksldjump"/>
          </p:cNvPr>
          <p:cNvSpPr/>
          <p:nvPr/>
        </p:nvSpPr>
        <p:spPr>
          <a:xfrm>
            <a:off x="714348" y="5429264"/>
            <a:ext cx="7715304" cy="57150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71550" lvl="1" indent="-514350">
              <a:buFont typeface="+mj-lt"/>
              <a:buAutoNum type="arabicPeriod" startAt="6"/>
            </a:pPr>
            <a:endParaRPr lang="en-SG" sz="2400" b="1" dirty="0" smtClean="0">
              <a:solidFill>
                <a:schemeClr val="bg1"/>
              </a:solidFill>
              <a:latin typeface="Franklin Gothic Book" pitchFamily="34" charset="0"/>
            </a:endParaRPr>
          </a:p>
          <a:p>
            <a:pPr marL="971550" lvl="1" indent="-514350">
              <a:buFont typeface="+mj-lt"/>
              <a:buAutoNum type="arabicPeriod" startAt="6"/>
            </a:pPr>
            <a:r>
              <a:rPr lang="en-SG" sz="2400" b="1" dirty="0" smtClean="0">
                <a:solidFill>
                  <a:schemeClr val="bg1"/>
                </a:solidFill>
                <a:latin typeface="Franklin Gothic Book" pitchFamily="34" charset="0"/>
              </a:rPr>
              <a:t>Rename ( </a:t>
            </a:r>
            <a:r>
              <a:rPr lang="el-GR" sz="2400" b="1" dirty="0" smtClean="0">
                <a:solidFill>
                  <a:schemeClr val="bg1"/>
                </a:solidFill>
                <a:latin typeface="Franklin Gothic Book" pitchFamily="34" charset="0"/>
              </a:rPr>
              <a:t>ρ )</a:t>
            </a:r>
            <a:endParaRPr lang="en-SG" sz="2400" b="1" dirty="0" smtClean="0">
              <a:solidFill>
                <a:schemeClr val="bg1"/>
              </a:solidFill>
              <a:latin typeface="Franklin Gothic Book" pitchFamily="34" charset="0"/>
            </a:endParaRPr>
          </a:p>
          <a:p>
            <a:pPr marL="342900" indent="-342900">
              <a:buFont typeface="+mj-lt"/>
              <a:buAutoNum type="arabicPeriod" startAt="6"/>
            </a:pPr>
            <a:endParaRPr lang="en-SG" sz="2000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5286380" y="3357562"/>
            <a:ext cx="357190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Operasi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turunan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: Intersection ( </a:t>
            </a:r>
            <a:r>
              <a:rPr lang="en-SG" b="1" dirty="0" smtClean="0">
                <a:solidFill>
                  <a:schemeClr val="bg1"/>
                </a:solidFill>
                <a:latin typeface="Franklin Gothic Book" pitchFamily="34" charset="0"/>
              </a:rPr>
              <a:t>∩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)</a:t>
            </a:r>
            <a:endParaRPr lang="en-SG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Operasi Selection (</a:t>
            </a:r>
            <a:r>
              <a:rPr lang="el-GR" smtClean="0"/>
              <a:t>σ</a:t>
            </a:r>
            <a:r>
              <a:rPr lang="en-US" smtClean="0"/>
              <a:t>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 err="1" smtClean="0"/>
              <a:t>Operasi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subset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tuple-tuple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err="1" smtClean="0"/>
              <a:t>Notasi</a:t>
            </a:r>
            <a:r>
              <a:rPr lang="en-US" sz="2400" dirty="0" smtClean="0"/>
              <a:t> : </a:t>
            </a:r>
            <a:r>
              <a:rPr lang="el-GR" sz="2400" i="1" dirty="0" smtClean="0"/>
              <a:t>σ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(t)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i="1" dirty="0" smtClean="0"/>
              <a:t>p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smtClean="0"/>
              <a:t>selection predicate</a:t>
            </a:r>
            <a:r>
              <a:rPr lang="en-US" sz="2400" dirty="0" smtClean="0"/>
              <a:t> (yang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i="1" dirty="0" smtClean="0"/>
              <a:t>p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formula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kalkulus</a:t>
            </a:r>
            <a:r>
              <a:rPr lang="en-US" sz="2400" dirty="0" smtClean="0"/>
              <a:t>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(</a:t>
            </a:r>
            <a:r>
              <a:rPr lang="en-US" sz="2400" i="1" dirty="0" smtClean="0"/>
              <a:t>proportional calculus</a:t>
            </a:r>
            <a:r>
              <a:rPr lang="en-US" sz="2400" dirty="0" smtClean="0"/>
              <a:t>) yang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b="1" i="1" dirty="0" smtClean="0"/>
              <a:t>terms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: ^ (and), v (or), ~ (not)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b="1" i="1" dirty="0" smtClean="0"/>
              <a:t>term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dirty="0" smtClean="0"/>
              <a:t>		&lt;</a:t>
            </a:r>
            <a:r>
              <a:rPr lang="en-US" sz="2400" dirty="0" err="1" smtClean="0"/>
              <a:t>atribut</a:t>
            </a:r>
            <a:r>
              <a:rPr lang="en-US" sz="2400" dirty="0" smtClean="0"/>
              <a:t>&gt; </a:t>
            </a:r>
            <a:r>
              <a:rPr lang="en-US" sz="2400" i="1" dirty="0" smtClean="0"/>
              <a:t>op</a:t>
            </a:r>
            <a:r>
              <a:rPr lang="en-US" sz="2400" dirty="0" smtClean="0"/>
              <a:t> &lt;</a:t>
            </a:r>
            <a:r>
              <a:rPr lang="en-US" sz="2400" dirty="0" err="1" smtClean="0"/>
              <a:t>atribut</a:t>
            </a:r>
            <a:r>
              <a:rPr lang="en-US" sz="2400" dirty="0" smtClean="0"/>
              <a:t>&gt; or &lt;</a:t>
            </a:r>
            <a:r>
              <a:rPr lang="en-US" sz="2400" dirty="0" err="1" smtClean="0"/>
              <a:t>konstanta</a:t>
            </a:r>
            <a:r>
              <a:rPr lang="en-US" sz="2400" dirty="0" smtClean="0"/>
              <a:t>&gt;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atau</a:t>
            </a:r>
            <a:endParaRPr lang="en-US" sz="24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dirty="0" smtClean="0"/>
              <a:t>		&lt;</a:t>
            </a:r>
            <a:r>
              <a:rPr lang="en-US" sz="2400" dirty="0" err="1" smtClean="0"/>
              <a:t>atribut</a:t>
            </a:r>
            <a:r>
              <a:rPr lang="en-US" sz="2400" dirty="0" smtClean="0"/>
              <a:t>&gt; </a:t>
            </a:r>
            <a:r>
              <a:rPr lang="en-US" sz="2400" i="1" dirty="0" smtClean="0"/>
              <a:t>op</a:t>
            </a:r>
            <a:r>
              <a:rPr lang="en-US" sz="2400" dirty="0" smtClean="0"/>
              <a:t> &lt;</a:t>
            </a:r>
            <a:r>
              <a:rPr lang="en-US" sz="2400" dirty="0" err="1" smtClean="0"/>
              <a:t>atribut</a:t>
            </a:r>
            <a:r>
              <a:rPr lang="en-US" sz="2400" dirty="0" smtClean="0"/>
              <a:t>&gt;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op</a:t>
            </a:r>
            <a:r>
              <a:rPr lang="en-US" sz="2400" dirty="0" smtClean="0"/>
              <a:t> 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: =, ≠, &gt;, ≥, &lt;, ≤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AE7C6DB-5D62-4F8D-B5B3-FABD48EA6828}" type="datetime1">
              <a:rPr lang="en-US" smtClean="0"/>
              <a:t>12/15/2011</a:t>
            </a:fld>
            <a:endParaRPr lang="en-S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12</a:t>
            </a:fld>
            <a:endParaRPr lang="en-SG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Operasi</a:t>
            </a:r>
            <a:r>
              <a:rPr lang="en-US" dirty="0" smtClean="0"/>
              <a:t> Selection (</a:t>
            </a:r>
            <a:r>
              <a:rPr lang="en-US" dirty="0" err="1" smtClean="0"/>
              <a:t>lanj</a:t>
            </a:r>
            <a:r>
              <a:rPr lang="en-US" dirty="0" smtClean="0"/>
              <a:t>)</a:t>
            </a:r>
            <a:endParaRPr lang="el-GR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03407"/>
            <a:ext cx="8686800" cy="455455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b="1" dirty="0" err="1" smtClean="0"/>
              <a:t>Contoh</a:t>
            </a:r>
            <a:r>
              <a:rPr lang="en-US" sz="1900" b="1" dirty="0" smtClean="0"/>
              <a:t> : </a:t>
            </a:r>
            <a:r>
              <a:rPr lang="en-US" sz="1900" b="1" dirty="0" err="1" smtClean="0"/>
              <a:t>dilakukan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operasi</a:t>
            </a:r>
            <a:r>
              <a:rPr lang="en-US" sz="1900" b="1" dirty="0" smtClean="0"/>
              <a:t> </a:t>
            </a:r>
            <a:r>
              <a:rPr lang="el-GR" sz="1900" b="1" dirty="0" smtClean="0"/>
              <a:t>σ</a:t>
            </a:r>
            <a:r>
              <a:rPr lang="en-US" sz="1900" b="1" baseline="-25000" dirty="0" err="1" smtClean="0"/>
              <a:t>jenis</a:t>
            </a:r>
            <a:r>
              <a:rPr lang="en-US" sz="1900" b="1" baseline="-25000" dirty="0" smtClean="0"/>
              <a:t>=</a:t>
            </a:r>
            <a:r>
              <a:rPr lang="en-US" sz="1900" b="1" baseline="-25000" dirty="0" smtClean="0">
                <a:latin typeface="Tahoma" pitchFamily="34" charset="0"/>
              </a:rPr>
              <a:t>“</a:t>
            </a:r>
            <a:r>
              <a:rPr lang="en-US" sz="1900" b="1" baseline="-25000" dirty="0" smtClean="0"/>
              <a:t>action</a:t>
            </a:r>
            <a:r>
              <a:rPr lang="en-US" sz="1900" b="1" baseline="-25000" dirty="0" smtClean="0">
                <a:latin typeface="Tahoma" pitchFamily="34" charset="0"/>
              </a:rPr>
              <a:t>”</a:t>
            </a:r>
            <a:r>
              <a:rPr lang="en-US" sz="1900" b="1" dirty="0" smtClean="0"/>
              <a:t>(film) </a:t>
            </a:r>
            <a:r>
              <a:rPr lang="en-US" sz="1900" b="1" dirty="0" err="1" smtClean="0"/>
              <a:t>pada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tabel</a:t>
            </a:r>
            <a:r>
              <a:rPr lang="en-US" sz="1900" b="1" dirty="0" smtClean="0"/>
              <a:t> film </a:t>
            </a:r>
            <a:r>
              <a:rPr lang="en-US" sz="1900" b="1" dirty="0" err="1" smtClean="0"/>
              <a:t>sebagai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berikut</a:t>
            </a:r>
            <a:r>
              <a:rPr lang="en-US" sz="1900" b="1" dirty="0" smtClean="0"/>
              <a:t> :</a:t>
            </a:r>
          </a:p>
          <a:p>
            <a:pPr eaLnBrk="1" hangingPunct="1">
              <a:lnSpc>
                <a:spcPct val="80000"/>
              </a:lnSpc>
            </a:pPr>
            <a:endParaRPr lang="en-US" sz="1900" b="1" dirty="0" smtClean="0"/>
          </a:p>
          <a:p>
            <a:pPr eaLnBrk="1" hangingPunct="1">
              <a:lnSpc>
                <a:spcPct val="80000"/>
              </a:lnSpc>
            </a:pPr>
            <a:endParaRPr lang="en-US" sz="1900" b="1" dirty="0" smtClean="0"/>
          </a:p>
          <a:p>
            <a:pPr eaLnBrk="1" hangingPunct="1">
              <a:lnSpc>
                <a:spcPct val="80000"/>
              </a:lnSpc>
            </a:pPr>
            <a:endParaRPr lang="en-US" sz="1900" b="1" dirty="0" smtClean="0"/>
          </a:p>
          <a:p>
            <a:pPr eaLnBrk="1" hangingPunct="1">
              <a:lnSpc>
                <a:spcPct val="80000"/>
              </a:lnSpc>
            </a:pPr>
            <a:endParaRPr lang="en-US" sz="1900" b="1" dirty="0" smtClean="0"/>
          </a:p>
          <a:p>
            <a:pPr eaLnBrk="1" hangingPunct="1">
              <a:lnSpc>
                <a:spcPct val="80000"/>
              </a:lnSpc>
            </a:pPr>
            <a:endParaRPr lang="en-US" sz="1900" b="1" dirty="0" smtClean="0"/>
          </a:p>
          <a:p>
            <a:pPr eaLnBrk="1" hangingPunct="1">
              <a:lnSpc>
                <a:spcPct val="80000"/>
              </a:lnSpc>
            </a:pPr>
            <a:endParaRPr lang="en-US" sz="1900" b="1" dirty="0" smtClean="0"/>
          </a:p>
          <a:p>
            <a:pPr eaLnBrk="1" hangingPunct="1">
              <a:lnSpc>
                <a:spcPct val="80000"/>
              </a:lnSpc>
            </a:pPr>
            <a:endParaRPr lang="en-US" sz="1900" b="1" dirty="0" smtClean="0"/>
          </a:p>
          <a:p>
            <a:pPr eaLnBrk="1" hangingPunct="1">
              <a:lnSpc>
                <a:spcPct val="80000"/>
              </a:lnSpc>
            </a:pPr>
            <a:endParaRPr lang="en-US" sz="19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900" b="1" dirty="0" err="1" smtClean="0"/>
              <a:t>Hasilnya</a:t>
            </a:r>
            <a:r>
              <a:rPr lang="en-US" sz="1900" b="1" dirty="0" smtClean="0"/>
              <a:t> : </a:t>
            </a:r>
            <a:r>
              <a:rPr lang="en-US" sz="1900" b="1" dirty="0" err="1" smtClean="0"/>
              <a:t>suatu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relasi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dengan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tuple-tuple</a:t>
            </a:r>
            <a:r>
              <a:rPr lang="en-US" sz="1900" b="1" dirty="0" smtClean="0"/>
              <a:t> yang </a:t>
            </a:r>
            <a:r>
              <a:rPr lang="en-US" sz="1900" b="1" dirty="0" err="1" smtClean="0"/>
              <a:t>memiliki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jenis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sama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dengan</a:t>
            </a:r>
            <a:r>
              <a:rPr lang="en-US" sz="1900" b="1" dirty="0" smtClean="0"/>
              <a:t> action.</a:t>
            </a:r>
          </a:p>
        </p:txBody>
      </p:sp>
      <p:graphicFrame>
        <p:nvGraphicFramePr>
          <p:cNvPr id="79120" name="Group 272"/>
          <p:cNvGraphicFramePr>
            <a:graphicFrameLocks noGrp="1"/>
          </p:cNvGraphicFramePr>
          <p:nvPr/>
        </p:nvGraphicFramePr>
        <p:xfrm>
          <a:off x="838200" y="2285992"/>
          <a:ext cx="7502525" cy="1981200"/>
        </p:xfrm>
        <a:graphic>
          <a:graphicData uri="http://schemas.openxmlformats.org/drawingml/2006/table">
            <a:tbl>
              <a:tblPr/>
              <a:tblGrid>
                <a:gridCol w="1604963"/>
                <a:gridCol w="985837"/>
                <a:gridCol w="1754188"/>
                <a:gridCol w="1782762"/>
                <a:gridCol w="1374775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kode_film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judul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jml_keping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jml_film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Spiderman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Love Story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Evil Death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121" name="Group 273"/>
          <p:cNvGraphicFramePr>
            <a:graphicFrameLocks noGrp="1"/>
          </p:cNvGraphicFramePr>
          <p:nvPr/>
        </p:nvGraphicFramePr>
        <p:xfrm>
          <a:off x="914400" y="5029200"/>
          <a:ext cx="7426325" cy="1188720"/>
        </p:xfrm>
        <a:graphic>
          <a:graphicData uri="http://schemas.openxmlformats.org/drawingml/2006/table">
            <a:tbl>
              <a:tblPr/>
              <a:tblGrid>
                <a:gridCol w="1589088"/>
                <a:gridCol w="976312"/>
                <a:gridCol w="1735138"/>
                <a:gridCol w="1765300"/>
                <a:gridCol w="1360487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kode_film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judul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jml_keping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jml_film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Spiderman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3E92908-0AFD-41F8-9E84-F14E3BF57FDE}" type="datetime1">
              <a:rPr lang="en-US" smtClean="0"/>
              <a:t>12/15/2011</a:t>
            </a:fld>
            <a:endParaRPr lang="en-SG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13</a:t>
            </a:fld>
            <a:endParaRPr lang="en-SG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11" name="Chevron 10">
            <a:hlinkClick r:id="rId2" action="ppaction://hlinksldjump"/>
          </p:cNvPr>
          <p:cNvSpPr/>
          <p:nvPr/>
        </p:nvSpPr>
        <p:spPr>
          <a:xfrm>
            <a:off x="8429652" y="5286388"/>
            <a:ext cx="642910" cy="8572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14348" y="3643314"/>
            <a:ext cx="785818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4348" y="4070354"/>
            <a:ext cx="785818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Operasi Projection (</a:t>
            </a:r>
            <a:r>
              <a:rPr lang="en-US" b="0" smtClean="0">
                <a:latin typeface="Symbol" pitchFamily="18" charset="2"/>
                <a:cs typeface="Times New Roman" charset="0"/>
              </a:rPr>
              <a:t>p</a:t>
            </a:r>
            <a:r>
              <a:rPr lang="en-US" smtClean="0"/>
              <a:t>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Operasi yang digunakan untuk memilih subset dari kolom-kolom pada suatu tabel </a:t>
            </a:r>
          </a:p>
          <a:p>
            <a:pPr eaLnBrk="1" hangingPunct="1"/>
            <a:r>
              <a:rPr lang="en-US" sz="2600" smtClean="0"/>
              <a:t>Notasi : </a:t>
            </a:r>
            <a:r>
              <a:rPr lang="en-US" sz="2600" b="1" i="1" smtClean="0">
                <a:latin typeface="Symbol" pitchFamily="18" charset="2"/>
                <a:cs typeface="Times New Roman" charset="0"/>
              </a:rPr>
              <a:t>p</a:t>
            </a:r>
            <a:r>
              <a:rPr lang="en-US" sz="2600" b="1" i="1" baseline="-25000" smtClean="0"/>
              <a:t>A1,A2,</a:t>
            </a:r>
            <a:r>
              <a:rPr lang="en-US" sz="2600" b="1" i="1" baseline="-25000" smtClean="0">
                <a:latin typeface="Tahoma" pitchFamily="34" charset="0"/>
              </a:rPr>
              <a:t>…</a:t>
            </a:r>
            <a:r>
              <a:rPr lang="en-US" sz="2600" b="1" i="1" baseline="-25000" smtClean="0"/>
              <a:t>,An</a:t>
            </a:r>
            <a:r>
              <a:rPr lang="en-US" sz="2600" b="1" i="1" smtClean="0"/>
              <a:t>(t)</a:t>
            </a:r>
            <a:r>
              <a:rPr lang="en-US" sz="2600" smtClean="0"/>
              <a:t>, dimana </a:t>
            </a:r>
            <a:r>
              <a:rPr lang="en-US" sz="2600" b="1" i="1" smtClean="0"/>
              <a:t>A</a:t>
            </a:r>
            <a:r>
              <a:rPr lang="en-US" sz="2600" b="1" i="1" baseline="-25000" smtClean="0"/>
              <a:t>1</a:t>
            </a:r>
            <a:r>
              <a:rPr lang="en-US" sz="2600" b="1" i="1" smtClean="0"/>
              <a:t>, A</a:t>
            </a:r>
            <a:r>
              <a:rPr lang="en-US" sz="2600" b="1" i="1" baseline="-25000" smtClean="0"/>
              <a:t>2</a:t>
            </a:r>
            <a:r>
              <a:rPr lang="en-US" sz="2600" b="1" i="1" smtClean="0"/>
              <a:t>, </a:t>
            </a:r>
            <a:r>
              <a:rPr lang="en-US" sz="2600" b="1" i="1" smtClean="0">
                <a:latin typeface="Tahoma" pitchFamily="34" charset="0"/>
              </a:rPr>
              <a:t>…</a:t>
            </a:r>
            <a:r>
              <a:rPr lang="en-US" sz="2600" b="1" i="1" smtClean="0"/>
              <a:t>, A</a:t>
            </a:r>
            <a:r>
              <a:rPr lang="en-US" sz="2600" b="1" i="1" baseline="-25000" smtClean="0"/>
              <a:t>n</a:t>
            </a:r>
            <a:r>
              <a:rPr lang="en-US" sz="2600" smtClean="0"/>
              <a:t> adalah daftar nama atribut dan </a:t>
            </a:r>
            <a:r>
              <a:rPr lang="en-US" sz="2600" b="1" i="1" smtClean="0"/>
              <a:t>t</a:t>
            </a:r>
            <a:r>
              <a:rPr lang="en-US" sz="2600" smtClean="0"/>
              <a:t> adalah nama suatu tabel.</a:t>
            </a:r>
          </a:p>
          <a:p>
            <a:pPr eaLnBrk="1" hangingPunct="1"/>
            <a:r>
              <a:rPr lang="en-US" sz="2600" smtClean="0"/>
              <a:t>Hasilnya : suatu tabel dengan atribut yang tercantum pada daftar nama atribut pada operasi.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19E9DD9-1B5A-418C-BD41-AF3964F39646}" type="datetime1">
              <a:rPr lang="en-US" smtClean="0"/>
              <a:t>12/15/2011</a:t>
            </a:fld>
            <a:endParaRPr lang="en-S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14</a:t>
            </a:fld>
            <a:endParaRPr lang="en-SG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Operasi Projection (lanj)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12"/>
            <a:ext cx="8686800" cy="455455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err="1" smtClean="0"/>
              <a:t>Contoh</a:t>
            </a:r>
            <a:r>
              <a:rPr lang="en-US" sz="2000" dirty="0" smtClean="0"/>
              <a:t> :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 pitchFamily="18" charset="2"/>
                <a:cs typeface="Times New Roman" charset="0"/>
              </a:rPr>
              <a:t>p</a:t>
            </a:r>
            <a:r>
              <a:rPr lang="en-US" sz="2000" baseline="-25000" dirty="0" err="1" smtClean="0"/>
              <a:t>kode_film</a:t>
            </a:r>
            <a:r>
              <a:rPr lang="en-US" sz="2000" baseline="-25000" dirty="0" smtClean="0"/>
              <a:t>, </a:t>
            </a:r>
            <a:r>
              <a:rPr lang="en-US" sz="2000" baseline="-25000" dirty="0" err="1" smtClean="0"/>
              <a:t>jenis</a:t>
            </a:r>
            <a:r>
              <a:rPr lang="en-US" sz="2000" baseline="-25000" dirty="0" smtClean="0"/>
              <a:t>, </a:t>
            </a:r>
            <a:r>
              <a:rPr lang="en-US" sz="2000" baseline="-25000" dirty="0" err="1" smtClean="0"/>
              <a:t>judul</a:t>
            </a:r>
            <a:r>
              <a:rPr lang="en-US" sz="2000" dirty="0" smtClean="0"/>
              <a:t>(film)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film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err="1" smtClean="0"/>
              <a:t>Hasilnya</a:t>
            </a:r>
            <a:r>
              <a:rPr lang="en-US" sz="2000" dirty="0" smtClean="0"/>
              <a:t> :</a:t>
            </a:r>
          </a:p>
          <a:p>
            <a:pPr eaLnBrk="1" hangingPunct="1"/>
            <a:endParaRPr lang="en-US" sz="2000" dirty="0" smtClean="0"/>
          </a:p>
        </p:txBody>
      </p:sp>
      <p:graphicFrame>
        <p:nvGraphicFramePr>
          <p:cNvPr id="68810" name="Group 202"/>
          <p:cNvGraphicFramePr>
            <a:graphicFrameLocks noGrp="1"/>
          </p:cNvGraphicFramePr>
          <p:nvPr/>
        </p:nvGraphicFramePr>
        <p:xfrm>
          <a:off x="762000" y="2143116"/>
          <a:ext cx="7467600" cy="1981200"/>
        </p:xfrm>
        <a:graphic>
          <a:graphicData uri="http://schemas.openxmlformats.org/drawingml/2006/table">
            <a:tbl>
              <a:tblPr/>
              <a:tblGrid>
                <a:gridCol w="1598613"/>
                <a:gridCol w="1239837"/>
                <a:gridCol w="1668463"/>
                <a:gridCol w="1592262"/>
                <a:gridCol w="1368425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kode_film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judul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jml_keping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jml_film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Spiderman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Love Story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Evil Death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8811" name="Group 203"/>
          <p:cNvGraphicFramePr>
            <a:graphicFrameLocks noGrp="1"/>
          </p:cNvGraphicFramePr>
          <p:nvPr/>
        </p:nvGraphicFramePr>
        <p:xfrm>
          <a:off x="3014682" y="4214818"/>
          <a:ext cx="4343400" cy="1981200"/>
        </p:xfrm>
        <a:graphic>
          <a:graphicData uri="http://schemas.openxmlformats.org/drawingml/2006/table">
            <a:tbl>
              <a:tblPr/>
              <a:tblGrid>
                <a:gridCol w="1604963"/>
                <a:gridCol w="984250"/>
                <a:gridCol w="1754187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kode_film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jenis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judul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Spiderman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Love Story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Evil Death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8ED8EC02-7970-4618-82E9-332721C48D3C}" type="datetime1">
              <a:rPr lang="en-US" smtClean="0"/>
              <a:t>12/15/2011</a:t>
            </a:fld>
            <a:endParaRPr lang="en-SG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15</a:t>
            </a:fld>
            <a:endParaRPr lang="en-SG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>
            <a:off x="8429652" y="5286388"/>
            <a:ext cx="642910" cy="8572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072066" y="307181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501620" y="3142454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 err="1" smtClean="0"/>
              <a:t>Operasi</a:t>
            </a:r>
            <a:r>
              <a:rPr lang="en-US" dirty="0" smtClean="0"/>
              <a:t> Union/</a:t>
            </a:r>
            <a:r>
              <a:rPr lang="en-US" dirty="0" err="1" smtClean="0"/>
              <a:t>Gabungan</a:t>
            </a:r>
            <a:r>
              <a:rPr lang="en-US" dirty="0" smtClean="0"/>
              <a:t> (</a:t>
            </a:r>
            <a:r>
              <a:rPr lang="en-US" dirty="0" smtClean="0">
                <a:sym typeface="Symbol" pitchFamily="18" charset="2"/>
              </a:rPr>
              <a:t>)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err="1" smtClean="0"/>
              <a:t>Operasi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menggabungkan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query.</a:t>
            </a:r>
          </a:p>
          <a:p>
            <a:pPr eaLnBrk="1" hangingPunct="1"/>
            <a:r>
              <a:rPr lang="en-US" sz="2600" dirty="0" err="1" smtClean="0"/>
              <a:t>Notasi</a:t>
            </a:r>
            <a:r>
              <a:rPr lang="en-US" sz="2600" dirty="0" smtClean="0"/>
              <a:t> : </a:t>
            </a:r>
            <a:r>
              <a:rPr lang="en-US" sz="2600" b="1" i="1" dirty="0" smtClean="0"/>
              <a:t>r </a:t>
            </a:r>
            <a:r>
              <a:rPr lang="en-US" sz="2600" b="1" i="1" dirty="0" smtClean="0">
                <a:sym typeface="Symbol" pitchFamily="18" charset="2"/>
              </a:rPr>
              <a:t> s</a:t>
            </a:r>
            <a:r>
              <a:rPr lang="en-US" sz="2600" dirty="0" smtClean="0">
                <a:sym typeface="Symbol" pitchFamily="18" charset="2"/>
              </a:rPr>
              <a:t>, </a:t>
            </a:r>
            <a:r>
              <a:rPr lang="en-US" sz="2600" dirty="0" err="1" smtClean="0">
                <a:sym typeface="Symbol" pitchFamily="18" charset="2"/>
              </a:rPr>
              <a:t>menghasilkan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suatu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/>
              <a:t>tabel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baru</a:t>
            </a:r>
            <a:r>
              <a:rPr lang="en-US" sz="2600" dirty="0" smtClean="0">
                <a:sym typeface="Symbol" pitchFamily="18" charset="2"/>
              </a:rPr>
              <a:t> yang </a:t>
            </a:r>
            <a:r>
              <a:rPr lang="en-US" sz="2600" dirty="0" err="1" smtClean="0">
                <a:sym typeface="Symbol" pitchFamily="18" charset="2"/>
              </a:rPr>
              <a:t>elemen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barisnya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merupakan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elemen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dari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b="1" i="1" dirty="0" smtClean="0">
                <a:sym typeface="Symbol" pitchFamily="18" charset="2"/>
              </a:rPr>
              <a:t>r </a:t>
            </a:r>
            <a:r>
              <a:rPr lang="en-US" sz="2600" dirty="0" err="1" smtClean="0">
                <a:sym typeface="Symbol" pitchFamily="18" charset="2"/>
              </a:rPr>
              <a:t>dan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b="1" i="1" dirty="0" smtClean="0">
                <a:sym typeface="Symbol" pitchFamily="18" charset="2"/>
              </a:rPr>
              <a:t>s</a:t>
            </a:r>
            <a:r>
              <a:rPr lang="en-US" sz="2600" dirty="0" smtClean="0">
                <a:sym typeface="Symbol" pitchFamily="18" charset="2"/>
              </a:rPr>
              <a:t>,</a:t>
            </a:r>
            <a:r>
              <a:rPr lang="en-US" sz="2600" b="1" i="1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tidak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ada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duplikasi</a:t>
            </a:r>
            <a:r>
              <a:rPr lang="en-US" sz="2600" dirty="0" smtClean="0">
                <a:sym typeface="Symbol" pitchFamily="18" charset="2"/>
              </a:rPr>
              <a:t> data.</a:t>
            </a:r>
          </a:p>
          <a:p>
            <a:pPr eaLnBrk="1" hangingPunct="1"/>
            <a:r>
              <a:rPr lang="en-US" sz="2600" dirty="0" err="1" smtClean="0">
                <a:sym typeface="Symbol" pitchFamily="18" charset="2"/>
              </a:rPr>
              <a:t>Untuk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b="1" i="1" dirty="0" smtClean="0">
                <a:sym typeface="Symbol" pitchFamily="18" charset="2"/>
              </a:rPr>
              <a:t>r  s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harus</a:t>
            </a:r>
            <a:r>
              <a:rPr lang="en-US" sz="2600" dirty="0" smtClean="0">
                <a:sym typeface="Symbol" pitchFamily="18" charset="2"/>
              </a:rPr>
              <a:t> valid : </a:t>
            </a:r>
            <a:r>
              <a:rPr lang="en-US" sz="2600" b="1" i="1" dirty="0" smtClean="0">
                <a:sym typeface="Symbol" pitchFamily="18" charset="2"/>
              </a:rPr>
              <a:t>r</a:t>
            </a:r>
            <a:r>
              <a:rPr lang="en-US" sz="2600" dirty="0" smtClean="0">
                <a:sym typeface="Symbol" pitchFamily="18" charset="2"/>
              </a:rPr>
              <a:t>, </a:t>
            </a:r>
            <a:r>
              <a:rPr lang="en-US" sz="2600" b="1" i="1" dirty="0" smtClean="0">
                <a:sym typeface="Symbol" pitchFamily="18" charset="2"/>
              </a:rPr>
              <a:t>s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harus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memiliki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jumlah</a:t>
            </a:r>
            <a:r>
              <a:rPr lang="en-US" sz="2600" dirty="0" smtClean="0">
                <a:sym typeface="Symbol" pitchFamily="18" charset="2"/>
              </a:rPr>
              <a:t> </a:t>
            </a:r>
            <a:r>
              <a:rPr lang="en-US" sz="2600" dirty="0" err="1" smtClean="0">
                <a:sym typeface="Symbol" pitchFamily="18" charset="2"/>
              </a:rPr>
              <a:t>atribut</a:t>
            </a:r>
            <a:r>
              <a:rPr lang="en-US" sz="2600" dirty="0" smtClean="0">
                <a:sym typeface="Symbol" pitchFamily="18" charset="2"/>
              </a:rPr>
              <a:t> yang </a:t>
            </a:r>
            <a:r>
              <a:rPr lang="en-US" sz="2600" dirty="0" err="1" smtClean="0">
                <a:sym typeface="Symbol" pitchFamily="18" charset="2"/>
              </a:rPr>
              <a:t>sama</a:t>
            </a:r>
            <a:r>
              <a:rPr lang="en-US" sz="2600" dirty="0" smtClean="0">
                <a:sym typeface="Symbol" pitchFamily="18" charset="2"/>
              </a:rPr>
              <a:t>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E0E2B29-0A11-49F1-8258-B425FEF49554}" type="datetime1">
              <a:rPr lang="en-US" smtClean="0"/>
              <a:t>12/15/2011</a:t>
            </a:fld>
            <a:endParaRPr lang="en-S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16</a:t>
            </a:fld>
            <a:endParaRPr lang="en-SG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Operasi Union/Gabungan (</a:t>
            </a:r>
            <a:r>
              <a:rPr lang="en-US" sz="3000" smtClean="0">
                <a:sym typeface="Symbol" pitchFamily="18" charset="2"/>
              </a:rPr>
              <a:t>lanj)</a:t>
            </a:r>
          </a:p>
        </p:txBody>
      </p:sp>
      <p:graphicFrame>
        <p:nvGraphicFramePr>
          <p:cNvPr id="70727" name="Group 71"/>
          <p:cNvGraphicFramePr>
            <a:graphicFrameLocks noGrp="1"/>
          </p:cNvGraphicFramePr>
          <p:nvPr>
            <p:ph idx="1"/>
          </p:nvPr>
        </p:nvGraphicFramePr>
        <p:xfrm>
          <a:off x="714348" y="2068466"/>
          <a:ext cx="4214842" cy="2021620"/>
        </p:xfrm>
        <a:graphic>
          <a:graphicData uri="http://schemas.openxmlformats.org/drawingml/2006/table">
            <a:tbl>
              <a:tblPr/>
              <a:tblGrid>
                <a:gridCol w="1479056"/>
                <a:gridCol w="1475861"/>
                <a:gridCol w="1259925"/>
              </a:tblGrid>
              <a:tr h="33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453839" marR="4538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453839" marR="4538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453839" marR="4538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</a:t>
                      </a:r>
                    </a:p>
                  </a:txBody>
                  <a:tcPr marL="453839" marR="4538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453839" marR="4538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453839" marR="4538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bb</a:t>
                      </a:r>
                    </a:p>
                  </a:txBody>
                  <a:tcPr marL="453839" marR="4538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453839" marR="4538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453839" marR="4538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bb</a:t>
                      </a:r>
                    </a:p>
                  </a:txBody>
                  <a:tcPr marL="453839" marR="4538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453839" marR="4538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453839" marR="4538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3839" marR="4538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453839" marR="4538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453839" marR="4538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32" y="1500174"/>
            <a:ext cx="7848600" cy="4648200"/>
          </a:xfrm>
        </p:spPr>
        <p:txBody>
          <a:bodyPr/>
          <a:lstStyle/>
          <a:p>
            <a:pPr eaLnBrk="1" hangingPunct="1"/>
            <a:r>
              <a:rPr lang="en-US" sz="2600" dirty="0" err="1" smtClean="0">
                <a:latin typeface="Franklin Gothic Book" pitchFamily="34" charset="0"/>
              </a:rPr>
              <a:t>tabel</a:t>
            </a:r>
            <a:r>
              <a:rPr lang="en-US" sz="2600" dirty="0" smtClean="0">
                <a:latin typeface="Franklin Gothic Book" pitchFamily="34" charset="0"/>
              </a:rPr>
              <a:t> r</a:t>
            </a:r>
          </a:p>
          <a:p>
            <a:pPr eaLnBrk="1" hangingPunct="1"/>
            <a:endParaRPr lang="en-US" sz="2600" dirty="0" smtClean="0">
              <a:latin typeface="Franklin Gothic Book" pitchFamily="34" charset="0"/>
            </a:endParaRPr>
          </a:p>
          <a:p>
            <a:pPr eaLnBrk="1" hangingPunct="1"/>
            <a:endParaRPr lang="en-US" sz="2600" dirty="0" smtClean="0">
              <a:latin typeface="Franklin Gothic Book" pitchFamily="34" charset="0"/>
            </a:endParaRPr>
          </a:p>
          <a:p>
            <a:pPr eaLnBrk="1" hangingPunct="1"/>
            <a:endParaRPr lang="en-US" sz="2600" dirty="0" smtClean="0">
              <a:latin typeface="Franklin Gothic Book" pitchFamily="34" charset="0"/>
            </a:endParaRPr>
          </a:p>
          <a:p>
            <a:pPr eaLnBrk="1" hangingPunct="1"/>
            <a:endParaRPr lang="en-US" sz="2600" dirty="0" smtClean="0">
              <a:latin typeface="Franklin Gothic Book" pitchFamily="34" charset="0"/>
            </a:endParaRPr>
          </a:p>
          <a:p>
            <a:pPr eaLnBrk="1" hangingPunct="1"/>
            <a:endParaRPr lang="en-US" sz="2600" dirty="0" smtClean="0">
              <a:latin typeface="Franklin Gothic Book" pitchFamily="34" charset="0"/>
              <a:cs typeface="Times New Roman" charset="0"/>
            </a:endParaRPr>
          </a:p>
          <a:p>
            <a:pPr eaLnBrk="1" hangingPunct="1"/>
            <a:r>
              <a:rPr lang="en-US" sz="2600" dirty="0" err="1" smtClean="0">
                <a:latin typeface="Franklin Gothic Book" pitchFamily="34" charset="0"/>
                <a:cs typeface="Times New Roman" charset="0"/>
              </a:rPr>
              <a:t>p</a:t>
            </a:r>
            <a:r>
              <a:rPr lang="en-US" sz="2600" baseline="-25000" dirty="0" err="1" smtClean="0">
                <a:latin typeface="Franklin Gothic Book" pitchFamily="34" charset="0"/>
              </a:rPr>
              <a:t>A</a:t>
            </a:r>
            <a:r>
              <a:rPr lang="en-US" sz="2600" dirty="0" smtClean="0">
                <a:latin typeface="Franklin Gothic Book" pitchFamily="34" charset="0"/>
              </a:rPr>
              <a:t>(r) </a:t>
            </a:r>
            <a:r>
              <a:rPr lang="en-US" sz="2600" dirty="0" smtClean="0">
                <a:latin typeface="Franklin Gothic Book" pitchFamily="34" charset="0"/>
                <a:sym typeface="Symbol" pitchFamily="18" charset="2"/>
              </a:rPr>
              <a:t> </a:t>
            </a:r>
            <a:r>
              <a:rPr lang="en-US" sz="2600" dirty="0" err="1" smtClean="0">
                <a:latin typeface="Franklin Gothic Book" pitchFamily="34" charset="0"/>
                <a:cs typeface="Times New Roman" charset="0"/>
              </a:rPr>
              <a:t>p</a:t>
            </a:r>
            <a:r>
              <a:rPr lang="en-US" sz="2600" baseline="-25000" dirty="0" err="1" smtClean="0">
                <a:latin typeface="Franklin Gothic Book" pitchFamily="34" charset="0"/>
              </a:rPr>
              <a:t>A</a:t>
            </a:r>
            <a:r>
              <a:rPr lang="en-US" sz="2600" dirty="0" smtClean="0">
                <a:latin typeface="Franklin Gothic Book" pitchFamily="34" charset="0"/>
              </a:rPr>
              <a:t>(s)</a:t>
            </a:r>
          </a:p>
        </p:txBody>
      </p:sp>
      <p:sp>
        <p:nvSpPr>
          <p:cNvPr id="12319" name="Rectangle 30"/>
          <p:cNvSpPr>
            <a:spLocks noChangeArrowheads="1"/>
          </p:cNvSpPr>
          <p:nvPr/>
        </p:nvSpPr>
        <p:spPr bwMode="auto">
          <a:xfrm>
            <a:off x="5334032" y="1566882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600" dirty="0" err="1">
                <a:latin typeface="Franklin Gothic Book" pitchFamily="34" charset="0"/>
              </a:rPr>
              <a:t>tabel</a:t>
            </a:r>
            <a:r>
              <a:rPr lang="en-US" sz="2600" dirty="0">
                <a:latin typeface="Arial" charset="0"/>
              </a:rPr>
              <a:t> s</a:t>
            </a:r>
          </a:p>
        </p:txBody>
      </p:sp>
      <p:graphicFrame>
        <p:nvGraphicFramePr>
          <p:cNvPr id="70728" name="Group 72"/>
          <p:cNvGraphicFramePr>
            <a:graphicFrameLocks noGrp="1"/>
          </p:cNvGraphicFramePr>
          <p:nvPr/>
        </p:nvGraphicFramePr>
        <p:xfrm>
          <a:off x="5791232" y="2038338"/>
          <a:ext cx="2852733" cy="2101830"/>
        </p:xfrm>
        <a:graphic>
          <a:graphicData uri="http://schemas.openxmlformats.org/drawingml/2006/table">
            <a:tbl>
              <a:tblPr/>
              <a:tblGrid>
                <a:gridCol w="950911"/>
                <a:gridCol w="950911"/>
                <a:gridCol w="950911"/>
              </a:tblGrid>
              <a:tr h="420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729" name="Group 73"/>
          <p:cNvGraphicFramePr>
            <a:graphicFrameLocks noGrp="1"/>
          </p:cNvGraphicFramePr>
          <p:nvPr/>
        </p:nvGraphicFramePr>
        <p:xfrm>
          <a:off x="2571736" y="4211605"/>
          <a:ext cx="1000132" cy="1981200"/>
        </p:xfrm>
        <a:graphic>
          <a:graphicData uri="http://schemas.openxmlformats.org/drawingml/2006/table">
            <a:tbl>
              <a:tblPr/>
              <a:tblGrid>
                <a:gridCol w="1000132"/>
              </a:tblGrid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9724985-9AEA-4868-BB2E-9887DBA38526}" type="datetime1">
              <a:rPr lang="en-US" smtClean="0"/>
              <a:t>12/15/2011</a:t>
            </a:fld>
            <a:endParaRPr lang="en-SG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17</a:t>
            </a:fld>
            <a:endParaRPr lang="en-SG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12" name="Chevron 11">
            <a:hlinkClick r:id="rId2" action="ppaction://hlinksldjump"/>
          </p:cNvPr>
          <p:cNvSpPr/>
          <p:nvPr/>
        </p:nvSpPr>
        <p:spPr>
          <a:xfrm>
            <a:off x="8429652" y="5286388"/>
            <a:ext cx="642910" cy="8572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274638"/>
            <a:ext cx="7643834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err="1" smtClean="0"/>
              <a:t>Operasi</a:t>
            </a:r>
            <a:r>
              <a:rPr lang="en-US" dirty="0" smtClean="0"/>
              <a:t> Intersection/</a:t>
            </a:r>
            <a:r>
              <a:rPr lang="en-US" dirty="0" err="1" smtClean="0"/>
              <a:t>Irisan</a:t>
            </a:r>
            <a:r>
              <a:rPr lang="en-US" dirty="0" smtClean="0"/>
              <a:t> (</a:t>
            </a:r>
            <a:r>
              <a:rPr lang="en-US" dirty="0" smtClean="0">
                <a:sym typeface="Symbol" pitchFamily="18" charset="2"/>
              </a:rPr>
              <a:t>)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686800" cy="4554551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 err="1" smtClean="0"/>
              <a:t>Notasi</a:t>
            </a:r>
            <a:r>
              <a:rPr lang="en-US" sz="2400" dirty="0" smtClean="0"/>
              <a:t> : </a:t>
            </a:r>
            <a:r>
              <a:rPr lang="en-US" sz="2400" b="1" i="1" dirty="0" smtClean="0"/>
              <a:t>r</a:t>
            </a:r>
            <a:r>
              <a:rPr lang="en-US" sz="2400" dirty="0" smtClean="0"/>
              <a:t> </a:t>
            </a:r>
            <a:r>
              <a:rPr lang="en-US" sz="2400" b="1" i="1" dirty="0" smtClean="0">
                <a:sym typeface="Symbol" pitchFamily="18" charset="2"/>
              </a:rPr>
              <a:t> s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err="1" smtClean="0">
                <a:sym typeface="Symbol" pitchFamily="18" charset="2"/>
              </a:rPr>
              <a:t>menghasilkan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suatu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tabel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baru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dengan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elemen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barisnya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merupakan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elemen</a:t>
            </a:r>
            <a:r>
              <a:rPr lang="en-US" sz="2400" dirty="0" smtClean="0">
                <a:sym typeface="Symbol" pitchFamily="18" charset="2"/>
              </a:rPr>
              <a:t> yang </a:t>
            </a:r>
            <a:r>
              <a:rPr lang="en-US" sz="2400" dirty="0" err="1" smtClean="0">
                <a:sym typeface="Symbol" pitchFamily="18" charset="2"/>
              </a:rPr>
              <a:t>terdapat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pada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tabel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i="1" dirty="0" smtClean="0">
                <a:sym typeface="Symbol" pitchFamily="18" charset="2"/>
              </a:rPr>
              <a:t>r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elemen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tersebut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juga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terdapat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pada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tabel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i="1" dirty="0" smtClean="0"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err="1" smtClean="0">
                <a:sym typeface="Symbol" pitchFamily="18" charset="2"/>
              </a:rPr>
              <a:t>tidak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ada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duplikasi</a:t>
            </a:r>
            <a:r>
              <a:rPr lang="en-US" sz="2400" dirty="0" smtClean="0">
                <a:sym typeface="Symbol" pitchFamily="18" charset="2"/>
              </a:rPr>
              <a:t> data. </a:t>
            </a:r>
            <a:r>
              <a:rPr lang="en-US" sz="2400" b="1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b="1" i="1" dirty="0" smtClean="0"/>
              <a:t>r</a:t>
            </a:r>
            <a:r>
              <a:rPr lang="en-US" sz="2400" dirty="0" smtClean="0"/>
              <a:t>		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b="1" i="1" dirty="0" smtClean="0"/>
              <a:t>s</a:t>
            </a:r>
          </a:p>
          <a:p>
            <a:pPr eaLnBrk="1" hangingPunct="1">
              <a:lnSpc>
                <a:spcPct val="100000"/>
              </a:lnSpc>
            </a:pPr>
            <a:endParaRPr lang="en-US" sz="1800" b="1" i="1" dirty="0" smtClean="0"/>
          </a:p>
          <a:p>
            <a:pPr eaLnBrk="1" hangingPunct="1">
              <a:lnSpc>
                <a:spcPct val="100000"/>
              </a:lnSpc>
            </a:pPr>
            <a:endParaRPr lang="en-US" sz="1800" b="1" i="1" dirty="0" smtClean="0"/>
          </a:p>
          <a:p>
            <a:pPr eaLnBrk="1" hangingPunct="1">
              <a:lnSpc>
                <a:spcPct val="100000"/>
              </a:lnSpc>
            </a:pPr>
            <a:endParaRPr lang="en-US" sz="1800" b="1" i="1" dirty="0" smtClean="0"/>
          </a:p>
          <a:p>
            <a:pPr eaLnBrk="1" hangingPunct="1">
              <a:lnSpc>
                <a:spcPct val="100000"/>
              </a:lnSpc>
            </a:pPr>
            <a:endParaRPr lang="en-US" sz="1800" b="1" i="1" dirty="0" smtClean="0"/>
          </a:p>
          <a:p>
            <a:pPr eaLnBrk="1" hangingPunct="1">
              <a:lnSpc>
                <a:spcPct val="100000"/>
              </a:lnSpc>
            </a:pPr>
            <a:endParaRPr lang="en-US" sz="1800" b="1" i="1" dirty="0" smtClean="0"/>
          </a:p>
          <a:p>
            <a:pPr eaLnBrk="1" hangingPunct="1">
              <a:lnSpc>
                <a:spcPct val="100000"/>
              </a:lnSpc>
            </a:pPr>
            <a:r>
              <a:rPr lang="en-US" sz="1800" b="1" i="1" dirty="0" smtClean="0"/>
              <a:t>r </a:t>
            </a:r>
            <a:r>
              <a:rPr lang="en-US" sz="1800" b="1" i="1" dirty="0" smtClean="0">
                <a:sym typeface="Symbol" pitchFamily="18" charset="2"/>
              </a:rPr>
              <a:t> s</a:t>
            </a:r>
          </a:p>
        </p:txBody>
      </p:sp>
      <p:graphicFrame>
        <p:nvGraphicFramePr>
          <p:cNvPr id="71726" name="Group 46"/>
          <p:cNvGraphicFramePr>
            <a:graphicFrameLocks noGrp="1"/>
          </p:cNvGraphicFramePr>
          <p:nvPr/>
        </p:nvGraphicFramePr>
        <p:xfrm>
          <a:off x="928662" y="3571876"/>
          <a:ext cx="1346200" cy="158496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28" name="Group 48"/>
          <p:cNvGraphicFramePr>
            <a:graphicFrameLocks noGrp="1"/>
          </p:cNvGraphicFramePr>
          <p:nvPr/>
        </p:nvGraphicFramePr>
        <p:xfrm>
          <a:off x="3368676" y="3669040"/>
          <a:ext cx="1346200" cy="118872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27" name="Group 47"/>
          <p:cNvGraphicFramePr>
            <a:graphicFrameLocks noGrp="1"/>
          </p:cNvGraphicFramePr>
          <p:nvPr/>
        </p:nvGraphicFramePr>
        <p:xfrm>
          <a:off x="1643042" y="5357826"/>
          <a:ext cx="1346200" cy="79248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C25E346-628B-4343-99BB-C3D1BB82B97B}" type="datetime1">
              <a:rPr lang="en-US" smtClean="0"/>
              <a:t>12/15/2011</a:t>
            </a:fld>
            <a:endParaRPr lang="en-SG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18</a:t>
            </a:fld>
            <a:endParaRPr lang="en-SG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11" name="Chevron 10">
            <a:hlinkClick r:id="rId2" action="ppaction://hlinksldjump"/>
          </p:cNvPr>
          <p:cNvSpPr/>
          <p:nvPr/>
        </p:nvSpPr>
        <p:spPr>
          <a:xfrm>
            <a:off x="8429652" y="5286388"/>
            <a:ext cx="642910" cy="8572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Operasi Set Difference (–)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 err="1" smtClean="0"/>
              <a:t>Notasi</a:t>
            </a:r>
            <a:r>
              <a:rPr lang="en-US" sz="2400" dirty="0" smtClean="0"/>
              <a:t> </a:t>
            </a:r>
            <a:r>
              <a:rPr lang="en-US" sz="2400" b="1" i="1" dirty="0" smtClean="0"/>
              <a:t>r </a:t>
            </a:r>
            <a:r>
              <a:rPr lang="en-US" sz="2400" dirty="0" smtClean="0"/>
              <a:t>–</a:t>
            </a:r>
            <a:r>
              <a:rPr lang="en-US" sz="2400" b="1" i="1" dirty="0" smtClean="0"/>
              <a:t> s</a:t>
            </a:r>
            <a:r>
              <a:rPr lang="en-US" sz="2400" dirty="0" smtClean="0"/>
              <a:t>,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barisnya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b="1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b="1" i="1" dirty="0" smtClean="0"/>
              <a:t>s</a:t>
            </a:r>
            <a:r>
              <a:rPr lang="en-US" sz="2400" dirty="0" smtClean="0"/>
              <a:t>. </a:t>
            </a:r>
            <a:r>
              <a:rPr lang="en-US" sz="2400" b="1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 err="1" smtClean="0"/>
              <a:t>tabel</a:t>
            </a:r>
            <a:r>
              <a:rPr lang="en-US" sz="2400" dirty="0" smtClean="0"/>
              <a:t> r</a:t>
            </a:r>
          </a:p>
          <a:p>
            <a:pPr eaLnBrk="1" hangingPunct="1">
              <a:lnSpc>
                <a:spcPct val="100000"/>
              </a:lnSpc>
            </a:pPr>
            <a:endParaRPr lang="en-US" sz="2400" dirty="0" smtClean="0"/>
          </a:p>
          <a:p>
            <a:pPr eaLnBrk="1" hangingPunct="1">
              <a:lnSpc>
                <a:spcPct val="100000"/>
              </a:lnSpc>
            </a:pPr>
            <a:endParaRPr lang="en-US" sz="2400" dirty="0" smtClean="0"/>
          </a:p>
          <a:p>
            <a:pPr eaLnBrk="1" hangingPunct="1">
              <a:lnSpc>
                <a:spcPct val="100000"/>
              </a:lnSpc>
            </a:pPr>
            <a:endParaRPr lang="en-US" sz="2400" dirty="0" smtClean="0"/>
          </a:p>
          <a:p>
            <a:pPr eaLnBrk="1" hangingPunct="1">
              <a:lnSpc>
                <a:spcPct val="100000"/>
              </a:lnSpc>
            </a:pPr>
            <a:endParaRPr lang="en-US" sz="2400" dirty="0" smtClean="0"/>
          </a:p>
          <a:p>
            <a:pPr eaLnBrk="1" hangingPunct="1">
              <a:lnSpc>
                <a:spcPct val="100000"/>
              </a:lnSpc>
            </a:pPr>
            <a:endParaRPr lang="en-US" sz="2400" dirty="0" smtClean="0"/>
          </a:p>
          <a:p>
            <a:pPr eaLnBrk="1" hangingPunct="1">
              <a:lnSpc>
                <a:spcPct val="100000"/>
              </a:lnSpc>
            </a:pPr>
            <a:r>
              <a:rPr lang="en-US" sz="2400" dirty="0" err="1" smtClean="0">
                <a:latin typeface="Symbol" pitchFamily="18" charset="2"/>
                <a:cs typeface="Times New Roman" charset="0"/>
              </a:rPr>
              <a:t>p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(r) </a:t>
            </a:r>
            <a:r>
              <a:rPr lang="en-US" sz="2400" dirty="0" smtClean="0">
                <a:sym typeface="Symbol" pitchFamily="18" charset="2"/>
              </a:rPr>
              <a:t>- </a:t>
            </a:r>
            <a:r>
              <a:rPr lang="en-US" sz="2400" dirty="0" err="1" smtClean="0">
                <a:latin typeface="Symbol" pitchFamily="18" charset="2"/>
                <a:cs typeface="Times New Roman" charset="0"/>
              </a:rPr>
              <a:t>p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(s)</a:t>
            </a:r>
          </a:p>
        </p:txBody>
      </p:sp>
      <p:graphicFrame>
        <p:nvGraphicFramePr>
          <p:cNvPr id="72769" name="Group 65"/>
          <p:cNvGraphicFramePr>
            <a:graphicFrameLocks noGrp="1"/>
          </p:cNvGraphicFramePr>
          <p:nvPr/>
        </p:nvGraphicFramePr>
        <p:xfrm>
          <a:off x="928662" y="3233750"/>
          <a:ext cx="2019300" cy="19812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7" name="Rectangle 30"/>
          <p:cNvSpPr>
            <a:spLocks noChangeArrowheads="1"/>
          </p:cNvSpPr>
          <p:nvPr/>
        </p:nvSpPr>
        <p:spPr bwMode="auto">
          <a:xfrm>
            <a:off x="5105400" y="2714620"/>
            <a:ext cx="2971800" cy="353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</a:pPr>
            <a:r>
              <a:rPr lang="en-US" sz="2400" dirty="0" err="1" smtClean="0">
                <a:latin typeface="Franklin Gothic Book" pitchFamily="34" charset="0"/>
              </a:rPr>
              <a:t>tabel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>
                <a:latin typeface="Franklin Gothic Book" pitchFamily="34" charset="0"/>
              </a:rPr>
              <a:t>s</a:t>
            </a:r>
          </a:p>
        </p:txBody>
      </p:sp>
      <p:graphicFrame>
        <p:nvGraphicFramePr>
          <p:cNvPr id="72770" name="Group 66"/>
          <p:cNvGraphicFramePr>
            <a:graphicFrameLocks noGrp="1"/>
          </p:cNvGraphicFramePr>
          <p:nvPr/>
        </p:nvGraphicFramePr>
        <p:xfrm>
          <a:off x="2357422" y="5429264"/>
          <a:ext cx="673100" cy="792480"/>
        </p:xfrm>
        <a:graphic>
          <a:graphicData uri="http://schemas.openxmlformats.org/drawingml/2006/table">
            <a:tbl>
              <a:tblPr/>
              <a:tblGrid>
                <a:gridCol w="673100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72"/>
          <p:cNvGraphicFramePr>
            <a:graphicFrameLocks noGrp="1"/>
          </p:cNvGraphicFramePr>
          <p:nvPr/>
        </p:nvGraphicFramePr>
        <p:xfrm>
          <a:off x="5572132" y="3286124"/>
          <a:ext cx="2019300" cy="19812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C0775055-D77C-42AF-83C3-91941D7D7185}" type="datetime1">
              <a:rPr lang="en-US" smtClean="0"/>
              <a:t>12/15/2011</a:t>
            </a:fld>
            <a:endParaRPr lang="en-SG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19</a:t>
            </a:fld>
            <a:endParaRPr lang="en-SG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11" name="Chevron 10">
            <a:hlinkClick r:id="rId2" action="ppaction://hlinksldjump"/>
          </p:cNvPr>
          <p:cNvSpPr/>
          <p:nvPr/>
        </p:nvSpPr>
        <p:spPr>
          <a:xfrm>
            <a:off x="8429652" y="5286388"/>
            <a:ext cx="642910" cy="8572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AAE5-DE40-4E48-881B-8E8864F3498C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Operasi</a:t>
            </a:r>
            <a:r>
              <a:rPr lang="en-US" sz="3600" dirty="0" smtClean="0"/>
              <a:t> Cross/Cartesian-Product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 err="1" smtClean="0"/>
              <a:t>Notasi</a:t>
            </a:r>
            <a:r>
              <a:rPr lang="en-US" sz="2400" dirty="0" smtClean="0"/>
              <a:t> </a:t>
            </a:r>
            <a:r>
              <a:rPr lang="en-US" sz="2400" b="1" i="1" dirty="0" smtClean="0"/>
              <a:t>r x s</a:t>
            </a:r>
            <a:r>
              <a:rPr lang="en-US" sz="2400" dirty="0" smtClean="0"/>
              <a:t>,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/</a:t>
            </a:r>
            <a:r>
              <a:rPr lang="en-US" sz="2400" dirty="0" err="1" smtClean="0"/>
              <a:t>tuple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b="1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i="1" dirty="0" smtClean="0"/>
              <a:t>s</a:t>
            </a:r>
            <a:r>
              <a:rPr lang="en-US" sz="2400" dirty="0" smtClean="0"/>
              <a:t>.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b="1" i="1" dirty="0" smtClean="0"/>
              <a:t>r </a:t>
            </a:r>
            <a:r>
              <a:rPr lang="en-US" sz="2400" dirty="0" smtClean="0"/>
              <a:t>:</a:t>
            </a:r>
            <a:r>
              <a:rPr lang="en-US" sz="2400" b="1" i="1" dirty="0" smtClean="0"/>
              <a:t>		      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b="1" i="1" dirty="0" smtClean="0"/>
              <a:t>r x s</a:t>
            </a:r>
            <a:r>
              <a:rPr lang="en-US" sz="2400" dirty="0" smtClean="0"/>
              <a:t> :</a:t>
            </a:r>
            <a:endParaRPr lang="en-US" sz="2400" b="1" i="1" dirty="0" smtClean="0"/>
          </a:p>
          <a:p>
            <a:pPr eaLnBrk="1" hangingPunct="1">
              <a:lnSpc>
                <a:spcPct val="100000"/>
              </a:lnSpc>
            </a:pPr>
            <a:endParaRPr lang="en-US" sz="2400" dirty="0" smtClean="0"/>
          </a:p>
          <a:p>
            <a:pPr eaLnBrk="1" hangingPunct="1">
              <a:lnSpc>
                <a:spcPct val="100000"/>
              </a:lnSpc>
            </a:pPr>
            <a:endParaRPr lang="en-US" sz="2400" dirty="0" smtClean="0"/>
          </a:p>
          <a:p>
            <a:pPr eaLnBrk="1" hangingPunct="1">
              <a:lnSpc>
                <a:spcPct val="100000"/>
              </a:lnSpc>
            </a:pPr>
            <a:endParaRPr lang="en-US" sz="2400" dirty="0" smtClean="0"/>
          </a:p>
          <a:p>
            <a:pPr eaLnBrk="1" hangingPunct="1">
              <a:lnSpc>
                <a:spcPct val="100000"/>
              </a:lnSpc>
            </a:pPr>
            <a:endParaRPr lang="en-US" sz="2400" dirty="0" smtClean="0"/>
          </a:p>
          <a:p>
            <a:pPr eaLnBrk="1" hangingPunct="1">
              <a:lnSpc>
                <a:spcPct val="100000"/>
              </a:lnSpc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b="1" i="1" dirty="0" smtClean="0"/>
              <a:t>s 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100000"/>
              </a:lnSpc>
            </a:pPr>
            <a:endParaRPr lang="en-US" sz="2400" dirty="0" smtClean="0"/>
          </a:p>
        </p:txBody>
      </p:sp>
      <p:graphicFrame>
        <p:nvGraphicFramePr>
          <p:cNvPr id="73805" name="Group 77"/>
          <p:cNvGraphicFramePr>
            <a:graphicFrameLocks noGrp="1"/>
          </p:cNvGraphicFramePr>
          <p:nvPr/>
        </p:nvGraphicFramePr>
        <p:xfrm>
          <a:off x="2071670" y="3000372"/>
          <a:ext cx="1346200" cy="118872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806" name="Group 78"/>
          <p:cNvGraphicFramePr>
            <a:graphicFrameLocks noGrp="1"/>
          </p:cNvGraphicFramePr>
          <p:nvPr/>
        </p:nvGraphicFramePr>
        <p:xfrm>
          <a:off x="2071670" y="4572008"/>
          <a:ext cx="1346200" cy="158496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807" name="Group 79"/>
          <p:cNvGraphicFramePr>
            <a:graphicFrameLocks noGrp="1"/>
          </p:cNvGraphicFramePr>
          <p:nvPr/>
        </p:nvGraphicFramePr>
        <p:xfrm>
          <a:off x="4143372" y="3286124"/>
          <a:ext cx="2692400" cy="277368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E6C5D04-1232-47B7-B3F2-57E56E7E9CC1}" type="datetime1">
              <a:rPr lang="en-US" smtClean="0"/>
              <a:t>12/15/2011</a:t>
            </a:fld>
            <a:endParaRPr lang="en-SG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20</a:t>
            </a:fld>
            <a:endParaRPr lang="en-SG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11" name="Chevron 10">
            <a:hlinkClick r:id="rId2" action="ppaction://hlinksldjump"/>
          </p:cNvPr>
          <p:cNvSpPr/>
          <p:nvPr/>
        </p:nvSpPr>
        <p:spPr>
          <a:xfrm>
            <a:off x="8429652" y="5286388"/>
            <a:ext cx="642910" cy="8572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Operasi Rename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1662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</a:t>
            </a:r>
            <a:r>
              <a:rPr lang="en-US" sz="2400" dirty="0" err="1" smtClean="0"/>
              <a:t>relasional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sz="2400" dirty="0" smtClean="0"/>
              <a:t>					ρ </a:t>
            </a:r>
            <a:r>
              <a:rPr lang="en-US" sz="2400" i="1" baseline="-10000" dirty="0" smtClean="0"/>
              <a:t>x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E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mengembalikan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</a:t>
            </a:r>
            <a:r>
              <a:rPr lang="en-US" sz="2400" dirty="0" err="1" smtClean="0"/>
              <a:t>relasional</a:t>
            </a:r>
            <a:r>
              <a:rPr lang="en-US" sz="2400" dirty="0" smtClean="0"/>
              <a:t> E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arity</a:t>
            </a:r>
            <a:r>
              <a:rPr lang="en-US" sz="2400" dirty="0" smtClean="0"/>
              <a:t> n,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ρ</a:t>
            </a:r>
            <a:r>
              <a:rPr lang="en-US" sz="2400" i="1" baseline="-10000" dirty="0" err="1" smtClean="0"/>
              <a:t>x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i="1" baseline="-10000" dirty="0" smtClean="0"/>
              <a:t>1</a:t>
            </a:r>
            <a:r>
              <a:rPr lang="en-US" sz="2400" i="1" dirty="0" smtClean="0"/>
              <a:t>, A</a:t>
            </a:r>
            <a:r>
              <a:rPr lang="en-US" sz="2400" i="1" baseline="-10000" dirty="0" smtClean="0"/>
              <a:t>2</a:t>
            </a:r>
            <a:r>
              <a:rPr lang="en-US" sz="2400" i="1" dirty="0" smtClean="0"/>
              <a:t>, …, A</a:t>
            </a:r>
            <a:r>
              <a:rPr lang="en-US" sz="2400" i="1" baseline="-10000" dirty="0" smtClean="0"/>
              <a:t>n</a:t>
            </a:r>
            <a:r>
              <a:rPr lang="en-US" sz="2400" dirty="0" smtClean="0"/>
              <a:t>) (</a:t>
            </a:r>
            <a:r>
              <a:rPr lang="en-US" sz="2400" i="1" dirty="0" smtClean="0"/>
              <a:t>E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mengembalikan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X,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i="1" dirty="0" err="1" smtClean="0"/>
              <a:t>rename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i="1" baseline="-10000" dirty="0" smtClean="0"/>
              <a:t>1</a:t>
            </a:r>
            <a:r>
              <a:rPr lang="en-US" sz="2400" i="1" dirty="0" smtClean="0"/>
              <a:t>, A</a:t>
            </a:r>
            <a:r>
              <a:rPr lang="en-US" sz="2400" i="1" baseline="-10000" dirty="0" smtClean="0"/>
              <a:t>2</a:t>
            </a:r>
            <a:r>
              <a:rPr lang="en-US" sz="2400" i="1" dirty="0" smtClean="0"/>
              <a:t>, …., A</a:t>
            </a:r>
            <a:r>
              <a:rPr lang="en-US" sz="2400" i="1" baseline="-10000" dirty="0" smtClean="0"/>
              <a:t>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00000"/>
              </a:lnSpc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7118-E31E-459F-8ED8-C18B1F9EAD5D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 err="1" smtClean="0"/>
              <a:t>Komposisi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Operasi-Operasi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Relasional</a:t>
            </a:r>
            <a:endParaRPr lang="en-US" sz="32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err="1" smtClean="0"/>
              <a:t>Operasi-operasi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</a:t>
            </a:r>
            <a:r>
              <a:rPr lang="en-US" sz="2400" dirty="0" err="1" smtClean="0"/>
              <a:t>relasional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</a:t>
            </a:r>
            <a:r>
              <a:rPr lang="en-US" sz="2400" dirty="0" err="1" smtClean="0"/>
              <a:t>relasional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film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eaLnBrk="1" hangingPunct="1"/>
            <a:endParaRPr lang="en-US" sz="2400" dirty="0" smtClean="0"/>
          </a:p>
        </p:txBody>
      </p:sp>
      <p:graphicFrame>
        <p:nvGraphicFramePr>
          <p:cNvPr id="82067" name="Group 147"/>
          <p:cNvGraphicFramePr>
            <a:graphicFrameLocks noGrp="1"/>
          </p:cNvGraphicFramePr>
          <p:nvPr/>
        </p:nvGraphicFramePr>
        <p:xfrm>
          <a:off x="914400" y="3590940"/>
          <a:ext cx="7239000" cy="1981200"/>
        </p:xfrm>
        <a:graphic>
          <a:graphicData uri="http://schemas.openxmlformats.org/drawingml/2006/table">
            <a:tbl>
              <a:tblPr/>
              <a:tblGrid>
                <a:gridCol w="1549400"/>
                <a:gridCol w="950913"/>
                <a:gridCol w="1692275"/>
                <a:gridCol w="1719262"/>
                <a:gridCol w="1327150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kode_film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judul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jml_keping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jml_film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Spiderman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Kabayan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Scream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42087B3-6D06-44DD-94F4-93D2EAB2DD21}" type="datetime1">
              <a:rPr lang="en-US" smtClean="0"/>
              <a:t>12/15/2011</a:t>
            </a:fld>
            <a:endParaRPr lang="en-S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22</a:t>
            </a:fld>
            <a:endParaRPr lang="en-SG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Komposisi Operasi-Operasi Relasional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571612"/>
            <a:ext cx="8401080" cy="455455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err="1" smtClean="0"/>
              <a:t>Tampilkan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kode_film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judul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jml_film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jml_film</a:t>
            </a:r>
            <a:r>
              <a:rPr lang="en-US" sz="2400" b="1" dirty="0" smtClean="0"/>
              <a:t> &gt; 3,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	</a:t>
            </a:r>
            <a:r>
              <a:rPr lang="en-US" sz="2800" b="1" dirty="0" err="1" smtClean="0">
                <a:latin typeface="Symbol" pitchFamily="18" charset="2"/>
                <a:cs typeface="Times New Roman" charset="0"/>
              </a:rPr>
              <a:t>p</a:t>
            </a:r>
            <a:r>
              <a:rPr lang="en-US" sz="2800" b="1" baseline="-25000" dirty="0" err="1" smtClean="0"/>
              <a:t>kode_film</a:t>
            </a:r>
            <a:r>
              <a:rPr lang="en-US" sz="2800" b="1" baseline="-25000" dirty="0" smtClean="0"/>
              <a:t>, </a:t>
            </a:r>
            <a:r>
              <a:rPr lang="en-US" sz="2800" b="1" baseline="-25000" dirty="0" err="1" smtClean="0"/>
              <a:t>judul</a:t>
            </a:r>
            <a:r>
              <a:rPr lang="en-US" sz="2800" b="1" baseline="-25000" dirty="0" smtClean="0"/>
              <a:t>, </a:t>
            </a:r>
            <a:r>
              <a:rPr lang="en-US" sz="2800" b="1" baseline="-25000" dirty="0" err="1" smtClean="0"/>
              <a:t>jml_film</a:t>
            </a:r>
            <a:r>
              <a:rPr lang="en-US" sz="2800" b="1" dirty="0" smtClean="0"/>
              <a:t>(</a:t>
            </a:r>
            <a:r>
              <a:rPr lang="el-GR" sz="2800" b="1" dirty="0" smtClean="0"/>
              <a:t>σ</a:t>
            </a:r>
            <a:r>
              <a:rPr lang="en-US" sz="2800" b="1" baseline="-25000" dirty="0" err="1" smtClean="0"/>
              <a:t>jml_film</a:t>
            </a:r>
            <a:r>
              <a:rPr lang="en-US" sz="2800" b="1" baseline="-25000" dirty="0" smtClean="0"/>
              <a:t> &gt; 3</a:t>
            </a:r>
            <a:r>
              <a:rPr lang="en-US" sz="2800" b="1" dirty="0" smtClean="0"/>
              <a:t>(film))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:</a:t>
            </a:r>
          </a:p>
        </p:txBody>
      </p:sp>
      <p:graphicFrame>
        <p:nvGraphicFramePr>
          <p:cNvPr id="84073" name="Group 105"/>
          <p:cNvGraphicFramePr>
            <a:graphicFrameLocks noGrp="1"/>
          </p:cNvGraphicFramePr>
          <p:nvPr/>
        </p:nvGraphicFramePr>
        <p:xfrm>
          <a:off x="1447800" y="4648200"/>
          <a:ext cx="5105400" cy="792480"/>
        </p:xfrm>
        <a:graphic>
          <a:graphicData uri="http://schemas.openxmlformats.org/drawingml/2006/table">
            <a:tbl>
              <a:tblPr/>
              <a:tblGrid>
                <a:gridCol w="1731963"/>
                <a:gridCol w="1890712"/>
                <a:gridCol w="1482725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kode_film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judul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jml_film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Spiderman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10DB296-AD69-4C6D-80BF-9A09E42DFE35}" type="datetime1">
              <a:rPr lang="en-US" smtClean="0"/>
              <a:t>12/15/2011</a:t>
            </a:fld>
            <a:endParaRPr lang="en-S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23</a:t>
            </a:fld>
            <a:endParaRPr lang="en-SG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9" name="Bevel 8">
            <a:hlinkClick r:id="rId2" action="ppaction://hlinksldjump"/>
          </p:cNvPr>
          <p:cNvSpPr/>
          <p:nvPr/>
        </p:nvSpPr>
        <p:spPr>
          <a:xfrm>
            <a:off x="8143900" y="5572140"/>
            <a:ext cx="785818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Operasi Join (    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gabungan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kolom-kolom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tabel-tabel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tabel</a:t>
            </a:r>
            <a:r>
              <a:rPr lang="en-US" sz="2400" dirty="0" smtClean="0"/>
              <a:t> R				</a:t>
            </a:r>
            <a:r>
              <a:rPr lang="en-US" sz="2400" dirty="0" err="1" smtClean="0"/>
              <a:t>tabel</a:t>
            </a:r>
            <a:r>
              <a:rPr lang="en-US" sz="2400" dirty="0" smtClean="0"/>
              <a:t> S</a:t>
            </a:r>
          </a:p>
        </p:txBody>
      </p:sp>
      <p:pic>
        <p:nvPicPr>
          <p:cNvPr id="18437" name="Picture 5" descr="join"/>
          <p:cNvPicPr>
            <a:picLocks noChangeAspect="1" noChangeArrowheads="1"/>
          </p:cNvPicPr>
          <p:nvPr/>
        </p:nvPicPr>
        <p:blipFill>
          <a:blip r:embed="rId2">
            <a:lum bright="-40000"/>
          </a:blip>
          <a:stretch>
            <a:fillRect/>
          </a:stretch>
        </p:blipFill>
        <p:spPr bwMode="auto">
          <a:xfrm>
            <a:off x="5786446" y="785794"/>
            <a:ext cx="500066" cy="2419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5045" name="Group 53"/>
          <p:cNvGraphicFramePr>
            <a:graphicFrameLocks noGrp="1"/>
          </p:cNvGraphicFramePr>
          <p:nvPr/>
        </p:nvGraphicFramePr>
        <p:xfrm>
          <a:off x="914400" y="3886200"/>
          <a:ext cx="3657600" cy="1584960"/>
        </p:xfrm>
        <a:graphic>
          <a:graphicData uri="http://schemas.openxmlformats.org/drawingml/2006/table">
            <a:tbl>
              <a:tblPr/>
              <a:tblGrid>
                <a:gridCol w="630238"/>
                <a:gridCol w="1169987"/>
                <a:gridCol w="1085850"/>
                <a:gridCol w="771525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dustin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lubber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046" name="Group 54"/>
          <p:cNvGraphicFramePr>
            <a:graphicFrameLocks noGrp="1"/>
          </p:cNvGraphicFramePr>
          <p:nvPr/>
        </p:nvGraphicFramePr>
        <p:xfrm>
          <a:off x="5181600" y="3886200"/>
          <a:ext cx="2819400" cy="1188720"/>
        </p:xfrm>
        <a:graphic>
          <a:graphicData uri="http://schemas.openxmlformats.org/drawingml/2006/table">
            <a:tbl>
              <a:tblPr/>
              <a:tblGrid>
                <a:gridCol w="658813"/>
                <a:gridCol w="715962"/>
                <a:gridCol w="1444625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10/10/96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11/12/96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6DB79F2A-D0A3-4CC0-B0EE-CEA13BB73F01}" type="datetime1">
              <a:rPr lang="en-US" smtClean="0"/>
              <a:t>12/15/2011</a:t>
            </a:fld>
            <a:endParaRPr lang="en-SG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24</a:t>
            </a:fld>
            <a:endParaRPr lang="en-SG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" name="Rectangle 19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n-US" smtClean="0"/>
              <a:t>Operasi Join (lanj)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err="1" smtClean="0"/>
              <a:t>Operasinya</a:t>
            </a:r>
            <a:r>
              <a:rPr lang="en-US" sz="2000" dirty="0" smtClean="0"/>
              <a:t> : R      S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(</a:t>
            </a:r>
            <a:r>
              <a:rPr lang="en-US" sz="2000" dirty="0" err="1" smtClean="0"/>
              <a:t>RxS</a:t>
            </a:r>
            <a:r>
              <a:rPr lang="en-US" sz="2000" dirty="0" smtClean="0"/>
              <a:t>),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b="1" i="1" dirty="0" smtClean="0"/>
              <a:t>Full Join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en-US" sz="2000" dirty="0" err="1" smtClean="0"/>
              <a:t>Hasilnya</a:t>
            </a:r>
            <a:r>
              <a:rPr lang="en-US" sz="2000" dirty="0" smtClean="0"/>
              <a:t> :</a:t>
            </a:r>
          </a:p>
        </p:txBody>
      </p:sp>
      <p:graphicFrame>
        <p:nvGraphicFramePr>
          <p:cNvPr id="88328" name="Group 264"/>
          <p:cNvGraphicFramePr>
            <a:graphicFrameLocks noGrp="1"/>
          </p:cNvGraphicFramePr>
          <p:nvPr/>
        </p:nvGraphicFramePr>
        <p:xfrm>
          <a:off x="838200" y="2971800"/>
          <a:ext cx="6096000" cy="2773680"/>
        </p:xfrm>
        <a:graphic>
          <a:graphicData uri="http://schemas.openxmlformats.org/drawingml/2006/table">
            <a:tbl>
              <a:tblPr/>
              <a:tblGrid>
                <a:gridCol w="584200"/>
                <a:gridCol w="1082675"/>
                <a:gridCol w="1006475"/>
                <a:gridCol w="714375"/>
                <a:gridCol w="714375"/>
                <a:gridCol w="715963"/>
                <a:gridCol w="1277937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dustin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10/10/96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dustin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11/12/96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lubber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10/10/96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lubber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11/12/96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10/10/96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11/12/96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5" descr="join"/>
          <p:cNvPicPr>
            <a:picLocks noChangeAspect="1" noChangeArrowheads="1"/>
          </p:cNvPicPr>
          <p:nvPr/>
        </p:nvPicPr>
        <p:blipFill>
          <a:blip r:embed="rId2">
            <a:lum bright="-40000"/>
          </a:blip>
          <a:stretch>
            <a:fillRect/>
          </a:stretch>
        </p:blipFill>
        <p:spPr bwMode="auto">
          <a:xfrm>
            <a:off x="2500298" y="1785926"/>
            <a:ext cx="285752" cy="1382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84C16248-6F7F-46CB-9776-353E8FD72B1A}" type="datetime1">
              <a:rPr lang="en-US" smtClean="0"/>
              <a:t>12/15/2011</a:t>
            </a:fld>
            <a:endParaRPr lang="en-SG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25</a:t>
            </a:fld>
            <a:endParaRPr lang="en-SG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Condition Join/Theta Join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gabungan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tupel-tupel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.</a:t>
            </a:r>
          </a:p>
          <a:p>
            <a:r>
              <a:rPr lang="en-US" sz="2400" dirty="0"/>
              <a:t>R      </a:t>
            </a:r>
            <a:r>
              <a:rPr lang="en-US" sz="2400" baseline="-25000" dirty="0" err="1"/>
              <a:t>c</a:t>
            </a:r>
            <a:r>
              <a:rPr lang="en-US" sz="2400" dirty="0" err="1"/>
              <a:t>S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l-GR" sz="2400" dirty="0"/>
              <a:t>σ</a:t>
            </a:r>
            <a:r>
              <a:rPr lang="en-US" sz="2400" baseline="-25000" dirty="0"/>
              <a:t>c</a:t>
            </a:r>
            <a:r>
              <a:rPr lang="en-US" sz="2400" dirty="0"/>
              <a:t>(</a:t>
            </a:r>
            <a:r>
              <a:rPr lang="en-US" sz="2400" dirty="0" err="1"/>
              <a:t>RxS</a:t>
            </a:r>
            <a:r>
              <a:rPr lang="en-US" sz="2400" dirty="0"/>
              <a:t>), </a:t>
            </a:r>
            <a:r>
              <a:rPr lang="en-US" sz="2400" dirty="0" err="1"/>
              <a:t>dengan</a:t>
            </a:r>
            <a:r>
              <a:rPr lang="en-US" sz="2400" dirty="0"/>
              <a:t> c=condition.</a:t>
            </a:r>
          </a:p>
          <a:p>
            <a:r>
              <a:rPr lang="en-US" sz="2400" dirty="0" err="1"/>
              <a:t>Kondisi</a:t>
            </a:r>
            <a:r>
              <a:rPr lang="en-US" sz="2400" dirty="0"/>
              <a:t> join : =, &gt;, &lt;, &lt;&gt;, &gt;=, &lt;=</a:t>
            </a:r>
          </a:p>
          <a:p>
            <a:r>
              <a:rPr lang="en-US" sz="2400" dirty="0" err="1"/>
              <a:t>Relasi</a:t>
            </a:r>
            <a:r>
              <a:rPr lang="en-US" sz="2400" dirty="0"/>
              <a:t> R				</a:t>
            </a:r>
            <a:r>
              <a:rPr lang="en-US" sz="2400" dirty="0" err="1"/>
              <a:t>Relasi</a:t>
            </a:r>
            <a:r>
              <a:rPr lang="en-US" sz="2400" dirty="0"/>
              <a:t> S</a:t>
            </a:r>
          </a:p>
        </p:txBody>
      </p:sp>
      <p:pic>
        <p:nvPicPr>
          <p:cNvPr id="86022" name="Picture 6" descr="join"/>
          <p:cNvPicPr>
            <a:picLocks noChangeAspect="1" noChangeArrowheads="1"/>
          </p:cNvPicPr>
          <p:nvPr/>
        </p:nvPicPr>
        <p:blipFill>
          <a:blip r:embed="rId2">
            <a:lum bright="-40000" contrast="-30000"/>
          </a:blip>
          <a:srcRect/>
          <a:stretch>
            <a:fillRect/>
          </a:stretch>
        </p:blipFill>
        <p:spPr bwMode="auto">
          <a:xfrm>
            <a:off x="1071538" y="3000374"/>
            <a:ext cx="442911" cy="214312"/>
          </a:xfrm>
          <a:prstGeom prst="rect">
            <a:avLst/>
          </a:prstGeom>
          <a:noFill/>
        </p:spPr>
      </p:pic>
      <p:graphicFrame>
        <p:nvGraphicFramePr>
          <p:cNvPr id="86078" name="Group 62"/>
          <p:cNvGraphicFramePr>
            <a:graphicFrameLocks noGrp="1"/>
          </p:cNvGraphicFramePr>
          <p:nvPr/>
        </p:nvGraphicFramePr>
        <p:xfrm>
          <a:off x="928662" y="4558684"/>
          <a:ext cx="3197225" cy="1584960"/>
        </p:xfrm>
        <a:graphic>
          <a:graphicData uri="http://schemas.openxmlformats.org/drawingml/2006/table">
            <a:tbl>
              <a:tblPr/>
              <a:tblGrid>
                <a:gridCol w="550863"/>
                <a:gridCol w="1022350"/>
                <a:gridCol w="949325"/>
                <a:gridCol w="674687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rating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dustin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lubber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rusty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6115" name="Group 99"/>
          <p:cNvGraphicFramePr>
            <a:graphicFrameLocks noGrp="1"/>
          </p:cNvGraphicFramePr>
          <p:nvPr/>
        </p:nvGraphicFramePr>
        <p:xfrm>
          <a:off x="5143504" y="4572008"/>
          <a:ext cx="2355850" cy="1188720"/>
        </p:xfrm>
        <a:graphic>
          <a:graphicData uri="http://schemas.openxmlformats.org/drawingml/2006/table">
            <a:tbl>
              <a:tblPr/>
              <a:tblGrid>
                <a:gridCol w="550863"/>
                <a:gridCol w="598487"/>
                <a:gridCol w="1206500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sid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10/10/96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11/12/96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622BA7C2-9F70-4181-ACCA-850885A5B250}" type="datetime1">
              <a:rPr lang="en-US" smtClean="0"/>
              <a:t>12/15/2011</a:t>
            </a:fld>
            <a:endParaRPr lang="en-SG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26</a:t>
            </a:fld>
            <a:endParaRPr lang="en-SG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Condition Join/Theta Join (lanj)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Operasinya</a:t>
            </a:r>
            <a:r>
              <a:rPr lang="en-US" sz="2400" dirty="0"/>
              <a:t> : R      </a:t>
            </a:r>
            <a:r>
              <a:rPr lang="en-US" sz="2400" dirty="0" smtClean="0"/>
              <a:t>   </a:t>
            </a:r>
            <a:r>
              <a:rPr lang="en-US" sz="2400" baseline="-25000" dirty="0" smtClean="0"/>
              <a:t>R.sid&lt;</a:t>
            </a:r>
            <a:r>
              <a:rPr lang="en-US" sz="2400" baseline="-25000" dirty="0" err="1" smtClean="0"/>
              <a:t>S.sid</a:t>
            </a:r>
            <a:r>
              <a:rPr lang="en-US" sz="2400" dirty="0" err="1" smtClean="0"/>
              <a:t>S</a:t>
            </a:r>
            <a:endParaRPr lang="en-US" sz="2400" dirty="0"/>
          </a:p>
          <a:p>
            <a:r>
              <a:rPr lang="en-US" sz="2400" dirty="0" err="1"/>
              <a:t>Hasilnya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Kondisi</a:t>
            </a:r>
            <a:r>
              <a:rPr lang="en-US" sz="2400" dirty="0"/>
              <a:t> join </a:t>
            </a:r>
            <a:r>
              <a:rPr lang="en-US" sz="2400" dirty="0" err="1"/>
              <a:t>untuk</a:t>
            </a:r>
            <a:r>
              <a:rPr lang="en-US" sz="2400" dirty="0"/>
              <a:t> operator =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b="1" i="1" dirty="0" err="1"/>
              <a:t>Equi</a:t>
            </a:r>
            <a:r>
              <a:rPr lang="en-US" sz="2400" b="1" i="1" dirty="0"/>
              <a:t> Join</a:t>
            </a:r>
            <a:r>
              <a:rPr lang="en-US" sz="2400" dirty="0"/>
              <a:t>.</a:t>
            </a:r>
          </a:p>
        </p:txBody>
      </p:sp>
      <p:pic>
        <p:nvPicPr>
          <p:cNvPr id="89092" name="Picture 4" descr="join"/>
          <p:cNvPicPr>
            <a:picLocks noChangeAspect="1" noChangeArrowheads="1"/>
          </p:cNvPicPr>
          <p:nvPr/>
        </p:nvPicPr>
        <p:blipFill>
          <a:blip r:embed="rId2">
            <a:lum bright="-30000" contrast="-30000"/>
          </a:blip>
          <a:srcRect/>
          <a:stretch>
            <a:fillRect/>
          </a:stretch>
        </p:blipFill>
        <p:spPr bwMode="auto">
          <a:xfrm>
            <a:off x="2786050" y="1857364"/>
            <a:ext cx="590550" cy="214314"/>
          </a:xfrm>
          <a:prstGeom prst="rect">
            <a:avLst/>
          </a:prstGeom>
          <a:noFill/>
        </p:spPr>
      </p:pic>
      <p:graphicFrame>
        <p:nvGraphicFramePr>
          <p:cNvPr id="89227" name="Group 139"/>
          <p:cNvGraphicFramePr>
            <a:graphicFrameLocks noGrp="1"/>
          </p:cNvGraphicFramePr>
          <p:nvPr/>
        </p:nvGraphicFramePr>
        <p:xfrm>
          <a:off x="1524000" y="3219450"/>
          <a:ext cx="5753100" cy="1188720"/>
        </p:xfrm>
        <a:graphic>
          <a:graphicData uri="http://schemas.openxmlformats.org/drawingml/2006/table">
            <a:tbl>
              <a:tblPr/>
              <a:tblGrid>
                <a:gridCol w="550863"/>
                <a:gridCol w="1022350"/>
                <a:gridCol w="949325"/>
                <a:gridCol w="674687"/>
                <a:gridCol w="674688"/>
                <a:gridCol w="674687"/>
                <a:gridCol w="1206500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rating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dustin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11/12/96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lubber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11/12/96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2DBE601-3B29-428A-86B2-5797E74FCC8D}" type="datetime1">
              <a:rPr lang="en-US" smtClean="0"/>
              <a:t>12/15/2011</a:t>
            </a:fld>
            <a:endParaRPr lang="en-S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27</a:t>
            </a:fld>
            <a:endParaRPr lang="en-SG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Left Join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Menghasilkan relasi dengan atribut terdiri dari gabungan atribut dari dua relasi (misalnya relasi A dan B) yang meliputi semua tupel yang ada pada relasi A dan juga hanya tupel-tupel pada relasi B yang sesuai dengan tupel-tupel pada relasi 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CE4B13F2-4465-4179-BFDD-4792B859950C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28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Right Join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Menghasilkan relasi dengan atribut terdiri dari gabungan atribut dari dua relasi (misalnya relasi A dan B) yang meliputi semua tupel yang ada pada relasi B dan juga hanya tupel-tupel pada relasi A yang sesuai dengan tupel-tupel pada relasi B.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AB89C53-3887-48D0-9D4F-458F33C691BE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29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7" name="Chevron 6">
            <a:hlinkClick r:id="rId2" action="ppaction://hlinksldjump"/>
          </p:cNvPr>
          <p:cNvSpPr/>
          <p:nvPr/>
        </p:nvSpPr>
        <p:spPr>
          <a:xfrm>
            <a:off x="8358214" y="5572140"/>
            <a:ext cx="571472" cy="571504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Bahasa </a:t>
            </a:r>
            <a:r>
              <a:rPr lang="en-US" i="1" smtClean="0"/>
              <a:t>Query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60000"/>
              </a:lnSpc>
            </a:pPr>
            <a:r>
              <a:rPr lang="en-US" sz="2800" dirty="0" err="1" smtClean="0"/>
              <a:t>Bahasa</a:t>
            </a:r>
            <a:r>
              <a:rPr lang="en-US" sz="2800" dirty="0" smtClean="0"/>
              <a:t> Query formal basis data </a:t>
            </a:r>
            <a:r>
              <a:rPr lang="en-US" sz="2800" dirty="0" err="1" smtClean="0"/>
              <a:t>relasional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i="1" dirty="0" smtClean="0"/>
              <a:t>user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i="1" dirty="0" smtClean="0"/>
              <a:t>request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basis data</a:t>
            </a:r>
          </a:p>
          <a:p>
            <a:pPr eaLnBrk="1" hangingPunct="1">
              <a:lnSpc>
                <a:spcPct val="160000"/>
              </a:lnSpc>
            </a:pPr>
            <a:r>
              <a:rPr lang="en-US" sz="2800" dirty="0" err="1" smtClean="0"/>
              <a:t>Kategori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: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2400" dirty="0" err="1" smtClean="0"/>
              <a:t>Prosedural</a:t>
            </a:r>
            <a:endParaRPr lang="en-US" sz="2400" dirty="0" smtClean="0"/>
          </a:p>
          <a:p>
            <a:pPr lvl="1" eaLnBrk="1" hangingPunct="1">
              <a:lnSpc>
                <a:spcPct val="160000"/>
              </a:lnSpc>
            </a:pPr>
            <a:r>
              <a:rPr lang="en-US" sz="2400" dirty="0" smtClean="0"/>
              <a:t>Non-</a:t>
            </a:r>
            <a:r>
              <a:rPr lang="en-US" sz="2400" dirty="0" err="1" smtClean="0"/>
              <a:t>prosedural</a:t>
            </a:r>
            <a:endParaRPr lang="en-US" sz="2400" dirty="0" smtClean="0"/>
          </a:p>
          <a:p>
            <a:pPr eaLnBrk="1" hangingPunct="1">
              <a:lnSpc>
                <a:spcPct val="160000"/>
              </a:lnSpc>
            </a:pPr>
            <a:r>
              <a:rPr lang="en-US" sz="2800" dirty="0" err="1" smtClean="0"/>
              <a:t>Bahasa</a:t>
            </a:r>
            <a:r>
              <a:rPr lang="en-US" sz="2800" dirty="0" smtClean="0"/>
              <a:t> “</a:t>
            </a:r>
            <a:r>
              <a:rPr lang="en-US" sz="2800" dirty="0" err="1" smtClean="0"/>
              <a:t>Murni</a:t>
            </a:r>
            <a:r>
              <a:rPr lang="en-US" sz="2800" dirty="0" smtClean="0"/>
              <a:t>” </a:t>
            </a:r>
            <a:r>
              <a:rPr lang="en-US" sz="2800" i="1" dirty="0" smtClean="0"/>
              <a:t>(“Pure” languages</a:t>
            </a:r>
            <a:r>
              <a:rPr lang="en-US" sz="2800" dirty="0" smtClean="0"/>
              <a:t>) :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2400" dirty="0" err="1" smtClean="0"/>
              <a:t>Aljabar</a:t>
            </a:r>
            <a:r>
              <a:rPr lang="en-US" sz="2400" dirty="0" smtClean="0"/>
              <a:t> </a:t>
            </a:r>
            <a:r>
              <a:rPr lang="en-US" sz="2400" dirty="0" err="1" smtClean="0"/>
              <a:t>Relasional</a:t>
            </a:r>
            <a:endParaRPr lang="en-US" sz="2400" dirty="0" smtClean="0"/>
          </a:p>
          <a:p>
            <a:pPr lvl="1" eaLnBrk="1" hangingPunct="1">
              <a:lnSpc>
                <a:spcPct val="160000"/>
              </a:lnSpc>
            </a:pPr>
            <a:r>
              <a:rPr lang="en-US" sz="2400" i="1" dirty="0" err="1" smtClean="0"/>
              <a:t>Tuple</a:t>
            </a:r>
            <a:r>
              <a:rPr lang="en-US" sz="2400" i="1" dirty="0" smtClean="0"/>
              <a:t> Relational Calculus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2400" i="1" dirty="0" smtClean="0"/>
              <a:t>Domain Relational Calculus</a:t>
            </a:r>
          </a:p>
          <a:p>
            <a:pPr eaLnBrk="1" hangingPunct="1">
              <a:lnSpc>
                <a:spcPct val="160000"/>
              </a:lnSpc>
            </a:pPr>
            <a:r>
              <a:rPr lang="en-US" sz="2800" b="1" i="1" dirty="0" smtClean="0"/>
              <a:t>Pure languages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membentuk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bahasa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query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user</a:t>
            </a:r>
            <a:r>
              <a:rPr lang="en-US" sz="2800" b="1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E5B9051E-6F7E-40DA-A8E7-498AAAC16165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3929058" y="3071810"/>
            <a:ext cx="71438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Striped Right Arrow 7">
            <a:hlinkClick r:id="rId3" action="ppaction://hlinksldjump"/>
          </p:cNvPr>
          <p:cNvSpPr/>
          <p:nvPr/>
        </p:nvSpPr>
        <p:spPr>
          <a:xfrm>
            <a:off x="4929190" y="2928934"/>
            <a:ext cx="1285884" cy="857256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contoh</a:t>
            </a:r>
            <a:endParaRPr lang="en-SG" dirty="0"/>
          </a:p>
        </p:txBody>
      </p:sp>
      <p:sp>
        <p:nvSpPr>
          <p:cNvPr id="9" name="Chevron 8">
            <a:hlinkClick r:id="rId4" action="ppaction://hlinksldjump"/>
          </p:cNvPr>
          <p:cNvSpPr/>
          <p:nvPr/>
        </p:nvSpPr>
        <p:spPr>
          <a:xfrm>
            <a:off x="8501090" y="5572140"/>
            <a:ext cx="500034" cy="5715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Join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i="1" dirty="0" err="1"/>
              <a:t>Equi</a:t>
            </a:r>
            <a:r>
              <a:rPr lang="en-US" b="1" i="1" dirty="0"/>
              <a:t> Join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duplikasi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.</a:t>
            </a:r>
          </a:p>
          <a:p>
            <a:r>
              <a:rPr lang="en-US" dirty="0"/>
              <a:t>Natural join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b="1" i="1" dirty="0"/>
              <a:t>natural left join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i="1" dirty="0"/>
              <a:t>natural right join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1354C7C-CAAA-4559-BA7A-502421D7ACA7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30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Left Join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Menghasilkan relasi dengan atribut terdiri dari gabungan atribut dari dua relasi (misalnya relasi A dan B) yang meliputi semua tupel yang ada pada relasi A dan juga hanya tupel-tupel pada relasi B yang sesuai dengan tupel-tupel pada relasi A serta menghilangkan duplikasi atribut.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250467D-BDBE-40D8-A516-019CFC0BF30F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31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Right Join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B)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tupel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B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tupel-tupel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A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tupel-tupel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B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duplikasi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429CE00-3082-41F7-A4FB-CE8A76892599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32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7" name="Chevron 6">
            <a:hlinkClick r:id="rId2" action="ppaction://hlinksldjump"/>
          </p:cNvPr>
          <p:cNvSpPr/>
          <p:nvPr/>
        </p:nvSpPr>
        <p:spPr>
          <a:xfrm>
            <a:off x="8358214" y="5572140"/>
            <a:ext cx="571472" cy="571504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Join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271464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Outer Join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menggabungkan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selection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cartesian</a:t>
            </a:r>
            <a:r>
              <a:rPr lang="en-US" sz="2200" dirty="0" smtClean="0"/>
              <a:t> product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kriteria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kolom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endParaRPr lang="en-US" sz="2200" dirty="0" smtClean="0"/>
          </a:p>
          <a:p>
            <a:r>
              <a:rPr lang="en-US" sz="2200" dirty="0" err="1" smtClean="0"/>
              <a:t>Contoh</a:t>
            </a: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endParaRPr lang="en-SG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149B-C1F5-4396-B5A1-55696D41F218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33</a:t>
            </a:fld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642910" y="3714752"/>
            <a:ext cx="8501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Franklin Gothic Book" pitchFamily="34" charset="0"/>
              </a:rPr>
              <a:t>Tampilkan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nid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nama_d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smtClean="0">
                <a:latin typeface="Franklin Gothic Book" pitchFamily="34" charset="0"/>
              </a:rPr>
              <a:t>(</a:t>
            </a:r>
            <a:r>
              <a:rPr lang="en-US" sz="2000" dirty="0" err="1" smtClean="0">
                <a:latin typeface="Franklin Gothic Book" pitchFamily="34" charset="0"/>
              </a:rPr>
              <a:t>dari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relasi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Dosen</a:t>
            </a:r>
            <a:r>
              <a:rPr lang="en-US" sz="2000" dirty="0" smtClean="0">
                <a:latin typeface="Franklin Gothic Book" pitchFamily="34" charset="0"/>
              </a:rPr>
              <a:t>) </a:t>
            </a:r>
            <a:r>
              <a:rPr lang="en-US" sz="2000" dirty="0" err="1" smtClean="0">
                <a:latin typeface="Franklin Gothic Book" pitchFamily="34" charset="0"/>
              </a:rPr>
              <a:t>dan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thn_akademik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smt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hari</a:t>
            </a:r>
            <a:r>
              <a:rPr lang="en-US" sz="2000" dirty="0" smtClean="0">
                <a:latin typeface="Franklin Gothic Book" pitchFamily="34" charset="0"/>
              </a:rPr>
              <a:t>, jam, </a:t>
            </a:r>
            <a:r>
              <a:rPr lang="en-US" sz="2000" dirty="0" err="1" smtClean="0">
                <a:latin typeface="Franklin Gothic Book" pitchFamily="34" charset="0"/>
              </a:rPr>
              <a:t>ke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waktu</a:t>
            </a:r>
            <a:r>
              <a:rPr lang="en-US" sz="2000" dirty="0" smtClean="0">
                <a:latin typeface="Franklin Gothic Book" pitchFamily="34" charset="0"/>
              </a:rPr>
              <a:t> (</a:t>
            </a:r>
            <a:r>
              <a:rPr lang="en-US" sz="2000" dirty="0" err="1" smtClean="0">
                <a:latin typeface="Franklin Gothic Book" pitchFamily="34" charset="0"/>
              </a:rPr>
              <a:t>dari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relasi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mengajar</a:t>
            </a:r>
            <a:r>
              <a:rPr lang="en-US" sz="2000" dirty="0" smtClean="0">
                <a:latin typeface="Franklin Gothic Book" pitchFamily="34" charset="0"/>
              </a:rPr>
              <a:t>) </a:t>
            </a:r>
            <a:r>
              <a:rPr lang="en-US" sz="2000" dirty="0" err="1" smtClean="0">
                <a:latin typeface="Franklin Gothic Book" pitchFamily="34" charset="0"/>
              </a:rPr>
              <a:t>dengan</a:t>
            </a:r>
            <a:r>
              <a:rPr lang="en-US" sz="2000" dirty="0" smtClean="0">
                <a:latin typeface="Franklin Gothic Book" pitchFamily="34" charset="0"/>
              </a:rPr>
              <a:t> outer join, </a:t>
            </a:r>
            <a:r>
              <a:rPr lang="en-US" sz="2000" dirty="0" err="1" smtClean="0">
                <a:latin typeface="Franklin Gothic Book" pitchFamily="34" charset="0"/>
              </a:rPr>
              <a:t>artinya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adalah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pada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kolom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nid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nama_d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pada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relasi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Dosen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akan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ditampilkan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walaupun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dosen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tersebut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tidak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melakukan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mengajar</a:t>
            </a:r>
            <a:endParaRPr lang="en-SG" sz="2000" dirty="0" smtClean="0">
              <a:latin typeface="Franklin Gothic Book" pitchFamily="34" charset="0"/>
            </a:endParaRPr>
          </a:p>
          <a:p>
            <a:r>
              <a:rPr lang="en-US" sz="2000" dirty="0" err="1" smtClean="0">
                <a:latin typeface="Franklin Gothic Book" pitchFamily="34" charset="0"/>
              </a:rPr>
              <a:t>Aljabar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Relasional</a:t>
            </a:r>
            <a:r>
              <a:rPr lang="en-US" sz="2000" dirty="0" smtClean="0">
                <a:latin typeface="Franklin Gothic Book" pitchFamily="34" charset="0"/>
              </a:rPr>
              <a:t>:</a:t>
            </a:r>
          </a:p>
          <a:p>
            <a:r>
              <a:rPr lang="el-GR" sz="2000" dirty="0" smtClean="0">
                <a:latin typeface="Franklin Gothic Book" pitchFamily="34" charset="0"/>
              </a:rPr>
              <a:t>Π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nid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nama_d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baseline="30000" dirty="0" smtClean="0">
                <a:latin typeface="Franklin Gothic Book" pitchFamily="34" charset="0"/>
              </a:rPr>
              <a:t>(</a:t>
            </a:r>
            <a:r>
              <a:rPr lang="en-US" sz="2000" baseline="30000" dirty="0" err="1" smtClean="0">
                <a:latin typeface="Franklin Gothic Book" pitchFamily="34" charset="0"/>
              </a:rPr>
              <a:t>dosen</a:t>
            </a:r>
            <a:r>
              <a:rPr lang="en-US" sz="2000" baseline="30000" dirty="0" smtClean="0">
                <a:latin typeface="Franklin Gothic Book" pitchFamily="34" charset="0"/>
              </a:rPr>
              <a:t>)</a:t>
            </a:r>
            <a:r>
              <a:rPr lang="en-US" sz="2000" dirty="0" smtClean="0">
                <a:latin typeface="Franklin Gothic Book" pitchFamily="34" charset="0"/>
              </a:rPr>
              <a:t>         </a:t>
            </a:r>
            <a:r>
              <a:rPr lang="el-GR" sz="2000" dirty="0" smtClean="0">
                <a:latin typeface="Franklin Gothic Book" pitchFamily="34" charset="0"/>
              </a:rPr>
              <a:t>Π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thn_akademik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smt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hari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jam_ke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waktu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baseline="30000" dirty="0" smtClean="0">
                <a:latin typeface="Franklin Gothic Book" pitchFamily="34" charset="0"/>
              </a:rPr>
              <a:t>(</a:t>
            </a:r>
            <a:r>
              <a:rPr lang="en-US" sz="2000" baseline="30000" dirty="0" err="1" smtClean="0">
                <a:latin typeface="Franklin Gothic Book" pitchFamily="34" charset="0"/>
              </a:rPr>
              <a:t>mengajar</a:t>
            </a:r>
            <a:r>
              <a:rPr lang="en-US" sz="2000" baseline="30000" dirty="0" smtClean="0">
                <a:latin typeface="Franklin Gothic Book" pitchFamily="34" charset="0"/>
              </a:rPr>
              <a:t>)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286388"/>
            <a:ext cx="454027" cy="31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3CD3-C7AA-44E0-A44C-AC463BC24E5C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34</a:t>
            </a:fld>
            <a:endParaRPr lang="en-SG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857760"/>
            <a:ext cx="7367587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hevron 8">
            <a:hlinkClick r:id="rId3" action="ppaction://hlinksldjump"/>
          </p:cNvPr>
          <p:cNvSpPr/>
          <p:nvPr/>
        </p:nvSpPr>
        <p:spPr>
          <a:xfrm>
            <a:off x="8358214" y="5857892"/>
            <a:ext cx="571472" cy="571504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71480"/>
            <a:ext cx="8771511" cy="1357322"/>
          </a:xfrm>
          <a:prstGeom prst="rect">
            <a:avLst/>
          </a:prstGeom>
          <a:noFill/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428868"/>
            <a:ext cx="821848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85720" y="13071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Dosen</a:t>
            </a:r>
            <a:endParaRPr lang="en-SG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198809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Mengajar</a:t>
            </a:r>
            <a:endParaRPr lang="en-SG" dirty="0"/>
          </a:p>
        </p:txBody>
      </p:sp>
      <p:sp>
        <p:nvSpPr>
          <p:cNvPr id="14" name="Rectangle 13"/>
          <p:cNvSpPr/>
          <p:nvPr/>
        </p:nvSpPr>
        <p:spPr>
          <a:xfrm>
            <a:off x="428596" y="4314774"/>
            <a:ext cx="8501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latin typeface="Franklin Gothic Book" pitchFamily="34" charset="0"/>
              </a:rPr>
              <a:t>Π</a:t>
            </a:r>
            <a:r>
              <a:rPr lang="en-US" sz="2000" b="1" dirty="0" smtClean="0">
                <a:latin typeface="Franklin Gothic Book" pitchFamily="34" charset="0"/>
              </a:rPr>
              <a:t> </a:t>
            </a:r>
            <a:r>
              <a:rPr lang="en-US" sz="2000" b="1" dirty="0" err="1" smtClean="0">
                <a:latin typeface="Franklin Gothic Book" pitchFamily="34" charset="0"/>
              </a:rPr>
              <a:t>nid</a:t>
            </a:r>
            <a:r>
              <a:rPr lang="en-US" sz="2000" b="1" dirty="0" smtClean="0">
                <a:latin typeface="Franklin Gothic Book" pitchFamily="34" charset="0"/>
              </a:rPr>
              <a:t>, </a:t>
            </a:r>
            <a:r>
              <a:rPr lang="en-US" sz="2000" b="1" dirty="0" err="1" smtClean="0">
                <a:latin typeface="Franklin Gothic Book" pitchFamily="34" charset="0"/>
              </a:rPr>
              <a:t>nama_d</a:t>
            </a:r>
            <a:r>
              <a:rPr lang="en-US" sz="2000" b="1" dirty="0" smtClean="0">
                <a:latin typeface="Franklin Gothic Book" pitchFamily="34" charset="0"/>
              </a:rPr>
              <a:t> </a:t>
            </a:r>
            <a:r>
              <a:rPr lang="en-US" sz="2000" b="1" baseline="30000" dirty="0" smtClean="0">
                <a:latin typeface="Franklin Gothic Book" pitchFamily="34" charset="0"/>
              </a:rPr>
              <a:t>(</a:t>
            </a:r>
            <a:r>
              <a:rPr lang="en-US" sz="2000" b="1" baseline="30000" dirty="0" err="1" smtClean="0">
                <a:latin typeface="Franklin Gothic Book" pitchFamily="34" charset="0"/>
              </a:rPr>
              <a:t>dosen</a:t>
            </a:r>
            <a:r>
              <a:rPr lang="en-US" sz="2000" b="1" baseline="30000" dirty="0" smtClean="0">
                <a:latin typeface="Franklin Gothic Book" pitchFamily="34" charset="0"/>
              </a:rPr>
              <a:t>)</a:t>
            </a:r>
            <a:r>
              <a:rPr lang="en-US" sz="2000" b="1" dirty="0" smtClean="0">
                <a:latin typeface="Franklin Gothic Book" pitchFamily="34" charset="0"/>
              </a:rPr>
              <a:t>         </a:t>
            </a:r>
            <a:r>
              <a:rPr lang="el-GR" sz="2000" b="1" dirty="0" smtClean="0">
                <a:latin typeface="Franklin Gothic Book" pitchFamily="34" charset="0"/>
              </a:rPr>
              <a:t>Π</a:t>
            </a:r>
            <a:r>
              <a:rPr lang="en-US" sz="2000" b="1" dirty="0" smtClean="0">
                <a:latin typeface="Franklin Gothic Book" pitchFamily="34" charset="0"/>
              </a:rPr>
              <a:t> </a:t>
            </a:r>
            <a:r>
              <a:rPr lang="en-US" sz="2000" b="1" dirty="0" err="1" smtClean="0">
                <a:latin typeface="Franklin Gothic Book" pitchFamily="34" charset="0"/>
              </a:rPr>
              <a:t>thn_akademik</a:t>
            </a:r>
            <a:r>
              <a:rPr lang="en-US" sz="2000" b="1" dirty="0" smtClean="0">
                <a:latin typeface="Franklin Gothic Book" pitchFamily="34" charset="0"/>
              </a:rPr>
              <a:t>, </a:t>
            </a:r>
            <a:r>
              <a:rPr lang="en-US" sz="2000" b="1" dirty="0" err="1" smtClean="0">
                <a:latin typeface="Franklin Gothic Book" pitchFamily="34" charset="0"/>
              </a:rPr>
              <a:t>smt</a:t>
            </a:r>
            <a:r>
              <a:rPr lang="en-US" sz="2000" b="1" dirty="0" smtClean="0">
                <a:latin typeface="Franklin Gothic Book" pitchFamily="34" charset="0"/>
              </a:rPr>
              <a:t>, </a:t>
            </a:r>
            <a:r>
              <a:rPr lang="en-US" sz="2000" b="1" dirty="0" err="1" smtClean="0">
                <a:latin typeface="Franklin Gothic Book" pitchFamily="34" charset="0"/>
              </a:rPr>
              <a:t>hari</a:t>
            </a:r>
            <a:r>
              <a:rPr lang="en-US" sz="2000" b="1" dirty="0" smtClean="0">
                <a:latin typeface="Franklin Gothic Book" pitchFamily="34" charset="0"/>
              </a:rPr>
              <a:t>, </a:t>
            </a:r>
            <a:r>
              <a:rPr lang="en-US" sz="2000" b="1" dirty="0" err="1" smtClean="0">
                <a:latin typeface="Franklin Gothic Book" pitchFamily="34" charset="0"/>
              </a:rPr>
              <a:t>jam_ke</a:t>
            </a:r>
            <a:r>
              <a:rPr lang="en-US" sz="2000" b="1" dirty="0" smtClean="0">
                <a:latin typeface="Franklin Gothic Book" pitchFamily="34" charset="0"/>
              </a:rPr>
              <a:t>, </a:t>
            </a:r>
            <a:r>
              <a:rPr lang="en-US" sz="2000" b="1" dirty="0" err="1" smtClean="0">
                <a:latin typeface="Franklin Gothic Book" pitchFamily="34" charset="0"/>
              </a:rPr>
              <a:t>waktu</a:t>
            </a:r>
            <a:r>
              <a:rPr lang="en-US" sz="2000" b="1" dirty="0" smtClean="0">
                <a:latin typeface="Franklin Gothic Book" pitchFamily="34" charset="0"/>
              </a:rPr>
              <a:t> </a:t>
            </a:r>
            <a:r>
              <a:rPr lang="en-US" sz="2000" b="1" baseline="30000" dirty="0" smtClean="0">
                <a:latin typeface="Franklin Gothic Book" pitchFamily="34" charset="0"/>
              </a:rPr>
              <a:t>(</a:t>
            </a:r>
            <a:r>
              <a:rPr lang="en-US" sz="2000" b="1" baseline="30000" dirty="0" err="1" smtClean="0">
                <a:latin typeface="Franklin Gothic Book" pitchFamily="34" charset="0"/>
              </a:rPr>
              <a:t>mengajar</a:t>
            </a:r>
            <a:r>
              <a:rPr lang="en-US" sz="2000" b="1" baseline="30000" dirty="0" smtClean="0">
                <a:latin typeface="Franklin Gothic Book" pitchFamily="34" charset="0"/>
              </a:rPr>
              <a:t>)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4357694"/>
            <a:ext cx="454027" cy="31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21BBA-610E-478D-8F27-8E808AB26EDA}" type="slidenum">
              <a:rPr lang="id-ID" altLang="en-US"/>
              <a:pPr>
                <a:defRPr/>
              </a:pPr>
              <a:t>35</a:t>
            </a:fld>
            <a:endParaRPr lang="id-ID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Operasi Division (/)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Notasi : R/S.</a:t>
            </a:r>
          </a:p>
          <a:p>
            <a:pPr eaLnBrk="1" hangingPunct="1"/>
            <a:r>
              <a:rPr lang="en-US" sz="2600" smtClean="0"/>
              <a:t>Menghasilkan suatu tabel dari dua buah tabel yang terdiri dari atribut dari tabel R yang tidak terdapat pada tabel S dengan tupel-tupel dari tabel R yang memiliki kesamaan dengan tupel-tupel yang ada pada tabel A secara keseluruhan dan tidak terdapat duplikasi data.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DBC2AA7-DEBB-4759-B944-5C0774ED4161}" type="datetime1">
              <a:rPr lang="en-US" smtClean="0"/>
              <a:t>12/15/2011</a:t>
            </a:fld>
            <a:endParaRPr lang="en-SG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A2371F-35CD-4A4B-AF87-E697A7901DF7}" type="slidenum">
              <a:rPr kumimoji="0" lang="en-SG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SG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Operasi Division (lanj)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err="1" smtClean="0"/>
              <a:t>tabel</a:t>
            </a:r>
            <a:r>
              <a:rPr lang="en-US" sz="2000" dirty="0" smtClean="0"/>
              <a:t> R		</a:t>
            </a:r>
            <a:r>
              <a:rPr lang="en-US" sz="2000" dirty="0" err="1" smtClean="0"/>
              <a:t>tabel</a:t>
            </a:r>
            <a:r>
              <a:rPr lang="en-US" sz="2000" dirty="0" smtClean="0"/>
              <a:t> S1  	 </a:t>
            </a:r>
            <a:r>
              <a:rPr lang="en-US" sz="2000" dirty="0" err="1" smtClean="0"/>
              <a:t>tabel</a:t>
            </a:r>
            <a:r>
              <a:rPr lang="en-US" sz="2000" dirty="0" smtClean="0"/>
              <a:t> S2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		        	R/S1	     	R/S2   </a:t>
            </a:r>
          </a:p>
        </p:txBody>
      </p:sp>
      <p:graphicFrame>
        <p:nvGraphicFramePr>
          <p:cNvPr id="104532" name="Group 84"/>
          <p:cNvGraphicFramePr>
            <a:graphicFrameLocks noGrp="1"/>
          </p:cNvGraphicFramePr>
          <p:nvPr/>
        </p:nvGraphicFramePr>
        <p:xfrm>
          <a:off x="914400" y="2143116"/>
          <a:ext cx="1905000" cy="3992880"/>
        </p:xfrm>
        <a:graphic>
          <a:graphicData uri="http://schemas.openxmlformats.org/drawingml/2006/table">
            <a:tbl>
              <a:tblPr/>
              <a:tblGrid>
                <a:gridCol w="728663"/>
                <a:gridCol w="1176337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487" name="Group 39"/>
          <p:cNvGraphicFramePr>
            <a:graphicFrameLocks noGrp="1"/>
          </p:cNvGraphicFramePr>
          <p:nvPr/>
        </p:nvGraphicFramePr>
        <p:xfrm>
          <a:off x="3333746" y="2143116"/>
          <a:ext cx="738188" cy="792480"/>
        </p:xfrm>
        <a:graphic>
          <a:graphicData uri="http://schemas.openxmlformats.org/drawingml/2006/table">
            <a:tbl>
              <a:tblPr/>
              <a:tblGrid>
                <a:gridCol w="738188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533" name="Group 85"/>
          <p:cNvGraphicFramePr>
            <a:graphicFrameLocks noGrp="1"/>
          </p:cNvGraphicFramePr>
          <p:nvPr/>
        </p:nvGraphicFramePr>
        <p:xfrm>
          <a:off x="3276600" y="4200516"/>
          <a:ext cx="838200" cy="19812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509" name="Group 61"/>
          <p:cNvGraphicFramePr>
            <a:graphicFrameLocks noGrp="1"/>
          </p:cNvGraphicFramePr>
          <p:nvPr/>
        </p:nvGraphicFramePr>
        <p:xfrm>
          <a:off x="5214942" y="2143116"/>
          <a:ext cx="738188" cy="1188720"/>
        </p:xfrm>
        <a:graphic>
          <a:graphicData uri="http://schemas.openxmlformats.org/drawingml/2006/table">
            <a:tbl>
              <a:tblPr/>
              <a:tblGrid>
                <a:gridCol w="738188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534" name="Group 86"/>
          <p:cNvGraphicFramePr>
            <a:graphicFrameLocks noGrp="1"/>
          </p:cNvGraphicFramePr>
          <p:nvPr/>
        </p:nvGraphicFramePr>
        <p:xfrm>
          <a:off x="5238760" y="4233854"/>
          <a:ext cx="762000" cy="118872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D260278-70FE-4B40-8765-EB09D54ECB2B}" type="datetime1">
              <a:rPr lang="en-US" smtClean="0"/>
              <a:t>12/15/2011</a:t>
            </a:fld>
            <a:endParaRPr lang="en-SG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36</a:t>
            </a:fld>
            <a:endParaRPr lang="en-SG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771511" cy="1357322"/>
          </a:xfrm>
          <a:prstGeom prst="rect">
            <a:avLst/>
          </a:prstGeom>
          <a:noFill/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85992"/>
            <a:ext cx="4181391" cy="1785950"/>
          </a:xfrm>
          <a:prstGeom prst="rect">
            <a:avLst/>
          </a:prstGeom>
          <a:noFill/>
        </p:spPr>
      </p:pic>
      <p:pic>
        <p:nvPicPr>
          <p:cNvPr id="1024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429132"/>
            <a:ext cx="6377653" cy="1143008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54025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4025" y="2695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4025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2603" y="6064273"/>
            <a:ext cx="821848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14282" y="130710"/>
            <a:ext cx="885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Dosen</a:t>
            </a:r>
            <a:r>
              <a:rPr lang="en-US" dirty="0" smtClean="0"/>
              <a:t> = {</a:t>
            </a:r>
            <a:r>
              <a:rPr lang="en-US" b="1" u="sng" dirty="0" err="1" smtClean="0"/>
              <a:t>nid</a:t>
            </a:r>
            <a:r>
              <a:rPr lang="en-US" dirty="0" smtClean="0"/>
              <a:t>, </a:t>
            </a:r>
            <a:r>
              <a:rPr lang="en-US" dirty="0" err="1" smtClean="0"/>
              <a:t>nama_d</a:t>
            </a:r>
            <a:r>
              <a:rPr lang="en-US" dirty="0" smtClean="0"/>
              <a:t>, </a:t>
            </a:r>
            <a:r>
              <a:rPr lang="en-US" dirty="0" err="1" smtClean="0"/>
              <a:t>tempat_lhr</a:t>
            </a:r>
            <a:r>
              <a:rPr lang="en-US" dirty="0" smtClean="0"/>
              <a:t>, </a:t>
            </a:r>
            <a:r>
              <a:rPr lang="en-US" dirty="0" err="1" smtClean="0"/>
              <a:t>tgl_lhr</a:t>
            </a:r>
            <a:r>
              <a:rPr lang="en-US" dirty="0" smtClean="0"/>
              <a:t>, </a:t>
            </a:r>
            <a:r>
              <a:rPr lang="en-US" dirty="0" err="1" smtClean="0"/>
              <a:t>jkelamin</a:t>
            </a:r>
            <a:r>
              <a:rPr lang="en-US" dirty="0" smtClean="0"/>
              <a:t>, </a:t>
            </a:r>
            <a:r>
              <a:rPr lang="en-US" dirty="0" err="1" smtClean="0"/>
              <a:t>alamat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kodepos</a:t>
            </a:r>
            <a:r>
              <a:rPr lang="en-US" dirty="0" smtClean="0"/>
              <a:t>, </a:t>
            </a:r>
            <a:r>
              <a:rPr lang="en-US" dirty="0" err="1" smtClean="0"/>
              <a:t>gajipokok</a:t>
            </a:r>
            <a:r>
              <a:rPr lang="en-US" dirty="0" smtClean="0"/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720" y="192880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Matakuliah</a:t>
            </a:r>
            <a:r>
              <a:rPr lang="en-US" dirty="0" smtClean="0"/>
              <a:t>={</a:t>
            </a:r>
            <a:r>
              <a:rPr lang="en-US" b="1" u="sng" dirty="0" err="1" smtClean="0"/>
              <a:t>kdmk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sks</a:t>
            </a:r>
            <a:r>
              <a:rPr lang="en-US" dirty="0" smtClean="0"/>
              <a:t>, semester}</a:t>
            </a:r>
            <a:endParaRPr lang="en-SG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405980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Jurusan</a:t>
            </a:r>
            <a:r>
              <a:rPr lang="en-US" dirty="0" smtClean="0"/>
              <a:t>={</a:t>
            </a:r>
            <a:r>
              <a:rPr lang="en-US" b="1" u="sng" dirty="0" err="1" smtClean="0"/>
              <a:t>kode_jur</a:t>
            </a:r>
            <a:r>
              <a:rPr lang="en-US" b="1" u="sng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nama_jur</a:t>
            </a:r>
            <a:r>
              <a:rPr lang="en-US" dirty="0" smtClean="0"/>
              <a:t>, </a:t>
            </a:r>
            <a:r>
              <a:rPr lang="en-US" dirty="0" err="1" smtClean="0"/>
              <a:t>jenjang</a:t>
            </a:r>
            <a:r>
              <a:rPr lang="en-US" dirty="0" smtClean="0"/>
              <a:t>, </a:t>
            </a:r>
            <a:r>
              <a:rPr lang="en-US" dirty="0" err="1" smtClean="0"/>
              <a:t>nama_kajur</a:t>
            </a:r>
            <a:r>
              <a:rPr lang="en-US" dirty="0" smtClean="0"/>
              <a:t>}</a:t>
            </a:r>
            <a:endParaRPr lang="en-SG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5631436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Mengajar</a:t>
            </a:r>
            <a:r>
              <a:rPr lang="en-US" dirty="0" smtClean="0"/>
              <a:t>={</a:t>
            </a:r>
            <a:r>
              <a:rPr lang="en-US" b="1" u="sng" dirty="0" err="1" smtClean="0"/>
              <a:t>nid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thn_akademik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smt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hari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jam_ke</a:t>
            </a:r>
            <a:r>
              <a:rPr lang="en-US" dirty="0" smtClean="0"/>
              <a:t>, </a:t>
            </a:r>
            <a:r>
              <a:rPr lang="en-US" dirty="0" err="1" smtClean="0"/>
              <a:t>kd_mk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kode_jur</a:t>
            </a:r>
            <a:r>
              <a:rPr lang="en-US" dirty="0" smtClean="0"/>
              <a:t>}</a:t>
            </a:r>
            <a:endParaRPr lang="en-SG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C0B3-E9D8-4E9C-9194-04F3D3C27608}" type="datetime1">
              <a:rPr lang="en-US" smtClean="0"/>
              <a:t>12/15/2011</a:t>
            </a:fld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37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id-ID" dirty="0" smtClean="0"/>
          </a:p>
        </p:txBody>
      </p:sp>
      <p:graphicFrame>
        <p:nvGraphicFramePr>
          <p:cNvPr id="106579" name="Group 83"/>
          <p:cNvGraphicFramePr>
            <a:graphicFrameLocks noGrp="1"/>
          </p:cNvGraphicFramePr>
          <p:nvPr>
            <p:ph idx="1"/>
          </p:nvPr>
        </p:nvGraphicFramePr>
        <p:xfrm>
          <a:off x="557241" y="2143127"/>
          <a:ext cx="8229601" cy="1785939"/>
        </p:xfrm>
        <a:graphic>
          <a:graphicData uri="http://schemas.openxmlformats.org/drawingml/2006/table">
            <a:tbl>
              <a:tblPr/>
              <a:tblGrid>
                <a:gridCol w="2202760"/>
                <a:gridCol w="2413346"/>
                <a:gridCol w="2182260"/>
                <a:gridCol w="1431235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nonasabah</a:t>
                      </a:r>
                    </a:p>
                  </a:txBody>
                  <a:tcPr marL="107343" marR="1073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namanasabah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namacabang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L-001</a:t>
                      </a:r>
                    </a:p>
                  </a:txBody>
                  <a:tcPr marL="107343" marR="1073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Anggi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Peunayong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L-052</a:t>
                      </a:r>
                    </a:p>
                  </a:txBody>
                  <a:tcPr marL="107343" marR="1073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Priyanto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PekanBada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4500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L-125</a:t>
                      </a:r>
                    </a:p>
                  </a:txBody>
                  <a:tcPr marL="107343" marR="1073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Susillo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Lamdingin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7000</a:t>
                      </a:r>
                    </a:p>
                  </a:txBody>
                  <a:tcPr marL="107343" marR="1073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6562D-FFF8-48FA-B5D8-1E6DC0CC1655}" type="slidenum">
              <a:rPr lang="id-ID" altLang="en-US"/>
              <a:pPr>
                <a:defRPr/>
              </a:pPr>
              <a:t>38</a:t>
            </a:fld>
            <a:endParaRPr lang="id-ID" altLang="en-US"/>
          </a:p>
        </p:txBody>
      </p:sp>
      <p:graphicFrame>
        <p:nvGraphicFramePr>
          <p:cNvPr id="106599" name="Group 103"/>
          <p:cNvGraphicFramePr>
            <a:graphicFrameLocks noGrp="1"/>
          </p:cNvGraphicFramePr>
          <p:nvPr>
            <p:ph sz="half" idx="4294967295"/>
          </p:nvPr>
        </p:nvGraphicFramePr>
        <p:xfrm>
          <a:off x="571472" y="4500570"/>
          <a:ext cx="6173788" cy="1693863"/>
        </p:xfrm>
        <a:graphic>
          <a:graphicData uri="http://schemas.openxmlformats.org/drawingml/2006/table">
            <a:tbl>
              <a:tblPr/>
              <a:tblGrid>
                <a:gridCol w="2055813"/>
                <a:gridCol w="2058987"/>
                <a:gridCol w="2058988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nonasabah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namanasabah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L-081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Abidin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L-052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Priyanto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L-175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Suryo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3" name="Text Box 24"/>
          <p:cNvSpPr txBox="1">
            <a:spLocks noChangeArrowheads="1"/>
          </p:cNvSpPr>
          <p:nvPr/>
        </p:nvSpPr>
        <p:spPr bwMode="auto">
          <a:xfrm>
            <a:off x="557241" y="1597047"/>
            <a:ext cx="2216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Tabel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Peminjam</a:t>
            </a:r>
            <a:endParaRPr lang="id-ID" sz="2400" b="1" dirty="0"/>
          </a:p>
        </p:txBody>
      </p:sp>
      <p:sp>
        <p:nvSpPr>
          <p:cNvPr id="23584" name="Text Box 40"/>
          <p:cNvSpPr txBox="1">
            <a:spLocks noChangeArrowheads="1"/>
          </p:cNvSpPr>
          <p:nvPr/>
        </p:nvSpPr>
        <p:spPr bwMode="auto">
          <a:xfrm>
            <a:off x="571472" y="3929066"/>
            <a:ext cx="2203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Tabel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Penabung</a:t>
            </a:r>
            <a:endParaRPr lang="id-ID" sz="2400" b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3C096DC-A18D-42BC-8DCC-2B8D872AEA25}" type="datetime1">
              <a:rPr lang="en-US" smtClean="0"/>
              <a:t>12/15/2011</a:t>
            </a:fld>
            <a:endParaRPr lang="en-SG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A2371F-35CD-4A4B-AF87-E697A7901DF7}" type="slidenum">
              <a:rPr kumimoji="0" lang="en-SG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SG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Kerjakan</a:t>
            </a:r>
            <a:r>
              <a:rPr lang="en-US" dirty="0" smtClean="0"/>
              <a:t>!</a:t>
            </a:r>
            <a:endParaRPr lang="en-SG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200" dirty="0" err="1" smtClean="0"/>
              <a:t>Tampilkan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uang</a:t>
            </a:r>
            <a:r>
              <a:rPr lang="en-US" sz="2200" dirty="0" smtClean="0"/>
              <a:t> </a:t>
            </a:r>
            <a:r>
              <a:rPr lang="en-US" sz="2200" dirty="0" err="1" smtClean="0"/>
              <a:t>pinjaman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 5000</a:t>
            </a:r>
          </a:p>
          <a:p>
            <a:pPr eaLnBrk="1" hangingPunct="1">
              <a:lnSpc>
                <a:spcPct val="100000"/>
              </a:lnSpc>
            </a:pPr>
            <a:r>
              <a:rPr lang="en-US" sz="2200" dirty="0" err="1" smtClean="0">
                <a:sym typeface="Symbol" pitchFamily="18" charset="2"/>
              </a:rPr>
              <a:t>Tampilkan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namanasabah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namacabang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daari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tabel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peminjam</a:t>
            </a:r>
            <a:endParaRPr lang="en-US" sz="2200" dirty="0" smtClean="0">
              <a:sym typeface="Symbol" pitchFamily="18" charset="2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2200" dirty="0" err="1" smtClean="0">
                <a:sym typeface="Symbol" pitchFamily="18" charset="2"/>
              </a:rPr>
              <a:t>Tampilkan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nonasabah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untuk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setiap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jumlah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peminjaman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lebih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besar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dari</a:t>
            </a:r>
            <a:r>
              <a:rPr lang="en-US" sz="2200" dirty="0" smtClean="0">
                <a:sym typeface="Symbol" pitchFamily="18" charset="2"/>
              </a:rPr>
              <a:t> 4000</a:t>
            </a:r>
          </a:p>
          <a:p>
            <a:pPr eaLnBrk="1" hangingPunct="1">
              <a:lnSpc>
                <a:spcPct val="100000"/>
              </a:lnSpc>
            </a:pPr>
            <a:r>
              <a:rPr lang="en-US" sz="2200" dirty="0" err="1" smtClean="0">
                <a:sym typeface="Symbol" pitchFamily="18" charset="2"/>
              </a:rPr>
              <a:t>Tampilkan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semua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namanasabah</a:t>
            </a:r>
            <a:r>
              <a:rPr lang="en-US" sz="2200" dirty="0" smtClean="0">
                <a:sym typeface="Symbol" pitchFamily="18" charset="2"/>
              </a:rPr>
              <a:t> yang </a:t>
            </a:r>
            <a:r>
              <a:rPr lang="en-US" sz="2200" dirty="0" err="1" smtClean="0">
                <a:sym typeface="Symbol" pitchFamily="18" charset="2"/>
              </a:rPr>
              <a:t>memiliki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pinjaman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atau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tabungan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dari</a:t>
            </a:r>
            <a:r>
              <a:rPr lang="en-US" sz="2200" dirty="0" smtClean="0">
                <a:sym typeface="Symbol" pitchFamily="18" charset="2"/>
              </a:rPr>
              <a:t> bank</a:t>
            </a:r>
          </a:p>
          <a:p>
            <a:pPr eaLnBrk="1" hangingPunct="1">
              <a:lnSpc>
                <a:spcPct val="100000"/>
              </a:lnSpc>
            </a:pPr>
            <a:r>
              <a:rPr lang="en-US" sz="2200" dirty="0" err="1" smtClean="0">
                <a:sym typeface="Symbol" pitchFamily="18" charset="2"/>
              </a:rPr>
              <a:t>Tampilkan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semua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namanasabah</a:t>
            </a:r>
            <a:r>
              <a:rPr lang="en-US" sz="2200" dirty="0" smtClean="0">
                <a:sym typeface="Symbol" pitchFamily="18" charset="2"/>
              </a:rPr>
              <a:t> yang </a:t>
            </a:r>
            <a:r>
              <a:rPr lang="en-US" sz="2200" dirty="0" err="1" smtClean="0">
                <a:sym typeface="Symbol" pitchFamily="18" charset="2"/>
              </a:rPr>
              <a:t>memiliki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pinjaman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tabungan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dari</a:t>
            </a:r>
            <a:r>
              <a:rPr lang="en-US" sz="2200" dirty="0" smtClean="0">
                <a:sym typeface="Symbol" pitchFamily="18" charset="2"/>
              </a:rPr>
              <a:t> bank</a:t>
            </a:r>
          </a:p>
          <a:p>
            <a:pPr eaLnBrk="1" hangingPunct="1">
              <a:lnSpc>
                <a:spcPct val="100000"/>
              </a:lnSpc>
            </a:pPr>
            <a:r>
              <a:rPr lang="en-US" sz="2200" dirty="0" err="1" smtClean="0">
                <a:sym typeface="Symbol" pitchFamily="18" charset="2"/>
              </a:rPr>
              <a:t>Tampilkan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nonasabah</a:t>
            </a:r>
            <a:r>
              <a:rPr lang="en-US" sz="2200" dirty="0" smtClean="0">
                <a:sym typeface="Symbol" pitchFamily="18" charset="2"/>
              </a:rPr>
              <a:t>, </a:t>
            </a:r>
            <a:r>
              <a:rPr lang="en-US" sz="2200" dirty="0" err="1" smtClean="0">
                <a:sym typeface="Symbol" pitchFamily="18" charset="2"/>
              </a:rPr>
              <a:t>namanasabah</a:t>
            </a:r>
            <a:r>
              <a:rPr lang="en-US" sz="2200" dirty="0" smtClean="0">
                <a:sym typeface="Symbol" pitchFamily="18" charset="2"/>
              </a:rPr>
              <a:t>, </a:t>
            </a:r>
            <a:r>
              <a:rPr lang="en-US" sz="2200" dirty="0" err="1" smtClean="0">
                <a:sym typeface="Symbol" pitchFamily="18" charset="2"/>
              </a:rPr>
              <a:t>dan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jumlah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dari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tabel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peminjam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penabung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dimana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jumlah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dari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pinjaman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tabungan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lebih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besar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 err="1" smtClean="0">
                <a:sym typeface="Symbol" pitchFamily="18" charset="2"/>
              </a:rPr>
              <a:t>dari</a:t>
            </a:r>
            <a:r>
              <a:rPr lang="en-US" sz="2200" dirty="0" smtClean="0">
                <a:sym typeface="Symbol" pitchFamily="18" charset="2"/>
              </a:rPr>
              <a:t> 2500  </a:t>
            </a:r>
            <a:endParaRPr lang="en-US" sz="2200" dirty="0" smtClean="0"/>
          </a:p>
          <a:p>
            <a:pPr eaLnBrk="1" hangingPunct="1">
              <a:lnSpc>
                <a:spcPct val="100000"/>
              </a:lnSpc>
            </a:pPr>
            <a:endParaRPr lang="id-ID" sz="22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7C62EE9E-8CE4-4DE1-AFD4-77C7EBF3E2BC}" type="datetime1">
              <a:rPr lang="en-US" smtClean="0"/>
              <a:t>12/15/2011</a:t>
            </a:fld>
            <a:endParaRPr lang="en-S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39</a:t>
            </a:fld>
            <a:endParaRPr lang="en-SG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Sedikit</a:t>
            </a:r>
            <a:r>
              <a:rPr lang="en-US" sz="3600" dirty="0" smtClean="0"/>
              <a:t> </a:t>
            </a:r>
            <a:r>
              <a:rPr lang="en-US" sz="3600" dirty="0" err="1" smtClean="0"/>
              <a:t>Mengingatkan</a:t>
            </a:r>
            <a:r>
              <a:rPr lang="en-US" sz="3600" dirty="0" smtClean="0"/>
              <a:t>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Pemograman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8" y="1571612"/>
            <a:ext cx="2971792" cy="4554551"/>
          </a:xfrm>
        </p:spPr>
        <p:txBody>
          <a:bodyPr>
            <a:normAutofit fontScale="62500" lnSpcReduction="20000"/>
          </a:bodyPr>
          <a:lstStyle/>
          <a:p>
            <a:r>
              <a:rPr lang="en-SG" dirty="0" err="1" smtClean="0"/>
              <a:t>Bahasa</a:t>
            </a:r>
            <a:r>
              <a:rPr lang="en-SG" dirty="0" smtClean="0"/>
              <a:t> </a:t>
            </a:r>
            <a:r>
              <a:rPr lang="en-SG" dirty="0" err="1" smtClean="0"/>
              <a:t>pemrograman</a:t>
            </a:r>
            <a:r>
              <a:rPr lang="en-SG" dirty="0" smtClean="0"/>
              <a:t> </a:t>
            </a:r>
            <a:r>
              <a:rPr lang="en-SG" dirty="0" err="1" smtClean="0"/>
              <a:t>adalah</a:t>
            </a:r>
            <a:r>
              <a:rPr lang="en-SG" dirty="0" smtClean="0"/>
              <a:t> software </a:t>
            </a:r>
            <a:r>
              <a:rPr lang="en-SG" dirty="0" err="1" smtClean="0"/>
              <a:t>bahasa</a:t>
            </a:r>
            <a:r>
              <a:rPr lang="en-SG" dirty="0" smtClean="0"/>
              <a:t> </a:t>
            </a:r>
            <a:r>
              <a:rPr lang="en-SG" dirty="0" err="1" smtClean="0"/>
              <a:t>komputer</a:t>
            </a:r>
            <a:r>
              <a:rPr lang="en-SG" dirty="0" smtClean="0"/>
              <a:t> yang </a:t>
            </a:r>
            <a:r>
              <a:rPr lang="en-SG" dirty="0" err="1" smtClean="0"/>
              <a:t>digunakan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cara</a:t>
            </a:r>
            <a:r>
              <a:rPr lang="en-SG" dirty="0" smtClean="0"/>
              <a:t> </a:t>
            </a:r>
            <a:r>
              <a:rPr lang="en-SG" dirty="0" err="1" smtClean="0"/>
              <a:t>merancang</a:t>
            </a:r>
            <a:r>
              <a:rPr lang="en-SG" dirty="0" smtClean="0"/>
              <a:t> </a:t>
            </a:r>
            <a:r>
              <a:rPr lang="en-SG" dirty="0" err="1" smtClean="0"/>
              <a:t>atau</a:t>
            </a:r>
            <a:r>
              <a:rPr lang="en-SG" dirty="0" smtClean="0"/>
              <a:t> </a:t>
            </a:r>
            <a:r>
              <a:rPr lang="en-SG" dirty="0" err="1" smtClean="0"/>
              <a:t>membuat</a:t>
            </a:r>
            <a:r>
              <a:rPr lang="en-SG" dirty="0" smtClean="0"/>
              <a:t> program </a:t>
            </a:r>
            <a:r>
              <a:rPr lang="en-SG" dirty="0" err="1" smtClean="0"/>
              <a:t>sesuai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struktur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metode</a:t>
            </a:r>
            <a:r>
              <a:rPr lang="en-SG" dirty="0" smtClean="0"/>
              <a:t> yang </a:t>
            </a:r>
            <a:r>
              <a:rPr lang="en-SG" dirty="0" err="1" smtClean="0"/>
              <a:t>dimiliki</a:t>
            </a:r>
            <a:r>
              <a:rPr lang="en-SG" dirty="0" smtClean="0"/>
              <a:t> </a:t>
            </a:r>
            <a:r>
              <a:rPr lang="en-SG" dirty="0" err="1" smtClean="0"/>
              <a:t>oleh</a:t>
            </a:r>
            <a:r>
              <a:rPr lang="en-SG" dirty="0" smtClean="0"/>
              <a:t> </a:t>
            </a:r>
            <a:r>
              <a:rPr lang="en-SG" dirty="0" err="1" smtClean="0"/>
              <a:t>bahasa</a:t>
            </a:r>
            <a:r>
              <a:rPr lang="en-SG" dirty="0" smtClean="0"/>
              <a:t> program </a:t>
            </a:r>
            <a:r>
              <a:rPr lang="en-SG" dirty="0" err="1" smtClean="0"/>
              <a:t>itu</a:t>
            </a:r>
            <a:r>
              <a:rPr lang="en-SG" dirty="0" smtClean="0"/>
              <a:t> </a:t>
            </a:r>
            <a:r>
              <a:rPr lang="en-SG" dirty="0" err="1" smtClean="0"/>
              <a:t>sendiri</a:t>
            </a:r>
            <a:r>
              <a:rPr lang="en-SG" dirty="0" smtClean="0"/>
              <a:t>. 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84AB-8E8F-4041-9571-E57EEBE6C822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4</a:t>
            </a:fld>
            <a:endParaRPr lang="en-S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514638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triped Right Arrow 8">
            <a:hlinkClick r:id="" action="ppaction://hlinkshowjump?jump=previousslide"/>
          </p:cNvPr>
          <p:cNvSpPr/>
          <p:nvPr/>
        </p:nvSpPr>
        <p:spPr>
          <a:xfrm rot="10800000">
            <a:off x="8286776" y="5500702"/>
            <a:ext cx="785818" cy="7143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061659-D882-40B1-9D38-C813DE2D1980}" type="slidenum">
              <a:rPr lang="id-ID"/>
              <a:pPr/>
              <a:t>40</a:t>
            </a:fld>
            <a:endParaRPr lang="id-ID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Kalkulus Relasional</a:t>
            </a:r>
            <a:endParaRPr lang="id-ID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</a:t>
            </a:r>
            <a:r>
              <a:rPr lang="en-US" sz="2400" dirty="0" err="1" smtClean="0"/>
              <a:t>relasional</a:t>
            </a:r>
            <a:r>
              <a:rPr lang="en-US" sz="2400" dirty="0" smtClean="0"/>
              <a:t>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eksplisit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query </a:t>
            </a:r>
            <a:r>
              <a:rPr lang="en-US" sz="2400" dirty="0" err="1" smtClean="0"/>
              <a:t>komersial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SQL.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dirty="0" smtClean="0"/>
              <a:t>Varian </a:t>
            </a:r>
            <a:r>
              <a:rPr lang="en-US" sz="2400" dirty="0" err="1" smtClean="0"/>
              <a:t>kalkulus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detil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Tuple</a:t>
            </a:r>
            <a:r>
              <a:rPr lang="en-US" sz="2400" b="1" dirty="0" smtClean="0"/>
              <a:t> Relational Calculus</a:t>
            </a:r>
            <a:r>
              <a:rPr lang="en-US" sz="2400" dirty="0" smtClean="0"/>
              <a:t> (</a:t>
            </a:r>
            <a:r>
              <a:rPr lang="en-US" sz="2400" b="1" dirty="0" smtClean="0"/>
              <a:t>TRC</a:t>
            </a:r>
            <a:r>
              <a:rPr lang="en-US" sz="2400" dirty="0" smtClean="0"/>
              <a:t>)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TRC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instan</a:t>
            </a:r>
            <a:r>
              <a:rPr lang="en-US" sz="2400" dirty="0" smtClean="0"/>
              <a:t> (</a:t>
            </a:r>
            <a:r>
              <a:rPr lang="en-US" sz="2400" dirty="0" err="1" smtClean="0"/>
              <a:t>tuple</a:t>
            </a:r>
            <a:r>
              <a:rPr lang="en-US" sz="2400" dirty="0" smtClean="0"/>
              <a:t>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nilainya</a:t>
            </a:r>
            <a:r>
              <a:rPr lang="en-US" sz="2400" dirty="0" smtClean="0"/>
              <a:t>.</a:t>
            </a:r>
            <a:endParaRPr lang="id-ID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648-6404-4CD8-B4DC-C4CB259DB138}" type="datetime1">
              <a:rPr lang="en-US" smtClean="0"/>
              <a:t>12/15/2011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Tuple</a:t>
            </a:r>
            <a:r>
              <a:rPr lang="en-US" dirty="0" smtClean="0"/>
              <a:t> Relational </a:t>
            </a:r>
            <a:r>
              <a:rPr lang="en-US" dirty="0" smtClean="0"/>
              <a:t>Calculus (TRC)</a:t>
            </a:r>
            <a:endParaRPr lang="id-ID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dirty="0" err="1" smtClean="0"/>
              <a:t>Kalkulus</a:t>
            </a:r>
            <a:r>
              <a:rPr lang="en-US" sz="2000" dirty="0" smtClean="0"/>
              <a:t> </a:t>
            </a:r>
            <a:r>
              <a:rPr lang="en-US" sz="2000" dirty="0" err="1" smtClean="0"/>
              <a:t>Relasional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Tupel</a:t>
            </a:r>
            <a:r>
              <a:rPr lang="en-US" sz="2000" dirty="0" smtClean="0"/>
              <a:t> </a:t>
            </a:r>
            <a:r>
              <a:rPr lang="en-US" sz="2000" dirty="0" err="1" smtClean="0"/>
              <a:t>mendeskripsikan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/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spesifik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err="1" smtClean="0"/>
              <a:t>informasi</a:t>
            </a:r>
            <a:r>
              <a:rPr lang="en-US" sz="2000" smtClean="0"/>
              <a:t> tersebut.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smtClean="0"/>
              <a:t>Konsep dasar dari kalkulus relasional tupel adalah konsep variabel tupel</a:t>
            </a:r>
            <a:endParaRPr lang="en-US" sz="2000" dirty="0" smtClean="0"/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tuple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query </a:t>
            </a:r>
            <a:r>
              <a:rPr lang="en-US" sz="2000" dirty="0" err="1" smtClean="0"/>
              <a:t>kalkulus</a:t>
            </a:r>
            <a:r>
              <a:rPr lang="en-US" sz="2000" dirty="0" smtClean="0"/>
              <a:t> </a:t>
            </a:r>
            <a:r>
              <a:rPr lang="en-US" sz="2000" dirty="0" err="1" smtClean="0"/>
              <a:t>relasional</a:t>
            </a:r>
            <a:r>
              <a:rPr lang="en-US" sz="2000" dirty="0" smtClean="0"/>
              <a:t> :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b="1" smtClean="0"/>
              <a:t>{ t | P( t </a:t>
            </a:r>
            <a:r>
              <a:rPr lang="en-US" sz="2000" b="1" dirty="0" smtClean="0"/>
              <a:t>) }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err="1" smtClean="0"/>
              <a:t>dimana</a:t>
            </a:r>
            <a:r>
              <a:rPr lang="en-US" sz="2000" smtClean="0"/>
              <a:t> </a:t>
            </a:r>
            <a:r>
              <a:rPr lang="en-US" sz="2000" b="1" dirty="0" smtClean="0"/>
              <a:t>t</a:t>
            </a:r>
            <a:r>
              <a:rPr lang="en-US" sz="200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tuple</a:t>
            </a:r>
            <a:r>
              <a:rPr lang="en-US" sz="2000" dirty="0" smtClean="0"/>
              <a:t> </a:t>
            </a:r>
            <a:r>
              <a:rPr lang="en-US" sz="2000" err="1" smtClean="0"/>
              <a:t>dan</a:t>
            </a:r>
            <a:r>
              <a:rPr lang="en-US" sz="2000" smtClean="0"/>
              <a:t> </a:t>
            </a:r>
            <a:r>
              <a:rPr lang="en-US" sz="2000" b="1" smtClean="0"/>
              <a:t>P(t)</a:t>
            </a:r>
            <a:r>
              <a:rPr lang="en-US" sz="200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formula yang </a:t>
            </a:r>
            <a:r>
              <a:rPr lang="en-US" sz="2000" err="1" smtClean="0"/>
              <a:t>menggambarkan</a:t>
            </a:r>
            <a:r>
              <a:rPr lang="en-US" sz="2000" smtClean="0"/>
              <a:t> t.</a:t>
            </a:r>
            <a:endParaRPr lang="en-US" sz="2000" dirty="0" smtClean="0"/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query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tuple</a:t>
            </a:r>
            <a:r>
              <a:rPr lang="en-US" sz="2000" dirty="0" smtClean="0"/>
              <a:t> </a:t>
            </a:r>
            <a:r>
              <a:rPr lang="en-US" sz="2000" b="1" dirty="0" smtClean="0"/>
              <a:t>t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smtClean="0"/>
              <a:t>formula P(t) </a:t>
            </a:r>
            <a:r>
              <a:rPr lang="en-US" sz="2000" err="1" smtClean="0"/>
              <a:t>mengevaluasi</a:t>
            </a:r>
            <a:r>
              <a:rPr lang="en-US" sz="2000" smtClean="0"/>
              <a:t> </a:t>
            </a:r>
            <a:r>
              <a:rPr lang="en-US" sz="2000" b="1" smtClean="0"/>
              <a:t>true</a:t>
            </a:r>
            <a:endParaRPr lang="id-ID" sz="2000" dirty="0" smtClean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0D61E-FAC9-47CF-AD89-0FAD3A3E8635}" type="slidenum">
              <a:rPr lang="id-ID"/>
              <a:pPr/>
              <a:t>41</a:t>
            </a:fld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76E-BFC5-4B06-8C92-A9FCE510EBB6}" type="datetime1">
              <a:rPr lang="en-US" smtClean="0"/>
              <a:t>12/15/2011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r>
              <a:rPr lang="en-US" dirty="0" smtClean="0"/>
              <a:t> </a:t>
            </a:r>
            <a:r>
              <a:rPr lang="en-US" dirty="0" err="1" smtClean="0"/>
              <a:t>tupel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TupelVariabel1 Operator {TupelVariabel2 | constant}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Dimana</a:t>
            </a:r>
            <a:r>
              <a:rPr lang="en-US" dirty="0" smtClean="0"/>
              <a:t>:</a:t>
            </a:r>
            <a:r>
              <a:rPr lang="en-SG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TupelVariabel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tupel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=1 </a:t>
            </a:r>
            <a:r>
              <a:rPr lang="en-US" dirty="0" err="1" smtClean="0"/>
              <a:t>sampai</a:t>
            </a:r>
            <a:r>
              <a:rPr lang="en-US" dirty="0" smtClean="0"/>
              <a:t> n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tupel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Operator </a:t>
            </a:r>
            <a:r>
              <a:rPr lang="en-US" dirty="0" err="1" smtClean="0"/>
              <a:t>adalah</a:t>
            </a:r>
            <a:r>
              <a:rPr lang="en-US" dirty="0" smtClean="0"/>
              <a:t>  {+, &lt;, &gt;, =, </a:t>
            </a:r>
            <a:r>
              <a:rPr lang="en-US" dirty="0" smtClean="0">
                <a:sym typeface="Symbol" pitchFamily="18" charset="2"/>
              </a:rPr>
              <a:t>, ,  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	Constant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string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DB86A-7D18-4DCA-B885-B99012A4B154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42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186766" cy="48577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Kontsrain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variabel-variabel</a:t>
            </a:r>
            <a:r>
              <a:rPr lang="en-US" dirty="0" smtClean="0"/>
              <a:t> </a:t>
            </a:r>
            <a:r>
              <a:rPr lang="en-US" dirty="0" err="1" smtClean="0"/>
              <a:t>tupel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domain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operator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operator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dikoneksikan</a:t>
            </a:r>
            <a:r>
              <a:rPr lang="en-US" dirty="0" smtClean="0"/>
              <a:t> operator </a:t>
            </a:r>
            <a:r>
              <a:rPr lang="en-US" dirty="0" err="1" smtClean="0"/>
              <a:t>boolean</a:t>
            </a:r>
            <a:r>
              <a:rPr lang="en-US" dirty="0" smtClean="0"/>
              <a:t> AND, OR </a:t>
            </a:r>
            <a:r>
              <a:rPr lang="en-US" dirty="0" err="1" smtClean="0"/>
              <a:t>dan</a:t>
            </a:r>
            <a:r>
              <a:rPr lang="en-US" dirty="0" smtClean="0"/>
              <a:t> NOT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/>
              <a:t>TupelVariabel1 operator [TupelVariabel2 | constant3]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/>
              <a:t>	AND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/>
              <a:t>	TupelVariabel4 operator [TupelVariabel5 | constant5]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/>
              <a:t>	AND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/>
              <a:t>	.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/>
              <a:t>	.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/>
              <a:t>	OR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TupelVariabelm</a:t>
            </a:r>
            <a:r>
              <a:rPr lang="en-US" b="1" dirty="0" smtClean="0"/>
              <a:t> operator [</a:t>
            </a:r>
            <a:r>
              <a:rPr lang="en-US" b="1" dirty="0" err="1" smtClean="0"/>
              <a:t>TupelVariabeln</a:t>
            </a:r>
            <a:r>
              <a:rPr lang="en-US" b="1" dirty="0" smtClean="0"/>
              <a:t> | </a:t>
            </a:r>
            <a:r>
              <a:rPr lang="en-US" b="1" dirty="0" err="1" smtClean="0"/>
              <a:t>constantp</a:t>
            </a:r>
            <a:r>
              <a:rPr lang="en-US" b="1" dirty="0" smtClean="0"/>
              <a:t>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EF8-12F5-457E-921E-49C1CE95B00F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43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Bentukan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klausa</a:t>
            </a:r>
            <a:r>
              <a:rPr lang="en-US" dirty="0" smtClean="0"/>
              <a:t> SELECT </a:t>
            </a:r>
            <a:r>
              <a:rPr lang="en-US" dirty="0" err="1" smtClean="0"/>
              <a:t>serta</a:t>
            </a:r>
            <a:r>
              <a:rPr lang="en-US" dirty="0" smtClean="0"/>
              <a:t> WHERE.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SQL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r>
              <a:rPr lang="en-US" dirty="0" smtClean="0"/>
              <a:t> </a:t>
            </a:r>
            <a:r>
              <a:rPr lang="en-US" dirty="0" err="1" smtClean="0"/>
              <a:t>tupel</a:t>
            </a:r>
            <a:r>
              <a:rPr lang="en-US" dirty="0" smtClean="0"/>
              <a:t>.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3429-260C-4698-B6E8-E605C9101A7C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44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186766" cy="464347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r>
              <a:rPr lang="en-US" dirty="0" smtClean="0"/>
              <a:t> </a:t>
            </a:r>
            <a:r>
              <a:rPr lang="en-US" dirty="0" err="1" smtClean="0"/>
              <a:t>tupel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atom-atom, atom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R, </a:t>
            </a:r>
            <a:r>
              <a:rPr lang="en-US" dirty="0" err="1" smtClean="0"/>
              <a:t>dimana</a:t>
            </a:r>
            <a:r>
              <a:rPr lang="en-US" dirty="0" smtClean="0"/>
              <a:t> 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tupel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S[x] op u[y], </a:t>
            </a:r>
            <a:r>
              <a:rPr lang="en-US" dirty="0" err="1" smtClean="0"/>
              <a:t>dimana</a:t>
            </a:r>
            <a:r>
              <a:rPr lang="en-US" dirty="0" smtClean="0"/>
              <a:t> s </a:t>
            </a:r>
            <a:r>
              <a:rPr lang="en-US" dirty="0" err="1" smtClean="0"/>
              <a:t>dan</a:t>
            </a:r>
            <a:r>
              <a:rPr lang="en-US" dirty="0" smtClean="0"/>
              <a:t> 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tupel</a:t>
            </a:r>
            <a:r>
              <a:rPr lang="en-US" dirty="0" smtClean="0"/>
              <a:t>, x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s, 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u. op </a:t>
            </a:r>
            <a:r>
              <a:rPr lang="en-US" dirty="0" err="1" smtClean="0"/>
              <a:t>adalah</a:t>
            </a:r>
            <a:r>
              <a:rPr lang="en-US" dirty="0" smtClean="0"/>
              <a:t> operator </a:t>
            </a:r>
            <a:r>
              <a:rPr lang="en-US" dirty="0" err="1" smtClean="0"/>
              <a:t>perbandingan</a:t>
            </a:r>
            <a:r>
              <a:rPr lang="en-US" dirty="0" smtClean="0"/>
              <a:t> &lt;, (&gt;, =, </a:t>
            </a:r>
            <a:r>
              <a:rPr lang="en-US" dirty="0" smtClean="0">
                <a:sym typeface="Symbol" pitchFamily="18" charset="2"/>
              </a:rPr>
              <a:t>, , ). Kita </a:t>
            </a:r>
            <a:r>
              <a:rPr lang="en-US" dirty="0" err="1" smtClean="0">
                <a:sym typeface="Symbol" pitchFamily="18" charset="2"/>
              </a:rPr>
              <a:t>perlu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atribut</a:t>
            </a:r>
            <a:r>
              <a:rPr lang="en-US" dirty="0" smtClean="0">
                <a:sym typeface="Symbol" pitchFamily="18" charset="2"/>
              </a:rPr>
              <a:t> x </a:t>
            </a:r>
            <a:r>
              <a:rPr lang="en-US" dirty="0" err="1" smtClean="0">
                <a:sym typeface="Symbol" pitchFamily="18" charset="2"/>
              </a:rPr>
              <a:t>dan</a:t>
            </a:r>
            <a:r>
              <a:rPr lang="en-US" dirty="0" smtClean="0">
                <a:sym typeface="Symbol" pitchFamily="18" charset="2"/>
              </a:rPr>
              <a:t> y yang </a:t>
            </a:r>
            <a:r>
              <a:rPr lang="en-US" dirty="0" err="1" smtClean="0">
                <a:sym typeface="Symbol" pitchFamily="18" charset="2"/>
              </a:rPr>
              <a:t>mempunyai</a:t>
            </a:r>
            <a:r>
              <a:rPr lang="en-US" dirty="0" smtClean="0">
                <a:sym typeface="Symbol" pitchFamily="18" charset="2"/>
              </a:rPr>
              <a:t> domain-domain yang </a:t>
            </a:r>
            <a:r>
              <a:rPr lang="en-US" dirty="0" err="1" smtClean="0">
                <a:sym typeface="Symbol" pitchFamily="18" charset="2"/>
              </a:rPr>
              <a:t>anggota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nya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dapat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dibandingkan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dengan</a:t>
            </a:r>
            <a:r>
              <a:rPr lang="en-US" dirty="0" smtClean="0">
                <a:sym typeface="Symbol" pitchFamily="18" charset="2"/>
              </a:rPr>
              <a:t> op.</a:t>
            </a:r>
          </a:p>
          <a:p>
            <a:pPr lvl="1"/>
            <a:r>
              <a:rPr lang="en-US" dirty="0" smtClean="0"/>
              <a:t>S[x] op c, </a:t>
            </a:r>
            <a:r>
              <a:rPr lang="en-US" dirty="0" err="1" smtClean="0"/>
              <a:t>dimana</a:t>
            </a:r>
            <a:r>
              <a:rPr lang="en-US" dirty="0" smtClean="0"/>
              <a:t> s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tupel</a:t>
            </a:r>
            <a:r>
              <a:rPr lang="en-US" dirty="0" smtClean="0"/>
              <a:t>, x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s,. op </a:t>
            </a:r>
            <a:r>
              <a:rPr lang="en-US" dirty="0" err="1" smtClean="0"/>
              <a:t>adalah</a:t>
            </a:r>
            <a:r>
              <a:rPr lang="en-US" dirty="0" smtClean="0"/>
              <a:t> operator </a:t>
            </a:r>
            <a:r>
              <a:rPr lang="en-US" dirty="0" err="1" smtClean="0"/>
              <a:t>perbandingan</a:t>
            </a:r>
            <a:r>
              <a:rPr lang="en-US" dirty="0" smtClean="0"/>
              <a:t> &lt;, (&gt;, =, </a:t>
            </a:r>
            <a:r>
              <a:rPr lang="en-US" dirty="0" smtClean="0">
                <a:sym typeface="Symbol" pitchFamily="18" charset="2"/>
              </a:rPr>
              <a:t>, , ).  Dan c </a:t>
            </a:r>
            <a:r>
              <a:rPr lang="en-US" dirty="0" err="1" smtClean="0">
                <a:sym typeface="Symbol" pitchFamily="18" charset="2"/>
              </a:rPr>
              <a:t>adalah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konstanta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dari</a:t>
            </a:r>
            <a:r>
              <a:rPr lang="en-US" dirty="0" smtClean="0">
                <a:sym typeface="Symbol" pitchFamily="18" charset="2"/>
              </a:rPr>
              <a:t> domain </a:t>
            </a:r>
            <a:r>
              <a:rPr lang="en-US" dirty="0" err="1" smtClean="0">
                <a:sym typeface="Symbol" pitchFamily="18" charset="2"/>
              </a:rPr>
              <a:t>atribut</a:t>
            </a:r>
            <a:r>
              <a:rPr lang="en-US" dirty="0" smtClean="0">
                <a:sym typeface="Symbol" pitchFamily="18" charset="2"/>
              </a:rPr>
              <a:t> 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F4AC-7403-4B7F-BF2E-CCFCF5AD998B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45</a:t>
            </a:fld>
            <a:endParaRPr lang="en-SG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00430" y="2786058"/>
          <a:ext cx="420690" cy="433390"/>
        </p:xfrm>
        <a:graphic>
          <a:graphicData uri="http://schemas.openxmlformats.org/presentationml/2006/ole">
            <p:oleObj spid="_x0000_s81922" name="Equation" r:id="rId3" imgW="12672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Atom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endParaRPr lang="en-US" dirty="0" smtClean="0"/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P1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dirty="0" smtClean="0">
                <a:sym typeface="Symbol" pitchFamily="18" charset="2"/>
              </a:rPr>
              <a:t>P1, </a:t>
            </a:r>
            <a:r>
              <a:rPr lang="en-US" b="1" dirty="0" err="1" smtClean="0">
                <a:sym typeface="Symbol" pitchFamily="18" charset="2"/>
              </a:rPr>
              <a:t>dan</a:t>
            </a:r>
            <a:r>
              <a:rPr lang="en-US" b="1" dirty="0" smtClean="0">
                <a:sym typeface="Symbol" pitchFamily="18" charset="2"/>
              </a:rPr>
              <a:t> (P1)</a:t>
            </a:r>
          </a:p>
          <a:p>
            <a:pPr lvl="1"/>
            <a:r>
              <a:rPr lang="en-US" dirty="0" err="1" smtClean="0">
                <a:sym typeface="Symbol" pitchFamily="18" charset="2"/>
              </a:rPr>
              <a:t>Jika</a:t>
            </a:r>
            <a:r>
              <a:rPr lang="en-US" dirty="0" smtClean="0">
                <a:sym typeface="Symbol" pitchFamily="18" charset="2"/>
              </a:rPr>
              <a:t> P1 </a:t>
            </a:r>
            <a:r>
              <a:rPr lang="en-US" dirty="0" err="1" smtClean="0">
                <a:sym typeface="Symbol" pitchFamily="18" charset="2"/>
              </a:rPr>
              <a:t>dan</a:t>
            </a:r>
            <a:r>
              <a:rPr lang="en-US" dirty="0" smtClean="0">
                <a:sym typeface="Symbol" pitchFamily="18" charset="2"/>
              </a:rPr>
              <a:t> P2 </a:t>
            </a:r>
            <a:r>
              <a:rPr lang="en-US" dirty="0" err="1" smtClean="0">
                <a:sym typeface="Symbol" pitchFamily="18" charset="2"/>
              </a:rPr>
              <a:t>adalah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rumus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maka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b="1" dirty="0" smtClean="0">
                <a:sym typeface="Symbol" pitchFamily="18" charset="2"/>
              </a:rPr>
              <a:t>P1</a:t>
            </a:r>
            <a:r>
              <a:rPr lang="en-US" b="1" dirty="0" smtClean="0"/>
              <a:t> </a:t>
            </a:r>
            <a:r>
              <a:rPr lang="en-US" b="1" dirty="0" smtClean="0">
                <a:sym typeface="Symbol" pitchFamily="18" charset="2"/>
              </a:rPr>
              <a:t></a:t>
            </a:r>
            <a:r>
              <a:rPr lang="en-US" b="1" dirty="0" smtClean="0"/>
              <a:t> P2</a:t>
            </a:r>
            <a:r>
              <a:rPr lang="en-US" dirty="0" smtClean="0"/>
              <a:t>, </a:t>
            </a:r>
            <a:r>
              <a:rPr lang="en-US" b="1" dirty="0" smtClean="0"/>
              <a:t>P1 </a:t>
            </a:r>
            <a:r>
              <a:rPr lang="en-US" b="1" dirty="0" smtClean="0">
                <a:sym typeface="Symbol" pitchFamily="18" charset="2"/>
              </a:rPr>
              <a:t></a:t>
            </a:r>
            <a:r>
              <a:rPr lang="en-US" b="1" dirty="0" smtClean="0"/>
              <a:t> P2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P1 </a:t>
            </a:r>
            <a:r>
              <a:rPr lang="en-US" b="1" dirty="0" smtClean="0">
                <a:sym typeface="Symbol" pitchFamily="18" charset="2"/>
              </a:rPr>
              <a:t></a:t>
            </a:r>
            <a:r>
              <a:rPr lang="en-US" b="1" dirty="0" smtClean="0"/>
              <a:t> P2</a:t>
            </a:r>
          </a:p>
          <a:p>
            <a:pPr lvl="1"/>
            <a:r>
              <a:rPr lang="en-US" b="1" dirty="0" err="1" smtClean="0"/>
              <a:t>Jika</a:t>
            </a:r>
            <a:r>
              <a:rPr lang="en-US" b="1" dirty="0" smtClean="0"/>
              <a:t> P1(x)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rumus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x, </a:t>
            </a:r>
            <a:r>
              <a:rPr lang="en-US" b="1" dirty="0" err="1" smtClean="0"/>
              <a:t>dimana</a:t>
            </a:r>
            <a:r>
              <a:rPr lang="en-US" b="1" dirty="0" smtClean="0"/>
              <a:t> x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tupel</a:t>
            </a:r>
            <a:r>
              <a:rPr lang="en-US" b="1" dirty="0" smtClean="0"/>
              <a:t> x, </a:t>
            </a:r>
            <a:r>
              <a:rPr lang="en-US" b="1" dirty="0" err="1" smtClean="0"/>
              <a:t>maka</a:t>
            </a:r>
            <a:r>
              <a:rPr lang="en-US" b="1" dirty="0" smtClean="0"/>
              <a:t>  r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b="1" dirty="0" smtClean="0"/>
              <a:t> R </a:t>
            </a:r>
            <a:r>
              <a:rPr lang="en-US" b="1" dirty="0" smtClean="0">
                <a:sym typeface="Symbol" pitchFamily="18" charset="2"/>
              </a:rPr>
              <a:t></a:t>
            </a:r>
            <a:r>
              <a:rPr lang="en-US" b="1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 s  S (r[a]=s[a])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0CFA-FDE5-41E3-A271-840236C25035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46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05784C-C02B-464C-A25E-6006C9AA0787}" type="slidenum">
              <a:rPr lang="id-ID"/>
              <a:pPr/>
              <a:t>47</a:t>
            </a:fld>
            <a:endParaRPr lang="id-ID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/>
              <a:t>Contoh</a:t>
            </a:r>
            <a:r>
              <a:rPr lang="en-US" sz="4000" dirty="0" smtClean="0"/>
              <a:t> TRC Query</a:t>
            </a:r>
            <a:endParaRPr lang="id-ID" sz="4000" dirty="0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</a:pPr>
            <a:r>
              <a:rPr lang="en-US" sz="2000" b="1" dirty="0" err="1" smtClean="0"/>
              <a:t>Cari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stoknya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.</a:t>
            </a:r>
          </a:p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dirty="0" smtClean="0"/>
              <a:t>		{ A | </a:t>
            </a:r>
            <a:r>
              <a:rPr lang="en-US" sz="2000" dirty="0" smtClean="0">
                <a:sym typeface="Symbol" pitchFamily="18" charset="2"/>
              </a:rPr>
              <a:t> P  Products (</a:t>
            </a:r>
            <a:r>
              <a:rPr lang="en-US" sz="2000" dirty="0" err="1" smtClean="0">
                <a:sym typeface="Symbol" pitchFamily="18" charset="2"/>
              </a:rPr>
              <a:t>A.ProductName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P.ProductName</a:t>
            </a:r>
            <a:r>
              <a:rPr lang="en-US" sz="2000" dirty="0" smtClean="0">
                <a:sym typeface="Symbol" pitchFamily="18" charset="2"/>
              </a:rPr>
              <a:t> </a:t>
            </a:r>
          </a:p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dirty="0" smtClean="0">
                <a:sym typeface="Symbol" pitchFamily="18" charset="2"/>
              </a:rPr>
              <a:t>		</a:t>
            </a:r>
            <a:r>
              <a:rPr lang="en-US" sz="2000" dirty="0" err="1" smtClean="0">
                <a:sym typeface="Symbol" pitchFamily="18" charset="2"/>
              </a:rPr>
              <a:t>P.UnitInStock</a:t>
            </a:r>
            <a:r>
              <a:rPr lang="en-US" sz="2000" dirty="0" smtClean="0">
                <a:sym typeface="Symbol" pitchFamily="18" charset="2"/>
              </a:rPr>
              <a:t> &gt; 0) </a:t>
            </a:r>
            <a:r>
              <a:rPr lang="en-US" sz="2000" dirty="0" smtClean="0"/>
              <a:t>}</a:t>
            </a:r>
          </a:p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</a:pPr>
            <a:r>
              <a:rPr lang="en-US" sz="2000" b="1" dirty="0" err="1" smtClean="0"/>
              <a:t>Cari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per unit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stoknya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.</a:t>
            </a:r>
          </a:p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dirty="0" smtClean="0"/>
              <a:t>		{ A | </a:t>
            </a:r>
            <a:r>
              <a:rPr lang="en-US" sz="2000" dirty="0" smtClean="0">
                <a:sym typeface="Symbol" pitchFamily="18" charset="2"/>
              </a:rPr>
              <a:t> P  Products (</a:t>
            </a:r>
            <a:r>
              <a:rPr lang="en-US" sz="2000" dirty="0" err="1" smtClean="0">
                <a:sym typeface="Symbol" pitchFamily="18" charset="2"/>
              </a:rPr>
              <a:t>A.ProductName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P.ProductName</a:t>
            </a:r>
            <a:r>
              <a:rPr lang="en-US" sz="2000" dirty="0" smtClean="0">
                <a:sym typeface="Symbol" pitchFamily="18" charset="2"/>
              </a:rPr>
              <a:t> </a:t>
            </a:r>
          </a:p>
          <a:p>
            <a:pPr marL="360363" indent="-360363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dirty="0" smtClean="0">
                <a:sym typeface="Symbol" pitchFamily="18" charset="2"/>
              </a:rPr>
              <a:t>		</a:t>
            </a:r>
            <a:r>
              <a:rPr lang="en-US" sz="2000" dirty="0" err="1" smtClean="0">
                <a:sym typeface="Symbol" pitchFamily="18" charset="2"/>
              </a:rPr>
              <a:t>A.UnitPrice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P.UnitPrice</a:t>
            </a:r>
            <a:r>
              <a:rPr lang="en-US" sz="2000" dirty="0" smtClean="0">
                <a:sym typeface="Symbol" pitchFamily="18" charset="2"/>
              </a:rPr>
              <a:t>  </a:t>
            </a:r>
            <a:r>
              <a:rPr lang="en-US" sz="2000" dirty="0" err="1" smtClean="0">
                <a:sym typeface="Symbol" pitchFamily="18" charset="2"/>
              </a:rPr>
              <a:t>P.UnitInStock</a:t>
            </a:r>
            <a:r>
              <a:rPr lang="en-US" sz="2000" dirty="0" smtClean="0">
                <a:sym typeface="Symbol" pitchFamily="18" charset="2"/>
              </a:rPr>
              <a:t> &gt; 0) 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7DCE-7AC3-491E-9768-A5E6C8D18BF5}" type="datetime1">
              <a:rPr lang="en-US" smtClean="0"/>
              <a:t>12/15/2011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F33E2-89F0-4690-B9C2-3F0441207C4D}" type="slidenum">
              <a:rPr lang="id-ID"/>
              <a:pPr/>
              <a:t>48</a:t>
            </a:fld>
            <a:endParaRPr lang="id-ID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err="1" smtClean="0"/>
              <a:t>Contoh</a:t>
            </a:r>
            <a:r>
              <a:rPr lang="en-US" sz="3600" dirty="0" smtClean="0"/>
              <a:t> TRC Query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id-ID" sz="3600" dirty="0" smtClean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</a:pPr>
            <a:r>
              <a:rPr lang="en-US" sz="2000" dirty="0" err="1" smtClean="0"/>
              <a:t>Cari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memesan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“xx / xx / </a:t>
            </a:r>
            <a:r>
              <a:rPr lang="en-US" sz="2000" dirty="0" err="1" smtClean="0"/>
              <a:t>xxxx</a:t>
            </a:r>
            <a:r>
              <a:rPr lang="en-US" sz="2000" dirty="0" smtClean="0"/>
              <a:t>”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dirty="0" smtClean="0"/>
              <a:t>		{ A | </a:t>
            </a:r>
            <a:r>
              <a:rPr lang="en-US" sz="2000" dirty="0" smtClean="0">
                <a:sym typeface="Symbol" pitchFamily="18" charset="2"/>
              </a:rPr>
              <a:t> C  Customers  O  Orders (</a:t>
            </a:r>
            <a:r>
              <a:rPr lang="en-US" sz="2000" dirty="0" err="1" smtClean="0">
                <a:sym typeface="Symbol" pitchFamily="18" charset="2"/>
              </a:rPr>
              <a:t>C.CustomerID</a:t>
            </a:r>
            <a:r>
              <a:rPr lang="en-US" sz="2000" dirty="0" smtClean="0">
                <a:sym typeface="Symbol" pitchFamily="18" charset="2"/>
              </a:rPr>
              <a:t> =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dirty="0" smtClean="0">
                <a:sym typeface="Symbol" pitchFamily="18" charset="2"/>
              </a:rPr>
              <a:t>		</a:t>
            </a:r>
            <a:r>
              <a:rPr lang="en-US" sz="2000" dirty="0" err="1" smtClean="0">
                <a:sym typeface="Symbol" pitchFamily="18" charset="2"/>
              </a:rPr>
              <a:t>O.CustomerID</a:t>
            </a:r>
            <a:r>
              <a:rPr lang="en-US" sz="2000" dirty="0" smtClean="0">
                <a:sym typeface="Symbol" pitchFamily="18" charset="2"/>
              </a:rPr>
              <a:t>  </a:t>
            </a:r>
            <a:r>
              <a:rPr lang="en-US" sz="2000" dirty="0" err="1" smtClean="0">
                <a:sym typeface="Symbol" pitchFamily="18" charset="2"/>
              </a:rPr>
              <a:t>A.ContactName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C.ContactName</a:t>
            </a:r>
            <a:r>
              <a:rPr lang="en-US" sz="2000" dirty="0" smtClean="0">
                <a:sym typeface="Symbol" pitchFamily="18" charset="2"/>
              </a:rPr>
              <a:t> 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dirty="0" smtClean="0">
                <a:sym typeface="Symbol" pitchFamily="18" charset="2"/>
              </a:rPr>
              <a:t>		</a:t>
            </a:r>
            <a:r>
              <a:rPr lang="en-US" sz="2000" dirty="0" err="1" smtClean="0">
                <a:sym typeface="Symbol" pitchFamily="18" charset="2"/>
              </a:rPr>
              <a:t>O.OrderDate</a:t>
            </a:r>
            <a:r>
              <a:rPr lang="en-US" sz="2000" dirty="0" smtClean="0">
                <a:sym typeface="Symbol" pitchFamily="18" charset="2"/>
              </a:rPr>
              <a:t> = ‘xx / xx / </a:t>
            </a:r>
            <a:r>
              <a:rPr lang="en-US" sz="2000" dirty="0" err="1" smtClean="0">
                <a:sym typeface="Symbol" pitchFamily="18" charset="2"/>
              </a:rPr>
              <a:t>xxxx</a:t>
            </a:r>
            <a:r>
              <a:rPr lang="en-US" sz="2000" dirty="0" smtClean="0">
                <a:sym typeface="Symbol" pitchFamily="18" charset="2"/>
              </a:rPr>
              <a:t>’) }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tabLst>
                <a:tab pos="630238" algn="l"/>
              </a:tabLst>
            </a:pPr>
            <a:r>
              <a:rPr lang="en-US" sz="2000" dirty="0" err="1" smtClean="0"/>
              <a:t>Cari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memesan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= “xxx”.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dirty="0" smtClean="0"/>
              <a:t>		{ A | </a:t>
            </a:r>
            <a:r>
              <a:rPr lang="en-US" sz="2000" dirty="0" smtClean="0">
                <a:sym typeface="Symbol" pitchFamily="18" charset="2"/>
              </a:rPr>
              <a:t> C  Customers  O  Orders  D  (Order Detail)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dirty="0" smtClean="0">
                <a:sym typeface="Symbol" pitchFamily="18" charset="2"/>
              </a:rPr>
              <a:t>		(</a:t>
            </a:r>
            <a:r>
              <a:rPr lang="en-US" sz="2000" dirty="0" err="1" smtClean="0">
                <a:sym typeface="Symbol" pitchFamily="18" charset="2"/>
              </a:rPr>
              <a:t>C.CustomerID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O.CustomerID</a:t>
            </a:r>
            <a:r>
              <a:rPr lang="en-US" sz="2000" dirty="0" smtClean="0">
                <a:sym typeface="Symbol" pitchFamily="18" charset="2"/>
              </a:rPr>
              <a:t>  </a:t>
            </a:r>
            <a:r>
              <a:rPr lang="en-US" sz="2000" dirty="0" err="1" smtClean="0">
                <a:sym typeface="Symbol" pitchFamily="18" charset="2"/>
              </a:rPr>
              <a:t>O.OrderID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D.OrderID</a:t>
            </a:r>
            <a:r>
              <a:rPr lang="en-US" sz="2000" dirty="0" smtClean="0">
                <a:sym typeface="Symbol" pitchFamily="18" charset="2"/>
              </a:rPr>
              <a:t> </a:t>
            </a:r>
          </a:p>
          <a:p>
            <a:pPr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630238" algn="l"/>
              </a:tabLst>
            </a:pPr>
            <a:r>
              <a:rPr lang="en-US" sz="2000" dirty="0" smtClean="0">
                <a:sym typeface="Symbol" pitchFamily="18" charset="2"/>
              </a:rPr>
              <a:t>		</a:t>
            </a:r>
            <a:r>
              <a:rPr lang="en-US" sz="2000" dirty="0" err="1" smtClean="0">
                <a:sym typeface="Symbol" pitchFamily="18" charset="2"/>
              </a:rPr>
              <a:t>A.ContactName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C.ContactName</a:t>
            </a:r>
            <a:r>
              <a:rPr lang="en-US" sz="2000" dirty="0" smtClean="0">
                <a:sym typeface="Symbol" pitchFamily="18" charset="2"/>
              </a:rPr>
              <a:t>  </a:t>
            </a:r>
            <a:r>
              <a:rPr lang="en-US" sz="2000" dirty="0" err="1" smtClean="0">
                <a:sym typeface="Symbol" pitchFamily="18" charset="2"/>
              </a:rPr>
              <a:t>D.ProductID</a:t>
            </a:r>
            <a:r>
              <a:rPr lang="en-US" sz="2000" dirty="0" smtClean="0">
                <a:sym typeface="Symbol" pitchFamily="18" charset="2"/>
              </a:rPr>
              <a:t> = ‘xxx’) }</a:t>
            </a:r>
            <a:endParaRPr lang="id-ID" sz="2000" dirty="0" smtClean="0">
              <a:sym typeface="Symbol" pitchFamily="18" charset="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00B1-471F-4F70-94A0-A75FD56AC8FB}" type="datetime1">
              <a:rPr lang="en-US" smtClean="0"/>
              <a:t>12/15/2011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CD1BB-D254-420F-8145-2A82C40197A5}" type="slidenum">
              <a:rPr lang="id-ID"/>
              <a:pPr/>
              <a:t>49</a:t>
            </a:fld>
            <a:endParaRPr lang="id-ID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err="1" smtClean="0"/>
              <a:t>Contoh</a:t>
            </a:r>
            <a:r>
              <a:rPr lang="en-US" sz="3600" dirty="0" smtClean="0"/>
              <a:t> TRC Query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id-ID" sz="3600" dirty="0" smtClean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err="1" smtClean="0"/>
              <a:t>Cari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memesan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berdiskon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dipesan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10 unit.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smtClean="0"/>
              <a:t>	{ A | </a:t>
            </a:r>
            <a:r>
              <a:rPr lang="en-US" sz="2000" dirty="0" smtClean="0">
                <a:sym typeface="Symbol" pitchFamily="18" charset="2"/>
              </a:rPr>
              <a:t> C  Customers  O  Orders  D  (Order Detail)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smtClean="0">
                <a:sym typeface="Symbol" pitchFamily="18" charset="2"/>
              </a:rPr>
              <a:t>	(</a:t>
            </a:r>
            <a:r>
              <a:rPr lang="en-US" sz="2000" dirty="0" err="1" smtClean="0">
                <a:sym typeface="Symbol" pitchFamily="18" charset="2"/>
              </a:rPr>
              <a:t>C.CustomerID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O.CustomerID</a:t>
            </a:r>
            <a:r>
              <a:rPr lang="en-US" sz="2000" dirty="0" smtClean="0">
                <a:sym typeface="Symbol" pitchFamily="18" charset="2"/>
              </a:rPr>
              <a:t>  </a:t>
            </a:r>
            <a:r>
              <a:rPr lang="en-US" sz="2000" dirty="0" err="1" smtClean="0">
                <a:sym typeface="Symbol" pitchFamily="18" charset="2"/>
              </a:rPr>
              <a:t>O.OrderID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D.OrderID</a:t>
            </a:r>
            <a:r>
              <a:rPr lang="en-US" sz="2000" dirty="0" smtClean="0">
                <a:sym typeface="Symbol" pitchFamily="18" charset="2"/>
              </a:rPr>
              <a:t> 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dirty="0" err="1" smtClean="0">
                <a:sym typeface="Symbol" pitchFamily="18" charset="2"/>
              </a:rPr>
              <a:t>A.Country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C.Country</a:t>
            </a:r>
            <a:r>
              <a:rPr lang="en-US" sz="2000" dirty="0" smtClean="0">
                <a:sym typeface="Symbol" pitchFamily="18" charset="2"/>
              </a:rPr>
              <a:t>  </a:t>
            </a:r>
            <a:r>
              <a:rPr lang="en-US" sz="2000" dirty="0" err="1" smtClean="0">
                <a:sym typeface="Symbol" pitchFamily="18" charset="2"/>
              </a:rPr>
              <a:t>D.Discount</a:t>
            </a:r>
            <a:r>
              <a:rPr lang="en-US" sz="2000" dirty="0" smtClean="0">
                <a:sym typeface="Symbol" pitchFamily="18" charset="2"/>
              </a:rPr>
              <a:t> &gt; 0  </a:t>
            </a:r>
            <a:r>
              <a:rPr lang="en-US" sz="2000" dirty="0" err="1" smtClean="0">
                <a:sym typeface="Symbol" pitchFamily="18" charset="2"/>
              </a:rPr>
              <a:t>D.Quantity</a:t>
            </a:r>
            <a:r>
              <a:rPr lang="en-US" sz="2000" dirty="0" smtClean="0">
                <a:sym typeface="Symbol" pitchFamily="18" charset="2"/>
              </a:rPr>
              <a:t> &gt; 10) }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tabLst>
                <a:tab pos="360363" algn="l"/>
              </a:tabLst>
              <a:defRPr/>
            </a:pPr>
            <a:endParaRPr lang="id-ID" sz="2000" dirty="0" smtClean="0">
              <a:sym typeface="Symbol" pitchFamily="18" charset="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217-06A4-42C4-8925-9594DCECF7AB}" type="datetime1">
              <a:rPr lang="en-US" smtClean="0"/>
              <a:t>12/15/2011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Prosedural</a:t>
            </a:r>
            <a:r>
              <a:rPr lang="en-US" sz="4000" dirty="0" smtClean="0"/>
              <a:t> </a:t>
            </a:r>
            <a:r>
              <a:rPr lang="en-US" sz="4000" dirty="0" err="1" smtClean="0"/>
              <a:t>vs</a:t>
            </a:r>
            <a:r>
              <a:rPr lang="en-US" sz="4000" dirty="0" smtClean="0"/>
              <a:t> Non </a:t>
            </a:r>
            <a:r>
              <a:rPr lang="en-US" sz="4000" dirty="0" err="1" smtClean="0"/>
              <a:t>Prosedural</a:t>
            </a:r>
            <a:endParaRPr lang="en-SG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5126-2A29-4EAE-94C9-125FAAA40600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5</a:t>
            </a:fld>
            <a:endParaRPr lang="en-S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543" y="1714488"/>
            <a:ext cx="6136407" cy="2776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Notched Right Arrow 8">
            <a:hlinkClick r:id="rId3" action="ppaction://hlinksldjump"/>
          </p:cNvPr>
          <p:cNvSpPr/>
          <p:nvPr/>
        </p:nvSpPr>
        <p:spPr>
          <a:xfrm>
            <a:off x="7143768" y="5572140"/>
            <a:ext cx="785818" cy="642942"/>
          </a:xfrm>
          <a:prstGeom prst="notch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357158" y="4500570"/>
            <a:ext cx="5929354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SG" sz="1600" dirty="0" err="1" smtClean="0">
                <a:latin typeface="Franklin Gothic Book" pitchFamily="34" charset="0"/>
              </a:rPr>
              <a:t>Bahasa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Prosedural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smtClean="0">
                <a:latin typeface="Franklin Gothic Book" pitchFamily="34" charset="0"/>
                <a:sym typeface="Wingdings" pitchFamily="2" charset="2"/>
              </a:rPr>
              <a:t> </a:t>
            </a:r>
            <a:r>
              <a:rPr lang="en-SG" sz="1600" dirty="0" smtClean="0">
                <a:latin typeface="Franklin Gothic Book" pitchFamily="34" charset="0"/>
              </a:rPr>
              <a:t>Program </a:t>
            </a:r>
            <a:r>
              <a:rPr lang="en-SG" sz="1600" dirty="0" err="1" smtClean="0">
                <a:latin typeface="Franklin Gothic Book" pitchFamily="34" charset="0"/>
              </a:rPr>
              <a:t>ditulis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dengan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menggunakan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kata-kata</a:t>
            </a:r>
            <a:r>
              <a:rPr lang="en-SG" sz="1600" dirty="0" smtClean="0">
                <a:latin typeface="Franklin Gothic Book" pitchFamily="34" charset="0"/>
              </a:rPr>
              <a:t> yang </a:t>
            </a:r>
            <a:r>
              <a:rPr lang="en-SG" sz="1600" dirty="0" err="1" smtClean="0">
                <a:latin typeface="Franklin Gothic Book" pitchFamily="34" charset="0"/>
              </a:rPr>
              <a:t>biasa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dipakai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manusia</a:t>
            </a:r>
            <a:r>
              <a:rPr lang="en-SG" sz="1600" dirty="0" smtClean="0">
                <a:latin typeface="Franklin Gothic Book" pitchFamily="34" charset="0"/>
              </a:rPr>
              <a:t>, </a:t>
            </a:r>
            <a:r>
              <a:rPr lang="en-SG" sz="1600" dirty="0" err="1" smtClean="0">
                <a:latin typeface="Franklin Gothic Book" pitchFamily="34" charset="0"/>
              </a:rPr>
              <a:t>seperti</a:t>
            </a:r>
            <a:r>
              <a:rPr lang="en-SG" sz="1600" dirty="0" smtClean="0">
                <a:latin typeface="Franklin Gothic Book" pitchFamily="34" charset="0"/>
              </a:rPr>
              <a:t> WRITE </a:t>
            </a:r>
            <a:r>
              <a:rPr lang="en-SG" sz="1600" dirty="0" err="1" smtClean="0">
                <a:latin typeface="Franklin Gothic Book" pitchFamily="34" charset="0"/>
              </a:rPr>
              <a:t>untuk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menampilkan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sesuatu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di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layar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dan</a:t>
            </a:r>
            <a:r>
              <a:rPr lang="en-SG" sz="1600" dirty="0" smtClean="0">
                <a:latin typeface="Franklin Gothic Book" pitchFamily="34" charset="0"/>
              </a:rPr>
              <a:t> READ </a:t>
            </a:r>
            <a:r>
              <a:rPr lang="en-SG" sz="1600" dirty="0" err="1" smtClean="0">
                <a:latin typeface="Franklin Gothic Book" pitchFamily="34" charset="0"/>
              </a:rPr>
              <a:t>untuk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membaca</a:t>
            </a:r>
            <a:r>
              <a:rPr lang="en-SG" sz="1600" dirty="0" smtClean="0">
                <a:latin typeface="Franklin Gothic Book" pitchFamily="34" charset="0"/>
              </a:rPr>
              <a:t> data </a:t>
            </a:r>
            <a:r>
              <a:rPr lang="en-SG" sz="1600" dirty="0" err="1" smtClean="0">
                <a:latin typeface="Franklin Gothic Book" pitchFamily="34" charset="0"/>
              </a:rPr>
              <a:t>dari</a:t>
            </a:r>
            <a:r>
              <a:rPr lang="en-SG" sz="1600" dirty="0" smtClean="0">
                <a:latin typeface="Franklin Gothic Book" pitchFamily="34" charset="0"/>
              </a:rPr>
              <a:t> keyboard.</a:t>
            </a:r>
            <a:endParaRPr lang="en-SG" sz="1600" dirty="0">
              <a:latin typeface="Franklin Gothic Book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57950" y="1785926"/>
            <a:ext cx="2571736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SG" sz="1600" dirty="0" err="1" smtClean="0">
                <a:latin typeface="Franklin Gothic Book" pitchFamily="34" charset="0"/>
              </a:rPr>
              <a:t>Bahasa</a:t>
            </a:r>
            <a:r>
              <a:rPr lang="en-SG" sz="1600" dirty="0" smtClean="0">
                <a:latin typeface="Franklin Gothic Book" pitchFamily="34" charset="0"/>
              </a:rPr>
              <a:t> Non </a:t>
            </a:r>
            <a:r>
              <a:rPr lang="en-SG" sz="1600" dirty="0" err="1" smtClean="0">
                <a:latin typeface="Franklin Gothic Book" pitchFamily="34" charset="0"/>
              </a:rPr>
              <a:t>Prosedural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smtClean="0">
                <a:latin typeface="Franklin Gothic Book" pitchFamily="34" charset="0"/>
                <a:sym typeface="Wingdings" pitchFamily="2" charset="2"/>
              </a:rPr>
              <a:t></a:t>
            </a:r>
            <a:r>
              <a:rPr lang="en-SG" sz="1600" dirty="0" err="1" smtClean="0">
                <a:latin typeface="Franklin Gothic Book" pitchFamily="34" charset="0"/>
              </a:rPr>
              <a:t>Bahasa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pemrograman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generasi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keempat</a:t>
            </a:r>
            <a:r>
              <a:rPr lang="en-SG" sz="1600" dirty="0" smtClean="0">
                <a:latin typeface="Franklin Gothic Book" pitchFamily="34" charset="0"/>
              </a:rPr>
              <a:t> yang </a:t>
            </a:r>
            <a:r>
              <a:rPr lang="en-SG" sz="1600" dirty="0" err="1" smtClean="0">
                <a:latin typeface="Franklin Gothic Book" pitchFamily="34" charset="0"/>
              </a:rPr>
              <a:t>dikenal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dengan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sebutan</a:t>
            </a:r>
            <a:r>
              <a:rPr lang="en-SG" sz="1600" dirty="0" smtClean="0">
                <a:latin typeface="Franklin Gothic Book" pitchFamily="34" charset="0"/>
              </a:rPr>
              <a:t> 4GL </a:t>
            </a:r>
            <a:r>
              <a:rPr lang="en-SG" sz="1600" dirty="0" err="1" smtClean="0">
                <a:latin typeface="Franklin Gothic Book" pitchFamily="34" charset="0"/>
              </a:rPr>
              <a:t>dapat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dipakai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oleh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pemakai</a:t>
            </a:r>
            <a:r>
              <a:rPr lang="en-SG" sz="1600" dirty="0" smtClean="0">
                <a:latin typeface="Franklin Gothic Book" pitchFamily="34" charset="0"/>
              </a:rPr>
              <a:t> yang </a:t>
            </a:r>
            <a:r>
              <a:rPr lang="en-SG" sz="1600" dirty="0" err="1" smtClean="0">
                <a:latin typeface="Franklin Gothic Book" pitchFamily="34" charset="0"/>
              </a:rPr>
              <a:t>kurang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mengetahui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hal-hal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teknis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tentang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pemrograman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tanpa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bantuan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pemrogram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profesional</a:t>
            </a:r>
            <a:r>
              <a:rPr lang="en-SG" sz="1600" dirty="0" smtClean="0">
                <a:latin typeface="Franklin Gothic Book" pitchFamily="34" charset="0"/>
              </a:rPr>
              <a:t>. </a:t>
            </a:r>
            <a:r>
              <a:rPr lang="en-SG" sz="1600" dirty="0" err="1" smtClean="0">
                <a:latin typeface="Franklin Gothic Book" pitchFamily="34" charset="0"/>
              </a:rPr>
              <a:t>Sebagai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contoh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pemrogram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dapat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membuat</a:t>
            </a:r>
            <a:r>
              <a:rPr lang="en-SG" sz="1600" dirty="0" smtClean="0">
                <a:latin typeface="Franklin Gothic Book" pitchFamily="34" charset="0"/>
              </a:rPr>
              <a:t> program </a:t>
            </a:r>
            <a:r>
              <a:rPr lang="en-SG" sz="1600" dirty="0" err="1" smtClean="0">
                <a:latin typeface="Franklin Gothic Book" pitchFamily="34" charset="0"/>
              </a:rPr>
              <a:t>dengan</a:t>
            </a:r>
            <a:r>
              <a:rPr lang="en-SG" sz="1600" dirty="0" smtClean="0">
                <a:latin typeface="Franklin Gothic Book" pitchFamily="34" charset="0"/>
              </a:rPr>
              <a:t> Microsoft Access </a:t>
            </a:r>
            <a:r>
              <a:rPr lang="en-SG" sz="1600" dirty="0" err="1" smtClean="0">
                <a:latin typeface="Franklin Gothic Book" pitchFamily="34" charset="0"/>
              </a:rPr>
              <a:t>di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lingkungan</a:t>
            </a:r>
            <a:r>
              <a:rPr lang="en-SG" sz="1600" dirty="0" smtClean="0">
                <a:latin typeface="Franklin Gothic Book" pitchFamily="34" charset="0"/>
              </a:rPr>
              <a:t> PC </a:t>
            </a:r>
            <a:r>
              <a:rPr lang="en-SG" sz="1600" dirty="0" err="1" smtClean="0">
                <a:latin typeface="Franklin Gothic Book" pitchFamily="34" charset="0"/>
              </a:rPr>
              <a:t>dengan</a:t>
            </a:r>
            <a:r>
              <a:rPr lang="en-SG" sz="1600" dirty="0" smtClean="0">
                <a:latin typeface="Franklin Gothic Book" pitchFamily="34" charset="0"/>
              </a:rPr>
              <a:t> </a:t>
            </a:r>
            <a:r>
              <a:rPr lang="en-SG" sz="1600" dirty="0" err="1" smtClean="0">
                <a:latin typeface="Franklin Gothic Book" pitchFamily="34" charset="0"/>
              </a:rPr>
              <a:t>mudah</a:t>
            </a:r>
            <a:r>
              <a:rPr lang="en-SG" sz="1600" dirty="0" smtClean="0">
                <a:latin typeface="Franklin Gothic Book" pitchFamily="34" charset="0"/>
              </a:rPr>
              <a:t>.</a:t>
            </a:r>
            <a:endParaRPr lang="en-SG" sz="16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D2588-4D0C-4CF9-9A2D-A25CE6B7527B}" type="slidenum">
              <a:rPr lang="id-ID"/>
              <a:pPr/>
              <a:t>50</a:t>
            </a:fld>
            <a:endParaRPr lang="id-ID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/>
              <a:t>Contoh</a:t>
            </a:r>
            <a:r>
              <a:rPr lang="en-US" sz="4000" dirty="0" smtClean="0"/>
              <a:t> TRC Query (</a:t>
            </a:r>
            <a:r>
              <a:rPr lang="en-US" sz="4000" dirty="0" err="1" smtClean="0"/>
              <a:t>Lanjutan</a:t>
            </a:r>
            <a:r>
              <a:rPr lang="en-US" sz="4000" dirty="0" smtClean="0"/>
              <a:t>)</a:t>
            </a:r>
            <a:endParaRPr lang="id-ID" sz="4000" dirty="0" smtClean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err="1" smtClean="0"/>
              <a:t>Cari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sisa</a:t>
            </a:r>
            <a:r>
              <a:rPr lang="en-US" sz="2000" dirty="0" smtClean="0"/>
              <a:t> </a:t>
            </a:r>
            <a:r>
              <a:rPr lang="en-US" sz="2000" dirty="0" err="1" smtClean="0"/>
              <a:t>stok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diskon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/ </a:t>
            </a:r>
            <a:r>
              <a:rPr lang="en-US" sz="2000" dirty="0" err="1" smtClean="0"/>
              <a:t>unitnya</a:t>
            </a:r>
            <a:r>
              <a:rPr lang="en-US" sz="2000" dirty="0" smtClean="0"/>
              <a:t>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. 50.000,-.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smtClean="0"/>
              <a:t>	{ A | </a:t>
            </a:r>
            <a:r>
              <a:rPr lang="en-US" sz="2000" dirty="0" smtClean="0">
                <a:sym typeface="Symbol" pitchFamily="18" charset="2"/>
              </a:rPr>
              <a:t> P  Products  O  (Order Detail) (</a:t>
            </a:r>
            <a:r>
              <a:rPr lang="en-US" sz="2000" dirty="0" err="1" smtClean="0">
                <a:sym typeface="Symbol" pitchFamily="18" charset="2"/>
              </a:rPr>
              <a:t>P.ProductID</a:t>
            </a:r>
            <a:r>
              <a:rPr lang="en-US" sz="2000" dirty="0" smtClean="0">
                <a:sym typeface="Symbol" pitchFamily="18" charset="2"/>
              </a:rPr>
              <a:t> =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dirty="0" err="1" smtClean="0">
                <a:sym typeface="Symbol" pitchFamily="18" charset="2"/>
              </a:rPr>
              <a:t>O.ProductID</a:t>
            </a:r>
            <a:r>
              <a:rPr lang="en-US" sz="2000" dirty="0" smtClean="0">
                <a:sym typeface="Symbol" pitchFamily="18" charset="2"/>
              </a:rPr>
              <a:t>  </a:t>
            </a:r>
            <a:r>
              <a:rPr lang="en-US" sz="2000" dirty="0" err="1" smtClean="0">
                <a:sym typeface="Symbol" pitchFamily="18" charset="2"/>
              </a:rPr>
              <a:t>A.ProductName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P.ProductName</a:t>
            </a:r>
            <a:r>
              <a:rPr lang="en-US" sz="2000" dirty="0" smtClean="0">
                <a:sym typeface="Symbol" pitchFamily="18" charset="2"/>
              </a:rPr>
              <a:t> 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dirty="0" err="1" smtClean="0">
                <a:sym typeface="Symbol" pitchFamily="18" charset="2"/>
              </a:rPr>
              <a:t>A.UnitInStock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err="1" smtClean="0">
                <a:sym typeface="Symbol" pitchFamily="18" charset="2"/>
              </a:rPr>
              <a:t>P.UnitInStock</a:t>
            </a:r>
            <a:r>
              <a:rPr lang="en-US" sz="2000" dirty="0" smtClean="0">
                <a:sym typeface="Symbol" pitchFamily="18" charset="2"/>
              </a:rPr>
              <a:t>  (</a:t>
            </a:r>
            <a:r>
              <a:rPr lang="en-US" sz="2000" dirty="0" err="1" smtClean="0">
                <a:sym typeface="Symbol" pitchFamily="18" charset="2"/>
              </a:rPr>
              <a:t>O.Discount</a:t>
            </a:r>
            <a:r>
              <a:rPr lang="en-US" sz="2000" dirty="0" smtClean="0">
                <a:sym typeface="Symbol" pitchFamily="18" charset="2"/>
              </a:rPr>
              <a:t> = 0  </a:t>
            </a:r>
            <a:r>
              <a:rPr lang="en-US" sz="2000" dirty="0" err="1" smtClean="0">
                <a:sym typeface="Symbol" pitchFamily="18" charset="2"/>
              </a:rPr>
              <a:t>O.UnitPrice</a:t>
            </a:r>
            <a:r>
              <a:rPr lang="en-US" sz="2000" dirty="0" smtClean="0">
                <a:sym typeface="Symbol" pitchFamily="18" charset="2"/>
              </a:rPr>
              <a:t> &lt;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dirty="0" err="1" smtClean="0">
                <a:sym typeface="Symbol" pitchFamily="18" charset="2"/>
              </a:rPr>
              <a:t>Rp</a:t>
            </a:r>
            <a:r>
              <a:rPr lang="en-US" sz="2000" dirty="0" smtClean="0">
                <a:sym typeface="Symbol" pitchFamily="18" charset="2"/>
              </a:rPr>
              <a:t>. 50.000,-)) }</a:t>
            </a:r>
            <a:endParaRPr lang="id-ID" sz="2000" dirty="0" smtClean="0">
              <a:sym typeface="Symbol" pitchFamily="18" charset="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37BB-6B77-44B2-B479-66F67D29DD23}" type="datetime1">
              <a:rPr lang="en-US" smtClean="0"/>
              <a:t>12/15/2011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Kalkulus</a:t>
            </a:r>
            <a:r>
              <a:rPr lang="en-US" sz="4000" dirty="0" smtClean="0"/>
              <a:t> </a:t>
            </a:r>
            <a:r>
              <a:rPr lang="en-US" sz="4000" dirty="0" err="1" smtClean="0"/>
              <a:t>Relasional</a:t>
            </a:r>
            <a:r>
              <a:rPr lang="en-US" sz="4000" dirty="0" smtClean="0"/>
              <a:t> Domain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err="1" smtClean="0"/>
              <a:t>Kalkulus</a:t>
            </a:r>
            <a:r>
              <a:rPr lang="en-US" sz="2800" dirty="0" smtClean="0"/>
              <a:t> </a:t>
            </a:r>
            <a:r>
              <a:rPr lang="en-US" sz="2800" dirty="0" err="1" smtClean="0"/>
              <a:t>Relasional</a:t>
            </a:r>
            <a:r>
              <a:rPr lang="en-US" sz="2800" dirty="0" smtClean="0"/>
              <a:t> Domain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variabel-variabel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domain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,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tupel</a:t>
            </a:r>
            <a:endParaRPr lang="en-US" sz="2800" dirty="0" smtClean="0"/>
          </a:p>
          <a:p>
            <a:r>
              <a:rPr lang="en-US" sz="2800" dirty="0" err="1" smtClean="0"/>
              <a:t>Ekspresi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kalkulus</a:t>
            </a:r>
            <a:r>
              <a:rPr lang="en-US" sz="2800" dirty="0" smtClean="0"/>
              <a:t> </a:t>
            </a:r>
            <a:r>
              <a:rPr lang="en-US" sz="2800" dirty="0" err="1" smtClean="0"/>
              <a:t>relasional</a:t>
            </a:r>
            <a:r>
              <a:rPr lang="en-US" sz="2800" dirty="0" smtClean="0"/>
              <a:t> domain </a:t>
            </a:r>
            <a:r>
              <a:rPr lang="en-US" sz="2800" dirty="0" err="1" smtClean="0"/>
              <a:t>berbentuk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{&lt;X1, X2, …., </a:t>
            </a:r>
            <a:r>
              <a:rPr lang="en-US" sz="2800" dirty="0" err="1" smtClean="0"/>
              <a:t>Xn</a:t>
            </a:r>
            <a:r>
              <a:rPr lang="en-US" sz="2800" dirty="0" smtClean="0"/>
              <a:t> &gt;| P(X1, X2, …, </a:t>
            </a:r>
            <a:r>
              <a:rPr lang="en-US" sz="2800" dirty="0" err="1" smtClean="0"/>
              <a:t>Xn</a:t>
            </a:r>
            <a:r>
              <a:rPr lang="en-US" sz="2800" dirty="0" smtClean="0"/>
              <a:t>)}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Dimana</a:t>
            </a:r>
            <a:r>
              <a:rPr lang="en-US" sz="2800" dirty="0" smtClean="0"/>
              <a:t> X1, X2, …, </a:t>
            </a:r>
            <a:r>
              <a:rPr lang="en-US" sz="2800" dirty="0" err="1" smtClean="0"/>
              <a:t>Xn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variabel-variabel</a:t>
            </a:r>
            <a:r>
              <a:rPr lang="en-US" sz="2800" dirty="0" smtClean="0"/>
              <a:t> domain</a:t>
            </a:r>
          </a:p>
          <a:p>
            <a:pPr>
              <a:buNone/>
            </a:pPr>
            <a:r>
              <a:rPr lang="en-US" sz="2800" dirty="0" smtClean="0"/>
              <a:t>	P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rumus-rumus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atom-atom </a:t>
            </a:r>
            <a:r>
              <a:rPr lang="en-US" sz="2800" dirty="0" err="1" smtClean="0"/>
              <a:t>sebagaimana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kalkulus</a:t>
            </a:r>
            <a:r>
              <a:rPr lang="en-US" sz="2800" dirty="0" smtClean="0"/>
              <a:t> </a:t>
            </a:r>
            <a:r>
              <a:rPr lang="en-US" sz="2800" dirty="0" err="1" smtClean="0"/>
              <a:t>relasional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tupel</a:t>
            </a:r>
            <a:endParaRPr lang="en-SG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B926-F00A-47F2-B962-97A54631438F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51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Atom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r>
              <a:rPr lang="en-US" dirty="0" smtClean="0"/>
              <a:t> domain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&lt;X1, X2, …, </a:t>
            </a:r>
            <a:r>
              <a:rPr lang="en-US" dirty="0" err="1" smtClean="0"/>
              <a:t>Xn</a:t>
            </a:r>
            <a:r>
              <a:rPr lang="en-US" dirty="0" smtClean="0"/>
              <a:t>&gt; </a:t>
            </a:r>
            <a:r>
              <a:rPr lang="az-Cyrl-AZ" dirty="0" smtClean="0"/>
              <a:t>Є</a:t>
            </a:r>
            <a:r>
              <a:rPr lang="en-US" dirty="0" smtClean="0"/>
              <a:t> r, </a:t>
            </a:r>
            <a:r>
              <a:rPr lang="en-US" dirty="0" err="1" smtClean="0"/>
              <a:t>dimana</a:t>
            </a:r>
            <a:r>
              <a:rPr lang="en-US" dirty="0" smtClean="0"/>
              <a:t> 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X1, X2, …</a:t>
            </a:r>
            <a:r>
              <a:rPr lang="en-US" dirty="0" err="1" smtClean="0"/>
              <a:t>Xn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variabel-variabel</a:t>
            </a:r>
            <a:r>
              <a:rPr lang="en-US" dirty="0" smtClean="0"/>
              <a:t> domain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 domain</a:t>
            </a:r>
          </a:p>
          <a:p>
            <a:pPr lvl="1"/>
            <a:r>
              <a:rPr lang="en-US" dirty="0" smtClean="0"/>
              <a:t>X op y, </a:t>
            </a:r>
            <a:r>
              <a:rPr lang="en-US" dirty="0" err="1" smtClean="0"/>
              <a:t>dimana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domain, op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pembandingan</a:t>
            </a:r>
            <a:r>
              <a:rPr lang="en-US" dirty="0" smtClean="0"/>
              <a:t> (&lt;, &gt;, =, </a:t>
            </a:r>
            <a:r>
              <a:rPr lang="en-US" dirty="0" smtClean="0">
                <a:sym typeface="Symbol" pitchFamily="18" charset="2"/>
              </a:rPr>
              <a:t>, , ). </a:t>
            </a:r>
            <a:r>
              <a:rPr lang="en-US" dirty="0" err="1" smtClean="0">
                <a:sym typeface="Symbol" pitchFamily="18" charset="2"/>
              </a:rPr>
              <a:t>Variabel</a:t>
            </a:r>
            <a:r>
              <a:rPr lang="en-US" dirty="0" smtClean="0">
                <a:sym typeface="Symbol" pitchFamily="18" charset="2"/>
              </a:rPr>
              <a:t> x </a:t>
            </a:r>
            <a:r>
              <a:rPr lang="en-US" dirty="0" err="1" smtClean="0">
                <a:sym typeface="Symbol" pitchFamily="18" charset="2"/>
              </a:rPr>
              <a:t>dan</a:t>
            </a:r>
            <a:r>
              <a:rPr lang="en-US" dirty="0" smtClean="0">
                <a:sym typeface="Symbol" pitchFamily="18" charset="2"/>
              </a:rPr>
              <a:t> y </a:t>
            </a:r>
            <a:r>
              <a:rPr lang="en-US" dirty="0" err="1" smtClean="0">
                <a:sym typeface="Symbol" pitchFamily="18" charset="2"/>
              </a:rPr>
              <a:t>harus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merupakan</a:t>
            </a:r>
            <a:r>
              <a:rPr lang="en-US" dirty="0" smtClean="0">
                <a:sym typeface="Symbol" pitchFamily="18" charset="2"/>
              </a:rPr>
              <a:t> domain-domain yang </a:t>
            </a:r>
            <a:r>
              <a:rPr lang="en-US" dirty="0" err="1" smtClean="0">
                <a:sym typeface="Symbol" pitchFamily="18" charset="2"/>
              </a:rPr>
              <a:t>dapat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membandingkan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dengan</a:t>
            </a:r>
            <a:r>
              <a:rPr lang="en-US" dirty="0" smtClean="0">
                <a:sym typeface="Symbol" pitchFamily="18" charset="2"/>
              </a:rPr>
              <a:t> op</a:t>
            </a:r>
          </a:p>
          <a:p>
            <a:pPr lvl="1"/>
            <a:r>
              <a:rPr lang="en-US" dirty="0" smtClean="0">
                <a:sym typeface="Symbol" pitchFamily="18" charset="2"/>
              </a:rPr>
              <a:t>X op c, </a:t>
            </a:r>
            <a:r>
              <a:rPr lang="en-US" dirty="0" err="1" smtClean="0">
                <a:sym typeface="Symbol" pitchFamily="18" charset="2"/>
              </a:rPr>
              <a:t>dimana</a:t>
            </a:r>
            <a:r>
              <a:rPr lang="en-US" dirty="0" smtClean="0">
                <a:sym typeface="Symbol" pitchFamily="18" charset="2"/>
              </a:rPr>
              <a:t> x </a:t>
            </a:r>
            <a:r>
              <a:rPr lang="en-US" dirty="0" err="1" smtClean="0">
                <a:sym typeface="Symbol" pitchFamily="18" charset="2"/>
              </a:rPr>
              <a:t>adalah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variabel</a:t>
            </a:r>
            <a:r>
              <a:rPr lang="en-US" dirty="0" smtClean="0">
                <a:sym typeface="Symbol" pitchFamily="18" charset="2"/>
              </a:rPr>
              <a:t> domain, </a:t>
            </a:r>
            <a:r>
              <a:rPr lang="en-US" dirty="0" smtClean="0"/>
              <a:t>op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pembandingan</a:t>
            </a:r>
            <a:r>
              <a:rPr lang="en-US" dirty="0" smtClean="0"/>
              <a:t> (&lt;, &gt;, =, </a:t>
            </a:r>
            <a:r>
              <a:rPr lang="en-US" dirty="0" smtClean="0">
                <a:sym typeface="Symbol" pitchFamily="18" charset="2"/>
              </a:rPr>
              <a:t>, , ) </a:t>
            </a:r>
            <a:r>
              <a:rPr lang="en-US" dirty="0" err="1" smtClean="0">
                <a:sym typeface="Symbol" pitchFamily="18" charset="2"/>
              </a:rPr>
              <a:t>dan</a:t>
            </a:r>
            <a:r>
              <a:rPr lang="en-US" dirty="0" smtClean="0">
                <a:sym typeface="Symbol" pitchFamily="18" charset="2"/>
              </a:rPr>
              <a:t> c </a:t>
            </a:r>
            <a:r>
              <a:rPr lang="en-US" dirty="0" err="1" smtClean="0">
                <a:sym typeface="Symbol" pitchFamily="18" charset="2"/>
              </a:rPr>
              <a:t>adalah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konstanta</a:t>
            </a:r>
            <a:r>
              <a:rPr lang="en-US" dirty="0" smtClean="0">
                <a:sym typeface="Symbol" pitchFamily="18" charset="2"/>
              </a:rPr>
              <a:t> 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5B40-0F6E-46BC-852C-FA5ABCF6CDA4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52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Cari</a:t>
            </a:r>
            <a:r>
              <a:rPr lang="en-US" sz="2400" dirty="0" smtClean="0"/>
              <a:t> nip, </a:t>
            </a:r>
            <a:r>
              <a:rPr lang="en-US" sz="2400" dirty="0" err="1" smtClean="0"/>
              <a:t>nama_d</a:t>
            </a:r>
            <a:r>
              <a:rPr lang="en-US" sz="2400" dirty="0" smtClean="0"/>
              <a:t>, </a:t>
            </a:r>
            <a:r>
              <a:rPr lang="en-US" sz="2400" dirty="0" err="1" smtClean="0"/>
              <a:t>gajipokok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kelaminnya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pokoknya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1200000</a:t>
            </a:r>
          </a:p>
          <a:p>
            <a:pPr>
              <a:buNone/>
            </a:pPr>
            <a:r>
              <a:rPr lang="en-US" sz="2400" dirty="0" smtClean="0"/>
              <a:t>	{nip| </a:t>
            </a:r>
            <a:r>
              <a:rPr lang="en-US" sz="2400" dirty="0" smtClean="0">
                <a:sym typeface="Symbol" pitchFamily="18" charset="2"/>
              </a:rPr>
              <a:t> </a:t>
            </a:r>
            <a:r>
              <a:rPr lang="en-US" sz="2400" dirty="0" err="1" smtClean="0">
                <a:sym typeface="Symbol" pitchFamily="18" charset="2"/>
              </a:rPr>
              <a:t>nama_d</a:t>
            </a:r>
            <a:r>
              <a:rPr lang="en-US" sz="2400" dirty="0" smtClean="0">
                <a:sym typeface="Symbol" pitchFamily="18" charset="2"/>
              </a:rPr>
              <a:t> |  </a:t>
            </a:r>
            <a:r>
              <a:rPr lang="en-US" sz="2400" dirty="0" err="1" smtClean="0">
                <a:sym typeface="Symbol" pitchFamily="18" charset="2"/>
              </a:rPr>
              <a:t>gajipokok</a:t>
            </a:r>
            <a:r>
              <a:rPr lang="en-US" sz="2400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 pitchFamily="18" charset="2"/>
              </a:rPr>
              <a:t>		(</a:t>
            </a:r>
            <a:r>
              <a:rPr lang="en-US" sz="2400" dirty="0" err="1" smtClean="0">
                <a:sym typeface="Symbol" pitchFamily="18" charset="2"/>
              </a:rPr>
              <a:t>Dosen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dirty="0" err="1" smtClean="0">
                <a:sym typeface="Symbol" pitchFamily="18" charset="2"/>
              </a:rPr>
              <a:t>nid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err="1" smtClean="0">
                <a:sym typeface="Symbol" pitchFamily="18" charset="2"/>
              </a:rPr>
              <a:t>nama_d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err="1" smtClean="0">
                <a:sym typeface="Symbol" pitchFamily="18" charset="2"/>
              </a:rPr>
              <a:t>gajipokok</a:t>
            </a:r>
            <a:r>
              <a:rPr lang="en-US" sz="2400" dirty="0" smtClean="0">
                <a:sym typeface="Symbol" pitchFamily="18" charset="2"/>
              </a:rPr>
              <a:t>) AND </a:t>
            </a:r>
            <a:r>
              <a:rPr lang="en-US" sz="2400" dirty="0" err="1" smtClean="0">
                <a:sym typeface="Symbol" pitchFamily="18" charset="2"/>
              </a:rPr>
              <a:t>jkelamin</a:t>
            </a:r>
            <a:r>
              <a:rPr lang="en-US" sz="2400" dirty="0" smtClean="0">
                <a:sym typeface="Symbol" pitchFamily="18" charset="2"/>
              </a:rPr>
              <a:t>=‘</a:t>
            </a:r>
            <a:r>
              <a:rPr lang="en-US" sz="2400" dirty="0" err="1" smtClean="0">
                <a:sym typeface="Symbol" pitchFamily="18" charset="2"/>
              </a:rPr>
              <a:t>Pria</a:t>
            </a:r>
            <a:r>
              <a:rPr lang="en-US" sz="2400" dirty="0" smtClean="0">
                <a:sym typeface="Symbol" pitchFamily="18" charset="2"/>
              </a:rPr>
              <a:t>’ AND </a:t>
            </a:r>
            <a:r>
              <a:rPr lang="en-US" sz="2400" dirty="0" err="1" smtClean="0">
                <a:sym typeface="Symbol" pitchFamily="18" charset="2"/>
              </a:rPr>
              <a:t>gajipokok</a:t>
            </a:r>
            <a:r>
              <a:rPr lang="en-US" sz="2400" dirty="0" smtClean="0">
                <a:sym typeface="Symbol" pitchFamily="18" charset="2"/>
              </a:rPr>
              <a:t>&gt;1200000)}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70D7-A460-49A5-9EB2-686579801C8E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53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kalkulus</a:t>
            </a:r>
            <a:r>
              <a:rPr lang="en-US" sz="3200" dirty="0" smtClean="0"/>
              <a:t> </a:t>
            </a:r>
            <a:r>
              <a:rPr lang="en-US" sz="3200" dirty="0" err="1" smtClean="0"/>
              <a:t>relasional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diterapkan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SQL</a:t>
            </a:r>
            <a:endParaRPr lang="en-S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1969"/>
            <a:ext cx="8401080" cy="3911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SELECT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Dosen.nid,Dosen.nama_d,Dosen.gajipokok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FROM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Dosen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WHERE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Dosen.jkelamin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=‘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Pria’AND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Dosen.gajipokok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&gt;10000000</a:t>
            </a:r>
            <a:endParaRPr lang="en-SG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1DA-A86F-48F5-A6FA-94364C957A37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54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Operasi</a:t>
            </a:r>
            <a:r>
              <a:rPr lang="en-US" dirty="0" smtClean="0"/>
              <a:t> SUM, AVERAGE, MIN, MAX, COUNT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600" b="1" dirty="0" smtClean="0"/>
              <a:t>SUM </a:t>
            </a:r>
            <a:r>
              <a:rPr lang="en-US" sz="2600" dirty="0" smtClean="0"/>
              <a:t>–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menghitung</a:t>
            </a:r>
            <a:r>
              <a:rPr lang="en-US" sz="2600" dirty="0" smtClean="0"/>
              <a:t> </a:t>
            </a:r>
            <a:r>
              <a:rPr lang="en-US" sz="2600" dirty="0" err="1" smtClean="0"/>
              <a:t>jumlah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kolom</a:t>
            </a:r>
            <a:r>
              <a:rPr lang="en-US" sz="2600" dirty="0" smtClean="0"/>
              <a:t>.</a:t>
            </a:r>
          </a:p>
          <a:p>
            <a:pPr eaLnBrk="1" hangingPunct="1"/>
            <a:r>
              <a:rPr lang="en-US" sz="2600" b="1" dirty="0" smtClean="0"/>
              <a:t>AVERAGE</a:t>
            </a:r>
            <a:r>
              <a:rPr lang="en-US" sz="2600" dirty="0" smtClean="0"/>
              <a:t> –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menghitung</a:t>
            </a:r>
            <a:r>
              <a:rPr lang="en-US" sz="2600" dirty="0" smtClean="0"/>
              <a:t> rata-rata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kolom</a:t>
            </a:r>
            <a:r>
              <a:rPr lang="en-US" sz="2600" dirty="0" smtClean="0"/>
              <a:t>.</a:t>
            </a:r>
          </a:p>
          <a:p>
            <a:pPr eaLnBrk="1" hangingPunct="1"/>
            <a:r>
              <a:rPr lang="en-US" sz="2600" b="1" dirty="0" smtClean="0"/>
              <a:t>MIN</a:t>
            </a:r>
            <a:r>
              <a:rPr lang="en-US" sz="2600" dirty="0" smtClean="0"/>
              <a:t> –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mencari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minimal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kolom</a:t>
            </a:r>
            <a:r>
              <a:rPr lang="en-US" sz="2600" dirty="0" smtClean="0"/>
              <a:t>.</a:t>
            </a:r>
          </a:p>
          <a:p>
            <a:pPr eaLnBrk="1" hangingPunct="1"/>
            <a:r>
              <a:rPr lang="en-US" sz="2600" b="1" dirty="0" smtClean="0"/>
              <a:t>MAX </a:t>
            </a:r>
            <a:r>
              <a:rPr lang="en-US" sz="2600" dirty="0" smtClean="0"/>
              <a:t>–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mencari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maksimal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kolom</a:t>
            </a:r>
            <a:r>
              <a:rPr lang="en-US" sz="2600" dirty="0" smtClean="0"/>
              <a:t>.</a:t>
            </a:r>
          </a:p>
          <a:p>
            <a:pPr eaLnBrk="1" hangingPunct="1"/>
            <a:r>
              <a:rPr lang="en-US" sz="2600" b="1" dirty="0" smtClean="0"/>
              <a:t>COUNT</a:t>
            </a:r>
            <a:r>
              <a:rPr lang="en-US" sz="2600" dirty="0" smtClean="0"/>
              <a:t> –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menghitung</a:t>
            </a:r>
            <a:r>
              <a:rPr lang="en-US" sz="2600" dirty="0" smtClean="0"/>
              <a:t> </a:t>
            </a:r>
            <a:r>
              <a:rPr lang="en-US" sz="2600" dirty="0" err="1" smtClean="0"/>
              <a:t>jumlah</a:t>
            </a:r>
            <a:r>
              <a:rPr lang="en-US" sz="2600" dirty="0" smtClean="0"/>
              <a:t> </a:t>
            </a:r>
            <a:r>
              <a:rPr lang="en-US" sz="2600" dirty="0" err="1" smtClean="0"/>
              <a:t>baris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kolom</a:t>
            </a:r>
            <a:r>
              <a:rPr lang="en-US" sz="2600" dirty="0" smtClean="0"/>
              <a:t>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62C07791-4CD2-46CE-AD13-5149C7DD6D95}" type="datetime1">
              <a:rPr lang="en-US" smtClean="0"/>
              <a:t>12/15/2011</a:t>
            </a:fld>
            <a:endParaRPr lang="en-S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55</a:t>
            </a:fld>
            <a:endParaRPr lang="en-SG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600" dirty="0" err="1" smtClean="0"/>
              <a:t>Relasi</a:t>
            </a:r>
            <a:r>
              <a:rPr lang="en-SG" sz="3600" dirty="0" smtClean="0"/>
              <a:t> Formal </a:t>
            </a:r>
            <a:r>
              <a:rPr lang="en-SG" sz="3600" dirty="0" err="1" smtClean="0"/>
              <a:t>dari</a:t>
            </a:r>
            <a:r>
              <a:rPr lang="en-SG" sz="3600" dirty="0" smtClean="0"/>
              <a:t> </a:t>
            </a:r>
            <a:r>
              <a:rPr lang="en-SG" sz="3600" dirty="0" err="1" smtClean="0"/>
              <a:t>Bahasa</a:t>
            </a:r>
            <a:r>
              <a:rPr lang="en-SG" sz="3600" dirty="0" smtClean="0"/>
              <a:t> Query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Terdapat dua macam bentuk bahasa Query :</a:t>
            </a:r>
          </a:p>
          <a:p>
            <a:pPr lvl="1"/>
            <a:r>
              <a:rPr lang="en-SG" b="1" dirty="0" err="1" smtClean="0"/>
              <a:t>Aljabar</a:t>
            </a:r>
            <a:r>
              <a:rPr lang="en-SG" b="1" dirty="0" smtClean="0"/>
              <a:t> </a:t>
            </a:r>
            <a:r>
              <a:rPr lang="en-SG" b="1" dirty="0" err="1" smtClean="0"/>
              <a:t>Relasional</a:t>
            </a:r>
            <a:r>
              <a:rPr lang="en-SG" b="1" dirty="0" smtClean="0"/>
              <a:t> </a:t>
            </a:r>
            <a:r>
              <a:rPr lang="en-SG" dirty="0" smtClean="0"/>
              <a:t>: </a:t>
            </a:r>
            <a:r>
              <a:rPr lang="en-SG" dirty="0" err="1" smtClean="0"/>
              <a:t>lebih</a:t>
            </a:r>
            <a:r>
              <a:rPr lang="en-SG" dirty="0" smtClean="0"/>
              <a:t> </a:t>
            </a:r>
            <a:r>
              <a:rPr lang="en-SG" dirty="0" err="1" smtClean="0"/>
              <a:t>bersifat</a:t>
            </a:r>
            <a:r>
              <a:rPr lang="en-SG" dirty="0" smtClean="0"/>
              <a:t> </a:t>
            </a:r>
            <a:r>
              <a:rPr lang="en-SG" dirty="0" err="1" smtClean="0"/>
              <a:t>operasional</a:t>
            </a:r>
            <a:r>
              <a:rPr lang="en-SG" dirty="0" smtClean="0"/>
              <a:t>, </a:t>
            </a:r>
            <a:r>
              <a:rPr lang="en-SG" dirty="0" err="1" smtClean="0"/>
              <a:t>sangat</a:t>
            </a:r>
            <a:r>
              <a:rPr lang="en-SG" dirty="0" smtClean="0"/>
              <a:t> </a:t>
            </a:r>
            <a:r>
              <a:rPr lang="en-SG" dirty="0" err="1" smtClean="0"/>
              <a:t>berguna</a:t>
            </a:r>
            <a:r>
              <a:rPr lang="en-SG" dirty="0" smtClean="0"/>
              <a:t>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merepresentasikan</a:t>
            </a:r>
            <a:r>
              <a:rPr lang="en-SG" dirty="0" smtClean="0"/>
              <a:t> </a:t>
            </a:r>
            <a:r>
              <a:rPr lang="en-SG" dirty="0" err="1" smtClean="0"/>
              <a:t>eksekusi</a:t>
            </a:r>
            <a:r>
              <a:rPr lang="en-SG" dirty="0" smtClean="0"/>
              <a:t> </a:t>
            </a:r>
            <a:r>
              <a:rPr lang="en-SG" dirty="0" err="1" smtClean="0"/>
              <a:t>perencanaan</a:t>
            </a:r>
            <a:r>
              <a:rPr lang="en-SG" dirty="0" smtClean="0"/>
              <a:t>.</a:t>
            </a:r>
          </a:p>
          <a:p>
            <a:pPr lvl="1"/>
            <a:r>
              <a:rPr lang="en-SG" b="1" dirty="0" err="1" smtClean="0"/>
              <a:t>Kalkulus</a:t>
            </a:r>
            <a:r>
              <a:rPr lang="en-SG" b="1" dirty="0" smtClean="0"/>
              <a:t> </a:t>
            </a:r>
            <a:r>
              <a:rPr lang="en-SG" b="1" dirty="0" err="1" smtClean="0"/>
              <a:t>Relasional</a:t>
            </a:r>
            <a:r>
              <a:rPr lang="en-SG" b="1" dirty="0" smtClean="0"/>
              <a:t> </a:t>
            </a:r>
            <a:r>
              <a:rPr lang="en-SG" dirty="0" smtClean="0"/>
              <a:t>: </a:t>
            </a:r>
            <a:r>
              <a:rPr lang="en-SG" dirty="0" err="1" smtClean="0"/>
              <a:t>Memungkinkan</a:t>
            </a:r>
            <a:r>
              <a:rPr lang="en-SG" dirty="0" smtClean="0"/>
              <a:t> user </a:t>
            </a:r>
            <a:r>
              <a:rPr lang="en-SG" dirty="0" err="1" smtClean="0"/>
              <a:t>menggambarkan</a:t>
            </a:r>
            <a:r>
              <a:rPr lang="en-SG" dirty="0" smtClean="0"/>
              <a:t> </a:t>
            </a:r>
            <a:r>
              <a:rPr lang="en-SG" dirty="0" err="1" smtClean="0"/>
              <a:t>apa</a:t>
            </a:r>
            <a:r>
              <a:rPr lang="en-SG" dirty="0" smtClean="0"/>
              <a:t> yang </a:t>
            </a:r>
            <a:r>
              <a:rPr lang="en-SG" dirty="0" err="1" smtClean="0"/>
              <a:t>mereka</a:t>
            </a:r>
            <a:r>
              <a:rPr lang="en-SG" dirty="0" smtClean="0"/>
              <a:t> </a:t>
            </a:r>
            <a:r>
              <a:rPr lang="en-SG" dirty="0" err="1" smtClean="0"/>
              <a:t>inginkan</a:t>
            </a:r>
            <a:r>
              <a:rPr lang="en-SG" dirty="0" smtClean="0"/>
              <a:t>, </a:t>
            </a:r>
            <a:r>
              <a:rPr lang="en-SG" dirty="0" err="1" smtClean="0"/>
              <a:t>tidak</a:t>
            </a:r>
            <a:r>
              <a:rPr lang="en-SG" dirty="0" smtClean="0"/>
              <a:t> </a:t>
            </a:r>
            <a:r>
              <a:rPr lang="en-SG" dirty="0" err="1" smtClean="0"/>
              <a:t>pada</a:t>
            </a:r>
            <a:r>
              <a:rPr lang="en-SG" dirty="0" smtClean="0"/>
              <a:t> </a:t>
            </a:r>
            <a:r>
              <a:rPr lang="en-SG" dirty="0" err="1" smtClean="0"/>
              <a:t>bagaimana</a:t>
            </a:r>
            <a:r>
              <a:rPr lang="en-SG" dirty="0" smtClean="0"/>
              <a:t> </a:t>
            </a:r>
            <a:r>
              <a:rPr lang="en-SG" dirty="0" err="1" smtClean="0"/>
              <a:t>cara</a:t>
            </a:r>
            <a:r>
              <a:rPr lang="en-SG" dirty="0" smtClean="0"/>
              <a:t> </a:t>
            </a:r>
            <a:r>
              <a:rPr lang="en-SG" dirty="0" err="1" smtClean="0"/>
              <a:t>melakukan</a:t>
            </a:r>
            <a:r>
              <a:rPr lang="en-SG" dirty="0" smtClean="0"/>
              <a:t> </a:t>
            </a:r>
            <a:r>
              <a:rPr lang="en-SG" dirty="0" err="1" smtClean="0"/>
              <a:t>komputasi</a:t>
            </a:r>
            <a:r>
              <a:rPr lang="en-SG" dirty="0" smtClean="0"/>
              <a:t> </a:t>
            </a:r>
            <a:r>
              <a:rPr lang="en-SG" dirty="0" err="1" smtClean="0"/>
              <a:t>terhadap</a:t>
            </a:r>
            <a:r>
              <a:rPr lang="en-SG" dirty="0" smtClean="0"/>
              <a:t> </a:t>
            </a:r>
            <a:r>
              <a:rPr lang="en-SG" dirty="0" err="1" smtClean="0"/>
              <a:t>apa</a:t>
            </a:r>
            <a:r>
              <a:rPr lang="en-SG" dirty="0" smtClean="0"/>
              <a:t> yang </a:t>
            </a:r>
            <a:r>
              <a:rPr lang="en-SG" dirty="0" err="1" smtClean="0"/>
              <a:t>mereka</a:t>
            </a:r>
            <a:r>
              <a:rPr lang="en-SG" dirty="0" smtClean="0"/>
              <a:t> </a:t>
            </a:r>
            <a:r>
              <a:rPr lang="en-SG" dirty="0" err="1" smtClean="0"/>
              <a:t>inginkan</a:t>
            </a:r>
            <a:r>
              <a:rPr lang="en-SG" dirty="0" smtClean="0"/>
              <a:t> </a:t>
            </a:r>
            <a:r>
              <a:rPr lang="en-SG" dirty="0" err="1" smtClean="0"/>
              <a:t>tersebut</a:t>
            </a:r>
            <a:r>
              <a:rPr lang="en-SG" dirty="0" smtClean="0"/>
              <a:t>. (</a:t>
            </a:r>
            <a:r>
              <a:rPr lang="en-SG" dirty="0" err="1" smtClean="0"/>
              <a:t>tidak</a:t>
            </a:r>
            <a:r>
              <a:rPr lang="en-SG" dirty="0" smtClean="0"/>
              <a:t> </a:t>
            </a:r>
            <a:r>
              <a:rPr lang="en-SG" dirty="0" err="1" smtClean="0"/>
              <a:t>bersifat</a:t>
            </a:r>
            <a:r>
              <a:rPr lang="en-SG" dirty="0" smtClean="0"/>
              <a:t> </a:t>
            </a:r>
            <a:r>
              <a:rPr lang="en-SG" dirty="0" err="1" smtClean="0"/>
              <a:t>operasional</a:t>
            </a:r>
            <a:r>
              <a:rPr lang="en-SG" dirty="0" smtClean="0"/>
              <a:t>, </a:t>
            </a:r>
            <a:r>
              <a:rPr lang="en-SG" dirty="0" err="1" smtClean="0"/>
              <a:t>tapi</a:t>
            </a:r>
            <a:r>
              <a:rPr lang="en-SG" dirty="0" smtClean="0"/>
              <a:t> </a:t>
            </a:r>
            <a:r>
              <a:rPr lang="en-SG" dirty="0" err="1" smtClean="0"/>
              <a:t>bersifat</a:t>
            </a:r>
            <a:r>
              <a:rPr lang="en-SG" dirty="0" smtClean="0"/>
              <a:t> </a:t>
            </a:r>
            <a:r>
              <a:rPr lang="en-SG" dirty="0" err="1" smtClean="0"/>
              <a:t>deklaratif</a:t>
            </a:r>
            <a:r>
              <a:rPr lang="en-SG" dirty="0" smtClean="0"/>
              <a:t>).</a:t>
            </a:r>
          </a:p>
          <a:p>
            <a:r>
              <a:rPr lang="en-SG" sz="3100" b="1" dirty="0" err="1" smtClean="0"/>
              <a:t>Memahami</a:t>
            </a:r>
            <a:r>
              <a:rPr lang="en-SG" sz="3100" b="1" dirty="0" smtClean="0"/>
              <a:t> </a:t>
            </a:r>
            <a:r>
              <a:rPr lang="en-SG" sz="3100" b="1" dirty="0" err="1" smtClean="0"/>
              <a:t>Aljabar</a:t>
            </a:r>
            <a:r>
              <a:rPr lang="en-SG" sz="3100" b="1" dirty="0" smtClean="0"/>
              <a:t> </a:t>
            </a:r>
            <a:r>
              <a:rPr lang="en-SG" sz="3100" b="1" dirty="0" err="1" smtClean="0"/>
              <a:t>dan</a:t>
            </a:r>
            <a:r>
              <a:rPr lang="en-SG" sz="3100" b="1" dirty="0" smtClean="0"/>
              <a:t> </a:t>
            </a:r>
            <a:r>
              <a:rPr lang="en-SG" sz="3100" b="1" dirty="0" err="1" smtClean="0"/>
              <a:t>Kalkulus</a:t>
            </a:r>
            <a:r>
              <a:rPr lang="en-SG" sz="3100" b="1" dirty="0" smtClean="0"/>
              <a:t> </a:t>
            </a:r>
            <a:r>
              <a:rPr lang="en-SG" sz="3100" b="1" dirty="0" err="1" smtClean="0"/>
              <a:t>Relasional</a:t>
            </a:r>
            <a:r>
              <a:rPr lang="en-SG" sz="3100" b="1" dirty="0" smtClean="0"/>
              <a:t> </a:t>
            </a:r>
            <a:r>
              <a:rPr lang="en-SG" sz="3100" b="1" dirty="0" err="1" smtClean="0"/>
              <a:t>adalah</a:t>
            </a:r>
            <a:r>
              <a:rPr lang="en-SG" sz="3100" b="1" dirty="0" smtClean="0"/>
              <a:t> </a:t>
            </a:r>
            <a:r>
              <a:rPr lang="en-SG" sz="3100" b="1" dirty="0" err="1" smtClean="0"/>
              <a:t>kunci</a:t>
            </a:r>
            <a:r>
              <a:rPr lang="en-SG" sz="3100" b="1" dirty="0" smtClean="0"/>
              <a:t> </a:t>
            </a:r>
            <a:r>
              <a:rPr lang="en-SG" sz="3100" b="1" dirty="0" err="1" smtClean="0"/>
              <a:t>dalam</a:t>
            </a:r>
            <a:r>
              <a:rPr lang="en-SG" sz="3100" b="1" dirty="0" smtClean="0"/>
              <a:t> </a:t>
            </a:r>
            <a:r>
              <a:rPr lang="en-SG" sz="3100" b="1" dirty="0" err="1" smtClean="0"/>
              <a:t>memahami</a:t>
            </a:r>
            <a:r>
              <a:rPr lang="en-SG" sz="3100" b="1" dirty="0" smtClean="0"/>
              <a:t> SQL (Structured Query Language</a:t>
            </a:r>
            <a:r>
              <a:rPr lang="en-SG" b="1" dirty="0" smtClean="0"/>
              <a:t>).</a:t>
            </a:r>
            <a:endParaRPr lang="en-SG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9315-BA25-49CB-9AF9-F76AB67B1078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6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2286016"/>
          </a:xfrm>
        </p:spPr>
        <p:txBody>
          <a:bodyPr>
            <a:noAutofit/>
          </a:bodyPr>
          <a:lstStyle/>
          <a:p>
            <a:pPr algn="just"/>
            <a:r>
              <a:rPr lang="en-SG" sz="2000" b="1" i="1" dirty="0" smtClean="0"/>
              <a:t>Relational Algebra (</a:t>
            </a:r>
            <a:r>
              <a:rPr lang="en-SG" sz="2000" b="1" i="1" dirty="0" err="1" smtClean="0"/>
              <a:t>aljabar</a:t>
            </a:r>
            <a:r>
              <a:rPr lang="en-SG" sz="2000" b="1" i="1" dirty="0" smtClean="0"/>
              <a:t> </a:t>
            </a:r>
            <a:r>
              <a:rPr lang="en-SG" sz="2000" b="1" i="1" dirty="0" err="1" smtClean="0"/>
              <a:t>relasional</a:t>
            </a:r>
            <a:r>
              <a:rPr lang="en-SG" sz="2000" b="1" i="1" dirty="0" smtClean="0"/>
              <a:t>) </a:t>
            </a:r>
            <a:r>
              <a:rPr lang="en-SG" sz="2000" i="1" dirty="0" err="1" smtClean="0"/>
              <a:t>merupakan</a:t>
            </a:r>
            <a:r>
              <a:rPr lang="en-SG" sz="2000" i="1" dirty="0" smtClean="0"/>
              <a:t> </a:t>
            </a:r>
            <a:r>
              <a:rPr lang="en-SG" sz="2000" i="1" dirty="0" err="1" smtClean="0"/>
              <a:t>kumpulan</a:t>
            </a:r>
            <a:r>
              <a:rPr lang="en-SG" sz="2000" i="1" dirty="0" smtClean="0"/>
              <a:t> </a:t>
            </a:r>
            <a:r>
              <a:rPr lang="en-SG" sz="2000" i="1" dirty="0" err="1" smtClean="0"/>
              <a:t>operasi</a:t>
            </a:r>
            <a:r>
              <a:rPr lang="en-SG" sz="2000" i="1" dirty="0" smtClean="0"/>
              <a:t> </a:t>
            </a:r>
            <a:r>
              <a:rPr lang="en-SG" sz="2000" i="1" dirty="0" err="1" smtClean="0"/>
              <a:t>terhadap</a:t>
            </a:r>
            <a:r>
              <a:rPr lang="en-SG" sz="2000" i="1" dirty="0" smtClean="0"/>
              <a:t> </a:t>
            </a:r>
            <a:r>
              <a:rPr lang="en-SG" sz="2000" i="1" dirty="0" err="1" smtClean="0"/>
              <a:t>relasi</a:t>
            </a:r>
            <a:r>
              <a:rPr lang="en-SG" sz="2000" i="1" dirty="0" smtClean="0"/>
              <a:t> </a:t>
            </a:r>
            <a:r>
              <a:rPr lang="en-SG" sz="2000" dirty="0" err="1" smtClean="0"/>
              <a:t>dimana</a:t>
            </a:r>
            <a:r>
              <a:rPr lang="en-SG" sz="2000" dirty="0" smtClean="0"/>
              <a:t> </a:t>
            </a:r>
            <a:r>
              <a:rPr lang="en-SG" sz="2000" dirty="0" err="1" smtClean="0"/>
              <a:t>setiap</a:t>
            </a:r>
            <a:r>
              <a:rPr lang="en-SG" sz="2000" dirty="0" smtClean="0"/>
              <a:t> </a:t>
            </a:r>
            <a:r>
              <a:rPr lang="en-SG" sz="2000" dirty="0" err="1" smtClean="0"/>
              <a:t>operasi</a:t>
            </a:r>
            <a:r>
              <a:rPr lang="en-SG" sz="2000" dirty="0" smtClean="0"/>
              <a:t> </a:t>
            </a:r>
            <a:r>
              <a:rPr lang="en-SG" sz="2000" dirty="0" err="1" smtClean="0"/>
              <a:t>menggunakan</a:t>
            </a:r>
            <a:r>
              <a:rPr lang="en-SG" sz="2000" dirty="0" smtClean="0"/>
              <a:t> </a:t>
            </a:r>
            <a:r>
              <a:rPr lang="en-SG" sz="2000" dirty="0" err="1" smtClean="0"/>
              <a:t>satu</a:t>
            </a:r>
            <a:r>
              <a:rPr lang="en-SG" sz="2000" dirty="0" smtClean="0"/>
              <a:t> </a:t>
            </a:r>
            <a:r>
              <a:rPr lang="en-SG" sz="2000" dirty="0" err="1" smtClean="0"/>
              <a:t>atau</a:t>
            </a:r>
            <a:r>
              <a:rPr lang="en-SG" sz="2000" dirty="0" smtClean="0"/>
              <a:t> </a:t>
            </a:r>
            <a:r>
              <a:rPr lang="en-SG" sz="2000" dirty="0" err="1" smtClean="0"/>
              <a:t>lebih</a:t>
            </a:r>
            <a:r>
              <a:rPr lang="en-SG" sz="2000" dirty="0" smtClean="0"/>
              <a:t> </a:t>
            </a:r>
            <a:r>
              <a:rPr lang="en-SG" sz="2000" dirty="0" err="1" smtClean="0"/>
              <a:t>relasi</a:t>
            </a:r>
            <a:r>
              <a:rPr lang="en-SG" sz="2000" dirty="0" smtClean="0"/>
              <a:t> </a:t>
            </a:r>
            <a:r>
              <a:rPr lang="en-SG" sz="2000" dirty="0" err="1" smtClean="0"/>
              <a:t>untuk</a:t>
            </a:r>
            <a:r>
              <a:rPr lang="en-SG" sz="2000" dirty="0" smtClean="0"/>
              <a:t> </a:t>
            </a:r>
            <a:r>
              <a:rPr lang="en-SG" sz="2000" dirty="0" err="1" smtClean="0"/>
              <a:t>menghasilkan</a:t>
            </a:r>
            <a:r>
              <a:rPr lang="en-SG" sz="2000" dirty="0" smtClean="0"/>
              <a:t> </a:t>
            </a:r>
            <a:r>
              <a:rPr lang="en-SG" sz="2000" dirty="0" err="1" smtClean="0"/>
              <a:t>satu</a:t>
            </a:r>
            <a:r>
              <a:rPr lang="en-SG" sz="2000" dirty="0" smtClean="0"/>
              <a:t> </a:t>
            </a:r>
            <a:r>
              <a:rPr lang="en-SG" sz="2000" dirty="0" err="1" smtClean="0"/>
              <a:t>relasi</a:t>
            </a:r>
            <a:r>
              <a:rPr lang="en-SG" sz="2000" dirty="0" smtClean="0"/>
              <a:t> yang </a:t>
            </a:r>
            <a:r>
              <a:rPr lang="en-SG" sz="2000" dirty="0" err="1" smtClean="0"/>
              <a:t>baru</a:t>
            </a:r>
            <a:r>
              <a:rPr lang="en-SG" sz="2000" dirty="0" smtClean="0"/>
              <a:t>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dirty="0" err="1" smtClean="0"/>
              <a:t>termasuk</a:t>
            </a:r>
            <a:r>
              <a:rPr lang="en-SG" sz="2000" dirty="0" smtClean="0"/>
              <a:t> </a:t>
            </a:r>
            <a:r>
              <a:rPr lang="en-SG" sz="2000" dirty="0" err="1" smtClean="0"/>
              <a:t>kategori</a:t>
            </a:r>
            <a:r>
              <a:rPr lang="en-SG" sz="2000" dirty="0" smtClean="0"/>
              <a:t> </a:t>
            </a:r>
            <a:r>
              <a:rPr lang="en-SG" sz="2000" dirty="0" err="1" smtClean="0"/>
              <a:t>prosedural</a:t>
            </a:r>
            <a:r>
              <a:rPr lang="en-SG" sz="2000" dirty="0" smtClean="0"/>
              <a:t>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dirty="0" err="1" smtClean="0"/>
              <a:t>juga</a:t>
            </a:r>
            <a:r>
              <a:rPr lang="en-SG" sz="2000" dirty="0" smtClean="0"/>
              <a:t> </a:t>
            </a:r>
            <a:r>
              <a:rPr lang="en-SG" sz="2000" dirty="0" err="1" smtClean="0"/>
              <a:t>menyediakan</a:t>
            </a:r>
            <a:r>
              <a:rPr lang="en-SG" sz="2000" dirty="0" smtClean="0"/>
              <a:t> </a:t>
            </a:r>
            <a:r>
              <a:rPr lang="en-SG" sz="2000" dirty="0" err="1" smtClean="0"/>
              <a:t>seperangkat</a:t>
            </a:r>
            <a:r>
              <a:rPr lang="en-SG" sz="2000" dirty="0" smtClean="0"/>
              <a:t> operator </a:t>
            </a:r>
            <a:r>
              <a:rPr lang="en-SG" sz="2000" dirty="0" err="1" smtClean="0"/>
              <a:t>untuk</a:t>
            </a:r>
            <a:r>
              <a:rPr lang="en-SG" sz="2000" dirty="0" smtClean="0"/>
              <a:t> </a:t>
            </a:r>
            <a:r>
              <a:rPr lang="en-SG" sz="2000" dirty="0" err="1" smtClean="0"/>
              <a:t>memanipulasi</a:t>
            </a:r>
            <a:r>
              <a:rPr lang="en-SG" sz="2000" dirty="0" smtClean="0"/>
              <a:t> data.</a:t>
            </a:r>
            <a:endParaRPr lang="en-SG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D6B-107A-491D-8B7D-C3B27FD7B98E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7</a:t>
            </a:fld>
            <a:endParaRPr lang="en-SG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946547"/>
            <a:ext cx="8229600" cy="2840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SG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Terdapat</a:t>
            </a:r>
            <a:r>
              <a:rPr kumimoji="0" lang="en-SG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lang="en-SG" sz="2000" dirty="0" err="1" smtClean="0">
                <a:latin typeface="Franklin Gothic Book" pitchFamily="34" charset="0"/>
              </a:rPr>
              <a:t>enam</a:t>
            </a:r>
            <a:r>
              <a:rPr kumimoji="0" lang="en-SG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kumimoji="0" lang="en-SG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operasi</a:t>
            </a:r>
            <a:r>
              <a:rPr kumimoji="0" lang="en-SG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kumimoji="0" lang="en-SG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dasar</a:t>
            </a:r>
            <a:r>
              <a:rPr kumimoji="0" lang="en-SG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kumimoji="0" lang="en-SG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dalam</a:t>
            </a:r>
            <a:r>
              <a:rPr kumimoji="0" lang="en-SG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kumimoji="0" lang="en-SG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aljabar</a:t>
            </a:r>
            <a:r>
              <a:rPr kumimoji="0" lang="en-SG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kumimoji="0" lang="en-SG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relasional</a:t>
            </a:r>
            <a:r>
              <a:rPr kumimoji="0" lang="en-SG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, </a:t>
            </a:r>
            <a:r>
              <a:rPr kumimoji="0" lang="en-SG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yaitu</a:t>
            </a:r>
            <a:r>
              <a:rPr kumimoji="0" lang="en-SG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0" lang="en-S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Selection (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σ )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0" lang="en-S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Projection (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π 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SG" sz="2000" b="1" dirty="0" smtClean="0">
                <a:solidFill>
                  <a:srgbClr val="0070C0"/>
                </a:solidFill>
                <a:latin typeface="Franklin Gothic Book" pitchFamily="34" charset="0"/>
              </a:rPr>
              <a:t>Union ( ∪ 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SG" sz="2000" b="1" dirty="0" smtClean="0">
                <a:solidFill>
                  <a:srgbClr val="0070C0"/>
                </a:solidFill>
                <a:latin typeface="Franklin Gothic Book" pitchFamily="34" charset="0"/>
              </a:rPr>
              <a:t>Set – difference ( - )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0" lang="en-S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Cartesian – product ( X,</a:t>
            </a:r>
            <a:r>
              <a:rPr kumimoji="0" lang="en-SG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kumimoji="0" lang="en-SG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atau</a:t>
            </a:r>
            <a:r>
              <a:rPr kumimoji="0" lang="en-SG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kumimoji="0" lang="en-S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cross product )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0" lang="en-S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Rename (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ρ )</a:t>
            </a:r>
            <a:endParaRPr kumimoji="0" lang="en-SG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SG" sz="2400" dirty="0" smtClean="0"/>
              <a:t>	</a:t>
            </a:r>
            <a:r>
              <a:rPr lang="en-SG" sz="2400" dirty="0" err="1" smtClean="0"/>
              <a:t>Operasi</a:t>
            </a:r>
            <a:r>
              <a:rPr lang="en-SG" sz="2400" dirty="0" smtClean="0"/>
              <a:t> – </a:t>
            </a:r>
            <a:r>
              <a:rPr lang="en-SG" sz="2400" dirty="0" err="1" smtClean="0"/>
              <a:t>operasi</a:t>
            </a:r>
            <a:r>
              <a:rPr lang="en-SG" sz="2400" dirty="0" smtClean="0"/>
              <a:t> </a:t>
            </a:r>
            <a:r>
              <a:rPr lang="en-SG" sz="2400" dirty="0" err="1" smtClean="0"/>
              <a:t>turunan</a:t>
            </a:r>
            <a:r>
              <a:rPr lang="en-SG" sz="2400" dirty="0" smtClean="0"/>
              <a:t> </a:t>
            </a:r>
            <a:r>
              <a:rPr lang="en-SG" sz="2400" dirty="0" err="1" smtClean="0"/>
              <a:t>dari</a:t>
            </a:r>
            <a:r>
              <a:rPr lang="en-SG" sz="2400" dirty="0" smtClean="0"/>
              <a:t> </a:t>
            </a:r>
            <a:r>
              <a:rPr lang="en-SG" sz="2400" dirty="0" err="1" smtClean="0"/>
              <a:t>operasi</a:t>
            </a:r>
            <a:r>
              <a:rPr lang="en-SG" sz="2400" dirty="0" smtClean="0"/>
              <a:t> – </a:t>
            </a:r>
            <a:r>
              <a:rPr lang="en-SG" sz="2400" dirty="0" err="1" smtClean="0"/>
              <a:t>operasi</a:t>
            </a:r>
            <a:r>
              <a:rPr lang="en-SG" sz="2400" dirty="0" smtClean="0"/>
              <a:t> </a:t>
            </a:r>
            <a:r>
              <a:rPr lang="en-SG" sz="2400" dirty="0" err="1" smtClean="0"/>
              <a:t>dasar</a:t>
            </a:r>
            <a:r>
              <a:rPr lang="en-SG" sz="2400" dirty="0" smtClean="0"/>
              <a:t> </a:t>
            </a:r>
            <a:r>
              <a:rPr lang="en-SG" sz="2400" dirty="0" err="1" smtClean="0"/>
              <a:t>tersebut</a:t>
            </a:r>
            <a:r>
              <a:rPr lang="en-SG" sz="2400" dirty="0" smtClean="0"/>
              <a:t> </a:t>
            </a:r>
            <a:r>
              <a:rPr lang="en-SG" sz="2400" dirty="0" err="1" smtClean="0"/>
              <a:t>adalah</a:t>
            </a:r>
            <a:r>
              <a:rPr lang="en-SG" sz="2400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SG" sz="2000" b="1" dirty="0" smtClean="0">
                <a:solidFill>
                  <a:srgbClr val="0070C0"/>
                </a:solidFill>
              </a:rPr>
              <a:t>Set intersection ( ∩ 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SG" sz="2000" b="1" dirty="0" smtClean="0">
                <a:solidFill>
                  <a:srgbClr val="0070C0"/>
                </a:solidFill>
                <a:hlinkClick r:id="rId2" action="ppaction://hlinksldjump"/>
              </a:rPr>
              <a:t>Theta join ( </a:t>
            </a:r>
            <a:r>
              <a:rPr lang="el-GR" sz="2000" b="1" dirty="0" smtClean="0">
                <a:solidFill>
                  <a:srgbClr val="0070C0"/>
                </a:solidFill>
                <a:hlinkClick r:id="rId2" action="ppaction://hlinksldjump"/>
              </a:rPr>
              <a:t>θ )</a:t>
            </a:r>
            <a:endParaRPr lang="el-GR" sz="2000" b="1" dirty="0" smtClean="0">
              <a:solidFill>
                <a:srgbClr val="0070C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SG" sz="2000" b="1" dirty="0" smtClean="0">
                <a:solidFill>
                  <a:srgbClr val="0070C0"/>
                </a:solidFill>
                <a:hlinkClick r:id="rId3" action="ppaction://hlinksldjump"/>
              </a:rPr>
              <a:t>Natural-join ( )</a:t>
            </a:r>
            <a:endParaRPr lang="en-SG" sz="2000" b="1" dirty="0" smtClean="0">
              <a:solidFill>
                <a:srgbClr val="0070C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SG" sz="2000" b="1" dirty="0" smtClean="0">
                <a:solidFill>
                  <a:srgbClr val="0070C0"/>
                </a:solidFill>
                <a:hlinkClick r:id="rId4" action="ppaction://hlinksldjump"/>
              </a:rPr>
              <a:t>Outer-join (         )</a:t>
            </a:r>
            <a:endParaRPr lang="en-SG" sz="2000" b="1" dirty="0" smtClean="0">
              <a:solidFill>
                <a:srgbClr val="0070C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SG" sz="2000" b="1" dirty="0" smtClean="0">
                <a:solidFill>
                  <a:srgbClr val="0070C0"/>
                </a:solidFill>
                <a:hlinkClick r:id="rId5" action="ppaction://hlinksldjump"/>
              </a:rPr>
              <a:t>Division ( ÷ )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8FB8-E34E-4879-ADC2-377A432F5B1D}" type="datetime1">
              <a:rPr lang="en-US" smtClean="0"/>
              <a:t>12/15/2011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8</a:t>
            </a:fld>
            <a:endParaRPr lang="en-SG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4429132"/>
            <a:ext cx="454027" cy="31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Jenis Operasi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Operasi </a:t>
            </a:r>
            <a:r>
              <a:rPr lang="en-US" sz="2600" b="1" i="1" smtClean="0"/>
              <a:t>Unary</a:t>
            </a:r>
            <a:r>
              <a:rPr lang="en-US" sz="2600" smtClean="0"/>
              <a:t> terdiri dari </a:t>
            </a:r>
            <a:r>
              <a:rPr lang="en-US" sz="2600" b="1" i="1" smtClean="0"/>
              <a:t>selection</a:t>
            </a:r>
            <a:r>
              <a:rPr lang="en-US" sz="2600" smtClean="0"/>
              <a:t>, </a:t>
            </a:r>
            <a:r>
              <a:rPr lang="en-US" sz="2600" b="1" i="1" smtClean="0"/>
              <a:t>projection</a:t>
            </a:r>
            <a:r>
              <a:rPr lang="en-US" sz="2600" smtClean="0"/>
              <a:t>. Disebut operasi </a:t>
            </a:r>
            <a:r>
              <a:rPr lang="en-US" sz="2600" b="1" i="1" smtClean="0"/>
              <a:t>unary</a:t>
            </a:r>
            <a:r>
              <a:rPr lang="en-US" sz="2600" smtClean="0"/>
              <a:t>, karena dapat digunakan hanya pada satu tabel.</a:t>
            </a:r>
          </a:p>
          <a:p>
            <a:pPr eaLnBrk="1" hangingPunct="1"/>
            <a:r>
              <a:rPr lang="en-US" sz="2600" smtClean="0"/>
              <a:t>Operasi </a:t>
            </a:r>
            <a:r>
              <a:rPr lang="en-US" sz="2600" b="1" i="1" smtClean="0"/>
              <a:t>Binary</a:t>
            </a:r>
            <a:r>
              <a:rPr lang="en-US" sz="2600" smtClean="0"/>
              <a:t> terdiri dari </a:t>
            </a:r>
            <a:r>
              <a:rPr lang="en-US" sz="2600" b="1" i="1" smtClean="0"/>
              <a:t>union</a:t>
            </a:r>
            <a:r>
              <a:rPr lang="en-US" sz="2600" smtClean="0"/>
              <a:t>, </a:t>
            </a:r>
            <a:r>
              <a:rPr lang="en-US" sz="2600" b="1" i="1" smtClean="0"/>
              <a:t>intersection</a:t>
            </a:r>
            <a:r>
              <a:rPr lang="en-US" sz="2600" smtClean="0"/>
              <a:t>,</a:t>
            </a:r>
            <a:r>
              <a:rPr lang="en-US" sz="2600" b="1" i="1" smtClean="0"/>
              <a:t> set difference</a:t>
            </a:r>
            <a:r>
              <a:rPr lang="en-US" sz="2600" smtClean="0"/>
              <a:t>,</a:t>
            </a:r>
            <a:r>
              <a:rPr lang="en-US" sz="2600" b="1" i="1" smtClean="0"/>
              <a:t> cartesian product</a:t>
            </a:r>
            <a:r>
              <a:rPr lang="en-US" sz="2600" smtClean="0"/>
              <a:t>, </a:t>
            </a:r>
            <a:r>
              <a:rPr lang="en-US" sz="2600" b="1" i="1" smtClean="0"/>
              <a:t>join</a:t>
            </a:r>
            <a:r>
              <a:rPr lang="en-US" sz="2600" smtClean="0"/>
              <a:t> dan </a:t>
            </a:r>
            <a:r>
              <a:rPr lang="en-US" sz="2600" b="1" i="1" smtClean="0"/>
              <a:t>division</a:t>
            </a:r>
            <a:r>
              <a:rPr lang="en-US" sz="2600" smtClean="0"/>
              <a:t>. Disebut operasi </a:t>
            </a:r>
            <a:r>
              <a:rPr lang="en-US" sz="2600" b="1" i="1" smtClean="0"/>
              <a:t>binary</a:t>
            </a:r>
            <a:r>
              <a:rPr lang="en-US" sz="2600" smtClean="0"/>
              <a:t>, karena memerlukan sepasang tabel.</a:t>
            </a:r>
            <a:endParaRPr lang="en-US" sz="2600" i="1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45D3305-6A75-4ED6-8670-7229CECF8B21}" type="datetime1">
              <a:rPr lang="en-US" smtClean="0"/>
              <a:t>12/15/2011</a:t>
            </a:fld>
            <a:endParaRPr lang="en-S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A2371F-35CD-4A4B-AF87-E697A7901DF7}" type="slidenum">
              <a:rPr lang="en-SG" smtClean="0"/>
              <a:pPr/>
              <a:t>9</a:t>
            </a:fld>
            <a:endParaRPr lang="en-SG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</TotalTime>
  <Words>2808</Words>
  <Application>Microsoft Office PowerPoint</Application>
  <PresentationFormat>On-screen Show (4:3)</PresentationFormat>
  <Paragraphs>891</Paragraphs>
  <Slides>55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Office Theme</vt:lpstr>
      <vt:lpstr>Equation</vt:lpstr>
      <vt:lpstr>Relasi Aljabar dan Kalkulus</vt:lpstr>
      <vt:lpstr>Topik Bahasan</vt:lpstr>
      <vt:lpstr>Bahasa Query</vt:lpstr>
      <vt:lpstr>Sedikit Mengingatkan tentang Bahasa Pemograman</vt:lpstr>
      <vt:lpstr>Prosedural vs Non Prosedural</vt:lpstr>
      <vt:lpstr>Relasi Formal dari Bahasa Query</vt:lpstr>
      <vt:lpstr>Aljabar Relasional</vt:lpstr>
      <vt:lpstr>Slide 8</vt:lpstr>
      <vt:lpstr>Jenis Operasi</vt:lpstr>
      <vt:lpstr>Istilah dalam Model Data Relasional</vt:lpstr>
      <vt:lpstr>Operasi Dasar</vt:lpstr>
      <vt:lpstr>Operasi Selection (σ)</vt:lpstr>
      <vt:lpstr>Operasi Selection (lanj)</vt:lpstr>
      <vt:lpstr>Operasi Projection (p)</vt:lpstr>
      <vt:lpstr>Operasi Projection (lanj)</vt:lpstr>
      <vt:lpstr>Operasi Union/Gabungan ()</vt:lpstr>
      <vt:lpstr>Operasi Union/Gabungan (lanj)</vt:lpstr>
      <vt:lpstr>Operasi Intersection/Irisan ()</vt:lpstr>
      <vt:lpstr>Operasi Set Difference (–)</vt:lpstr>
      <vt:lpstr>Operasi Cross/Cartesian-Product</vt:lpstr>
      <vt:lpstr>Operasi Rename</vt:lpstr>
      <vt:lpstr>Komposisi Operasi-Operasi Relasional</vt:lpstr>
      <vt:lpstr>Komposisi Operasi-Operasi Relasional</vt:lpstr>
      <vt:lpstr>Operasi Join (    )</vt:lpstr>
      <vt:lpstr>Operasi Join (lanj)</vt:lpstr>
      <vt:lpstr>Condition Join/Theta Join</vt:lpstr>
      <vt:lpstr>Condition Join/Theta Join (lanj)</vt:lpstr>
      <vt:lpstr>Left Join</vt:lpstr>
      <vt:lpstr>Right Join</vt:lpstr>
      <vt:lpstr>Natural Join</vt:lpstr>
      <vt:lpstr>Natural Left Join</vt:lpstr>
      <vt:lpstr>Natural Right Join</vt:lpstr>
      <vt:lpstr>Outer Join </vt:lpstr>
      <vt:lpstr>Slide 34</vt:lpstr>
      <vt:lpstr>Operasi Division (/)</vt:lpstr>
      <vt:lpstr>Operasi Division (lanj)</vt:lpstr>
      <vt:lpstr>Slide 37</vt:lpstr>
      <vt:lpstr>Pekerjaan Rumah</vt:lpstr>
      <vt:lpstr>Kerjakan!</vt:lpstr>
      <vt:lpstr>Kalkulus Relasional</vt:lpstr>
      <vt:lpstr>Tuple Relational Calculus (TRC)</vt:lpstr>
      <vt:lpstr>Slide 42</vt:lpstr>
      <vt:lpstr>Slide 43</vt:lpstr>
      <vt:lpstr>Slide 44</vt:lpstr>
      <vt:lpstr>Slide 45</vt:lpstr>
      <vt:lpstr>Slide 46</vt:lpstr>
      <vt:lpstr>Contoh TRC Query</vt:lpstr>
      <vt:lpstr>Contoh TRC Query (Lanjutan)</vt:lpstr>
      <vt:lpstr>Contoh TRC Query (Lanjutan)</vt:lpstr>
      <vt:lpstr>Contoh TRC Query (Lanjutan)</vt:lpstr>
      <vt:lpstr>Kalkulus Relasional Domain</vt:lpstr>
      <vt:lpstr>Slide 52</vt:lpstr>
      <vt:lpstr>Slide 53</vt:lpstr>
      <vt:lpstr>Contoh kalkulus relasional yang diterapkan pada SQL</vt:lpstr>
      <vt:lpstr>Operasi SUM, AVERAGE, MIN, MAX, COUNT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Basis Data</dc:title>
  <dc:creator>HP Mini</dc:creator>
  <cp:lastModifiedBy>HP Mini</cp:lastModifiedBy>
  <cp:revision>31</cp:revision>
  <dcterms:created xsi:type="dcterms:W3CDTF">2011-04-07T07:25:52Z</dcterms:created>
  <dcterms:modified xsi:type="dcterms:W3CDTF">2011-12-15T02:21:58Z</dcterms:modified>
</cp:coreProperties>
</file>