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01EB0E-F17C-4ADE-B99E-4421363CD1E0}" type="datetimeFigureOut">
              <a:rPr lang="en-US" smtClean="0"/>
              <a:pPr/>
              <a:t>12/15/2011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E7B08-2F19-4A55-86A6-D9AB17922B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8D2E6F-5677-42E8-959B-379DBB261E41}" type="datetime1">
              <a:rPr lang="en-US" smtClean="0"/>
              <a:pPr/>
              <a:t>12/15/2011</a:t>
            </a:fld>
            <a:endParaRPr lang="en-US"/>
          </a:p>
        </p:txBody>
      </p:sp>
      <p:sp>
        <p:nvSpPr>
          <p:cNvPr id="5" name="Footer Placeholder 4"/>
          <p:cNvSpPr>
            <a:spLocks noGrp="1"/>
          </p:cNvSpPr>
          <p:nvPr>
            <p:ph type="ftr" sz="quarter" idx="11"/>
          </p:nvPr>
        </p:nvSpPr>
        <p:spPr/>
        <p:txBody>
          <a:bodyPr/>
          <a:lstStyle/>
          <a:p>
            <a:r>
              <a:rPr lang="en-US" smtClean="0"/>
              <a:t>HandOut Pancasila &amp; UUD 1945 By TR</a:t>
            </a:r>
            <a:endParaRPr lang="en-US"/>
          </a:p>
        </p:txBody>
      </p:sp>
      <p:sp>
        <p:nvSpPr>
          <p:cNvPr id="6" name="Slide Number Placeholder 5"/>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54716-BA14-4191-97FD-9DFDACF9DA7A}" type="datetime1">
              <a:rPr lang="en-US" smtClean="0"/>
              <a:pPr/>
              <a:t>12/15/2011</a:t>
            </a:fld>
            <a:endParaRPr lang="en-US"/>
          </a:p>
        </p:txBody>
      </p:sp>
      <p:sp>
        <p:nvSpPr>
          <p:cNvPr id="5" name="Footer Placeholder 4"/>
          <p:cNvSpPr>
            <a:spLocks noGrp="1"/>
          </p:cNvSpPr>
          <p:nvPr>
            <p:ph type="ftr" sz="quarter" idx="11"/>
          </p:nvPr>
        </p:nvSpPr>
        <p:spPr/>
        <p:txBody>
          <a:bodyPr/>
          <a:lstStyle/>
          <a:p>
            <a:r>
              <a:rPr lang="en-US" smtClean="0"/>
              <a:t>HandOut Pancasila &amp; UUD 1945 By TR</a:t>
            </a:r>
            <a:endParaRPr lang="en-US"/>
          </a:p>
        </p:txBody>
      </p:sp>
      <p:sp>
        <p:nvSpPr>
          <p:cNvPr id="6" name="Slide Number Placeholder 5"/>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46591-1F89-41C0-8AF1-3A0DCE00E23A}" type="datetime1">
              <a:rPr lang="en-US" smtClean="0"/>
              <a:pPr/>
              <a:t>12/15/2011</a:t>
            </a:fld>
            <a:endParaRPr lang="en-US"/>
          </a:p>
        </p:txBody>
      </p:sp>
      <p:sp>
        <p:nvSpPr>
          <p:cNvPr id="5" name="Footer Placeholder 4"/>
          <p:cNvSpPr>
            <a:spLocks noGrp="1"/>
          </p:cNvSpPr>
          <p:nvPr>
            <p:ph type="ftr" sz="quarter" idx="11"/>
          </p:nvPr>
        </p:nvSpPr>
        <p:spPr/>
        <p:txBody>
          <a:bodyPr/>
          <a:lstStyle/>
          <a:p>
            <a:r>
              <a:rPr lang="en-US" smtClean="0"/>
              <a:t>HandOut Pancasila &amp; UUD 1945 By TR</a:t>
            </a:r>
            <a:endParaRPr lang="en-US"/>
          </a:p>
        </p:txBody>
      </p:sp>
      <p:sp>
        <p:nvSpPr>
          <p:cNvPr id="6" name="Slide Number Placeholder 5"/>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EF185E-531E-4654-A102-B645F7EF0798}" type="datetime1">
              <a:rPr lang="en-US" smtClean="0"/>
              <a:pPr/>
              <a:t>12/15/2011</a:t>
            </a:fld>
            <a:endParaRPr lang="en-US"/>
          </a:p>
        </p:txBody>
      </p:sp>
      <p:sp>
        <p:nvSpPr>
          <p:cNvPr id="5" name="Footer Placeholder 4"/>
          <p:cNvSpPr>
            <a:spLocks noGrp="1"/>
          </p:cNvSpPr>
          <p:nvPr>
            <p:ph type="ftr" sz="quarter" idx="11"/>
          </p:nvPr>
        </p:nvSpPr>
        <p:spPr/>
        <p:txBody>
          <a:bodyPr/>
          <a:lstStyle/>
          <a:p>
            <a:r>
              <a:rPr lang="en-US" smtClean="0"/>
              <a:t>HandOut Pancasila &amp; UUD 1945 By TR</a:t>
            </a:r>
            <a:endParaRPr lang="en-US"/>
          </a:p>
        </p:txBody>
      </p:sp>
      <p:sp>
        <p:nvSpPr>
          <p:cNvPr id="6" name="Slide Number Placeholder 5"/>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1B764E-C5F1-44AB-BE0A-1FB654C1F6D5}" type="datetime1">
              <a:rPr lang="en-US" smtClean="0"/>
              <a:pPr/>
              <a:t>12/15/2011</a:t>
            </a:fld>
            <a:endParaRPr lang="en-US"/>
          </a:p>
        </p:txBody>
      </p:sp>
      <p:sp>
        <p:nvSpPr>
          <p:cNvPr id="5" name="Footer Placeholder 4"/>
          <p:cNvSpPr>
            <a:spLocks noGrp="1"/>
          </p:cNvSpPr>
          <p:nvPr>
            <p:ph type="ftr" sz="quarter" idx="11"/>
          </p:nvPr>
        </p:nvSpPr>
        <p:spPr/>
        <p:txBody>
          <a:bodyPr/>
          <a:lstStyle/>
          <a:p>
            <a:r>
              <a:rPr lang="en-US" smtClean="0"/>
              <a:t>HandOut Pancasila &amp; UUD 1945 By TR</a:t>
            </a:r>
            <a:endParaRPr lang="en-US"/>
          </a:p>
        </p:txBody>
      </p:sp>
      <p:sp>
        <p:nvSpPr>
          <p:cNvPr id="6" name="Slide Number Placeholder 5"/>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66F90B-F266-4147-97C2-14365FDDAB82}" type="datetime1">
              <a:rPr lang="en-US" smtClean="0"/>
              <a:pPr/>
              <a:t>12/15/2011</a:t>
            </a:fld>
            <a:endParaRPr lang="en-US"/>
          </a:p>
        </p:txBody>
      </p:sp>
      <p:sp>
        <p:nvSpPr>
          <p:cNvPr id="6" name="Footer Placeholder 5"/>
          <p:cNvSpPr>
            <a:spLocks noGrp="1"/>
          </p:cNvSpPr>
          <p:nvPr>
            <p:ph type="ftr" sz="quarter" idx="11"/>
          </p:nvPr>
        </p:nvSpPr>
        <p:spPr/>
        <p:txBody>
          <a:bodyPr/>
          <a:lstStyle/>
          <a:p>
            <a:r>
              <a:rPr lang="en-US" smtClean="0"/>
              <a:t>HandOut Pancasila &amp; UUD 1945 By TR</a:t>
            </a:r>
            <a:endParaRPr lang="en-US"/>
          </a:p>
        </p:txBody>
      </p:sp>
      <p:sp>
        <p:nvSpPr>
          <p:cNvPr id="7" name="Slide Number Placeholder 6"/>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D88772-6D92-4DFA-80EC-FC0400D185D2}" type="datetime1">
              <a:rPr lang="en-US" smtClean="0"/>
              <a:pPr/>
              <a:t>12/15/2011</a:t>
            </a:fld>
            <a:endParaRPr lang="en-US"/>
          </a:p>
        </p:txBody>
      </p:sp>
      <p:sp>
        <p:nvSpPr>
          <p:cNvPr id="8" name="Footer Placeholder 7"/>
          <p:cNvSpPr>
            <a:spLocks noGrp="1"/>
          </p:cNvSpPr>
          <p:nvPr>
            <p:ph type="ftr" sz="quarter" idx="11"/>
          </p:nvPr>
        </p:nvSpPr>
        <p:spPr/>
        <p:txBody>
          <a:bodyPr/>
          <a:lstStyle/>
          <a:p>
            <a:r>
              <a:rPr lang="en-US" smtClean="0"/>
              <a:t>HandOut Pancasila &amp; UUD 1945 By TR</a:t>
            </a:r>
            <a:endParaRPr lang="en-US"/>
          </a:p>
        </p:txBody>
      </p:sp>
      <p:sp>
        <p:nvSpPr>
          <p:cNvPr id="9" name="Slide Number Placeholder 8"/>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5BC909-D5A4-4207-885B-ED7B94FBA91A}" type="datetime1">
              <a:rPr lang="en-US" smtClean="0"/>
              <a:pPr/>
              <a:t>12/15/2011</a:t>
            </a:fld>
            <a:endParaRPr lang="en-US"/>
          </a:p>
        </p:txBody>
      </p:sp>
      <p:sp>
        <p:nvSpPr>
          <p:cNvPr id="4" name="Footer Placeholder 3"/>
          <p:cNvSpPr>
            <a:spLocks noGrp="1"/>
          </p:cNvSpPr>
          <p:nvPr>
            <p:ph type="ftr" sz="quarter" idx="11"/>
          </p:nvPr>
        </p:nvSpPr>
        <p:spPr/>
        <p:txBody>
          <a:bodyPr/>
          <a:lstStyle/>
          <a:p>
            <a:r>
              <a:rPr lang="en-US" smtClean="0"/>
              <a:t>HandOut Pancasila &amp; UUD 1945 By TR</a:t>
            </a:r>
            <a:endParaRPr lang="en-US"/>
          </a:p>
        </p:txBody>
      </p:sp>
      <p:sp>
        <p:nvSpPr>
          <p:cNvPr id="5" name="Slide Number Placeholder 4"/>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84207-F481-4712-A28A-B58B3A3CCFFA}" type="datetime1">
              <a:rPr lang="en-US" smtClean="0"/>
              <a:pPr/>
              <a:t>12/15/2011</a:t>
            </a:fld>
            <a:endParaRPr lang="en-US"/>
          </a:p>
        </p:txBody>
      </p:sp>
      <p:sp>
        <p:nvSpPr>
          <p:cNvPr id="3" name="Footer Placeholder 2"/>
          <p:cNvSpPr>
            <a:spLocks noGrp="1"/>
          </p:cNvSpPr>
          <p:nvPr>
            <p:ph type="ftr" sz="quarter" idx="11"/>
          </p:nvPr>
        </p:nvSpPr>
        <p:spPr/>
        <p:txBody>
          <a:bodyPr/>
          <a:lstStyle/>
          <a:p>
            <a:r>
              <a:rPr lang="en-US" smtClean="0"/>
              <a:t>HandOut Pancasila &amp; UUD 1945 By TR</a:t>
            </a:r>
            <a:endParaRPr lang="en-US"/>
          </a:p>
        </p:txBody>
      </p:sp>
      <p:sp>
        <p:nvSpPr>
          <p:cNvPr id="4" name="Slide Number Placeholder 3"/>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08601-D7F7-476D-ABB1-B75E24E1F65E}" type="datetime1">
              <a:rPr lang="en-US" smtClean="0"/>
              <a:pPr/>
              <a:t>12/15/2011</a:t>
            </a:fld>
            <a:endParaRPr lang="en-US"/>
          </a:p>
        </p:txBody>
      </p:sp>
      <p:sp>
        <p:nvSpPr>
          <p:cNvPr id="6" name="Footer Placeholder 5"/>
          <p:cNvSpPr>
            <a:spLocks noGrp="1"/>
          </p:cNvSpPr>
          <p:nvPr>
            <p:ph type="ftr" sz="quarter" idx="11"/>
          </p:nvPr>
        </p:nvSpPr>
        <p:spPr/>
        <p:txBody>
          <a:bodyPr/>
          <a:lstStyle/>
          <a:p>
            <a:r>
              <a:rPr lang="en-US" smtClean="0"/>
              <a:t>HandOut Pancasila &amp; UUD 1945 By TR</a:t>
            </a:r>
            <a:endParaRPr lang="en-US"/>
          </a:p>
        </p:txBody>
      </p:sp>
      <p:sp>
        <p:nvSpPr>
          <p:cNvPr id="7" name="Slide Number Placeholder 6"/>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2CD5E-72DE-42CF-927A-D1B289E9B135}" type="datetime1">
              <a:rPr lang="en-US" smtClean="0"/>
              <a:pPr/>
              <a:t>12/15/2011</a:t>
            </a:fld>
            <a:endParaRPr lang="en-US"/>
          </a:p>
        </p:txBody>
      </p:sp>
      <p:sp>
        <p:nvSpPr>
          <p:cNvPr id="6" name="Footer Placeholder 5"/>
          <p:cNvSpPr>
            <a:spLocks noGrp="1"/>
          </p:cNvSpPr>
          <p:nvPr>
            <p:ph type="ftr" sz="quarter" idx="11"/>
          </p:nvPr>
        </p:nvSpPr>
        <p:spPr/>
        <p:txBody>
          <a:bodyPr/>
          <a:lstStyle/>
          <a:p>
            <a:r>
              <a:rPr lang="en-US" smtClean="0"/>
              <a:t>HandOut Pancasila &amp; UUD 1945 By TR</a:t>
            </a:r>
            <a:endParaRPr lang="en-US"/>
          </a:p>
        </p:txBody>
      </p:sp>
      <p:sp>
        <p:nvSpPr>
          <p:cNvPr id="7" name="Slide Number Placeholder 6"/>
          <p:cNvSpPr>
            <a:spLocks noGrp="1"/>
          </p:cNvSpPr>
          <p:nvPr>
            <p:ph type="sldNum" sz="quarter" idx="12"/>
          </p:nvPr>
        </p:nvSpPr>
        <p:spPr/>
        <p:txBody>
          <a:bodyPr/>
          <a:lstStyle/>
          <a:p>
            <a:fld id="{AF107272-4698-4170-8911-ED0828B09C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3C691-5128-4201-882F-479DB265A545}" type="datetime1">
              <a:rPr lang="en-US" smtClean="0"/>
              <a:pPr/>
              <a:t>12/15/2011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Pancasila &amp; UUD 1945 By TR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07272-4698-4170-8911-ED0828B09C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fontScale="90000"/>
          </a:bodyPr>
          <a:lstStyle/>
          <a:p>
            <a:r>
              <a:rPr lang="id-ID" b="1" dirty="0"/>
              <a:t>PANCASILA SEBAGAI PARADIGMA PEMBANGUNAN NASIONAL</a:t>
            </a:r>
            <a:r>
              <a:rPr lang="en-US" dirty="0"/>
              <a:t/>
            </a:r>
            <a:br>
              <a:rPr lang="en-US" dirty="0"/>
            </a:br>
            <a:endParaRPr lang="en-US" dirty="0"/>
          </a:p>
        </p:txBody>
      </p:sp>
      <p:sp>
        <p:nvSpPr>
          <p:cNvPr id="3" name="Subtitle 2"/>
          <p:cNvSpPr>
            <a:spLocks noGrp="1"/>
          </p:cNvSpPr>
          <p:nvPr>
            <p:ph type="subTitle" idx="1"/>
          </p:nvPr>
        </p:nvSpPr>
        <p:spPr>
          <a:xfrm>
            <a:off x="1371600" y="2743200"/>
            <a:ext cx="6400800" cy="2895600"/>
          </a:xfrm>
        </p:spPr>
        <p:txBody>
          <a:bodyPr>
            <a:normAutofit/>
          </a:bodyPr>
          <a:lstStyle/>
          <a:p>
            <a:r>
              <a:rPr lang="en-US" sz="2400" dirty="0" err="1" smtClean="0">
                <a:solidFill>
                  <a:schemeClr val="bg1"/>
                </a:solidFill>
                <a:latin typeface="Arial Rounded MT Bold" pitchFamily="34" charset="0"/>
              </a:rPr>
              <a:t>Disampaikan</a:t>
            </a:r>
            <a:r>
              <a:rPr lang="en-US" sz="2400" dirty="0" smtClean="0">
                <a:solidFill>
                  <a:schemeClr val="bg1"/>
                </a:solidFill>
                <a:latin typeface="Arial Rounded MT Bold" pitchFamily="34" charset="0"/>
              </a:rPr>
              <a:t> </a:t>
            </a:r>
            <a:r>
              <a:rPr lang="en-US" sz="2400" dirty="0" err="1" smtClean="0">
                <a:solidFill>
                  <a:schemeClr val="bg1"/>
                </a:solidFill>
                <a:latin typeface="Arial Rounded MT Bold" pitchFamily="34" charset="0"/>
              </a:rPr>
              <a:t>Pada</a:t>
            </a:r>
            <a:r>
              <a:rPr lang="en-US" sz="2400" dirty="0" smtClean="0">
                <a:solidFill>
                  <a:schemeClr val="bg1"/>
                </a:solidFill>
                <a:latin typeface="Arial Rounded MT Bold" pitchFamily="34" charset="0"/>
              </a:rPr>
              <a:t> </a:t>
            </a:r>
            <a:r>
              <a:rPr lang="en-US" sz="2400" dirty="0" err="1" smtClean="0">
                <a:solidFill>
                  <a:schemeClr val="bg1"/>
                </a:solidFill>
                <a:latin typeface="Arial Rounded MT Bold" pitchFamily="34" charset="0"/>
              </a:rPr>
              <a:t>Pertemuan</a:t>
            </a:r>
            <a:r>
              <a:rPr lang="en-US" sz="2400" dirty="0" smtClean="0">
                <a:solidFill>
                  <a:schemeClr val="bg1"/>
                </a:solidFill>
                <a:latin typeface="Arial Rounded MT Bold" pitchFamily="34" charset="0"/>
              </a:rPr>
              <a:t> </a:t>
            </a:r>
            <a:r>
              <a:rPr lang="en-US" sz="2400" dirty="0" err="1" smtClean="0">
                <a:solidFill>
                  <a:schemeClr val="bg1"/>
                </a:solidFill>
                <a:latin typeface="Arial Rounded MT Bold" pitchFamily="34" charset="0"/>
              </a:rPr>
              <a:t>ke</a:t>
            </a:r>
            <a:r>
              <a:rPr lang="en-US" sz="2400" dirty="0" smtClean="0">
                <a:solidFill>
                  <a:schemeClr val="bg1"/>
                </a:solidFill>
                <a:latin typeface="Arial Rounded MT Bold" pitchFamily="34" charset="0"/>
              </a:rPr>
              <a:t>- 12</a:t>
            </a:r>
          </a:p>
          <a:p>
            <a:r>
              <a:rPr lang="en-US" sz="2400" dirty="0" smtClean="0">
                <a:solidFill>
                  <a:schemeClr val="bg1"/>
                </a:solidFill>
                <a:latin typeface="Arial Rounded MT Bold" pitchFamily="34" charset="0"/>
              </a:rPr>
              <a:t>Mata </a:t>
            </a:r>
            <a:r>
              <a:rPr lang="en-US" sz="2400" dirty="0" err="1" smtClean="0">
                <a:solidFill>
                  <a:schemeClr val="bg1"/>
                </a:solidFill>
                <a:latin typeface="Arial Rounded MT Bold" pitchFamily="34" charset="0"/>
              </a:rPr>
              <a:t>Kuliah</a:t>
            </a:r>
            <a:r>
              <a:rPr lang="en-US" sz="2400" dirty="0" smtClean="0">
                <a:solidFill>
                  <a:schemeClr val="bg1"/>
                </a:solidFill>
                <a:latin typeface="Arial Rounded MT Bold" pitchFamily="34" charset="0"/>
              </a:rPr>
              <a:t> : </a:t>
            </a:r>
          </a:p>
          <a:p>
            <a:r>
              <a:rPr lang="en-US" sz="3600" dirty="0" err="1" smtClean="0">
                <a:solidFill>
                  <a:schemeClr val="bg1"/>
                </a:solidFill>
                <a:latin typeface="Arial Rounded MT Bold" pitchFamily="34" charset="0"/>
              </a:rPr>
              <a:t>Pancasila</a:t>
            </a:r>
            <a:r>
              <a:rPr lang="en-US" sz="3600" dirty="0" smtClean="0">
                <a:solidFill>
                  <a:schemeClr val="bg1"/>
                </a:solidFill>
                <a:latin typeface="Arial Rounded MT Bold" pitchFamily="34" charset="0"/>
              </a:rPr>
              <a:t> &amp; UUD 1945</a:t>
            </a:r>
          </a:p>
          <a:p>
            <a:r>
              <a:rPr lang="en-US" sz="2400" dirty="0" err="1" smtClean="0">
                <a:solidFill>
                  <a:schemeClr val="bg1"/>
                </a:solidFill>
                <a:latin typeface="Arial Rounded MT Bold" pitchFamily="34" charset="0"/>
              </a:rPr>
              <a:t>Dosen</a:t>
            </a:r>
            <a:r>
              <a:rPr lang="en-US" sz="2400" dirty="0" smtClean="0">
                <a:solidFill>
                  <a:schemeClr val="bg1"/>
                </a:solidFill>
                <a:latin typeface="Arial Rounded MT Bold" pitchFamily="34" charset="0"/>
              </a:rPr>
              <a:t> : </a:t>
            </a:r>
          </a:p>
          <a:p>
            <a:r>
              <a:rPr lang="en-US" sz="2400" dirty="0" err="1" smtClean="0">
                <a:solidFill>
                  <a:schemeClr val="bg1"/>
                </a:solidFill>
                <a:latin typeface="Arial Rounded MT Bold" pitchFamily="34" charset="0"/>
              </a:rPr>
              <a:t>Tatik</a:t>
            </a:r>
            <a:r>
              <a:rPr lang="en-US" sz="2400" dirty="0" smtClean="0">
                <a:solidFill>
                  <a:schemeClr val="bg1"/>
                </a:solidFill>
                <a:latin typeface="Arial Rounded MT Bold" pitchFamily="34" charset="0"/>
              </a:rPr>
              <a:t> </a:t>
            </a:r>
            <a:r>
              <a:rPr lang="en-US" sz="2400" dirty="0" err="1" smtClean="0">
                <a:solidFill>
                  <a:schemeClr val="bg1"/>
                </a:solidFill>
                <a:latin typeface="Arial Rounded MT Bold" pitchFamily="34" charset="0"/>
              </a:rPr>
              <a:t>Rohmawati</a:t>
            </a:r>
            <a:r>
              <a:rPr lang="en-US" sz="2400" dirty="0" smtClean="0">
                <a:solidFill>
                  <a:schemeClr val="bg1"/>
                </a:solidFill>
                <a:latin typeface="Arial Rounded MT Bold" pitchFamily="34" charset="0"/>
              </a:rPr>
              <a:t>, S.IP.</a:t>
            </a:r>
            <a:endParaRPr lang="en-US" sz="2400" dirty="0">
              <a:solidFill>
                <a:schemeClr val="bg1"/>
              </a:solidFill>
              <a:latin typeface="Arial Rounded MT Bold" pitchFamily="34" charset="0"/>
            </a:endParaRPr>
          </a:p>
        </p:txBody>
      </p:sp>
      <p:sp>
        <p:nvSpPr>
          <p:cNvPr id="4" name="Date Placeholder 3"/>
          <p:cNvSpPr>
            <a:spLocks noGrp="1"/>
          </p:cNvSpPr>
          <p:nvPr>
            <p:ph type="dt" sz="half" idx="10"/>
          </p:nvPr>
        </p:nvSpPr>
        <p:spPr/>
        <p:txBody>
          <a:bodyPr/>
          <a:lstStyle/>
          <a:p>
            <a:fld id="{40A9787E-FC05-4E8C-8D43-B9CA1AB5EF20}" type="datetime1">
              <a:rPr lang="en-US" smtClean="0">
                <a:solidFill>
                  <a:schemeClr val="bg1"/>
                </a:solidFill>
              </a:rPr>
              <a:pPr/>
              <a:t>12/15/2011</a:t>
            </a:fld>
            <a:endParaRPr lang="en-US">
              <a:solidFill>
                <a:schemeClr val="bg1"/>
              </a:solidFill>
            </a:endParaRPr>
          </a:p>
        </p:txBody>
      </p:sp>
      <p:sp>
        <p:nvSpPr>
          <p:cNvPr id="5" name="Slide Number Placeholder 4"/>
          <p:cNvSpPr>
            <a:spLocks noGrp="1"/>
          </p:cNvSpPr>
          <p:nvPr>
            <p:ph type="sldNum" sz="quarter" idx="12"/>
          </p:nvPr>
        </p:nvSpPr>
        <p:spPr/>
        <p:txBody>
          <a:bodyPr/>
          <a:lstStyle/>
          <a:p>
            <a:fld id="{AF107272-4698-4170-8911-ED0828B09CC5}" type="slidenum">
              <a:rPr lang="en-US" smtClean="0">
                <a:solidFill>
                  <a:schemeClr val="bg1"/>
                </a:solidFill>
              </a:rPr>
              <a:pPr/>
              <a:t>1</a:t>
            </a:fld>
            <a:endParaRPr lang="en-US">
              <a:solidFill>
                <a:schemeClr val="bg1"/>
              </a:solidFill>
            </a:endParaRPr>
          </a:p>
        </p:txBody>
      </p:sp>
      <p:sp>
        <p:nvSpPr>
          <p:cNvPr id="6" name="Footer Placeholder 5"/>
          <p:cNvSpPr>
            <a:spLocks noGrp="1"/>
          </p:cNvSpPr>
          <p:nvPr>
            <p:ph type="ftr" sz="quarter" idx="11"/>
          </p:nvPr>
        </p:nvSpPr>
        <p:spPr/>
        <p:txBody>
          <a:bodyPr/>
          <a:lstStyle/>
          <a:p>
            <a:r>
              <a:rPr lang="en-US" smtClean="0">
                <a:solidFill>
                  <a:schemeClr val="bg1"/>
                </a:solidFill>
              </a:rPr>
              <a:t>HandOut Pancasila &amp; UUD 1945 By TR</a:t>
            </a:r>
            <a:endParaRPr lang="en-US">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47801"/>
          </a:xfrm>
        </p:spPr>
        <p:txBody>
          <a:bodyPr>
            <a:normAutofit fontScale="90000"/>
          </a:bodyPr>
          <a:lstStyle/>
          <a:p>
            <a:r>
              <a:rPr lang="id-ID" b="1" dirty="0" smtClean="0">
                <a:solidFill>
                  <a:schemeClr val="bg1"/>
                </a:solidFill>
              </a:rPr>
              <a:t>Pengertian Pembangunan Nasional</a:t>
            </a:r>
            <a:r>
              <a:rPr lang="en-US" dirty="0">
                <a:solidFill>
                  <a:schemeClr val="bg1"/>
                </a:solidFill>
              </a:rPr>
              <a:t/>
            </a:r>
            <a:br>
              <a:rPr lang="en-US" dirty="0">
                <a:solidFill>
                  <a:schemeClr val="bg1"/>
                </a:solidFill>
              </a:rPr>
            </a:br>
            <a:endParaRPr lang="en-US" dirty="0">
              <a:solidFill>
                <a:schemeClr val="bg1"/>
              </a:solidFill>
            </a:endParaRPr>
          </a:p>
        </p:txBody>
      </p:sp>
      <p:sp>
        <p:nvSpPr>
          <p:cNvPr id="3" name="Subtitle 2"/>
          <p:cNvSpPr>
            <a:spLocks noGrp="1"/>
          </p:cNvSpPr>
          <p:nvPr>
            <p:ph type="subTitle" idx="1"/>
          </p:nvPr>
        </p:nvSpPr>
        <p:spPr>
          <a:xfrm>
            <a:off x="838200" y="1828800"/>
            <a:ext cx="7467600" cy="4495800"/>
          </a:xfrm>
        </p:spPr>
        <p:txBody>
          <a:bodyPr>
            <a:normAutofit fontScale="85000" lnSpcReduction="20000"/>
          </a:bodyPr>
          <a:lstStyle/>
          <a:p>
            <a:pPr marL="514350" indent="-514350" algn="just">
              <a:buFont typeface="+mj-lt"/>
              <a:buAutoNum type="arabicPeriod"/>
            </a:pPr>
            <a:r>
              <a:rPr lang="id-ID" b="1" dirty="0">
                <a:solidFill>
                  <a:schemeClr val="bg1"/>
                </a:solidFill>
              </a:rPr>
              <a:t>Pembangunan adalah suatu proses memajukan dinamika suatu bangsa yang merata seluruh aspek kehidupan, tidak hanya untuk suatu golongan atau sebagian dari masyarakat tetapi seluruh masyarakat. </a:t>
            </a:r>
            <a:endParaRPr lang="en-US" b="1" dirty="0">
              <a:solidFill>
                <a:schemeClr val="bg1"/>
              </a:solidFill>
            </a:endParaRPr>
          </a:p>
          <a:p>
            <a:pPr marL="514350" indent="-514350" algn="just">
              <a:buFont typeface="+mj-lt"/>
              <a:buAutoNum type="arabicPeriod"/>
            </a:pPr>
            <a:r>
              <a:rPr lang="id-ID" b="1" dirty="0" smtClean="0">
                <a:solidFill>
                  <a:schemeClr val="bg1"/>
                </a:solidFill>
              </a:rPr>
              <a:t>Pembangunan </a:t>
            </a:r>
            <a:r>
              <a:rPr lang="id-ID" b="1" dirty="0">
                <a:solidFill>
                  <a:schemeClr val="bg1"/>
                </a:solidFill>
              </a:rPr>
              <a:t>Nasional akan memperkuat jati diri dan kepribadian manusia, masyarakat dan bangsa Indonesia yang tercermin dalam kehidupan yang selaras, serasi dan seimbang berdasarkan Pancasila. Pembangunan Nasional Indonesia merupakan upaya pembangunan yang berkesinambungan, meliputi kehidupan bermasyarakat, berbangsa dan bernegara.</a:t>
            </a:r>
            <a:endParaRPr lang="en-US" b="1" dirty="0">
              <a:solidFill>
                <a:schemeClr val="bg1"/>
              </a:solidFill>
            </a:endParaRPr>
          </a:p>
          <a:p>
            <a:endParaRPr lang="en-US" dirty="0"/>
          </a:p>
        </p:txBody>
      </p:sp>
      <p:sp>
        <p:nvSpPr>
          <p:cNvPr id="4" name="Date Placeholder 3"/>
          <p:cNvSpPr>
            <a:spLocks noGrp="1"/>
          </p:cNvSpPr>
          <p:nvPr>
            <p:ph type="dt" sz="half" idx="10"/>
          </p:nvPr>
        </p:nvSpPr>
        <p:spPr/>
        <p:txBody>
          <a:bodyPr/>
          <a:lstStyle/>
          <a:p>
            <a:fld id="{C58D2E6F-5677-42E8-959B-379DBB261E41}" type="datetime1">
              <a:rPr lang="en-US" smtClean="0">
                <a:solidFill>
                  <a:schemeClr val="bg1"/>
                </a:solidFill>
              </a:rPr>
              <a:pPr/>
              <a:t>12/15/2011</a:t>
            </a:fld>
            <a:endParaRPr lang="en-US">
              <a:solidFill>
                <a:schemeClr val="bg1"/>
              </a:solidFill>
            </a:endParaRPr>
          </a:p>
        </p:txBody>
      </p:sp>
      <p:sp>
        <p:nvSpPr>
          <p:cNvPr id="5" name="Footer Placeholder 4"/>
          <p:cNvSpPr>
            <a:spLocks noGrp="1"/>
          </p:cNvSpPr>
          <p:nvPr>
            <p:ph type="ftr" sz="quarter" idx="11"/>
          </p:nvPr>
        </p:nvSpPr>
        <p:spPr/>
        <p:txBody>
          <a:bodyPr/>
          <a:lstStyle/>
          <a:p>
            <a:r>
              <a:rPr lang="en-US" smtClean="0">
                <a:solidFill>
                  <a:schemeClr val="bg1"/>
                </a:solidFill>
              </a:rPr>
              <a:t>HandOut Pancasila &amp; UUD 1945 By TR</a:t>
            </a:r>
            <a:endParaRPr lang="en-US">
              <a:solidFill>
                <a:schemeClr val="bg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bg1"/>
                </a:solidFill>
              </a:rPr>
              <a:pPr/>
              <a:t>2</a:t>
            </a:fld>
            <a:endParaRPr lang="en-US">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399"/>
            <a:ext cx="7772400" cy="685801"/>
          </a:xfrm>
        </p:spPr>
        <p:txBody>
          <a:bodyPr>
            <a:normAutofit fontScale="90000"/>
          </a:bodyPr>
          <a:lstStyle/>
          <a:p>
            <a:r>
              <a:rPr lang="id-ID" b="1" dirty="0"/>
              <a:t>Konsep Pembangunan Nasional</a:t>
            </a:r>
            <a:r>
              <a:rPr lang="en-US" dirty="0"/>
              <a:t/>
            </a:r>
            <a:br>
              <a:rPr lang="en-US" dirty="0"/>
            </a:br>
            <a:endParaRPr lang="en-US" dirty="0"/>
          </a:p>
        </p:txBody>
      </p:sp>
      <p:sp>
        <p:nvSpPr>
          <p:cNvPr id="3" name="Subtitle 2"/>
          <p:cNvSpPr>
            <a:spLocks noGrp="1"/>
          </p:cNvSpPr>
          <p:nvPr>
            <p:ph type="subTitle" idx="1"/>
          </p:nvPr>
        </p:nvSpPr>
        <p:spPr>
          <a:xfrm>
            <a:off x="914400" y="1676400"/>
            <a:ext cx="7543800" cy="4495800"/>
          </a:xfrm>
        </p:spPr>
        <p:txBody>
          <a:bodyPr>
            <a:normAutofit fontScale="70000" lnSpcReduction="20000"/>
          </a:bodyPr>
          <a:lstStyle/>
          <a:p>
            <a:pPr lvl="0" algn="just"/>
            <a:r>
              <a:rPr lang="id-ID" b="1" dirty="0">
                <a:solidFill>
                  <a:schemeClr val="bg1"/>
                </a:solidFill>
              </a:rPr>
              <a:t>Sila I</a:t>
            </a:r>
            <a:endParaRPr lang="en-US" b="1" dirty="0">
              <a:solidFill>
                <a:schemeClr val="bg1"/>
              </a:solidFill>
            </a:endParaRPr>
          </a:p>
          <a:p>
            <a:pPr algn="just"/>
            <a:r>
              <a:rPr lang="id-ID" b="1" dirty="0">
                <a:solidFill>
                  <a:schemeClr val="bg1"/>
                </a:solidFill>
              </a:rPr>
              <a:t>Pembangunan di bidang keyakinan ini mencakup tanggung jawab bersama untuk meletakkan landasan spiritual, moral, dan etika yang kukuh.</a:t>
            </a:r>
            <a:endParaRPr lang="en-US" b="1" dirty="0">
              <a:solidFill>
                <a:schemeClr val="bg1"/>
              </a:solidFill>
            </a:endParaRPr>
          </a:p>
          <a:p>
            <a:pPr lvl="0" algn="just"/>
            <a:r>
              <a:rPr lang="id-ID" b="1" dirty="0">
                <a:solidFill>
                  <a:schemeClr val="bg1"/>
                </a:solidFill>
              </a:rPr>
              <a:t>Sila ke II</a:t>
            </a:r>
            <a:endParaRPr lang="en-US" b="1" dirty="0">
              <a:solidFill>
                <a:schemeClr val="bg1"/>
              </a:solidFill>
            </a:endParaRPr>
          </a:p>
          <a:p>
            <a:pPr algn="just"/>
            <a:r>
              <a:rPr lang="id-ID" b="1" dirty="0">
                <a:solidFill>
                  <a:schemeClr val="bg1"/>
                </a:solidFill>
              </a:rPr>
              <a:t>Konsep pemikiran pembangunan ini mencakup peningkatan martabat, hak dan kewajiban asasi warga negara, serta penghapusan segala bentuk penindasan dari pihak manapun, kesengsaraan maupun ketidakadilan</a:t>
            </a:r>
            <a:endParaRPr lang="en-US" b="1" dirty="0">
              <a:solidFill>
                <a:schemeClr val="bg1"/>
              </a:solidFill>
            </a:endParaRPr>
          </a:p>
          <a:p>
            <a:pPr lvl="0" algn="just"/>
            <a:r>
              <a:rPr lang="id-ID" b="1" dirty="0">
                <a:solidFill>
                  <a:schemeClr val="bg1"/>
                </a:solidFill>
              </a:rPr>
              <a:t>Sila ke III</a:t>
            </a:r>
            <a:endParaRPr lang="en-US" b="1" dirty="0">
              <a:solidFill>
                <a:schemeClr val="bg1"/>
              </a:solidFill>
            </a:endParaRPr>
          </a:p>
          <a:p>
            <a:pPr algn="just"/>
            <a:r>
              <a:rPr lang="id-ID" b="1" dirty="0">
                <a:solidFill>
                  <a:schemeClr val="bg1"/>
                </a:solidFill>
              </a:rPr>
              <a:t>Untuk membangun stratifikasi masyarakat Indonesia yang beraneka ragam antara lain mencakup peningkatan pembinaan bangsa sehingga ras kesetiakawanan semakin kuat dalam memperkokoh persatuan dan kesatuan bangsa. </a:t>
            </a:r>
            <a:endParaRPr lang="en-US" b="1" dirty="0">
              <a:solidFill>
                <a:schemeClr val="bg1"/>
              </a:solidFill>
            </a:endParaRPr>
          </a:p>
          <a:p>
            <a:endParaRPr lang="en-US" b="1" dirty="0"/>
          </a:p>
        </p:txBody>
      </p:sp>
      <p:sp>
        <p:nvSpPr>
          <p:cNvPr id="4" name="Date Placeholder 3"/>
          <p:cNvSpPr>
            <a:spLocks noGrp="1"/>
          </p:cNvSpPr>
          <p:nvPr>
            <p:ph type="dt" sz="half" idx="10"/>
          </p:nvPr>
        </p:nvSpPr>
        <p:spPr/>
        <p:txBody>
          <a:bodyPr/>
          <a:lstStyle/>
          <a:p>
            <a:fld id="{C58D2E6F-5677-42E8-959B-379DBB261E41}" type="datetime1">
              <a:rPr lang="en-US" smtClean="0">
                <a:solidFill>
                  <a:schemeClr val="bg1"/>
                </a:solidFill>
              </a:rPr>
              <a:pPr/>
              <a:t>12/15/2011</a:t>
            </a:fld>
            <a:endParaRPr lang="en-US">
              <a:solidFill>
                <a:schemeClr val="bg1"/>
              </a:solidFill>
            </a:endParaRPr>
          </a:p>
        </p:txBody>
      </p:sp>
      <p:sp>
        <p:nvSpPr>
          <p:cNvPr id="5" name="Footer Placeholder 4"/>
          <p:cNvSpPr>
            <a:spLocks noGrp="1"/>
          </p:cNvSpPr>
          <p:nvPr>
            <p:ph type="ftr" sz="quarter" idx="11"/>
          </p:nvPr>
        </p:nvSpPr>
        <p:spPr/>
        <p:txBody>
          <a:bodyPr/>
          <a:lstStyle/>
          <a:p>
            <a:r>
              <a:rPr lang="en-US" smtClean="0">
                <a:solidFill>
                  <a:schemeClr val="bg1"/>
                </a:solidFill>
              </a:rPr>
              <a:t>HandOut Pancasila &amp; UUD 1945 By TR</a:t>
            </a:r>
            <a:endParaRPr lang="en-US">
              <a:solidFill>
                <a:schemeClr val="bg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bg1"/>
                </a:solidFill>
              </a:rPr>
              <a:pPr/>
              <a:t>3</a:t>
            </a:fld>
            <a:endParaRPr lang="en-US">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981200"/>
            <a:ext cx="7696200" cy="4343400"/>
          </a:xfrm>
        </p:spPr>
        <p:txBody>
          <a:bodyPr>
            <a:normAutofit fontScale="77500" lnSpcReduction="20000"/>
          </a:bodyPr>
          <a:lstStyle/>
          <a:p>
            <a:pPr lvl="0" algn="just"/>
            <a:r>
              <a:rPr lang="id-ID" b="1" dirty="0">
                <a:solidFill>
                  <a:schemeClr val="bg1"/>
                </a:solidFill>
              </a:rPr>
              <a:t>Sila ke IV</a:t>
            </a:r>
            <a:endParaRPr lang="en-US" b="1" dirty="0">
              <a:solidFill>
                <a:schemeClr val="bg1"/>
              </a:solidFill>
            </a:endParaRPr>
          </a:p>
          <a:p>
            <a:pPr algn="just"/>
            <a:r>
              <a:rPr lang="id-ID" dirty="0">
                <a:solidFill>
                  <a:schemeClr val="bg1"/>
                </a:solidFill>
              </a:rPr>
              <a:t>Pembangunan yang berhubungan dengan demokrasi mencakup pengembangan politik Demokrasi Pancasila yang memelihara stabilitas nasional yang dinamis dan tanggung jawab politik warga negara, serta memberikan dorongan kepada peran serta dalam proses politik.</a:t>
            </a:r>
            <a:endParaRPr lang="en-US" dirty="0">
              <a:solidFill>
                <a:schemeClr val="bg1"/>
              </a:solidFill>
            </a:endParaRPr>
          </a:p>
          <a:p>
            <a:pPr lvl="0" algn="just"/>
            <a:r>
              <a:rPr lang="id-ID" b="1" dirty="0">
                <a:solidFill>
                  <a:schemeClr val="bg1"/>
                </a:solidFill>
              </a:rPr>
              <a:t>Sila ke V</a:t>
            </a:r>
            <a:endParaRPr lang="en-US" b="1" dirty="0">
              <a:solidFill>
                <a:schemeClr val="bg1"/>
              </a:solidFill>
            </a:endParaRPr>
          </a:p>
          <a:p>
            <a:pPr algn="just"/>
            <a:r>
              <a:rPr lang="id-ID" dirty="0">
                <a:solidFill>
                  <a:schemeClr val="bg1"/>
                </a:solidFill>
              </a:rPr>
              <a:t>Prinsip keadilan harus mencakup pengembangan pertumbuhan ekonomi yang cukup tinggi dikaitkan dengan pemerataan pembangunan dan hasil-hasilnya, menuju terciptanya kemakmuran yang berkeadilan dalam sistem ekonomi sebagai usaha bersama berdasarkan asas kekeluargaan.</a:t>
            </a:r>
            <a:endParaRPr lang="en-US" dirty="0">
              <a:solidFill>
                <a:schemeClr val="bg1"/>
              </a:solidFill>
            </a:endParaRPr>
          </a:p>
          <a:p>
            <a:pPr algn="just"/>
            <a:endParaRPr lang="en-US" dirty="0">
              <a:solidFill>
                <a:schemeClr val="bg1"/>
              </a:solidFill>
            </a:endParaRPr>
          </a:p>
        </p:txBody>
      </p:sp>
      <p:sp>
        <p:nvSpPr>
          <p:cNvPr id="4" name="Date Placeholder 3"/>
          <p:cNvSpPr>
            <a:spLocks noGrp="1"/>
          </p:cNvSpPr>
          <p:nvPr>
            <p:ph type="dt" sz="half" idx="10"/>
          </p:nvPr>
        </p:nvSpPr>
        <p:spPr/>
        <p:txBody>
          <a:bodyPr/>
          <a:lstStyle/>
          <a:p>
            <a:fld id="{C58D2E6F-5677-42E8-959B-379DBB261E41}" type="datetime1">
              <a:rPr lang="en-US" smtClean="0">
                <a:solidFill>
                  <a:schemeClr val="bg1"/>
                </a:solidFill>
              </a:rPr>
              <a:pPr/>
              <a:t>12/15/2011</a:t>
            </a:fld>
            <a:endParaRPr lang="en-US">
              <a:solidFill>
                <a:schemeClr val="bg1"/>
              </a:solidFill>
            </a:endParaRPr>
          </a:p>
        </p:txBody>
      </p:sp>
      <p:sp>
        <p:nvSpPr>
          <p:cNvPr id="5" name="Footer Placeholder 4"/>
          <p:cNvSpPr>
            <a:spLocks noGrp="1"/>
          </p:cNvSpPr>
          <p:nvPr>
            <p:ph type="ftr" sz="quarter" idx="11"/>
          </p:nvPr>
        </p:nvSpPr>
        <p:spPr/>
        <p:txBody>
          <a:bodyPr/>
          <a:lstStyle/>
          <a:p>
            <a:r>
              <a:rPr lang="en-US" dirty="0" err="1" smtClean="0">
                <a:solidFill>
                  <a:schemeClr val="bg1"/>
                </a:solidFill>
              </a:rPr>
              <a:t>HandOut</a:t>
            </a:r>
            <a:r>
              <a:rPr lang="en-US" dirty="0" smtClean="0">
                <a:solidFill>
                  <a:schemeClr val="bg1"/>
                </a:solidFill>
              </a:rPr>
              <a:t> </a:t>
            </a:r>
            <a:r>
              <a:rPr lang="en-US" dirty="0" err="1" smtClean="0">
                <a:solidFill>
                  <a:schemeClr val="bg1"/>
                </a:solidFill>
              </a:rPr>
              <a:t>Pancasila</a:t>
            </a:r>
            <a:r>
              <a:rPr lang="en-US" dirty="0" smtClean="0">
                <a:solidFill>
                  <a:schemeClr val="bg1"/>
                </a:solidFill>
              </a:rPr>
              <a:t> &amp; UUD 1945 By TR</a:t>
            </a:r>
            <a:endParaRPr lang="en-US" dirty="0">
              <a:solidFill>
                <a:schemeClr val="bg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bg1"/>
                </a:solidFill>
              </a:rPr>
              <a:pPr/>
              <a:t>4</a:t>
            </a:fld>
            <a:endParaRPr lang="en-US">
              <a:solidFill>
                <a:schemeClr val="bg1"/>
              </a:solidFill>
            </a:endParaRPr>
          </a:p>
        </p:txBody>
      </p:sp>
      <p:sp>
        <p:nvSpPr>
          <p:cNvPr id="7" name="Title 1"/>
          <p:cNvSpPr>
            <a:spLocks noGrp="1"/>
          </p:cNvSpPr>
          <p:nvPr>
            <p:ph type="ctrTitle"/>
          </p:nvPr>
        </p:nvSpPr>
        <p:spPr>
          <a:xfrm>
            <a:off x="685800" y="685800"/>
            <a:ext cx="7772400" cy="1470025"/>
          </a:xfrm>
        </p:spPr>
        <p:txBody>
          <a:bodyPr>
            <a:normAutofit fontScale="90000"/>
          </a:bodyPr>
          <a:lstStyle/>
          <a:p>
            <a:r>
              <a:rPr lang="id-ID" b="1" dirty="0"/>
              <a:t>Konsep Pembangunan </a:t>
            </a:r>
            <a:r>
              <a:rPr lang="id-ID" b="1" dirty="0" smtClean="0"/>
              <a:t>Nasional</a:t>
            </a:r>
            <a:r>
              <a:rPr lang="en-US" b="1" dirty="0" smtClean="0"/>
              <a:t> (</a:t>
            </a:r>
            <a:r>
              <a:rPr lang="en-US" b="1" dirty="0" err="1" smtClean="0"/>
              <a:t>Lanjutan</a:t>
            </a:r>
            <a:r>
              <a:rPr lang="en-US" b="1" dirty="0" smtClean="0"/>
              <a:t>)</a:t>
            </a:r>
            <a:r>
              <a:rPr lang="en-US" dirty="0"/>
              <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id-ID" b="1" dirty="0"/>
              <a:t>Objek Pembangunan</a:t>
            </a:r>
            <a:r>
              <a:rPr lang="en-US" dirty="0"/>
              <a:t/>
            </a:r>
            <a:br>
              <a:rPr lang="en-US" dirty="0"/>
            </a:br>
            <a:endParaRPr lang="en-US" dirty="0"/>
          </a:p>
        </p:txBody>
      </p:sp>
      <p:sp>
        <p:nvSpPr>
          <p:cNvPr id="3" name="Subtitle 2"/>
          <p:cNvSpPr>
            <a:spLocks noGrp="1"/>
          </p:cNvSpPr>
          <p:nvPr>
            <p:ph type="subTitle" idx="1"/>
          </p:nvPr>
        </p:nvSpPr>
        <p:spPr>
          <a:xfrm>
            <a:off x="914400" y="1371600"/>
            <a:ext cx="7467600" cy="4724400"/>
          </a:xfrm>
        </p:spPr>
        <p:txBody>
          <a:bodyPr>
            <a:normAutofit fontScale="70000" lnSpcReduction="20000"/>
          </a:bodyPr>
          <a:lstStyle/>
          <a:p>
            <a:pPr marL="514350" lvl="0" indent="-514350" algn="just">
              <a:buFont typeface="+mj-lt"/>
              <a:buAutoNum type="arabicPeriod"/>
            </a:pPr>
            <a:r>
              <a:rPr lang="id-ID" b="1" dirty="0">
                <a:solidFill>
                  <a:schemeClr val="tx1"/>
                </a:solidFill>
              </a:rPr>
              <a:t>Pembangunan dari rakyat oleh rakyat dan untuk rakyat. Artinya pembangunan dilaksanakan di semua aspek kehidupan bangsa di bidang politik, ekonomi, sosial, budaya dan pertahanan keamanan sebagai perwujudan wawasan nusantara serta memperkokoh ketahanan nasional.</a:t>
            </a:r>
            <a:endParaRPr lang="en-US" b="1" dirty="0">
              <a:solidFill>
                <a:schemeClr val="tx1"/>
              </a:solidFill>
            </a:endParaRPr>
          </a:p>
          <a:p>
            <a:pPr marL="514350" lvl="0" indent="-514350" algn="just">
              <a:buFont typeface="+mj-lt"/>
              <a:buAutoNum type="arabicPeriod"/>
            </a:pPr>
            <a:r>
              <a:rPr lang="id-ID" b="1" dirty="0">
                <a:solidFill>
                  <a:schemeClr val="tx1"/>
                </a:solidFill>
              </a:rPr>
              <a:t>Pembangunan nasional merupakan pencerminan kehendak untuk meningkatkan kesejahteraan dan kemakmuran rakyat yang adil dan merata, serta mengembangkan kehidupan masyarakat dan penyelenggaraan negara yang maju dan demokratis.</a:t>
            </a:r>
            <a:endParaRPr lang="en-US" b="1" dirty="0">
              <a:solidFill>
                <a:schemeClr val="tx1"/>
              </a:solidFill>
            </a:endParaRPr>
          </a:p>
          <a:p>
            <a:pPr marL="514350" lvl="0" indent="-514350" algn="just">
              <a:buFont typeface="+mj-lt"/>
              <a:buAutoNum type="arabicPeriod"/>
            </a:pPr>
            <a:r>
              <a:rPr lang="id-ID" b="1" dirty="0">
                <a:solidFill>
                  <a:schemeClr val="tx1"/>
                </a:solidFill>
              </a:rPr>
              <a:t>Pembangunan nasional diarahkan untuk mencapai kemajuan dan kesejahteraan lahir batin, terpenuhinya rasa aman, tentram dan berkeadilan serta terjaminnya kebebasan mengeluarkan pendapat serta bertanggung jawab.</a:t>
            </a:r>
            <a:endParaRPr lang="en-US" b="1" dirty="0">
              <a:solidFill>
                <a:schemeClr val="tx1"/>
              </a:solidFill>
            </a:endParaRPr>
          </a:p>
          <a:p>
            <a:pPr algn="just"/>
            <a:endParaRPr lang="en-US" b="1" dirty="0">
              <a:solidFill>
                <a:schemeClr val="tx1"/>
              </a:solidFill>
            </a:endParaRPr>
          </a:p>
        </p:txBody>
      </p:sp>
      <p:sp>
        <p:nvSpPr>
          <p:cNvPr id="4" name="Date Placeholder 3"/>
          <p:cNvSpPr>
            <a:spLocks noGrp="1"/>
          </p:cNvSpPr>
          <p:nvPr>
            <p:ph type="dt" sz="half" idx="10"/>
          </p:nvPr>
        </p:nvSpPr>
        <p:spPr/>
        <p:txBody>
          <a:bodyPr/>
          <a:lstStyle/>
          <a:p>
            <a:fld id="{C58D2E6F-5677-42E8-959B-379DBB261E41}" type="datetime1">
              <a:rPr lang="en-US" smtClean="0">
                <a:solidFill>
                  <a:schemeClr val="bg1"/>
                </a:solidFill>
              </a:rPr>
              <a:pPr/>
              <a:t>12/15/2011</a:t>
            </a:fld>
            <a:endParaRPr lang="en-US">
              <a:solidFill>
                <a:schemeClr val="bg1"/>
              </a:solidFill>
            </a:endParaRPr>
          </a:p>
        </p:txBody>
      </p:sp>
      <p:sp>
        <p:nvSpPr>
          <p:cNvPr id="5" name="Footer Placeholder 4"/>
          <p:cNvSpPr>
            <a:spLocks noGrp="1"/>
          </p:cNvSpPr>
          <p:nvPr>
            <p:ph type="ftr" sz="quarter" idx="11"/>
          </p:nvPr>
        </p:nvSpPr>
        <p:spPr/>
        <p:txBody>
          <a:bodyPr/>
          <a:lstStyle/>
          <a:p>
            <a:r>
              <a:rPr lang="en-US" smtClean="0">
                <a:solidFill>
                  <a:schemeClr val="bg1"/>
                </a:solidFill>
              </a:rPr>
              <a:t>HandOut Pancasila &amp; UUD 1945 By TR</a:t>
            </a:r>
            <a:endParaRPr lang="en-US">
              <a:solidFill>
                <a:schemeClr val="bg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bg1"/>
                </a:solidFill>
              </a:rPr>
              <a:pPr/>
              <a:t>5</a:t>
            </a:fld>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1"/>
            <a:ext cx="7772400" cy="990600"/>
          </a:xfrm>
        </p:spPr>
        <p:txBody>
          <a:bodyPr/>
          <a:lstStyle/>
          <a:p>
            <a:r>
              <a:rPr lang="id-ID" b="1" dirty="0" smtClean="0"/>
              <a:t>Objek Pembangunan</a:t>
            </a:r>
            <a:r>
              <a:rPr lang="en-US" b="1" dirty="0" smtClean="0"/>
              <a:t> (</a:t>
            </a:r>
            <a:r>
              <a:rPr lang="en-US" b="1" dirty="0" err="1" smtClean="0"/>
              <a:t>lanjutan</a:t>
            </a:r>
            <a:r>
              <a:rPr lang="en-US" b="1" dirty="0" smtClean="0"/>
              <a:t>)</a:t>
            </a:r>
            <a:endParaRPr lang="en-US" dirty="0"/>
          </a:p>
        </p:txBody>
      </p:sp>
      <p:sp>
        <p:nvSpPr>
          <p:cNvPr id="3" name="Subtitle 2"/>
          <p:cNvSpPr>
            <a:spLocks noGrp="1"/>
          </p:cNvSpPr>
          <p:nvPr>
            <p:ph type="subTitle" idx="1"/>
          </p:nvPr>
        </p:nvSpPr>
        <p:spPr>
          <a:xfrm>
            <a:off x="609600" y="1752600"/>
            <a:ext cx="8001000" cy="4419600"/>
          </a:xfrm>
        </p:spPr>
        <p:txBody>
          <a:bodyPr>
            <a:normAutofit fontScale="77500" lnSpcReduction="20000"/>
          </a:bodyPr>
          <a:lstStyle/>
          <a:p>
            <a:pPr marL="514350" lvl="0" indent="-514350" algn="just">
              <a:buFont typeface="+mj-lt"/>
              <a:buAutoNum type="arabicPeriod" startAt="4"/>
            </a:pPr>
            <a:r>
              <a:rPr lang="id-ID" b="1" dirty="0">
                <a:solidFill>
                  <a:schemeClr val="tx1"/>
                </a:solidFill>
              </a:rPr>
              <a:t>Pembangunan nasional dimaksudkan untuk menjamin keselarasan hubungan antara manusia dengan Tuhannya, antar sesama manusia, dan antara manusia dengan lingkungan sekitar.</a:t>
            </a:r>
            <a:endParaRPr lang="en-US" b="1" dirty="0">
              <a:solidFill>
                <a:schemeClr val="tx1"/>
              </a:solidFill>
            </a:endParaRPr>
          </a:p>
          <a:p>
            <a:pPr marL="514350" lvl="0" indent="-514350" algn="just">
              <a:buFont typeface="+mj-lt"/>
              <a:buAutoNum type="arabicPeriod" startAt="4"/>
            </a:pPr>
            <a:r>
              <a:rPr lang="id-ID" b="1" dirty="0">
                <a:solidFill>
                  <a:schemeClr val="tx1"/>
                </a:solidFill>
              </a:rPr>
              <a:t>Pembangunan nasional dilaksanakan bersama oleh masyarakat dan pemerintah. Dalam hal ini, masyarakat sebagai pelaku utama dan pemerintah berkewajiban mengarahkan, membimbing serta menciptakan suasan yang menunjang.</a:t>
            </a:r>
            <a:endParaRPr lang="en-US" b="1" dirty="0">
              <a:solidFill>
                <a:schemeClr val="tx1"/>
              </a:solidFill>
            </a:endParaRPr>
          </a:p>
          <a:p>
            <a:pPr marL="514350" lvl="0" indent="-514350" algn="just">
              <a:buFont typeface="+mj-lt"/>
              <a:buAutoNum type="arabicPeriod" startAt="4"/>
            </a:pPr>
            <a:r>
              <a:rPr lang="id-ID" b="1" dirty="0">
                <a:solidFill>
                  <a:schemeClr val="tx1"/>
                </a:solidFill>
              </a:rPr>
              <a:t>Pembangunan harus diselenggarakan dengan menggunakan program prioritas, karena tidak mungkin pembangunan di setiap bidang dilakukan secara serentak.</a:t>
            </a:r>
            <a:endParaRPr lang="en-US" b="1" dirty="0">
              <a:solidFill>
                <a:schemeClr val="tx1"/>
              </a:solidFill>
            </a:endParaRPr>
          </a:p>
          <a:p>
            <a:pPr algn="just"/>
            <a:endParaRPr lang="en-US" dirty="0">
              <a:solidFill>
                <a:schemeClr val="tx1"/>
              </a:solidFill>
            </a:endParaRPr>
          </a:p>
        </p:txBody>
      </p:sp>
      <p:sp>
        <p:nvSpPr>
          <p:cNvPr id="4" name="Date Placeholder 3"/>
          <p:cNvSpPr>
            <a:spLocks noGrp="1"/>
          </p:cNvSpPr>
          <p:nvPr>
            <p:ph type="dt" sz="half" idx="10"/>
          </p:nvPr>
        </p:nvSpPr>
        <p:spPr/>
        <p:txBody>
          <a:bodyPr/>
          <a:lstStyle/>
          <a:p>
            <a:fld id="{C58D2E6F-5677-42E8-959B-379DBB261E41}" type="datetime1">
              <a:rPr lang="en-US" smtClean="0">
                <a:solidFill>
                  <a:schemeClr val="tx1"/>
                </a:solidFill>
              </a:rPr>
              <a:pPr/>
              <a:t>12/15/2011</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&amp; UUD 1945 By TR</a:t>
            </a:r>
            <a:endParaRPr lang="en-US">
              <a:solidFill>
                <a:schemeClr val="tx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tx1"/>
                </a:solidFill>
              </a:rPr>
              <a:pPr/>
              <a:t>6</a:t>
            </a:fld>
            <a:endParaRPr 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470025"/>
          </a:xfrm>
        </p:spPr>
        <p:txBody>
          <a:bodyPr/>
          <a:lstStyle/>
          <a:p>
            <a:r>
              <a:rPr lang="en-US" dirty="0" smtClean="0"/>
              <a:t>ALHAMDULILLAH…</a:t>
            </a:r>
            <a:br>
              <a:rPr lang="en-US" dirty="0" smtClean="0"/>
            </a:br>
            <a:r>
              <a:rPr lang="en-US" dirty="0" smtClean="0"/>
              <a:t>TERIMA KASIH</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SEMOGA BERMANFAAT!!!!</a:t>
            </a:r>
            <a:endParaRPr lang="en-US" b="1" dirty="0">
              <a:solidFill>
                <a:schemeClr val="tx1"/>
              </a:solidFill>
            </a:endParaRPr>
          </a:p>
        </p:txBody>
      </p:sp>
      <p:sp>
        <p:nvSpPr>
          <p:cNvPr id="4" name="Date Placeholder 3"/>
          <p:cNvSpPr>
            <a:spLocks noGrp="1"/>
          </p:cNvSpPr>
          <p:nvPr>
            <p:ph type="dt" sz="half" idx="10"/>
          </p:nvPr>
        </p:nvSpPr>
        <p:spPr/>
        <p:txBody>
          <a:bodyPr/>
          <a:lstStyle/>
          <a:p>
            <a:fld id="{C58D2E6F-5677-42E8-959B-379DBB261E41}" type="datetime1">
              <a:rPr lang="en-US" smtClean="0">
                <a:solidFill>
                  <a:schemeClr val="tx1"/>
                </a:solidFill>
              </a:rPr>
              <a:pPr/>
              <a:t>12/15/2011</a:t>
            </a:fld>
            <a:endParaRPr lang="en-US">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&amp; UUD 1945 By TR</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AF107272-4698-4170-8911-ED0828B09CC5}" type="slidenum">
              <a:rPr lang="en-US" smtClean="0">
                <a:solidFill>
                  <a:schemeClr val="tx1"/>
                </a:solidFill>
              </a:rPr>
              <a:pPr/>
              <a:t>7</a:t>
            </a:fld>
            <a:endParaRPr 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499</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PANCASILA SEBAGAI PARADIGMA PEMBANGUNAN NASIONAL </vt:lpstr>
      <vt:lpstr>Pengertian Pembangunan Nasional </vt:lpstr>
      <vt:lpstr>Konsep Pembangunan Nasional </vt:lpstr>
      <vt:lpstr>Konsep Pembangunan Nasional (Lanjutan) </vt:lpstr>
      <vt:lpstr>Objek Pembangunan </vt:lpstr>
      <vt:lpstr>Objek Pembangunan (lanjutan)</vt:lpstr>
      <vt:lpstr>ALHAMDULILLAH… TERIMA KASIH</vt:lpstr>
    </vt:vector>
  </TitlesOfParts>
  <Company>Cybernet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PARADIGMA PEMBANGUNAN NASIONAL</dc:title>
  <dc:creator>Mayapada</dc:creator>
  <cp:lastModifiedBy>IK-dosen</cp:lastModifiedBy>
  <cp:revision>5</cp:revision>
  <dcterms:created xsi:type="dcterms:W3CDTF">2011-01-02T14:09:11Z</dcterms:created>
  <dcterms:modified xsi:type="dcterms:W3CDTF">2011-12-15T03:17:26Z</dcterms:modified>
</cp:coreProperties>
</file>