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Default Extension="MP4" ContentType="video/m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7" r:id="rId6"/>
    <p:sldId id="260" r:id="rId7"/>
    <p:sldId id="271" r:id="rId8"/>
    <p:sldId id="261" r:id="rId9"/>
    <p:sldId id="275" r:id="rId10"/>
    <p:sldId id="266" r:id="rId11"/>
    <p:sldId id="269" r:id="rId12"/>
    <p:sldId id="274" r:id="rId13"/>
    <p:sldId id="262" r:id="rId14"/>
    <p:sldId id="263" r:id="rId15"/>
    <p:sldId id="264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3AC0-75E1-4FB9-A31C-62930CF4A981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A097B-E69E-48C8-B4D7-D775BBA7F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5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BCD94A-990D-4C90-8CC7-1E0A27B6EBB2}" type="datetimeFigureOut">
              <a:rPr lang="en-US" smtClean="0"/>
              <a:t>12/17/2011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F8AA2B-3005-43FF-9276-67665A3BE1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3gp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3g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sukses.com/2011/11/cara-kerja-rela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latin typeface="Algerian" pitchFamily="82" charset="0"/>
              </a:rPr>
              <a:t>Sensor</a:t>
            </a:r>
            <a:r>
              <a:rPr lang="en-US" dirty="0" smtClean="0">
                <a:latin typeface="Algerian" pitchFamily="82" charset="0"/>
              </a:rPr>
              <a:t>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4080352"/>
            <a:ext cx="5114778" cy="1101248"/>
          </a:xfrm>
        </p:spPr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Oleh</a:t>
            </a:r>
            <a:r>
              <a:rPr lang="en-US" dirty="0" smtClean="0">
                <a:latin typeface="Algerian" pitchFamily="82" charset="0"/>
              </a:rPr>
              <a:t> :</a:t>
            </a:r>
          </a:p>
          <a:p>
            <a:r>
              <a:rPr lang="en-US" dirty="0" smtClean="0">
                <a:latin typeface="Algerian" pitchFamily="82" charset="0"/>
              </a:rPr>
              <a:t>Sri </a:t>
            </a:r>
            <a:r>
              <a:rPr lang="en-US" dirty="0" err="1" smtClean="0">
                <a:latin typeface="Algerian" pitchFamily="82" charset="0"/>
              </a:rPr>
              <a:t>supatmi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5967"/>
            <a:ext cx="1683242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679215"/>
            <a:ext cx="4419600" cy="2673585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3495"/>
            <a:ext cx="3717570" cy="2689305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471002"/>
            <a:ext cx="6772275" cy="308219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1" y="381000"/>
            <a:ext cx="666495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6441" y="4800600"/>
            <a:ext cx="666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-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, </a:t>
            </a:r>
            <a:r>
              <a:rPr lang="en-US" dirty="0" err="1"/>
              <a:t>rangkaian</a:t>
            </a:r>
            <a:r>
              <a:rPr lang="en-US" dirty="0"/>
              <a:t>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digabung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smtClean="0"/>
              <a:t>transistor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saklar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lampu,relay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motor DC.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32821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" y="990600"/>
            <a:ext cx="224542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2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199"/>
            <a:ext cx="3932906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7" y="3657600"/>
            <a:ext cx="3012533" cy="263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1200" y="4010025"/>
            <a:ext cx="38100" cy="28575"/>
          </a:xfrm>
          <a:prstGeom prst="rect">
            <a:avLst/>
          </a:prstGeom>
        </p:spPr>
      </p:pic>
      <p:pic>
        <p:nvPicPr>
          <p:cNvPr id="4" name="videoplayback.3gp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57601" y="1350092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itchFamily="82" charset="0"/>
              </a:rPr>
              <a:t>relay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5413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300" b="1" dirty="0" smtClean="0"/>
              <a:t>Relay</a:t>
            </a:r>
            <a:r>
              <a:rPr lang="en-US" sz="2300" dirty="0" smtClean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suatu</a:t>
            </a:r>
            <a:r>
              <a:rPr lang="en-US" sz="2300" dirty="0"/>
              <a:t> </a:t>
            </a:r>
            <a:r>
              <a:rPr lang="en-US" sz="2300" dirty="0" err="1"/>
              <a:t>peranti</a:t>
            </a:r>
            <a:r>
              <a:rPr lang="en-US" sz="2300" dirty="0"/>
              <a:t> yang </a:t>
            </a:r>
            <a:r>
              <a:rPr lang="en-US" sz="2300" dirty="0" err="1"/>
              <a:t>bekerja</a:t>
            </a:r>
            <a:r>
              <a:rPr lang="en-US" sz="2300" dirty="0"/>
              <a:t> </a:t>
            </a:r>
            <a:r>
              <a:rPr lang="en-US" sz="2300" dirty="0" err="1"/>
              <a:t>berdasarkan</a:t>
            </a:r>
            <a:r>
              <a:rPr lang="en-US" sz="2300" dirty="0"/>
              <a:t> </a:t>
            </a:r>
            <a:r>
              <a:rPr lang="en-US" sz="2300" dirty="0" err="1"/>
              <a:t>elektromagnetik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menggerakan</a:t>
            </a:r>
            <a:r>
              <a:rPr lang="en-US" sz="2300" dirty="0"/>
              <a:t> </a:t>
            </a:r>
            <a:r>
              <a:rPr lang="en-US" sz="2300" dirty="0" err="1"/>
              <a:t>sejumlah</a:t>
            </a:r>
            <a:r>
              <a:rPr lang="en-US" sz="2300" dirty="0"/>
              <a:t> </a:t>
            </a:r>
            <a:r>
              <a:rPr lang="en-US" sz="2300" dirty="0" err="1"/>
              <a:t>kontaktor</a:t>
            </a:r>
            <a:r>
              <a:rPr lang="en-US" sz="2300" dirty="0"/>
              <a:t> (</a:t>
            </a:r>
            <a:r>
              <a:rPr lang="en-US" sz="2300" dirty="0" err="1"/>
              <a:t>saklar</a:t>
            </a:r>
            <a:r>
              <a:rPr lang="en-US" sz="2300" dirty="0"/>
              <a:t>) yang </a:t>
            </a:r>
            <a:r>
              <a:rPr lang="en-US" sz="2300" dirty="0" err="1"/>
              <a:t>tersusun</a:t>
            </a:r>
            <a:r>
              <a:rPr lang="en-US" sz="2300" dirty="0"/>
              <a:t>. </a:t>
            </a:r>
            <a:endParaRPr lang="en-US" sz="2300" dirty="0" smtClean="0"/>
          </a:p>
          <a:p>
            <a:pPr algn="just"/>
            <a:r>
              <a:rPr lang="en-US" sz="2300" dirty="0" err="1" smtClean="0"/>
              <a:t>Kontaktor</a:t>
            </a:r>
            <a:r>
              <a:rPr lang="en-US" sz="2300" dirty="0" smtClean="0"/>
              <a:t> </a:t>
            </a:r>
            <a:r>
              <a:rPr lang="en-US" sz="2300" dirty="0" err="1"/>
              <a:t>akan</a:t>
            </a:r>
            <a:r>
              <a:rPr lang="en-US" sz="2300" dirty="0"/>
              <a:t> </a:t>
            </a:r>
            <a:r>
              <a:rPr lang="en-US" sz="2300" dirty="0" err="1"/>
              <a:t>tertutup</a:t>
            </a:r>
            <a:r>
              <a:rPr lang="en-US" sz="2300" dirty="0"/>
              <a:t> (On)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terbuka</a:t>
            </a:r>
            <a:r>
              <a:rPr lang="en-US" sz="2300" dirty="0"/>
              <a:t> (Off) </a:t>
            </a:r>
            <a:r>
              <a:rPr lang="en-US" sz="2300" dirty="0" err="1"/>
              <a:t>karena</a:t>
            </a:r>
            <a:r>
              <a:rPr lang="en-US" sz="2300" dirty="0"/>
              <a:t> </a:t>
            </a:r>
            <a:r>
              <a:rPr lang="en-US" sz="2300" dirty="0" err="1"/>
              <a:t>efek</a:t>
            </a:r>
            <a:r>
              <a:rPr lang="en-US" sz="2300" dirty="0"/>
              <a:t> </a:t>
            </a:r>
            <a:r>
              <a:rPr lang="en-US" sz="2300" dirty="0" err="1"/>
              <a:t>induksi</a:t>
            </a:r>
            <a:r>
              <a:rPr lang="en-US" sz="2300" dirty="0"/>
              <a:t> magnet yang </a:t>
            </a:r>
            <a:r>
              <a:rPr lang="en-US" sz="2300" dirty="0" err="1"/>
              <a:t>dihasilkan</a:t>
            </a:r>
            <a:r>
              <a:rPr lang="en-US" sz="2300" dirty="0"/>
              <a:t> </a:t>
            </a:r>
            <a:r>
              <a:rPr lang="en-US" sz="2300" dirty="0" err="1" smtClean="0"/>
              <a:t>kumparan</a:t>
            </a:r>
            <a:r>
              <a:rPr lang="en-US" sz="2300" dirty="0" smtClean="0"/>
              <a:t> </a:t>
            </a:r>
            <a:r>
              <a:rPr lang="en-US" sz="2300" dirty="0" err="1" smtClean="0"/>
              <a:t>induktor</a:t>
            </a:r>
            <a:r>
              <a:rPr lang="en-US" sz="2300" dirty="0" smtClean="0"/>
              <a:t>) </a:t>
            </a:r>
            <a:r>
              <a:rPr lang="en-US" sz="2300" dirty="0" err="1" smtClean="0"/>
              <a:t>ketika</a:t>
            </a:r>
            <a:r>
              <a:rPr lang="en-US" sz="2300" dirty="0" smtClean="0"/>
              <a:t> </a:t>
            </a:r>
            <a:r>
              <a:rPr lang="en-US" sz="2300" dirty="0" err="1"/>
              <a:t>dialiri</a:t>
            </a:r>
            <a:r>
              <a:rPr lang="en-US" sz="2300" dirty="0"/>
              <a:t> </a:t>
            </a:r>
            <a:r>
              <a:rPr lang="en-US" sz="2300" dirty="0" err="1"/>
              <a:t>arus</a:t>
            </a:r>
            <a:r>
              <a:rPr lang="en-US" sz="2300" dirty="0"/>
              <a:t> </a:t>
            </a:r>
            <a:r>
              <a:rPr lang="en-US" sz="2300" dirty="0" err="1" smtClean="0"/>
              <a:t>listrik</a:t>
            </a:r>
            <a:r>
              <a:rPr lang="en-US" sz="2300" dirty="0" smtClean="0"/>
              <a:t>.</a:t>
            </a:r>
          </a:p>
          <a:p>
            <a:pPr algn="just"/>
            <a:r>
              <a:rPr lang="en-US" sz="2300" dirty="0" smtClean="0"/>
              <a:t> </a:t>
            </a:r>
            <a:r>
              <a:rPr lang="en-US" sz="2300" dirty="0" err="1"/>
              <a:t>Berbeda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saklar</a:t>
            </a:r>
            <a:r>
              <a:rPr lang="en-US" sz="2300" dirty="0"/>
              <a:t> </a:t>
            </a:r>
            <a:r>
              <a:rPr lang="en-US" sz="2300" dirty="0" err="1"/>
              <a:t>dimana</a:t>
            </a:r>
            <a:r>
              <a:rPr lang="en-US" sz="2300" dirty="0"/>
              <a:t> </a:t>
            </a:r>
            <a:r>
              <a:rPr lang="en-US" sz="2300" dirty="0" err="1"/>
              <a:t>pergerakan</a:t>
            </a:r>
            <a:r>
              <a:rPr lang="en-US" sz="2300" dirty="0"/>
              <a:t> </a:t>
            </a:r>
            <a:r>
              <a:rPr lang="en-US" sz="2300" dirty="0" err="1"/>
              <a:t>kontaktor</a:t>
            </a:r>
            <a:r>
              <a:rPr lang="en-US" sz="2300" dirty="0"/>
              <a:t> (On/Off) </a:t>
            </a:r>
            <a:r>
              <a:rPr lang="en-US" sz="2300" dirty="0" err="1"/>
              <a:t>dilakukan</a:t>
            </a:r>
            <a:r>
              <a:rPr lang="en-US" sz="2300" dirty="0"/>
              <a:t> manual </a:t>
            </a:r>
            <a:r>
              <a:rPr lang="en-US" sz="2300" dirty="0" err="1"/>
              <a:t>tanpa</a:t>
            </a:r>
            <a:r>
              <a:rPr lang="en-US" sz="2300" dirty="0"/>
              <a:t> </a:t>
            </a:r>
            <a:r>
              <a:rPr lang="en-US" sz="2300" dirty="0" err="1"/>
              <a:t>perlu</a:t>
            </a:r>
            <a:r>
              <a:rPr lang="en-US" sz="2300" dirty="0"/>
              <a:t> </a:t>
            </a:r>
            <a:r>
              <a:rPr lang="en-US" sz="2300" dirty="0" err="1"/>
              <a:t>arus</a:t>
            </a:r>
            <a:r>
              <a:rPr lang="en-US" sz="2300" dirty="0"/>
              <a:t> </a:t>
            </a:r>
            <a:r>
              <a:rPr lang="en-US" sz="2300" dirty="0" err="1"/>
              <a:t>listrik</a:t>
            </a:r>
            <a:r>
              <a:rPr lang="en-US" sz="2300" dirty="0" smtClean="0"/>
              <a:t>.</a:t>
            </a:r>
          </a:p>
          <a:p>
            <a:pPr marL="0" indent="0" algn="just">
              <a:buNone/>
            </a:pPr>
            <a:endParaRPr lang="en-US" sz="2300" dirty="0" smtClean="0"/>
          </a:p>
          <a:p>
            <a:pPr algn="just"/>
            <a:r>
              <a:rPr lang="en-US" sz="2300" b="1" dirty="0"/>
              <a:t>Ada </a:t>
            </a:r>
            <a:r>
              <a:rPr lang="en-US" sz="2300" b="1" dirty="0" err="1"/>
              <a:t>beberapa</a:t>
            </a:r>
            <a:r>
              <a:rPr lang="en-US" sz="2300" b="1" dirty="0"/>
              <a:t> </a:t>
            </a:r>
            <a:r>
              <a:rPr lang="en-US" sz="2300" b="1" dirty="0" err="1"/>
              <a:t>jenis</a:t>
            </a:r>
            <a:r>
              <a:rPr lang="en-US" sz="2300" b="1" dirty="0"/>
              <a:t> relay </a:t>
            </a:r>
            <a:r>
              <a:rPr lang="en-US" sz="2300" b="1" dirty="0" err="1"/>
              <a:t>berdasarkan</a:t>
            </a:r>
            <a:r>
              <a:rPr lang="en-US" sz="2300" b="1" dirty="0"/>
              <a:t> </a:t>
            </a:r>
            <a:r>
              <a:rPr lang="en-US" sz="2300" b="1" dirty="0" err="1"/>
              <a:t>cara</a:t>
            </a:r>
            <a:r>
              <a:rPr lang="en-US" sz="2300" b="1" dirty="0"/>
              <a:t> </a:t>
            </a:r>
            <a:r>
              <a:rPr lang="en-US" sz="2300" b="1" dirty="0" err="1"/>
              <a:t>kerjanya</a:t>
            </a:r>
            <a:r>
              <a:rPr lang="en-US" sz="2300" b="1" dirty="0"/>
              <a:t> </a:t>
            </a:r>
            <a:r>
              <a:rPr lang="en-US" sz="2300" b="1" dirty="0" err="1"/>
              <a:t>yaitu</a:t>
            </a:r>
            <a:r>
              <a:rPr lang="en-US" sz="2300" b="1" dirty="0" smtClean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300" b="1" dirty="0" err="1" smtClean="0"/>
              <a:t>Normaly</a:t>
            </a:r>
            <a:r>
              <a:rPr lang="en-US" sz="2300" b="1" dirty="0" smtClean="0"/>
              <a:t> </a:t>
            </a:r>
            <a:r>
              <a:rPr lang="en-US" sz="2300" b="1" dirty="0"/>
              <a:t>On</a:t>
            </a:r>
            <a:r>
              <a:rPr lang="en-US" sz="2300" dirty="0"/>
              <a:t> : </a:t>
            </a:r>
            <a:r>
              <a:rPr lang="en-US" sz="2300" dirty="0" err="1"/>
              <a:t>Kondisi</a:t>
            </a:r>
            <a:r>
              <a:rPr lang="en-US" sz="2300" dirty="0"/>
              <a:t> </a:t>
            </a:r>
            <a:r>
              <a:rPr lang="en-US" sz="2300" dirty="0" err="1"/>
              <a:t>awal</a:t>
            </a:r>
            <a:r>
              <a:rPr lang="en-US" sz="2300" dirty="0"/>
              <a:t> </a:t>
            </a:r>
            <a:r>
              <a:rPr lang="en-US" sz="2300" dirty="0" err="1"/>
              <a:t>kontaktor</a:t>
            </a:r>
            <a:r>
              <a:rPr lang="en-US" sz="2300" dirty="0"/>
              <a:t> </a:t>
            </a:r>
            <a:r>
              <a:rPr lang="en-US" sz="2300" dirty="0" err="1"/>
              <a:t>terturup</a:t>
            </a:r>
            <a:r>
              <a:rPr lang="en-US" sz="2300" dirty="0"/>
              <a:t> (On)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akan</a:t>
            </a:r>
            <a:r>
              <a:rPr lang="en-US" sz="2300" dirty="0"/>
              <a:t> </a:t>
            </a:r>
            <a:r>
              <a:rPr lang="en-US" sz="2300" dirty="0" err="1"/>
              <a:t>terbuka</a:t>
            </a:r>
            <a:r>
              <a:rPr lang="en-US" sz="2300" dirty="0"/>
              <a:t> (Off) </a:t>
            </a:r>
            <a:r>
              <a:rPr lang="en-US" sz="2300" dirty="0" err="1"/>
              <a:t>jika</a:t>
            </a:r>
            <a:r>
              <a:rPr lang="en-US" sz="2300" dirty="0"/>
              <a:t> relay </a:t>
            </a:r>
            <a:r>
              <a:rPr lang="en-US" sz="2300" dirty="0" err="1"/>
              <a:t>diaktifkan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cara</a:t>
            </a:r>
            <a:r>
              <a:rPr lang="en-US" sz="2300" dirty="0"/>
              <a:t> </a:t>
            </a:r>
            <a:r>
              <a:rPr lang="en-US" sz="2300" dirty="0" err="1"/>
              <a:t>memberi</a:t>
            </a:r>
            <a:r>
              <a:rPr lang="en-US" sz="2300" dirty="0"/>
              <a:t> </a:t>
            </a:r>
            <a:r>
              <a:rPr lang="en-US" sz="2300" dirty="0" err="1"/>
              <a:t>arus</a:t>
            </a:r>
            <a:r>
              <a:rPr lang="en-US" sz="2300" dirty="0"/>
              <a:t> yang </a:t>
            </a:r>
            <a:r>
              <a:rPr lang="en-US" sz="2300" dirty="0" err="1"/>
              <a:t>sesuai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kumparan</a:t>
            </a:r>
            <a:r>
              <a:rPr lang="en-US" sz="2300" dirty="0"/>
              <a:t> (coil) relay. </a:t>
            </a:r>
            <a:r>
              <a:rPr lang="en-US" sz="2300" dirty="0" err="1"/>
              <a:t>Istilah</a:t>
            </a:r>
            <a:r>
              <a:rPr lang="en-US" sz="2300" dirty="0"/>
              <a:t> lain </a:t>
            </a:r>
            <a:r>
              <a:rPr lang="en-US" sz="2300" dirty="0" err="1"/>
              <a:t>kondisi</a:t>
            </a:r>
            <a:r>
              <a:rPr lang="en-US" sz="2300" dirty="0"/>
              <a:t> </a:t>
            </a:r>
            <a:r>
              <a:rPr lang="en-US" sz="2300" dirty="0" err="1"/>
              <a:t>ini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Normaly</a:t>
            </a:r>
            <a:r>
              <a:rPr lang="en-US" sz="2300" dirty="0"/>
              <a:t> Close (NC).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300" b="1" dirty="0" err="1"/>
              <a:t>Normaly</a:t>
            </a:r>
            <a:r>
              <a:rPr lang="en-US" sz="2300" b="1" dirty="0"/>
              <a:t> Off</a:t>
            </a:r>
            <a:r>
              <a:rPr lang="en-US" sz="2300" dirty="0"/>
              <a:t> : </a:t>
            </a:r>
            <a:r>
              <a:rPr lang="en-US" sz="2300" dirty="0" err="1"/>
              <a:t>Kondisi</a:t>
            </a:r>
            <a:r>
              <a:rPr lang="en-US" sz="2300" dirty="0"/>
              <a:t> </a:t>
            </a:r>
            <a:r>
              <a:rPr lang="en-US" sz="2300" dirty="0" err="1"/>
              <a:t>awal</a:t>
            </a:r>
            <a:r>
              <a:rPr lang="en-US" sz="2300" dirty="0"/>
              <a:t> </a:t>
            </a:r>
            <a:r>
              <a:rPr lang="en-US" sz="2300" dirty="0" err="1"/>
              <a:t>kontaktor</a:t>
            </a:r>
            <a:r>
              <a:rPr lang="en-US" sz="2300" dirty="0"/>
              <a:t> </a:t>
            </a:r>
            <a:r>
              <a:rPr lang="en-US" sz="2300" dirty="0" err="1"/>
              <a:t>terbuka</a:t>
            </a:r>
            <a:r>
              <a:rPr lang="en-US" sz="2300" dirty="0"/>
              <a:t> (Off)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akan</a:t>
            </a:r>
            <a:r>
              <a:rPr lang="en-US" sz="2300" dirty="0"/>
              <a:t> </a:t>
            </a:r>
            <a:r>
              <a:rPr lang="en-US" sz="2300" dirty="0" err="1"/>
              <a:t>tertutup</a:t>
            </a:r>
            <a:r>
              <a:rPr lang="en-US" sz="2300" dirty="0"/>
              <a:t> </a:t>
            </a:r>
            <a:r>
              <a:rPr lang="en-US" sz="2300" dirty="0" err="1"/>
              <a:t>jika</a:t>
            </a:r>
            <a:r>
              <a:rPr lang="en-US" sz="2300" dirty="0"/>
              <a:t> relay </a:t>
            </a:r>
            <a:r>
              <a:rPr lang="en-US" sz="2300" dirty="0" err="1"/>
              <a:t>diaktifkan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cara</a:t>
            </a:r>
            <a:r>
              <a:rPr lang="en-US" sz="2300" dirty="0"/>
              <a:t> </a:t>
            </a:r>
            <a:r>
              <a:rPr lang="en-US" sz="2300" dirty="0" err="1"/>
              <a:t>memberi</a:t>
            </a:r>
            <a:r>
              <a:rPr lang="en-US" sz="2300" dirty="0"/>
              <a:t> </a:t>
            </a:r>
            <a:r>
              <a:rPr lang="en-US" sz="2300" dirty="0" err="1"/>
              <a:t>arus</a:t>
            </a:r>
            <a:r>
              <a:rPr lang="en-US" sz="2300" dirty="0"/>
              <a:t> yang </a:t>
            </a:r>
            <a:r>
              <a:rPr lang="en-US" sz="2300" dirty="0" err="1"/>
              <a:t>sesuai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kumparan</a:t>
            </a:r>
            <a:r>
              <a:rPr lang="en-US" sz="2300" dirty="0"/>
              <a:t> (coil) relay. </a:t>
            </a:r>
            <a:r>
              <a:rPr lang="en-US" sz="2300" dirty="0" err="1"/>
              <a:t>Istilah</a:t>
            </a:r>
            <a:r>
              <a:rPr lang="en-US" sz="2300" dirty="0"/>
              <a:t> lain </a:t>
            </a:r>
            <a:r>
              <a:rPr lang="en-US" sz="2300" dirty="0" err="1"/>
              <a:t>kondisi</a:t>
            </a:r>
            <a:r>
              <a:rPr lang="en-US" sz="2300" dirty="0"/>
              <a:t> </a:t>
            </a:r>
            <a:r>
              <a:rPr lang="en-US" sz="2300" dirty="0" err="1"/>
              <a:t>ini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Normaly</a:t>
            </a:r>
            <a:r>
              <a:rPr lang="en-US" sz="2300" dirty="0"/>
              <a:t> Open (NO).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300" b="1" dirty="0"/>
              <a:t>Change-Over (CO) </a:t>
            </a:r>
            <a:r>
              <a:rPr lang="en-US" sz="2300" b="1" dirty="0" err="1"/>
              <a:t>atau</a:t>
            </a:r>
            <a:r>
              <a:rPr lang="en-US" sz="2300" b="1" dirty="0"/>
              <a:t> Double-Throw (DT) </a:t>
            </a:r>
            <a:r>
              <a:rPr lang="en-US" sz="2300" dirty="0"/>
              <a:t>: Relay </a:t>
            </a:r>
            <a:r>
              <a:rPr lang="en-US" sz="2300" dirty="0" err="1"/>
              <a:t>jenis</a:t>
            </a:r>
            <a:r>
              <a:rPr lang="en-US" sz="2300" dirty="0"/>
              <a:t> </a:t>
            </a:r>
            <a:r>
              <a:rPr lang="en-US" sz="2300" dirty="0" err="1"/>
              <a:t>ini</a:t>
            </a:r>
            <a:r>
              <a:rPr lang="en-US" sz="2300" dirty="0"/>
              <a:t> </a:t>
            </a:r>
            <a:r>
              <a:rPr lang="en-US" sz="2300" dirty="0" err="1"/>
              <a:t>memiliki</a:t>
            </a:r>
            <a:r>
              <a:rPr lang="en-US" sz="2300" dirty="0"/>
              <a:t> </a:t>
            </a:r>
            <a:r>
              <a:rPr lang="en-US" sz="2300" dirty="0" err="1"/>
              <a:t>dua</a:t>
            </a:r>
            <a:r>
              <a:rPr lang="en-US" sz="2300" dirty="0"/>
              <a:t> </a:t>
            </a:r>
            <a:r>
              <a:rPr lang="en-US" sz="2300" dirty="0" err="1"/>
              <a:t>pasang</a:t>
            </a:r>
            <a:r>
              <a:rPr lang="en-US" sz="2300" dirty="0"/>
              <a:t> terminal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dua</a:t>
            </a:r>
            <a:r>
              <a:rPr lang="en-US" sz="2300" dirty="0"/>
              <a:t> </a:t>
            </a:r>
            <a:r>
              <a:rPr lang="en-US" sz="2300" dirty="0" err="1"/>
              <a:t>kondisi</a:t>
            </a:r>
            <a:r>
              <a:rPr lang="en-US" sz="2300" dirty="0"/>
              <a:t> </a:t>
            </a:r>
            <a:r>
              <a:rPr lang="en-US" sz="2300" dirty="0" err="1"/>
              <a:t>yaitu</a:t>
            </a:r>
            <a:r>
              <a:rPr lang="en-US" sz="2300" dirty="0"/>
              <a:t> </a:t>
            </a:r>
            <a:r>
              <a:rPr lang="en-US" sz="2300" dirty="0" err="1"/>
              <a:t>Normaly</a:t>
            </a:r>
            <a:r>
              <a:rPr lang="en-US" sz="2300" dirty="0"/>
              <a:t> Open (NO)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Normaly</a:t>
            </a:r>
            <a:r>
              <a:rPr lang="en-US" sz="2300" dirty="0"/>
              <a:t> Close (NC).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2743200" cy="441960"/>
          </a:xfrm>
        </p:spPr>
        <p:txBody>
          <a:bodyPr>
            <a:normAutofit/>
          </a:bodyPr>
          <a:lstStyle/>
          <a:p>
            <a:r>
              <a:rPr lang="en-US" sz="2800" u="sng" dirty="0" err="1" smtClean="0">
                <a:latin typeface="Algerian" pitchFamily="82" charset="0"/>
              </a:rPr>
              <a:t>Simbol</a:t>
            </a:r>
            <a:r>
              <a:rPr lang="en-US" sz="2800" u="sng" dirty="0" smtClean="0">
                <a:latin typeface="Algerian" pitchFamily="82" charset="0"/>
              </a:rPr>
              <a:t> relay</a:t>
            </a:r>
            <a:endParaRPr lang="en-US" sz="2800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62000"/>
            <a:ext cx="5105400" cy="59436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280988" indent="-280988" algn="just">
              <a:buFont typeface="+mj-lt"/>
              <a:buAutoNum type="arabicPeriod"/>
            </a:pPr>
            <a:r>
              <a:rPr lang="en-US" b="1" dirty="0"/>
              <a:t>SPST</a:t>
            </a:r>
            <a:r>
              <a:rPr lang="en-US" dirty="0"/>
              <a:t> (Single Pole Single Throw) : Relay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terminal. </a:t>
            </a:r>
            <a:r>
              <a:rPr lang="en-US" dirty="0" err="1"/>
              <a:t>Dua</a:t>
            </a:r>
            <a:r>
              <a:rPr lang="en-US" dirty="0"/>
              <a:t> terminal </a:t>
            </a:r>
            <a:r>
              <a:rPr lang="en-US" dirty="0" err="1"/>
              <a:t>kumparan</a:t>
            </a:r>
            <a:r>
              <a:rPr lang="en-US" dirty="0"/>
              <a:t> (coil)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terminal </a:t>
            </a:r>
            <a:r>
              <a:rPr lang="en-US" dirty="0" err="1"/>
              <a:t>saklar</a:t>
            </a:r>
            <a:r>
              <a:rPr lang="en-US" dirty="0"/>
              <a:t> (A </a:t>
            </a:r>
            <a:r>
              <a:rPr lang="en-US" dirty="0" err="1"/>
              <a:t>dan</a:t>
            </a:r>
            <a:r>
              <a:rPr lang="en-US" dirty="0"/>
              <a:t> B)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terputus</a:t>
            </a:r>
            <a:r>
              <a:rPr lang="en-US" dirty="0"/>
              <a:t>. </a:t>
            </a:r>
            <a:endParaRPr lang="en-US" dirty="0" smtClean="0"/>
          </a:p>
          <a:p>
            <a:pPr marL="280988" indent="-280988" algn="just">
              <a:buFont typeface="+mj-lt"/>
              <a:buAutoNum type="arabicPeriod"/>
            </a:pPr>
            <a:r>
              <a:rPr lang="en-US" b="1" dirty="0" smtClean="0"/>
              <a:t>SPDT</a:t>
            </a:r>
            <a:r>
              <a:rPr lang="en-US" dirty="0" smtClean="0"/>
              <a:t> </a:t>
            </a:r>
            <a:r>
              <a:rPr lang="en-US" dirty="0"/>
              <a:t>(Single Pole Double Pole) : Relay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lima terminal. </a:t>
            </a:r>
            <a:r>
              <a:rPr lang="en-US" dirty="0" err="1"/>
              <a:t>Dua</a:t>
            </a:r>
            <a:r>
              <a:rPr lang="en-US" dirty="0"/>
              <a:t> terminal </a:t>
            </a:r>
            <a:r>
              <a:rPr lang="en-US" dirty="0" err="1"/>
              <a:t>kumparan</a:t>
            </a:r>
            <a:r>
              <a:rPr lang="en-US" dirty="0"/>
              <a:t> (coil)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terminal </a:t>
            </a:r>
            <a:r>
              <a:rPr lang="en-US" dirty="0" err="1"/>
              <a:t>saklar</a:t>
            </a:r>
            <a:r>
              <a:rPr lang="en-US" dirty="0"/>
              <a:t> (A,B, </a:t>
            </a:r>
            <a:r>
              <a:rPr lang="en-US" dirty="0" err="1"/>
              <a:t>dan</a:t>
            </a:r>
            <a:r>
              <a:rPr lang="en-US" dirty="0"/>
              <a:t> C)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terputus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terminal </a:t>
            </a:r>
            <a:r>
              <a:rPr lang="en-US" dirty="0" err="1"/>
              <a:t>pusat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terminal A </a:t>
            </a:r>
            <a:r>
              <a:rPr lang="en-US" dirty="0" err="1"/>
              <a:t>terputus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terminal </a:t>
            </a:r>
            <a:r>
              <a:rPr lang="en-US" dirty="0" err="1"/>
              <a:t>pusat</a:t>
            </a:r>
            <a:r>
              <a:rPr lang="en-US" dirty="0"/>
              <a:t> (C) </a:t>
            </a:r>
            <a:r>
              <a:rPr lang="en-US" dirty="0" err="1"/>
              <a:t>maka</a:t>
            </a:r>
            <a:r>
              <a:rPr lang="en-US" dirty="0"/>
              <a:t> terminal lain (B)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terminal C,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 </a:t>
            </a:r>
            <a:endParaRPr lang="en-US" dirty="0" smtClean="0"/>
          </a:p>
          <a:p>
            <a:pPr marL="280988" indent="-280988" algn="just">
              <a:buFont typeface="+mj-lt"/>
              <a:buAutoNum type="arabicPeriod"/>
            </a:pPr>
            <a:r>
              <a:rPr lang="en-US" b="1" dirty="0" smtClean="0"/>
              <a:t>DPST</a:t>
            </a:r>
            <a:r>
              <a:rPr lang="en-US" dirty="0" smtClean="0"/>
              <a:t> </a:t>
            </a:r>
            <a:r>
              <a:rPr lang="en-US" dirty="0"/>
              <a:t>(Double Pole Single Throw) : Relay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terminal. </a:t>
            </a:r>
            <a:r>
              <a:rPr lang="en-US" dirty="0" err="1"/>
              <a:t>Dua</a:t>
            </a:r>
            <a:r>
              <a:rPr lang="en-US" dirty="0"/>
              <a:t> terminal </a:t>
            </a:r>
            <a:r>
              <a:rPr lang="en-US" dirty="0" err="1"/>
              <a:t>kumparan</a:t>
            </a:r>
            <a:r>
              <a:rPr lang="en-US" dirty="0"/>
              <a:t> (coil),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terminal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</a:t>
            </a:r>
            <a:r>
              <a:rPr lang="en-US" dirty="0" err="1"/>
              <a:t>saklar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terputus</a:t>
            </a:r>
            <a:r>
              <a:rPr lang="en-US" dirty="0"/>
              <a:t> (A1 </a:t>
            </a:r>
            <a:r>
              <a:rPr lang="en-US" dirty="0" err="1"/>
              <a:t>dan</a:t>
            </a:r>
            <a:r>
              <a:rPr lang="en-US" dirty="0"/>
              <a:t> B1 - A2 </a:t>
            </a:r>
            <a:r>
              <a:rPr lang="en-US" dirty="0" err="1"/>
              <a:t>dan</a:t>
            </a:r>
            <a:r>
              <a:rPr lang="en-US" dirty="0"/>
              <a:t> B2). </a:t>
            </a:r>
            <a:endParaRPr lang="en-US" dirty="0" smtClean="0"/>
          </a:p>
          <a:p>
            <a:pPr marL="280988" indent="-280988" algn="just">
              <a:buFont typeface="+mj-lt"/>
              <a:buAutoNum type="arabicPeriod"/>
            </a:pPr>
            <a:r>
              <a:rPr lang="en-US" b="1" dirty="0" smtClean="0"/>
              <a:t>DPDT </a:t>
            </a:r>
            <a:r>
              <a:rPr lang="en-US" b="1" dirty="0"/>
              <a:t>(Double pole Double Throw) </a:t>
            </a:r>
            <a:r>
              <a:rPr lang="en-US" dirty="0"/>
              <a:t>: Relay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terminal. </a:t>
            </a:r>
            <a:r>
              <a:rPr lang="en-US" dirty="0" err="1"/>
              <a:t>Dua</a:t>
            </a:r>
            <a:r>
              <a:rPr lang="en-US" dirty="0"/>
              <a:t> terminal </a:t>
            </a:r>
            <a:r>
              <a:rPr lang="en-US" dirty="0" err="1"/>
              <a:t>kumparan</a:t>
            </a:r>
            <a:r>
              <a:rPr lang="en-US" dirty="0"/>
              <a:t> (coil), </a:t>
            </a:r>
            <a:r>
              <a:rPr lang="en-US" dirty="0" err="1"/>
              <a:t>enam</a:t>
            </a:r>
            <a:r>
              <a:rPr lang="en-US" dirty="0"/>
              <a:t> terminal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set </a:t>
            </a:r>
            <a:r>
              <a:rPr lang="en-US" dirty="0" err="1"/>
              <a:t>saklar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terputus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(A1,B1,C1 </a:t>
            </a:r>
            <a:r>
              <a:rPr lang="en-US" dirty="0" err="1"/>
              <a:t>dan</a:t>
            </a:r>
            <a:r>
              <a:rPr lang="en-US" dirty="0"/>
              <a:t> A2, B2, C2)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3977"/>
            <a:ext cx="2438400" cy="355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relay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6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84629">
            <a:off x="609600" y="28956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SELESAI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www.linksukses.com/2011/11/cara-kerja-relay.html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853440"/>
          </a:xfrm>
        </p:spPr>
        <p:txBody>
          <a:bodyPr/>
          <a:lstStyle/>
          <a:p>
            <a:r>
              <a:rPr lang="en-US" u="sng" dirty="0" err="1" smtClean="0">
                <a:latin typeface="Algerian" pitchFamily="82" charset="0"/>
              </a:rPr>
              <a:t>Pengertian</a:t>
            </a:r>
            <a:r>
              <a:rPr lang="en-US" u="sng" dirty="0" smtClean="0">
                <a:latin typeface="Algerian" pitchFamily="82" charset="0"/>
              </a:rPr>
              <a:t> sensor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Sensor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Sensor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6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594360"/>
          </a:xfrm>
        </p:spPr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Beberapa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jenis</a:t>
            </a:r>
            <a:r>
              <a:rPr lang="en-US" dirty="0" smtClean="0">
                <a:latin typeface="Algerian" pitchFamily="82" charset="0"/>
              </a:rPr>
              <a:t> sensor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48550" cy="5541336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id-ID" sz="1800" b="1" dirty="0"/>
              <a:t>LDR (</a:t>
            </a:r>
            <a:r>
              <a:rPr lang="id-ID" sz="1800" b="1" i="1" dirty="0"/>
              <a:t>Light Dependent Resistor</a:t>
            </a:r>
            <a:r>
              <a:rPr lang="id-ID" sz="1800" b="1" dirty="0" smtClean="0"/>
              <a:t>)</a:t>
            </a:r>
            <a:r>
              <a:rPr lang="en-US" sz="1800" b="1" dirty="0" smtClean="0"/>
              <a:t> </a:t>
            </a:r>
            <a:r>
              <a:rPr lang="en-US" sz="1800" dirty="0" smtClean="0"/>
              <a:t>: </a:t>
            </a:r>
            <a:r>
              <a:rPr lang="id-ID" sz="1800" dirty="0" smtClean="0"/>
              <a:t>resistansinya </a:t>
            </a:r>
            <a:r>
              <a:rPr lang="id-ID" sz="1800" dirty="0"/>
              <a:t>akan mengecil jika terkena cahaya, berfungsi sebagai sensor cahaya</a:t>
            </a:r>
            <a:r>
              <a:rPr lang="id-ID" sz="1800" dirty="0" smtClean="0"/>
              <a:t>.</a:t>
            </a:r>
            <a:endParaRPr lang="en-US" sz="1800" dirty="0" smtClean="0"/>
          </a:p>
          <a:p>
            <a:pPr marL="514350" lvl="0" indent="-514350" algn="just">
              <a:buFont typeface="+mj-lt"/>
              <a:buAutoNum type="arabicPeriod" startAt="2"/>
            </a:pPr>
            <a:r>
              <a:rPr lang="id-ID" sz="1800" b="1" dirty="0" smtClean="0"/>
              <a:t>PTC </a:t>
            </a:r>
            <a:r>
              <a:rPr lang="id-ID" sz="1800" b="1" dirty="0"/>
              <a:t>(</a:t>
            </a:r>
            <a:r>
              <a:rPr lang="id-ID" sz="1800" b="1" i="1" dirty="0"/>
              <a:t>Positive Temperature Coefficient</a:t>
            </a:r>
            <a:r>
              <a:rPr lang="id-ID" sz="1800" b="1" dirty="0"/>
              <a:t>) </a:t>
            </a:r>
            <a:r>
              <a:rPr lang="id-ID" sz="1800" b="1" dirty="0" smtClean="0"/>
              <a:t>Thermistor</a:t>
            </a:r>
            <a:r>
              <a:rPr lang="en-US" sz="1800" b="1" dirty="0" smtClean="0"/>
              <a:t> </a:t>
            </a:r>
            <a:r>
              <a:rPr lang="id-ID" sz="1800" dirty="0" smtClean="0"/>
              <a:t>: </a:t>
            </a:r>
            <a:r>
              <a:rPr lang="id-ID" sz="1800" dirty="0"/>
              <a:t>pada suhu dingin nilai resistansinya mengecil dan pada suhu panas nilai resistansinya membesar. Berfungsi  sebagai pengaman relay</a:t>
            </a:r>
            <a:r>
              <a:rPr lang="id-ID" sz="1800" dirty="0" smtClean="0"/>
              <a:t>.</a:t>
            </a:r>
            <a:endParaRPr lang="en-US" sz="1800" dirty="0" smtClean="0"/>
          </a:p>
          <a:p>
            <a:pPr marL="514350" lvl="0" indent="-514350" algn="just">
              <a:buFont typeface="+mj-lt"/>
              <a:buAutoNum type="arabicPeriod" startAt="3"/>
            </a:pPr>
            <a:r>
              <a:rPr lang="id-ID" sz="1800" b="1" dirty="0" smtClean="0"/>
              <a:t>NTC </a:t>
            </a:r>
            <a:r>
              <a:rPr lang="id-ID" sz="1800" b="1" dirty="0"/>
              <a:t>(</a:t>
            </a:r>
            <a:r>
              <a:rPr lang="id-ID" sz="1800" b="1" i="1" dirty="0"/>
              <a:t>Negative Temperature Coefficient</a:t>
            </a:r>
            <a:r>
              <a:rPr lang="id-ID" sz="1800" b="1" dirty="0"/>
              <a:t>) </a:t>
            </a:r>
            <a:r>
              <a:rPr lang="id-ID" sz="1800" b="1" dirty="0" smtClean="0"/>
              <a:t>Thermistor</a:t>
            </a:r>
            <a:r>
              <a:rPr lang="en-US" sz="1800" b="1" dirty="0" smtClean="0"/>
              <a:t> </a:t>
            </a:r>
            <a:r>
              <a:rPr lang="id-ID" sz="1800" dirty="0" smtClean="0"/>
              <a:t>: </a:t>
            </a:r>
            <a:r>
              <a:rPr lang="id-ID" sz="1800" dirty="0"/>
              <a:t>pada suhu dingin nilai resistansinya membesar dan pada suhu panas nilai resistansinya mengecil.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777551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latin typeface="Algerian" pitchFamily="82" charset="0"/>
              </a:rPr>
              <a:t>Ldr</a:t>
            </a:r>
            <a:r>
              <a:rPr lang="en-US" sz="3200" u="sng" dirty="0" smtClean="0">
                <a:latin typeface="Algerian" pitchFamily="82" charset="0"/>
              </a:rPr>
              <a:t> </a:t>
            </a:r>
            <a:r>
              <a:rPr lang="en-US" sz="3200" u="sng" dirty="0" err="1" smtClean="0">
                <a:latin typeface="Algerian" pitchFamily="82" charset="0"/>
              </a:rPr>
              <a:t>sebagai</a:t>
            </a:r>
            <a:r>
              <a:rPr lang="en-US" sz="3200" u="sng" dirty="0" smtClean="0">
                <a:latin typeface="Algerian" pitchFamily="82" charset="0"/>
              </a:rPr>
              <a:t> sensor </a:t>
            </a:r>
            <a:r>
              <a:rPr lang="en-US" sz="3200" u="sng" dirty="0" err="1" smtClean="0">
                <a:latin typeface="Algerian" pitchFamily="82" charset="0"/>
              </a:rPr>
              <a:t>cahaya</a:t>
            </a:r>
            <a:endParaRPr lang="en-US" sz="3200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257800" cy="5388936"/>
          </a:xfrm>
          <a:ln w="2222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/>
              <a:t>LDR </a:t>
            </a:r>
            <a:r>
              <a:rPr lang="en-US" sz="2000" dirty="0" err="1"/>
              <a:t>atau</a:t>
            </a:r>
            <a:r>
              <a:rPr lang="en-US" sz="2000" dirty="0"/>
              <a:t> light Dependent Resistor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resistor yang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hambatannya</a:t>
            </a:r>
            <a:r>
              <a:rPr lang="en-US" sz="2000" dirty="0"/>
              <a:t> </a:t>
            </a:r>
            <a:r>
              <a:rPr lang="en-US" sz="2000" dirty="0" err="1"/>
              <a:t>dipengaruhi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yang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 smtClean="0"/>
              <a:t>olehnya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LDR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Cadmium </a:t>
            </a:r>
            <a:r>
              <a:rPr lang="en-US" sz="2000" dirty="0" err="1"/>
              <a:t>Sulfida</a:t>
            </a:r>
            <a:r>
              <a:rPr lang="en-US" sz="2000" dirty="0"/>
              <a:t> yang </a:t>
            </a:r>
            <a:r>
              <a:rPr lang="en-US" sz="2000" dirty="0" err="1"/>
              <a:t>peka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Cahaya</a:t>
            </a:r>
            <a:r>
              <a:rPr lang="en-US" sz="2000" dirty="0" smtClean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elektromagnetik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foton</a:t>
            </a:r>
            <a:r>
              <a:rPr lang="en-US" sz="2000" dirty="0"/>
              <a:t>/</a:t>
            </a:r>
            <a:r>
              <a:rPr lang="en-US" sz="2000" dirty="0" err="1"/>
              <a:t>partikel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(</a:t>
            </a:r>
            <a:r>
              <a:rPr lang="en-US" sz="2000" dirty="0" err="1"/>
              <a:t>dualisme</a:t>
            </a:r>
            <a:r>
              <a:rPr lang="en-US" sz="2000" dirty="0"/>
              <a:t> </a:t>
            </a:r>
            <a:r>
              <a:rPr lang="en-US" sz="2000" dirty="0" err="1" smtClean="0"/>
              <a:t>cahaya</a:t>
            </a:r>
            <a:r>
              <a:rPr lang="en-US" sz="2000" dirty="0" smtClean="0"/>
              <a:t>).</a:t>
            </a:r>
          </a:p>
          <a:p>
            <a:pPr algn="just"/>
            <a:r>
              <a:rPr lang="en-US" sz="2000" dirty="0" smtClean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menerangi</a:t>
            </a:r>
            <a:r>
              <a:rPr lang="en-US" sz="2000" dirty="0"/>
              <a:t> LDR, </a:t>
            </a:r>
            <a:r>
              <a:rPr lang="en-US" sz="2000" dirty="0" err="1"/>
              <a:t>foton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menabrak</a:t>
            </a:r>
            <a:r>
              <a:rPr lang="en-US" sz="2000" dirty="0"/>
              <a:t> </a:t>
            </a:r>
            <a:r>
              <a:rPr lang="en-US" sz="2000" dirty="0" err="1"/>
              <a:t>ikatan</a:t>
            </a:r>
            <a:r>
              <a:rPr lang="en-US" sz="2000" dirty="0"/>
              <a:t> Cadmium </a:t>
            </a:r>
            <a:r>
              <a:rPr lang="en-US" sz="2000" dirty="0" err="1"/>
              <a:t>Sulfida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melepaskan</a:t>
            </a:r>
            <a:r>
              <a:rPr lang="en-US" sz="2000" dirty="0"/>
              <a:t> </a:t>
            </a:r>
            <a:r>
              <a:rPr lang="en-US" sz="2000" dirty="0" err="1"/>
              <a:t>elektron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intensitas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yang </a:t>
            </a:r>
            <a:r>
              <a:rPr lang="en-US" sz="2000" dirty="0" err="1"/>
              <a:t>datang</a:t>
            </a:r>
            <a:r>
              <a:rPr lang="en-US" sz="2000" dirty="0"/>
              <a:t>,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elektron</a:t>
            </a:r>
            <a:r>
              <a:rPr lang="en-US" sz="2000" dirty="0"/>
              <a:t> yang </a:t>
            </a:r>
            <a:r>
              <a:rPr lang="en-US" sz="2000" dirty="0" err="1"/>
              <a:t>terlepas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ikatan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/>
              <a:t>hambatan</a:t>
            </a:r>
            <a:r>
              <a:rPr lang="en-US" sz="2000" dirty="0"/>
              <a:t> LDR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turun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meneranginya</a:t>
            </a:r>
            <a:r>
              <a:rPr lang="en-US" sz="2000" dirty="0"/>
              <a:t>. 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10" y="1143000"/>
            <a:ext cx="3091971" cy="2133600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45" y="3314700"/>
            <a:ext cx="2857500" cy="28575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LDR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hambatan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cahaya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mengenainya</a:t>
            </a:r>
            <a:r>
              <a:rPr lang="en-US" sz="2000" dirty="0" smtClean="0"/>
              <a:t> (</a:t>
            </a:r>
            <a:r>
              <a:rPr lang="en-US" sz="2000" dirty="0" err="1" smtClean="0"/>
              <a:t>gelap</a:t>
            </a:r>
            <a:r>
              <a:rPr lang="en-US" sz="2000" dirty="0" smtClean="0"/>
              <a:t>). </a:t>
            </a:r>
          </a:p>
          <a:p>
            <a:pPr algn="just"/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hambatan</a:t>
            </a:r>
            <a:r>
              <a:rPr lang="en-US" sz="2000" dirty="0" smtClean="0"/>
              <a:t> LDR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1 </a:t>
            </a:r>
            <a:r>
              <a:rPr lang="en-US" sz="2000" dirty="0" err="1" smtClean="0"/>
              <a:t>Mohm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LDR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hambatan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puluhan</a:t>
            </a:r>
            <a:r>
              <a:rPr lang="en-US" sz="2000" dirty="0" smtClean="0"/>
              <a:t> ohm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terkena</a:t>
            </a:r>
            <a:r>
              <a:rPr lang="en-US" sz="2000" dirty="0" smtClean="0"/>
              <a:t> </a:t>
            </a:r>
            <a:r>
              <a:rPr lang="en-US" sz="2000" dirty="0" err="1" smtClean="0"/>
              <a:t>cahaya</a:t>
            </a:r>
            <a:r>
              <a:rPr lang="en-US" sz="2000" dirty="0" smtClean="0"/>
              <a:t> (</a:t>
            </a:r>
            <a:r>
              <a:rPr lang="en-US" sz="2000" dirty="0" err="1" smtClean="0"/>
              <a:t>terang</a:t>
            </a:r>
            <a:r>
              <a:rPr lang="en-US" sz="2000" dirty="0" smtClean="0"/>
              <a:t>)</a:t>
            </a:r>
          </a:p>
          <a:p>
            <a:pPr algn="just"/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mengukur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Rmax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Rmin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LDR,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gelap</a:t>
            </a:r>
            <a:r>
              <a:rPr lang="en-US" sz="2000" dirty="0" smtClean="0"/>
              <a:t> (</a:t>
            </a:r>
            <a:r>
              <a:rPr lang="en-US" sz="2000" dirty="0" err="1" smtClean="0"/>
              <a:t>agak</a:t>
            </a:r>
            <a:r>
              <a:rPr lang="en-US" sz="2000" dirty="0" smtClean="0"/>
              <a:t> </a:t>
            </a:r>
            <a:r>
              <a:rPr lang="en-US" sz="2000" dirty="0" err="1" smtClean="0"/>
              <a:t>gelap</a:t>
            </a:r>
            <a:r>
              <a:rPr lang="en-US" sz="2000" dirty="0" smtClean="0"/>
              <a:t>)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Rmax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terang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Rmin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86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696200" cy="5562601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aplikasinya,LDR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digabung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resistor </a:t>
            </a:r>
            <a:r>
              <a:rPr lang="en-US" sz="2000" dirty="0" err="1" smtClean="0"/>
              <a:t>biasa</a:t>
            </a:r>
            <a:r>
              <a:rPr lang="en-US" sz="2000" dirty="0" smtClean="0"/>
              <a:t>, </a:t>
            </a:r>
            <a:r>
              <a:rPr lang="en-US" sz="2000" dirty="0" err="1" smtClean="0"/>
              <a:t>rangkaiannya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Konfigurasi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pertama,LDR</a:t>
            </a:r>
            <a:r>
              <a:rPr lang="en-US" sz="2000" dirty="0" smtClean="0"/>
              <a:t> </a:t>
            </a:r>
            <a:r>
              <a:rPr lang="en-US" sz="2000" dirty="0" err="1" smtClean="0"/>
              <a:t>terhubung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VCC.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776538"/>
            <a:ext cx="2927350" cy="278606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1" y="1981200"/>
            <a:ext cx="4495800" cy="4370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6213" indent="-17621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+mn-lt"/>
              </a:rPr>
              <a:t>Vout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merupakan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tegangan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hasil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pembagian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 err="1">
                <a:latin typeface="+mn-lt"/>
              </a:rPr>
              <a:t>antara</a:t>
            </a:r>
            <a:r>
              <a:rPr lang="en-US" sz="2000" dirty="0">
                <a:latin typeface="+mn-lt"/>
              </a:rPr>
              <a:t> LDR </a:t>
            </a:r>
            <a:r>
              <a:rPr lang="en-US" sz="2000" dirty="0" err="1">
                <a:latin typeface="+mn-lt"/>
              </a:rPr>
              <a:t>dengan</a:t>
            </a:r>
            <a:r>
              <a:rPr lang="en-US" sz="2000" dirty="0">
                <a:latin typeface="+mn-lt"/>
              </a:rPr>
              <a:t> R.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Nilai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dapat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kita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hitung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sebagai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berikut</a:t>
            </a:r>
            <a:r>
              <a:rPr lang="en-US" sz="2000" dirty="0"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          </a:t>
            </a:r>
            <a:r>
              <a:rPr lang="en-US" sz="2000" b="1" dirty="0" err="1">
                <a:latin typeface="+mn-lt"/>
              </a:rPr>
              <a:t>Vout</a:t>
            </a:r>
            <a:r>
              <a:rPr lang="en-US" sz="2000" b="1" dirty="0">
                <a:latin typeface="+mn-lt"/>
              </a:rPr>
              <a:t> = (R*Vin) / (</a:t>
            </a:r>
            <a:r>
              <a:rPr lang="en-US" sz="2000" b="1" dirty="0" err="1">
                <a:latin typeface="+mn-lt"/>
              </a:rPr>
              <a:t>R+Rldr</a:t>
            </a:r>
            <a:r>
              <a:rPr lang="en-US" sz="2000" b="1" dirty="0">
                <a:latin typeface="+mn-lt"/>
              </a:rPr>
              <a:t>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Berdasarkan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konfigurasi</a:t>
            </a:r>
            <a:r>
              <a:rPr lang="en-US" sz="2000" dirty="0">
                <a:latin typeface="+mn-lt"/>
              </a:rPr>
              <a:t> di </a:t>
            </a:r>
            <a:r>
              <a:rPr lang="en-US" sz="2000" dirty="0" err="1">
                <a:latin typeface="+mn-lt"/>
              </a:rPr>
              <a:t>atas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maka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Vout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akan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bertambah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 err="1">
                <a:latin typeface="+mn-lt"/>
              </a:rPr>
              <a:t>ketika</a:t>
            </a:r>
            <a:r>
              <a:rPr lang="en-US" sz="2000" dirty="0">
                <a:latin typeface="+mn-lt"/>
              </a:rPr>
              <a:t> LDR </a:t>
            </a:r>
            <a:r>
              <a:rPr lang="en-US" sz="2000" dirty="0" err="1">
                <a:latin typeface="+mn-lt"/>
              </a:rPr>
              <a:t>terkena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cahaya</a:t>
            </a:r>
            <a:r>
              <a:rPr lang="en-US" sz="2000" dirty="0" smtClean="0"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Vout</a:t>
            </a:r>
            <a:r>
              <a:rPr lang="en-US" sz="2000" dirty="0" smtClean="0"/>
              <a:t> (</a:t>
            </a:r>
            <a:r>
              <a:rPr lang="en-US" sz="2000" dirty="0" err="1" smtClean="0"/>
              <a:t>terang</a:t>
            </a:r>
            <a:r>
              <a:rPr lang="en-US" sz="2000" dirty="0" smtClean="0"/>
              <a:t>) &gt; </a:t>
            </a:r>
            <a:r>
              <a:rPr lang="en-US" sz="2000" dirty="0" err="1" smtClean="0"/>
              <a:t>Vout</a:t>
            </a:r>
            <a:r>
              <a:rPr lang="en-US" sz="2000" dirty="0" smtClean="0"/>
              <a:t> (</a:t>
            </a:r>
            <a:r>
              <a:rPr lang="en-US" sz="2000" dirty="0" err="1" smtClean="0"/>
              <a:t>gelap</a:t>
            </a:r>
            <a:r>
              <a:rPr lang="en-US" sz="2000" dirty="0" smtClean="0"/>
              <a:t>)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505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Rldr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CONTOH: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200400" cy="232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7338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Rldr</a:t>
            </a:r>
            <a:r>
              <a:rPr lang="en-US" dirty="0" smtClean="0"/>
              <a:t> = 500 </a:t>
            </a:r>
            <a:r>
              <a:rPr lang="el-GR" dirty="0" smtClean="0"/>
              <a:t>Ω</a:t>
            </a:r>
            <a:r>
              <a:rPr lang="en-US" dirty="0" smtClean="0"/>
              <a:t> = 0,5 K</a:t>
            </a:r>
            <a:r>
              <a:rPr lang="el-GR" dirty="0" smtClean="0"/>
              <a:t>Ω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terang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Rldr</a:t>
            </a:r>
            <a:r>
              <a:rPr lang="en-US" dirty="0" smtClean="0">
                <a:sym typeface="Wingdings" pitchFamily="2" charset="2"/>
              </a:rPr>
              <a:t> = 200 </a:t>
            </a:r>
            <a:r>
              <a:rPr lang="en-US" dirty="0"/>
              <a:t>K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gelap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Hitung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Vout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gelap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terang</a:t>
            </a:r>
            <a:r>
              <a:rPr lang="en-US" dirty="0" smtClean="0">
                <a:sym typeface="Wingdings" pitchFamily="2" charset="2"/>
              </a:rPr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7696200" cy="5943600"/>
          </a:xfrm>
        </p:spPr>
        <p:txBody>
          <a:bodyPr/>
          <a:lstStyle/>
          <a:p>
            <a:r>
              <a:rPr lang="en-US" smtClean="0"/>
              <a:t>Konfigurasi kedua adalah LDR terhubung ke </a:t>
            </a:r>
            <a:r>
              <a:rPr lang="en-US" i="1" smtClean="0"/>
              <a:t>ground</a:t>
            </a:r>
            <a:r>
              <a:rPr lang="en-US" smtClean="0"/>
              <a:t>, sedangkan R terhubung ke VCC.</a:t>
            </a:r>
          </a:p>
          <a:p>
            <a:r>
              <a:rPr lang="en-US" smtClean="0"/>
              <a:t> Rangkaiannya adalah sebagai berikut </a:t>
            </a:r>
          </a:p>
          <a:p>
            <a:endParaRPr 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362201"/>
            <a:ext cx="2914650" cy="30670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590925" y="2316301"/>
            <a:ext cx="4410075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/>
            <a:r>
              <a:rPr lang="en-US" sz="2000" dirty="0"/>
              <a:t>- </a:t>
            </a:r>
            <a:r>
              <a:rPr lang="en-US" sz="2000" dirty="0" err="1"/>
              <a:t>Vout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pembagian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LDR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R.Nilai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hitung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 err="1"/>
              <a:t>Vout</a:t>
            </a:r>
            <a:r>
              <a:rPr lang="en-US" sz="2000" dirty="0"/>
              <a:t> = </a:t>
            </a:r>
            <a:r>
              <a:rPr lang="en-US" sz="2000" b="1" dirty="0"/>
              <a:t>(</a:t>
            </a:r>
            <a:r>
              <a:rPr lang="en-US" sz="2000" b="1" dirty="0" err="1"/>
              <a:t>Rldr</a:t>
            </a:r>
            <a:r>
              <a:rPr lang="en-US" sz="2000" b="1" dirty="0"/>
              <a:t>*Vin) / (</a:t>
            </a:r>
            <a:r>
              <a:rPr lang="en-US" sz="2000" b="1" dirty="0" err="1"/>
              <a:t>Rldr+R</a:t>
            </a:r>
            <a:r>
              <a:rPr lang="en-US" sz="2000" b="1" dirty="0"/>
              <a:t>)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-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konfigurasi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b="1" dirty="0" err="1"/>
              <a:t>Vout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berkurang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LDR </a:t>
            </a:r>
            <a:r>
              <a:rPr lang="en-US" sz="2000" dirty="0" err="1"/>
              <a:t>terkena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5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CONTOH: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7338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Rldr</a:t>
            </a:r>
            <a:r>
              <a:rPr lang="en-US" dirty="0" smtClean="0"/>
              <a:t> = 500 </a:t>
            </a:r>
            <a:r>
              <a:rPr lang="el-GR" dirty="0" smtClean="0"/>
              <a:t>Ω</a:t>
            </a:r>
            <a:r>
              <a:rPr lang="en-US" dirty="0" smtClean="0"/>
              <a:t> = 0,5 K</a:t>
            </a:r>
            <a:r>
              <a:rPr lang="el-GR" dirty="0" smtClean="0"/>
              <a:t>Ω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terang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Rldr</a:t>
            </a:r>
            <a:r>
              <a:rPr lang="en-US" dirty="0" smtClean="0">
                <a:sym typeface="Wingdings" pitchFamily="2" charset="2"/>
              </a:rPr>
              <a:t> = 200 </a:t>
            </a:r>
            <a:r>
              <a:rPr lang="en-US" dirty="0"/>
              <a:t>K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gelap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Hitung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Vout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gelap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terang</a:t>
            </a:r>
            <a:r>
              <a:rPr lang="en-US" dirty="0" smtClean="0">
                <a:sym typeface="Wingdings" pitchFamily="2" charset="2"/>
              </a:rPr>
              <a:t> 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90600"/>
            <a:ext cx="34502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476</TotalTime>
  <Words>857</Words>
  <Application>Microsoft Office PowerPoint</Application>
  <PresentationFormat>On-screen Show (4:3)</PresentationFormat>
  <Paragraphs>69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Sensor </vt:lpstr>
      <vt:lpstr>Pengertian sensor</vt:lpstr>
      <vt:lpstr>Beberapa jenis sensor</vt:lpstr>
      <vt:lpstr>Ldr sebagai sensor cahaya</vt:lpstr>
      <vt:lpstr>PowerPoint Presentation</vt:lpstr>
      <vt:lpstr>PowerPoint Presentation</vt:lpstr>
      <vt:lpstr>CONTOH:</vt:lpstr>
      <vt:lpstr>PowerPoint Presentation</vt:lpstr>
      <vt:lpstr>CONTOH:</vt:lpstr>
      <vt:lpstr>PowerPoint Presentation</vt:lpstr>
      <vt:lpstr>PowerPoint Presentation</vt:lpstr>
      <vt:lpstr>PowerPoint Presentation</vt:lpstr>
      <vt:lpstr>relay</vt:lpstr>
      <vt:lpstr>Simbol relay</vt:lpstr>
      <vt:lpstr>Bentuk fisik relay</vt:lpstr>
      <vt:lpstr>SELESAI</vt:lpstr>
      <vt:lpstr>referensi</vt:lpstr>
    </vt:vector>
  </TitlesOfParts>
  <Company>tekkom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</dc:title>
  <dc:creator>pancie</dc:creator>
  <cp:lastModifiedBy>pancie</cp:lastModifiedBy>
  <cp:revision>56</cp:revision>
  <dcterms:created xsi:type="dcterms:W3CDTF">2011-12-11T07:32:34Z</dcterms:created>
  <dcterms:modified xsi:type="dcterms:W3CDTF">2011-12-17T02:27:36Z</dcterms:modified>
</cp:coreProperties>
</file>