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8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72" r:id="rId22"/>
    <p:sldId id="273" r:id="rId23"/>
    <p:sldId id="274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2FBCD-5296-4E20-B891-EEB2A95D61F7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C830B-4F57-40E6-AF21-DB4EA0421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6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5FB884-0208-4E65-BBFF-F6D89B448D1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03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31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2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6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5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55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2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2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830B-4F57-40E6-AF21-DB4EA0421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3DA2FA6-1A05-45CB-98BB-A37DE01B6AB8}" type="datetimeFigureOut">
              <a:rPr lang="en-US" smtClean="0"/>
              <a:t>11/27/2011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7F8FC3-E099-46CE-B3E5-0B289FE840B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46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RANGKAIAN PENYEARAH GELOMBANG (RECTIFIER)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7406640" cy="17526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OLEH:</a:t>
            </a:r>
          </a:p>
          <a:p>
            <a:r>
              <a:rPr lang="en-US" dirty="0" smtClean="0">
                <a:latin typeface="Algerian" pitchFamily="82" charset="0"/>
              </a:rPr>
              <a:t>SRI SUPATMI,S.KOM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“center tap design”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AC-source 1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(R-load) </a:t>
            </a:r>
            <a:r>
              <a:rPr lang="en-US" sz="1800" dirty="0" err="1"/>
              <a:t>melalui</a:t>
            </a:r>
            <a:r>
              <a:rPr lang="en-US" sz="1800" dirty="0"/>
              <a:t> D1 (forward bias).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Sedangkan</a:t>
            </a:r>
            <a:r>
              <a:rPr lang="en-US" sz="1800" dirty="0" smtClean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AC-source 2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negatif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ditahan</a:t>
            </a:r>
            <a:r>
              <a:rPr lang="en-US" sz="1800" dirty="0"/>
              <a:t> (blocking) </a:t>
            </a:r>
            <a:r>
              <a:rPr lang="en-US" sz="1800" dirty="0" err="1"/>
              <a:t>oleh</a:t>
            </a:r>
            <a:r>
              <a:rPr lang="en-US" sz="1800" dirty="0"/>
              <a:t> D2 (reverse bias)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,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diilustrasikan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</a:t>
            </a:r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46092"/>
            <a:ext cx="4613931" cy="254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42073"/>
            <a:ext cx="2968625" cy="28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AC-source1 </a:t>
            </a:r>
            <a:r>
              <a:rPr lang="en-US" sz="1800" dirty="0" err="1"/>
              <a:t>bernilai</a:t>
            </a:r>
            <a:r>
              <a:rPr lang="en-US" sz="1800" dirty="0"/>
              <a:t> negative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ditahan</a:t>
            </a:r>
            <a:r>
              <a:rPr lang="en-US" sz="1800" dirty="0"/>
              <a:t> (blocking) </a:t>
            </a:r>
            <a:r>
              <a:rPr lang="en-US" sz="1800" dirty="0" err="1"/>
              <a:t>oleh</a:t>
            </a:r>
            <a:r>
              <a:rPr lang="en-US" sz="1800" dirty="0"/>
              <a:t> D1 (reverse bias)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sebaliknya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AC-source2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(R-load) </a:t>
            </a:r>
            <a:r>
              <a:rPr lang="en-US" sz="1800" dirty="0" err="1"/>
              <a:t>melalui</a:t>
            </a:r>
            <a:r>
              <a:rPr lang="en-US" sz="1800" dirty="0"/>
              <a:t> D2 (forward bias).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penuh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AC </a:t>
            </a:r>
            <a:r>
              <a:rPr lang="en-US" sz="1800" dirty="0" err="1"/>
              <a:t>ke</a:t>
            </a:r>
            <a:r>
              <a:rPr lang="en-US" sz="1800" dirty="0"/>
              <a:t> DC,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diilustrasikan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</a:t>
            </a:r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546871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9686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790688" cy="5943600"/>
          </a:xfrm>
        </p:spPr>
        <p:txBody>
          <a:bodyPr>
            <a:normAutofit/>
          </a:bodyPr>
          <a:lstStyle/>
          <a:p>
            <a:pPr algn="just"/>
            <a:r>
              <a:rPr lang="id-ID" sz="1800" dirty="0"/>
              <a:t>Tegangan rata-rata DC pada penyearah sinyal gelombang penuh: </a:t>
            </a:r>
            <a:endParaRPr lang="en-US" sz="1800" dirty="0" smtClean="0"/>
          </a:p>
          <a:p>
            <a:pPr algn="just"/>
            <a:endParaRPr lang="en-US" sz="1800" u="sng" dirty="0"/>
          </a:p>
          <a:p>
            <a:pPr marL="82296" indent="0" algn="just">
              <a:buNone/>
            </a:pPr>
            <a:endParaRPr lang="en-US" sz="1800" u="sng" dirty="0"/>
          </a:p>
          <a:p>
            <a:pPr algn="just"/>
            <a:r>
              <a:rPr lang="id-ID" sz="1800" dirty="0" smtClean="0"/>
              <a:t>Frekuensi </a:t>
            </a:r>
            <a:r>
              <a:rPr lang="id-ID" sz="1800" dirty="0"/>
              <a:t>output: </a:t>
            </a:r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tegangan</a:t>
            </a:r>
            <a:r>
              <a:rPr lang="en-US" sz="1800" dirty="0" smtClean="0"/>
              <a:t> ripple :</a:t>
            </a:r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marL="82296" indent="0" algn="just">
              <a:buNone/>
            </a:pPr>
            <a:endParaRPr lang="en-US" sz="1800" dirty="0" smtClean="0"/>
          </a:p>
          <a:p>
            <a:pPr algn="just"/>
            <a:endParaRPr lang="en-US" sz="1800" dirty="0"/>
          </a:p>
          <a:p>
            <a:pPr marL="82296" indent="0" algn="just">
              <a:buNone/>
            </a:pPr>
            <a:endParaRPr lang="en-US" sz="1800" dirty="0"/>
          </a:p>
          <a:p>
            <a:pPr algn="just"/>
            <a:r>
              <a:rPr lang="en-US" sz="1800" dirty="0" err="1"/>
              <a:t>Arus</a:t>
            </a:r>
            <a:r>
              <a:rPr lang="en-US" sz="1800" dirty="0"/>
              <a:t> DC rata-rata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penuh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kali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rata-rata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 smtClean="0"/>
              <a:t>yakni</a:t>
            </a:r>
            <a:r>
              <a:rPr lang="en-US" sz="1800" dirty="0" smtClean="0"/>
              <a:t>: </a:t>
            </a:r>
          </a:p>
          <a:p>
            <a:pPr marL="82296" indent="0" algn="just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IAV=0,637.Imax</a:t>
            </a:r>
            <a:endParaRPr lang="en-US" sz="1800" dirty="0"/>
          </a:p>
          <a:p>
            <a:endParaRPr lang="en-US" sz="2400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30" y="663425"/>
            <a:ext cx="3886200" cy="6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55" y="3048000"/>
            <a:ext cx="49329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72532"/>
              </p:ext>
            </p:extLst>
          </p:nvPr>
        </p:nvGraphicFramePr>
        <p:xfrm>
          <a:off x="1564406" y="1752600"/>
          <a:ext cx="17187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6" imgW="736560" imgH="228600" progId="Equation.DSMT4">
                  <p:embed/>
                </p:oleObj>
              </mc:Choice>
              <mc:Fallback>
                <p:oleObj name="Equation" r:id="rId6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4406" y="1752600"/>
                        <a:ext cx="171873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79410"/>
              </p:ext>
            </p:extLst>
          </p:nvPr>
        </p:nvGraphicFramePr>
        <p:xfrm>
          <a:off x="1752600" y="732251"/>
          <a:ext cx="991557" cy="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8" imgW="622080" imgH="393480" progId="Equation.DSMT4">
                  <p:embed/>
                </p:oleObj>
              </mc:Choice>
              <mc:Fallback>
                <p:oleObj name="Equation" r:id="rId8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2600" y="732251"/>
                        <a:ext cx="991557" cy="62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5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CATU DAYA TEREGULASI</a:t>
            </a:r>
            <a:endParaRPr lang="en-US" b="1" u="sng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0" y="990600"/>
            <a:ext cx="7790688" cy="5638800"/>
          </a:xfrm>
          <a:blipFill rotWithShape="1">
            <a:blip r:embed="rId3"/>
            <a:stretch>
              <a:fillRect t="-541" r="-626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3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66888" cy="639762"/>
          </a:xfrm>
        </p:spPr>
        <p:txBody>
          <a:bodyPr>
            <a:normAutofit fontScale="90000"/>
          </a:bodyPr>
          <a:lstStyle/>
          <a:p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Contoh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filtering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pada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rangkaian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penyearah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setengah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u="sng" dirty="0" err="1" smtClean="0">
                <a:latin typeface="Aharoni" pitchFamily="2" charset="-79"/>
                <a:cs typeface="Aharoni" pitchFamily="2" charset="-79"/>
              </a:rPr>
              <a:t>gelombang</a:t>
            </a:r>
            <a:r>
              <a:rPr lang="en-US" sz="2000" b="1" u="sng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2000" b="1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866888" cy="5715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100" dirty="0" smtClean="0"/>
              <a:t>Cara </a:t>
            </a:r>
            <a:r>
              <a:rPr lang="en-US" sz="2100" dirty="0" err="1" smtClean="0"/>
              <a:t>kerja</a:t>
            </a:r>
            <a:r>
              <a:rPr lang="en-US" sz="2100" dirty="0" smtClean="0"/>
              <a:t> :</a:t>
            </a:r>
          </a:p>
          <a:p>
            <a:pPr algn="just"/>
            <a:r>
              <a:rPr lang="en-US" sz="2100" dirty="0" err="1"/>
              <a:t>ketika</a:t>
            </a:r>
            <a:r>
              <a:rPr lang="en-US" sz="2100" dirty="0"/>
              <a:t> </a:t>
            </a:r>
            <a:r>
              <a:rPr lang="en-US" sz="2100" dirty="0" err="1"/>
              <a:t>suatu</a:t>
            </a:r>
            <a:r>
              <a:rPr lang="en-US" sz="2100" dirty="0"/>
              <a:t> </a:t>
            </a:r>
            <a:r>
              <a:rPr lang="en-US" sz="2100" dirty="0" err="1"/>
              <a:t>capasitor</a:t>
            </a:r>
            <a:r>
              <a:rPr lang="en-US" sz="2100" dirty="0"/>
              <a:t> </a:t>
            </a:r>
            <a:r>
              <a:rPr lang="en-US" sz="2100" dirty="0" err="1"/>
              <a:t>ditambahkan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output </a:t>
            </a:r>
            <a:r>
              <a:rPr lang="en-US" sz="2100" dirty="0" err="1"/>
              <a:t>dioda</a:t>
            </a:r>
            <a:r>
              <a:rPr lang="en-US" sz="2100" dirty="0"/>
              <a:t>. </a:t>
            </a:r>
            <a:br>
              <a:rPr lang="en-US" sz="2100" dirty="0"/>
            </a:b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saat</a:t>
            </a:r>
            <a:r>
              <a:rPr lang="en-US" sz="2100" dirty="0"/>
              <a:t> </a:t>
            </a:r>
            <a:r>
              <a:rPr lang="en-US" sz="2100" dirty="0" err="1"/>
              <a:t>anoda</a:t>
            </a:r>
            <a:r>
              <a:rPr lang="en-US" sz="2100" dirty="0"/>
              <a:t> D1 </a:t>
            </a:r>
            <a:r>
              <a:rPr lang="en-US" sz="2100" dirty="0" err="1"/>
              <a:t>mendapat</a:t>
            </a:r>
            <a:r>
              <a:rPr lang="en-US" sz="2100" dirty="0"/>
              <a:t> </a:t>
            </a:r>
            <a:r>
              <a:rPr lang="en-US" sz="2100" dirty="0" err="1"/>
              <a:t>pulsa</a:t>
            </a:r>
            <a:r>
              <a:rPr lang="en-US" sz="2100" dirty="0"/>
              <a:t> </a:t>
            </a:r>
            <a:r>
              <a:rPr lang="en-US" sz="2100" dirty="0" err="1"/>
              <a:t>positip</a:t>
            </a:r>
            <a:r>
              <a:rPr lang="en-US" sz="2100" dirty="0"/>
              <a:t>, D1 </a:t>
            </a:r>
            <a:r>
              <a:rPr lang="en-US" sz="2100" dirty="0" err="1"/>
              <a:t>langsung</a:t>
            </a:r>
            <a:r>
              <a:rPr lang="en-US" sz="2100" dirty="0"/>
              <a:t> </a:t>
            </a:r>
            <a:r>
              <a:rPr lang="en-US" sz="2100" dirty="0" err="1"/>
              <a:t>konduksi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capacitor </a:t>
            </a:r>
            <a:r>
              <a:rPr lang="en-US" sz="2100" dirty="0" err="1"/>
              <a:t>mulai</a:t>
            </a:r>
            <a:r>
              <a:rPr lang="en-US" sz="2100" dirty="0"/>
              <a:t> </a:t>
            </a:r>
            <a:r>
              <a:rPr lang="en-US" sz="2100" dirty="0" err="1"/>
              <a:t>mengisi</a:t>
            </a:r>
            <a:r>
              <a:rPr lang="en-US" sz="2100" dirty="0" smtClean="0"/>
              <a:t>.</a:t>
            </a:r>
          </a:p>
          <a:p>
            <a:pPr algn="just"/>
            <a:r>
              <a:rPr lang="en-US" sz="2100" dirty="0" err="1" smtClean="0"/>
              <a:t>Ketika</a:t>
            </a:r>
            <a:r>
              <a:rPr lang="en-US" sz="2100" dirty="0" smtClean="0"/>
              <a:t> </a:t>
            </a:r>
            <a:r>
              <a:rPr lang="en-US" sz="2100" dirty="0"/>
              <a:t>capacitor </a:t>
            </a:r>
            <a:r>
              <a:rPr lang="en-US" sz="2100" dirty="0" err="1"/>
              <a:t>telah</a:t>
            </a:r>
            <a:r>
              <a:rPr lang="en-US" sz="2100" dirty="0"/>
              <a:t> </a:t>
            </a:r>
            <a:r>
              <a:rPr lang="en-US" sz="2100" dirty="0" err="1"/>
              <a:t>mencapai</a:t>
            </a:r>
            <a:r>
              <a:rPr lang="en-US" sz="2100" dirty="0"/>
              <a:t> </a:t>
            </a:r>
            <a:r>
              <a:rPr lang="en-US" sz="2100" dirty="0" err="1"/>
              <a:t>tegangan</a:t>
            </a:r>
            <a:r>
              <a:rPr lang="en-US" sz="2100" dirty="0"/>
              <a:t> </a:t>
            </a:r>
            <a:r>
              <a:rPr lang="en-US" sz="2100" dirty="0" err="1" smtClean="0"/>
              <a:t>puncak</a:t>
            </a:r>
            <a:r>
              <a:rPr lang="en-US" sz="2100" dirty="0" smtClean="0"/>
              <a:t>, D1 </a:t>
            </a:r>
            <a:r>
              <a:rPr lang="en-US" sz="2100" dirty="0" err="1"/>
              <a:t>menyumbat</a:t>
            </a:r>
            <a:r>
              <a:rPr lang="en-US" sz="2100" dirty="0"/>
              <a:t> </a:t>
            </a:r>
            <a:r>
              <a:rPr lang="en-US" sz="2100" dirty="0" err="1"/>
              <a:t>karena</a:t>
            </a:r>
            <a:r>
              <a:rPr lang="en-US" sz="2100" dirty="0"/>
              <a:t> </a:t>
            </a:r>
            <a:r>
              <a:rPr lang="en-US" sz="2100" dirty="0" err="1"/>
              <a:t>katodanya</a:t>
            </a:r>
            <a:r>
              <a:rPr lang="en-US" sz="2100" dirty="0"/>
              <a:t> </a:t>
            </a: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positip</a:t>
            </a:r>
            <a:r>
              <a:rPr lang="en-US" sz="2100" dirty="0"/>
              <a:t> </a:t>
            </a:r>
            <a:r>
              <a:rPr lang="en-US" sz="2100" dirty="0" err="1"/>
              <a:t>daripada</a:t>
            </a:r>
            <a:r>
              <a:rPr lang="en-US" sz="2100" dirty="0"/>
              <a:t> </a:t>
            </a:r>
            <a:r>
              <a:rPr lang="en-US" sz="2100" dirty="0" err="1"/>
              <a:t>anodanya</a:t>
            </a:r>
            <a:r>
              <a:rPr lang="en-US" sz="2100" dirty="0"/>
              <a:t>. </a:t>
            </a:r>
            <a:endParaRPr lang="en-US" sz="2100" dirty="0" smtClean="0"/>
          </a:p>
          <a:p>
            <a:pPr algn="just"/>
            <a:r>
              <a:rPr lang="en-US" sz="2100" dirty="0" smtClean="0"/>
              <a:t>Capacitor </a:t>
            </a:r>
            <a:r>
              <a:rPr lang="en-US" sz="2100" dirty="0" err="1"/>
              <a:t>harus</a:t>
            </a:r>
            <a:r>
              <a:rPr lang="en-US" sz="2100" dirty="0"/>
              <a:t> </a:t>
            </a:r>
            <a:r>
              <a:rPr lang="en-US" sz="2100" dirty="0" err="1"/>
              <a:t>membuang</a:t>
            </a:r>
            <a:r>
              <a:rPr lang="en-US" sz="2100" dirty="0"/>
              <a:t> (discharge) </a:t>
            </a:r>
            <a:r>
              <a:rPr lang="en-US" sz="2100" dirty="0" err="1"/>
              <a:t>muatannya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dirty="0" err="1"/>
              <a:t>beban</a:t>
            </a:r>
            <a:r>
              <a:rPr lang="en-US" sz="2100" dirty="0"/>
              <a:t> yang </a:t>
            </a:r>
            <a:r>
              <a:rPr lang="en-US" sz="2100" dirty="0" err="1"/>
              <a:t>mempunyai</a:t>
            </a:r>
            <a:r>
              <a:rPr lang="en-US" sz="2100" dirty="0"/>
              <a:t> </a:t>
            </a:r>
            <a:r>
              <a:rPr lang="en-US" sz="2100" dirty="0" err="1"/>
              <a:t>resistan</a:t>
            </a:r>
            <a:r>
              <a:rPr lang="en-US" sz="2100" dirty="0"/>
              <a:t> </a:t>
            </a:r>
            <a:r>
              <a:rPr lang="en-US" sz="2100" dirty="0" err="1"/>
              <a:t>tertentu</a:t>
            </a:r>
            <a:r>
              <a:rPr lang="en-US" sz="2100" dirty="0"/>
              <a:t>. </a:t>
            </a:r>
            <a:endParaRPr lang="en-US" sz="2100" dirty="0" smtClean="0"/>
          </a:p>
          <a:p>
            <a:pPr algn="just"/>
            <a:r>
              <a:rPr lang="en-US" sz="2100" dirty="0" err="1" smtClean="0"/>
              <a:t>Oleh</a:t>
            </a:r>
            <a:r>
              <a:rPr lang="en-US" sz="2100" dirty="0" smtClean="0"/>
              <a:t> </a:t>
            </a:r>
            <a:r>
              <a:rPr lang="en-US" sz="2100" dirty="0" err="1"/>
              <a:t>karenanya</a:t>
            </a:r>
            <a:r>
              <a:rPr lang="en-US" sz="2100" dirty="0"/>
              <a:t> </a:t>
            </a:r>
            <a:r>
              <a:rPr lang="en-US" sz="2100" dirty="0" err="1"/>
              <a:t>waktu</a:t>
            </a:r>
            <a:r>
              <a:rPr lang="en-US" sz="2100" dirty="0"/>
              <a:t> discharge capacitor </a:t>
            </a:r>
            <a:r>
              <a:rPr lang="en-US" sz="2100" dirty="0" err="1"/>
              <a:t>lebih</a:t>
            </a:r>
            <a:r>
              <a:rPr lang="en-US" sz="2100" dirty="0"/>
              <a:t> lama </a:t>
            </a:r>
            <a:r>
              <a:rPr lang="en-US" sz="2100" dirty="0" err="1"/>
              <a:t>dibanding</a:t>
            </a:r>
            <a:r>
              <a:rPr lang="en-US" sz="2100" dirty="0"/>
              <a:t> </a:t>
            </a:r>
            <a:r>
              <a:rPr lang="en-US" sz="2100" dirty="0" err="1"/>
              <a:t>waktu</a:t>
            </a:r>
            <a:r>
              <a:rPr lang="en-US" sz="2100" dirty="0"/>
              <a:t> yang </a:t>
            </a:r>
            <a:r>
              <a:rPr lang="en-US" sz="2100" dirty="0" err="1"/>
              <a:t>dibutuhkan</a:t>
            </a:r>
            <a:r>
              <a:rPr lang="en-US" sz="2100" dirty="0"/>
              <a:t> AC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melakukan</a:t>
            </a:r>
            <a:r>
              <a:rPr lang="en-US" sz="2100" dirty="0"/>
              <a:t> </a:t>
            </a:r>
            <a:r>
              <a:rPr lang="en-US" sz="2100" dirty="0" err="1"/>
              <a:t>satu</a:t>
            </a:r>
            <a:r>
              <a:rPr lang="en-US" sz="2100" dirty="0"/>
              <a:t> </a:t>
            </a:r>
            <a:r>
              <a:rPr lang="en-US" sz="2100" dirty="0" err="1"/>
              <a:t>periode</a:t>
            </a:r>
            <a:r>
              <a:rPr lang="en-US" sz="2100" dirty="0"/>
              <a:t> (cycle). </a:t>
            </a:r>
            <a:endParaRPr lang="en-US" sz="2100" dirty="0" smtClean="0"/>
          </a:p>
          <a:p>
            <a:pPr algn="just"/>
            <a:r>
              <a:rPr lang="en-US" sz="2100" dirty="0" err="1" smtClean="0"/>
              <a:t>Akibatnya</a:t>
            </a:r>
            <a:r>
              <a:rPr lang="en-US" sz="2100" dirty="0" smtClean="0"/>
              <a:t> </a:t>
            </a:r>
            <a:r>
              <a:rPr lang="en-US" sz="2100" dirty="0" err="1"/>
              <a:t>sebelum</a:t>
            </a:r>
            <a:r>
              <a:rPr lang="en-US" sz="2100" dirty="0"/>
              <a:t> capacitor </a:t>
            </a:r>
            <a:r>
              <a:rPr lang="en-US" sz="2100" dirty="0" err="1"/>
              <a:t>mencapai</a:t>
            </a:r>
            <a:r>
              <a:rPr lang="en-US" sz="2100" dirty="0"/>
              <a:t> </a:t>
            </a:r>
            <a:r>
              <a:rPr lang="en-US" sz="2100" dirty="0" err="1"/>
              <a:t>nol</a:t>
            </a:r>
            <a:r>
              <a:rPr lang="en-US" sz="2100" dirty="0"/>
              <a:t> volt </a:t>
            </a:r>
            <a:r>
              <a:rPr lang="en-US" sz="2100" dirty="0" err="1"/>
              <a:t>diisi</a:t>
            </a:r>
            <a:r>
              <a:rPr lang="en-US" sz="2100" dirty="0"/>
              <a:t> </a:t>
            </a:r>
            <a:r>
              <a:rPr lang="en-US" sz="2100" dirty="0" err="1"/>
              <a:t>kembali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pulsa</a:t>
            </a:r>
            <a:r>
              <a:rPr lang="en-US" sz="2100" dirty="0"/>
              <a:t> </a:t>
            </a:r>
            <a:r>
              <a:rPr lang="en-US" sz="2100" dirty="0" err="1"/>
              <a:t>berikutnya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6581"/>
            <a:ext cx="3581400" cy="124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61" y="786579"/>
            <a:ext cx="4028968" cy="241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019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r>
              <a:rPr lang="en-US" sz="1800" dirty="0" err="1"/>
              <a:t>Tegangan</a:t>
            </a:r>
            <a:r>
              <a:rPr lang="en-US" sz="1800" dirty="0"/>
              <a:t> yang </a:t>
            </a:r>
            <a:r>
              <a:rPr lang="en-US" sz="1800" dirty="0" err="1"/>
              <a:t>keluar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berbentuk</a:t>
            </a:r>
            <a:r>
              <a:rPr lang="en-US" sz="1800" dirty="0"/>
              <a:t> </a:t>
            </a:r>
            <a:r>
              <a:rPr lang="en-US" sz="1800" dirty="0" err="1"/>
              <a:t>gigi</a:t>
            </a:r>
            <a:r>
              <a:rPr lang="en-US" sz="1800" dirty="0"/>
              <a:t> </a:t>
            </a:r>
            <a:r>
              <a:rPr lang="en-US" sz="1800" dirty="0" err="1"/>
              <a:t>gergaji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i="1" dirty="0"/>
              <a:t>ripple yang </a:t>
            </a:r>
            <a:r>
              <a:rPr lang="en-US" sz="1800" i="1" dirty="0" err="1"/>
              <a:t>besarnya</a:t>
            </a:r>
            <a:r>
              <a:rPr lang="en-US" sz="1800" i="1" dirty="0"/>
              <a:t> </a:t>
            </a:r>
            <a:r>
              <a:rPr lang="en-US" sz="1800" i="1" dirty="0" err="1"/>
              <a:t>adalah</a:t>
            </a:r>
            <a:r>
              <a:rPr lang="en-US" sz="1800" i="1" dirty="0"/>
              <a:t> : </a:t>
            </a:r>
            <a:endParaRPr lang="en-US" sz="1800" i="1" dirty="0" smtClean="0"/>
          </a:p>
          <a:p>
            <a:pPr marL="82296" indent="0">
              <a:buNone/>
            </a:pPr>
            <a:endParaRPr lang="en-US" sz="1800" i="1" dirty="0"/>
          </a:p>
          <a:p>
            <a:pPr marL="82296" indent="0">
              <a:buNone/>
            </a:pPr>
            <a:r>
              <a:rPr lang="en-US" sz="1800" i="1" dirty="0" smtClean="0"/>
              <a:t> 			………….(1)</a:t>
            </a:r>
            <a:endParaRPr lang="en-US" sz="1800" i="1" dirty="0"/>
          </a:p>
          <a:p>
            <a:pPr marL="82296" indent="0">
              <a:buNone/>
            </a:pPr>
            <a:endParaRPr lang="en-US" sz="1800" i="1" dirty="0" smtClean="0"/>
          </a:p>
          <a:p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tegangan</a:t>
            </a:r>
            <a:r>
              <a:rPr lang="en-US" sz="1800" dirty="0" smtClean="0"/>
              <a:t> DC </a:t>
            </a:r>
            <a:r>
              <a:rPr lang="en-US" sz="1800" dirty="0" err="1" smtClean="0"/>
              <a:t>adalah</a:t>
            </a:r>
            <a:r>
              <a:rPr lang="en-US" sz="1800" dirty="0" smtClean="0"/>
              <a:t>:</a:t>
            </a:r>
          </a:p>
          <a:p>
            <a:endParaRPr lang="en-US" sz="1800" dirty="0" smtClean="0"/>
          </a:p>
          <a:p>
            <a:pPr lvl="8"/>
            <a:r>
              <a:rPr lang="en-US" sz="1800" dirty="0" smtClean="0"/>
              <a:t>                    …………… (2)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781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20" y="3379685"/>
            <a:ext cx="1854328" cy="78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20" y="4717026"/>
            <a:ext cx="251926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5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Rangkaian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penyearah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tegangan</a:t>
            </a:r>
            <a:r>
              <a:rPr lang="en-US" sz="1800" dirty="0" smtClean="0"/>
              <a:t> ripple yang paling </a:t>
            </a:r>
            <a:r>
              <a:rPr lang="en-US" sz="1800" dirty="0" err="1" smtClean="0"/>
              <a:t>kecil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/>
            <a:r>
              <a:rPr lang="en-US" sz="1800" dirty="0"/>
              <a:t> </a:t>
            </a:r>
            <a:r>
              <a:rPr lang="en-US" sz="1800" dirty="0" smtClean="0"/>
              <a:t>VL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i="1" dirty="0"/>
              <a:t>discharge </a:t>
            </a:r>
            <a:r>
              <a:rPr lang="en-US" sz="1800" i="1" dirty="0" err="1"/>
              <a:t>atau</a:t>
            </a:r>
            <a:r>
              <a:rPr lang="en-US" sz="1800" i="1" dirty="0"/>
              <a:t> </a:t>
            </a:r>
            <a:r>
              <a:rPr lang="en-US" sz="1800" i="1" dirty="0" err="1"/>
              <a:t>pengosongan</a:t>
            </a:r>
            <a:r>
              <a:rPr lang="en-US" sz="1800" i="1" dirty="0"/>
              <a:t> </a:t>
            </a:r>
            <a:r>
              <a:rPr lang="en-US" sz="1800" i="1" dirty="0" err="1"/>
              <a:t>kapasitor</a:t>
            </a:r>
            <a:r>
              <a:rPr lang="en-US" sz="1800" i="1" dirty="0"/>
              <a:t> C, </a:t>
            </a:r>
            <a:r>
              <a:rPr lang="en-US" sz="1800" i="1" dirty="0" err="1"/>
              <a:t>sehingga</a:t>
            </a:r>
            <a:r>
              <a:rPr lang="en-US" sz="1800" i="1" dirty="0"/>
              <a:t> </a:t>
            </a:r>
            <a:r>
              <a:rPr lang="en-US" sz="1800" i="1" dirty="0" err="1"/>
              <a:t>dapat</a:t>
            </a:r>
            <a:r>
              <a:rPr lang="en-US" sz="1800" i="1" dirty="0"/>
              <a:t> </a:t>
            </a:r>
            <a:r>
              <a:rPr lang="en-US" sz="1800" i="1" dirty="0" err="1"/>
              <a:t>ditulis</a:t>
            </a:r>
            <a:r>
              <a:rPr lang="en-US" sz="1800" i="1" dirty="0"/>
              <a:t> : </a:t>
            </a:r>
            <a:endParaRPr lang="en-US" sz="1800" i="1" dirty="0" smtClean="0"/>
          </a:p>
          <a:p>
            <a:pPr algn="just"/>
            <a:endParaRPr lang="en-US" sz="1800" i="1" dirty="0"/>
          </a:p>
          <a:p>
            <a:pPr marL="2847975" lvl="8" indent="0" algn="just">
              <a:buNone/>
              <a:tabLst>
                <a:tab pos="7596188" algn="l"/>
              </a:tabLst>
            </a:pPr>
            <a:r>
              <a:rPr lang="en-US" sz="1800" i="1" dirty="0"/>
              <a:t> </a:t>
            </a:r>
            <a:r>
              <a:rPr lang="en-US" sz="1800" i="1" dirty="0" smtClean="0"/>
              <a:t>                      ………….(3)</a:t>
            </a:r>
          </a:p>
          <a:p>
            <a:pPr algn="just"/>
            <a:endParaRPr lang="en-US" sz="1800" i="1" dirty="0"/>
          </a:p>
          <a:p>
            <a:pPr algn="just"/>
            <a:r>
              <a:rPr lang="fi-FI" sz="1800" dirty="0"/>
              <a:t>Jika persamaan (3) disubsitusi ke rumus (1), maka diperoleh : </a:t>
            </a:r>
            <a:endParaRPr lang="fi-FI" sz="1800" dirty="0" smtClean="0"/>
          </a:p>
          <a:p>
            <a:pPr marL="82296" indent="0" algn="just">
              <a:buNone/>
            </a:pPr>
            <a:r>
              <a:rPr lang="en-US" sz="1800" i="1" dirty="0" smtClean="0"/>
              <a:t>                                                             ………………(4)</a:t>
            </a:r>
          </a:p>
          <a:p>
            <a:pPr algn="just"/>
            <a:endParaRPr lang="en-US" sz="1800" dirty="0" smtClean="0"/>
          </a:p>
          <a:p>
            <a:pPr algn="just"/>
            <a:r>
              <a:rPr lang="fr-FR" sz="1800" dirty="0" err="1"/>
              <a:t>Jika</a:t>
            </a:r>
            <a:r>
              <a:rPr lang="fr-FR" sz="1800" dirty="0"/>
              <a:t> T &lt;&lt; RC, </a:t>
            </a:r>
            <a:r>
              <a:rPr lang="fr-FR" sz="1800" dirty="0" err="1"/>
              <a:t>dapat</a:t>
            </a:r>
            <a:r>
              <a:rPr lang="fr-FR" sz="1800" dirty="0"/>
              <a:t> </a:t>
            </a:r>
            <a:r>
              <a:rPr lang="fr-FR" sz="1800" dirty="0" err="1"/>
              <a:t>ditulis</a:t>
            </a:r>
            <a:r>
              <a:rPr lang="fr-FR" sz="1800" dirty="0"/>
              <a:t> :  </a:t>
            </a:r>
            <a:endParaRPr lang="fr-FR" sz="1800" dirty="0" smtClean="0"/>
          </a:p>
          <a:p>
            <a:pPr marL="82296" indent="0" algn="just">
              <a:buNone/>
            </a:pPr>
            <a:endParaRPr lang="fr-FR" sz="1800" dirty="0"/>
          </a:p>
          <a:p>
            <a:pPr marL="82296" indent="0" algn="just">
              <a:buNone/>
            </a:pPr>
            <a:r>
              <a:rPr lang="fr-FR" sz="1800" dirty="0"/>
              <a:t>	</a:t>
            </a:r>
            <a:r>
              <a:rPr lang="fr-FR" sz="1800" dirty="0" smtClean="0"/>
              <a:t>                                                    …………….(5)</a:t>
            </a:r>
            <a:endParaRPr lang="fr-FR" sz="1800" dirty="0"/>
          </a:p>
          <a:p>
            <a:pPr algn="just"/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disubsitusi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rumus</a:t>
            </a:r>
            <a:r>
              <a:rPr lang="en-US" sz="1800" dirty="0"/>
              <a:t> (4)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persamaan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sederhana</a:t>
            </a:r>
            <a:r>
              <a:rPr lang="en-US" sz="1800" dirty="0"/>
              <a:t> : </a:t>
            </a:r>
            <a:endParaRPr lang="en-US" sz="1800" dirty="0" smtClean="0"/>
          </a:p>
          <a:p>
            <a:pPr marL="82296" indent="0" algn="just">
              <a:buNone/>
            </a:pPr>
            <a:r>
              <a:rPr lang="fr-FR" sz="1800" dirty="0" smtClean="0"/>
              <a:t>  </a:t>
            </a:r>
          </a:p>
          <a:p>
            <a:pPr marL="82296" indent="0" algn="just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                                                                   …...........(6)</a:t>
            </a:r>
            <a:endParaRPr lang="en-US" sz="1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05854"/>
              </p:ext>
            </p:extLst>
          </p:nvPr>
        </p:nvGraphicFramePr>
        <p:xfrm>
          <a:off x="1600199" y="3962400"/>
          <a:ext cx="2967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4" imgW="1143000" imgH="304560" progId="Equation.DSMT4">
                  <p:embed/>
                </p:oleObj>
              </mc:Choice>
              <mc:Fallback>
                <p:oleObj name="Equation" r:id="rId4" imgW="1143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199" y="3962400"/>
                        <a:ext cx="29673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33529"/>
              </p:ext>
            </p:extLst>
          </p:nvPr>
        </p:nvGraphicFramePr>
        <p:xfrm>
          <a:off x="1576880" y="2895600"/>
          <a:ext cx="2614120" cy="69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6" imgW="1104840" imgH="291960" progId="Equation.DSMT4">
                  <p:embed/>
                </p:oleObj>
              </mc:Choice>
              <mc:Fallback>
                <p:oleObj name="Equation" r:id="rId6" imgW="1104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76880" y="2895600"/>
                        <a:ext cx="2614120" cy="691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818717"/>
              </p:ext>
            </p:extLst>
          </p:nvPr>
        </p:nvGraphicFramePr>
        <p:xfrm>
          <a:off x="1828800" y="1600200"/>
          <a:ext cx="2104370" cy="76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8" imgW="799920" imgH="291960" progId="Equation.DSMT4">
                  <p:embed/>
                </p:oleObj>
              </mc:Choice>
              <mc:Fallback>
                <p:oleObj name="Equation" r:id="rId8" imgW="7999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8800" y="1600200"/>
                        <a:ext cx="2104370" cy="76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579492"/>
              </p:ext>
            </p:extLst>
          </p:nvPr>
        </p:nvGraphicFramePr>
        <p:xfrm>
          <a:off x="1600200" y="5486400"/>
          <a:ext cx="2590801" cy="59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10" imgW="1002960" imgH="228600" progId="Equation.DSMT4">
                  <p:embed/>
                </p:oleObj>
              </mc:Choice>
              <mc:Fallback>
                <p:oleObj name="Equation" r:id="rId10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00200" y="5486400"/>
                        <a:ext cx="2590801" cy="59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0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/>
          <a:lstStyle/>
          <a:p>
            <a:pPr algn="just"/>
            <a:r>
              <a:rPr lang="en-US" sz="1800" dirty="0" err="1" smtClean="0"/>
              <a:t>Vm</a:t>
            </a:r>
            <a:r>
              <a:rPr lang="en-US" sz="1800" dirty="0" smtClean="0"/>
              <a:t>/R </a:t>
            </a:r>
            <a:r>
              <a:rPr lang="en-US" sz="1800" dirty="0" err="1"/>
              <a:t>tidak</a:t>
            </a:r>
            <a:r>
              <a:rPr lang="en-US" sz="1800" dirty="0"/>
              <a:t> lain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I,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terlihat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I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kapasitor</a:t>
            </a:r>
            <a:r>
              <a:rPr lang="en-US" sz="1800" dirty="0"/>
              <a:t> C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i="1" dirty="0"/>
              <a:t>ripple </a:t>
            </a:r>
            <a:r>
              <a:rPr lang="en-US" sz="1800" i="1" dirty="0" err="1" smtClean="0"/>
              <a:t>Vr</a:t>
            </a:r>
            <a:endParaRPr lang="en-US" sz="1800" i="1" dirty="0"/>
          </a:p>
          <a:p>
            <a:pPr algn="just"/>
            <a:r>
              <a:rPr lang="sv-SE" sz="1800" dirty="0" smtClean="0"/>
              <a:t>Perhitungan </a:t>
            </a:r>
            <a:r>
              <a:rPr lang="sv-SE" sz="1800" dirty="0"/>
              <a:t>ini efektif untuk mendapatkan nilai tegangan ripple yang diinginkan. </a:t>
            </a:r>
            <a:endParaRPr lang="sv-SE" sz="1800" dirty="0" smtClean="0"/>
          </a:p>
          <a:p>
            <a:pPr algn="just"/>
            <a:r>
              <a:rPr lang="sv-SE" sz="1800" dirty="0" smtClean="0"/>
              <a:t>Sehingga: </a:t>
            </a:r>
          </a:p>
          <a:p>
            <a:pPr marL="82296" indent="0" algn="just">
              <a:buNone/>
            </a:pPr>
            <a:r>
              <a:rPr lang="sv-SE" sz="1800" dirty="0"/>
              <a:t> </a:t>
            </a:r>
            <a:r>
              <a:rPr lang="sv-SE" sz="1800" dirty="0" smtClean="0"/>
              <a:t>                                             ............................(7)</a:t>
            </a:r>
          </a:p>
          <a:p>
            <a:pPr algn="just"/>
            <a:endParaRPr lang="sv-SE" sz="1800" dirty="0"/>
          </a:p>
          <a:p>
            <a:pPr algn="just"/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/>
              <a:t>penyederhanaan</a:t>
            </a:r>
            <a:r>
              <a:rPr lang="en-US" sz="1800" i="1" dirty="0"/>
              <a:t> </a:t>
            </a:r>
            <a:r>
              <a:rPr lang="en-US" sz="1800" i="1" dirty="0" err="1"/>
              <a:t>biasanya</a:t>
            </a:r>
            <a:r>
              <a:rPr lang="en-US" sz="1800" i="1" dirty="0"/>
              <a:t> </a:t>
            </a:r>
            <a:r>
              <a:rPr lang="en-US" sz="1800" i="1" dirty="0" err="1"/>
              <a:t>dianggap</a:t>
            </a:r>
            <a:r>
              <a:rPr lang="en-US" sz="1800" i="1" dirty="0"/>
              <a:t> T=</a:t>
            </a:r>
            <a:r>
              <a:rPr lang="en-US" sz="1800" i="1" dirty="0" err="1"/>
              <a:t>Tp</a:t>
            </a:r>
            <a:r>
              <a:rPr lang="en-US" sz="1800" i="1" dirty="0"/>
              <a:t>, </a:t>
            </a:r>
            <a:r>
              <a:rPr lang="en-US" sz="1800" i="1" dirty="0" err="1"/>
              <a:t>yaitu</a:t>
            </a:r>
            <a:r>
              <a:rPr lang="en-US" sz="1800" i="1" dirty="0"/>
              <a:t> </a:t>
            </a:r>
            <a:r>
              <a:rPr lang="en-US" sz="1800" i="1" dirty="0" err="1"/>
              <a:t>periode</a:t>
            </a:r>
            <a:r>
              <a:rPr lang="en-US" sz="1800" i="1" dirty="0"/>
              <a:t> </a:t>
            </a:r>
            <a:r>
              <a:rPr lang="en-US" sz="1800" i="1" dirty="0" err="1"/>
              <a:t>satu</a:t>
            </a:r>
            <a:r>
              <a:rPr lang="en-US" sz="1800" i="1" dirty="0"/>
              <a:t> </a:t>
            </a:r>
            <a:r>
              <a:rPr lang="en-US" sz="1800" i="1" dirty="0" err="1"/>
              <a:t>gelombang</a:t>
            </a:r>
            <a:r>
              <a:rPr lang="en-US" sz="1800" i="1" dirty="0"/>
              <a:t> sinus </a:t>
            </a:r>
            <a:r>
              <a:rPr lang="en-US" sz="1800" i="1" dirty="0" err="1"/>
              <a:t>dari</a:t>
            </a:r>
            <a:r>
              <a:rPr lang="en-US" sz="1800" i="1" dirty="0"/>
              <a:t> </a:t>
            </a:r>
            <a:r>
              <a:rPr lang="en-US" sz="1800" i="1" dirty="0" err="1"/>
              <a:t>jala-jala</a:t>
            </a:r>
            <a:r>
              <a:rPr lang="en-US" sz="1800" i="1" dirty="0"/>
              <a:t> </a:t>
            </a:r>
            <a:r>
              <a:rPr lang="en-US" sz="1800" i="1" dirty="0" err="1"/>
              <a:t>listrik</a:t>
            </a:r>
            <a:r>
              <a:rPr lang="en-US" sz="1800" i="1" dirty="0"/>
              <a:t> yang </a:t>
            </a:r>
            <a:r>
              <a:rPr lang="en-US" sz="1800" i="1" dirty="0" err="1"/>
              <a:t>frekuensinya</a:t>
            </a:r>
            <a:r>
              <a:rPr lang="en-US" sz="1800" i="1" dirty="0"/>
              <a:t> 50Hz </a:t>
            </a:r>
            <a:r>
              <a:rPr lang="en-US" sz="1800" i="1" dirty="0" err="1"/>
              <a:t>atau</a:t>
            </a:r>
            <a:r>
              <a:rPr lang="en-US" sz="1800" i="1" dirty="0"/>
              <a:t> 60Hz. </a:t>
            </a:r>
            <a:endParaRPr lang="en-US" sz="1800" i="1" dirty="0" smtClean="0"/>
          </a:p>
          <a:p>
            <a:pPr algn="just"/>
            <a:r>
              <a:rPr lang="en-US" sz="1800" i="1" dirty="0" err="1" smtClean="0"/>
              <a:t>Jika</a:t>
            </a:r>
            <a:r>
              <a:rPr lang="en-US" sz="1800" i="1" dirty="0" smtClean="0"/>
              <a:t> </a:t>
            </a:r>
            <a:r>
              <a:rPr lang="en-US" sz="1800" i="1" dirty="0" err="1"/>
              <a:t>frekuensi</a:t>
            </a:r>
            <a:r>
              <a:rPr lang="en-US" sz="1800" i="1" dirty="0"/>
              <a:t> </a:t>
            </a:r>
            <a:r>
              <a:rPr lang="en-US" sz="1800" i="1" dirty="0" err="1"/>
              <a:t>jala-jala</a:t>
            </a:r>
            <a:r>
              <a:rPr lang="en-US" sz="1800" i="1" dirty="0"/>
              <a:t> </a:t>
            </a:r>
            <a:r>
              <a:rPr lang="en-US" sz="1800" i="1" dirty="0" err="1"/>
              <a:t>listrik</a:t>
            </a:r>
            <a:r>
              <a:rPr lang="en-US" sz="1800" i="1" dirty="0"/>
              <a:t> 50Hz, </a:t>
            </a:r>
            <a:r>
              <a:rPr lang="en-US" sz="1800" i="1" dirty="0" err="1"/>
              <a:t>maka</a:t>
            </a:r>
            <a:r>
              <a:rPr lang="en-US" sz="1800" i="1" dirty="0"/>
              <a:t> </a:t>
            </a:r>
            <a:r>
              <a:rPr lang="en-US" sz="1800" i="1" dirty="0" err="1" smtClean="0"/>
              <a:t>pada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penyearah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setengah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gelombang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berlaku</a:t>
            </a:r>
            <a:r>
              <a:rPr lang="en-US" sz="1800" i="1" dirty="0" smtClean="0"/>
              <a:t>: T </a:t>
            </a:r>
            <a:r>
              <a:rPr lang="en-US" sz="1800" i="1" dirty="0"/>
              <a:t>= </a:t>
            </a:r>
            <a:r>
              <a:rPr lang="en-US" sz="1800" i="1" dirty="0" err="1"/>
              <a:t>Tp</a:t>
            </a:r>
            <a:r>
              <a:rPr lang="en-US" sz="1800" i="1" dirty="0"/>
              <a:t> = 1/f = 1/50 = 0.02 det</a:t>
            </a:r>
            <a:r>
              <a:rPr lang="en-US" sz="1800" i="1" dirty="0" smtClean="0"/>
              <a:t>..</a:t>
            </a:r>
          </a:p>
          <a:p>
            <a:pPr algn="just"/>
            <a:r>
              <a:rPr lang="en-US" sz="1800" i="1" dirty="0" smtClean="0"/>
              <a:t> </a:t>
            </a:r>
            <a:r>
              <a:rPr lang="en-US" sz="1800" i="1" dirty="0" err="1"/>
              <a:t>Untuk</a:t>
            </a:r>
            <a:r>
              <a:rPr lang="en-US" sz="1800" i="1" dirty="0"/>
              <a:t> </a:t>
            </a:r>
            <a:r>
              <a:rPr lang="en-US" sz="1800" i="1" dirty="0" err="1"/>
              <a:t>penyearah</a:t>
            </a:r>
            <a:r>
              <a:rPr lang="en-US" sz="1800" i="1" dirty="0"/>
              <a:t> </a:t>
            </a:r>
            <a:r>
              <a:rPr lang="en-US" sz="1800" i="1" dirty="0" err="1"/>
              <a:t>gelombang</a:t>
            </a:r>
            <a:r>
              <a:rPr lang="en-US" sz="1800" i="1" dirty="0"/>
              <a:t> </a:t>
            </a:r>
            <a:r>
              <a:rPr lang="en-US" sz="1800" i="1" dirty="0" err="1"/>
              <a:t>penuh</a:t>
            </a:r>
            <a:r>
              <a:rPr lang="en-US" sz="1800" i="1" dirty="0"/>
              <a:t>, </a:t>
            </a:r>
            <a:r>
              <a:rPr lang="en-US" sz="1800" i="1" dirty="0" err="1"/>
              <a:t>tentu</a:t>
            </a:r>
            <a:r>
              <a:rPr lang="en-US" sz="1800" i="1" dirty="0"/>
              <a:t> </a:t>
            </a:r>
            <a:r>
              <a:rPr lang="en-US" sz="1800" i="1" dirty="0" err="1"/>
              <a:t>saja</a:t>
            </a:r>
            <a:r>
              <a:rPr lang="en-US" sz="1800" i="1" dirty="0"/>
              <a:t> </a:t>
            </a:r>
            <a:r>
              <a:rPr lang="en-US" sz="1800" i="1" dirty="0" err="1"/>
              <a:t>frekuensi</a:t>
            </a:r>
            <a:r>
              <a:rPr lang="en-US" sz="1800" i="1" dirty="0"/>
              <a:t> </a:t>
            </a:r>
            <a:r>
              <a:rPr lang="en-US" sz="1800" i="1" dirty="0" err="1"/>
              <a:t>gelombangnya</a:t>
            </a:r>
            <a:r>
              <a:rPr lang="en-US" sz="1800" i="1" dirty="0"/>
              <a:t> </a:t>
            </a:r>
            <a:r>
              <a:rPr lang="en-US" sz="1800" i="1" dirty="0" err="1"/>
              <a:t>dua</a:t>
            </a:r>
            <a:r>
              <a:rPr lang="en-US" sz="1800" i="1" dirty="0"/>
              <a:t> kali </a:t>
            </a:r>
            <a:r>
              <a:rPr lang="en-US" sz="1800" i="1" dirty="0" err="1"/>
              <a:t>lipat</a:t>
            </a:r>
            <a:r>
              <a:rPr lang="en-US" sz="1800" i="1" dirty="0"/>
              <a:t>, </a:t>
            </a:r>
            <a:r>
              <a:rPr lang="en-US" sz="1800" i="1" dirty="0" err="1"/>
              <a:t>sehingga</a:t>
            </a:r>
            <a:r>
              <a:rPr lang="en-US" sz="1800" i="1" dirty="0"/>
              <a:t> T = 1/2 </a:t>
            </a:r>
            <a:r>
              <a:rPr lang="en-US" sz="1800" i="1" dirty="0" err="1"/>
              <a:t>Tp</a:t>
            </a:r>
            <a:r>
              <a:rPr lang="en-US" sz="1800" i="1" dirty="0"/>
              <a:t> = </a:t>
            </a:r>
            <a:r>
              <a:rPr lang="en-US" sz="1800" i="1" dirty="0" smtClean="0"/>
              <a:t>1/2f = 0.01 </a:t>
            </a:r>
            <a:r>
              <a:rPr lang="en-US" sz="1800" i="1" dirty="0"/>
              <a:t>det. </a:t>
            </a:r>
            <a:endParaRPr lang="sv-SE" sz="1800" dirty="0" smtClean="0"/>
          </a:p>
          <a:p>
            <a:pPr algn="just"/>
            <a:endParaRPr lang="sv-SE" sz="1800" dirty="0"/>
          </a:p>
          <a:p>
            <a:pPr marL="82296" indent="0" algn="just">
              <a:buNone/>
            </a:pPr>
            <a:r>
              <a:rPr lang="sv-SE" sz="1800" dirty="0" smtClean="0"/>
              <a:t> </a:t>
            </a:r>
            <a:endParaRPr lang="sv-SE" sz="1800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91000"/>
            <a:ext cx="405015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89" y="4191000"/>
            <a:ext cx="3657600" cy="211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48897"/>
              </p:ext>
            </p:extLst>
          </p:nvPr>
        </p:nvGraphicFramePr>
        <p:xfrm>
          <a:off x="1676400" y="1600200"/>
          <a:ext cx="216746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6400" y="1600200"/>
                        <a:ext cx="216746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7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00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algn="just"/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contoh</a:t>
            </a:r>
            <a:r>
              <a:rPr lang="en-US" sz="2200" dirty="0"/>
              <a:t>, </a:t>
            </a:r>
            <a:r>
              <a:rPr lang="en-US" sz="2200" dirty="0" err="1"/>
              <a:t>anda</a:t>
            </a:r>
            <a:r>
              <a:rPr lang="en-US" sz="2200" dirty="0"/>
              <a:t> </a:t>
            </a:r>
            <a:r>
              <a:rPr lang="en-US" sz="2200" dirty="0" err="1"/>
              <a:t>mendisain</a:t>
            </a:r>
            <a:r>
              <a:rPr lang="en-US" sz="2200" dirty="0"/>
              <a:t> </a:t>
            </a:r>
            <a:r>
              <a:rPr lang="en-US" sz="2200" dirty="0" err="1"/>
              <a:t>rangkaian</a:t>
            </a:r>
            <a:r>
              <a:rPr lang="en-US" sz="2200" dirty="0"/>
              <a:t> </a:t>
            </a:r>
            <a:r>
              <a:rPr lang="en-US" sz="2200" dirty="0" err="1"/>
              <a:t>penyearah</a:t>
            </a:r>
            <a:r>
              <a:rPr lang="en-US" sz="2200" dirty="0"/>
              <a:t> </a:t>
            </a:r>
            <a:r>
              <a:rPr lang="en-US" sz="2200" dirty="0" err="1"/>
              <a:t>gelombang</a:t>
            </a:r>
            <a:r>
              <a:rPr lang="en-US" sz="2200" dirty="0"/>
              <a:t> </a:t>
            </a:r>
            <a:r>
              <a:rPr lang="en-US" sz="2200" dirty="0" err="1"/>
              <a:t>penuh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catu</a:t>
            </a:r>
            <a:r>
              <a:rPr lang="en-US" sz="2200" dirty="0"/>
              <a:t> </a:t>
            </a:r>
            <a:r>
              <a:rPr lang="en-US" sz="2200" dirty="0" err="1"/>
              <a:t>jalajala</a:t>
            </a:r>
            <a:r>
              <a:rPr lang="en-US" sz="2200" dirty="0"/>
              <a:t> </a:t>
            </a:r>
            <a:r>
              <a:rPr lang="en-US" sz="2200" dirty="0" err="1"/>
              <a:t>listrik</a:t>
            </a:r>
            <a:r>
              <a:rPr lang="en-US" sz="2200" dirty="0"/>
              <a:t> 220V/50Hz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mensuplai</a:t>
            </a:r>
            <a:r>
              <a:rPr lang="en-US" sz="2200" dirty="0"/>
              <a:t> </a:t>
            </a:r>
            <a:r>
              <a:rPr lang="en-US" sz="2200" dirty="0" err="1"/>
              <a:t>beban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0.5 A. </a:t>
            </a:r>
            <a:r>
              <a:rPr lang="en-US" sz="2200" dirty="0" err="1"/>
              <a:t>Berapa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kapasitor</a:t>
            </a:r>
            <a:r>
              <a:rPr lang="en-US" sz="2200" dirty="0"/>
              <a:t> yang </a:t>
            </a:r>
            <a:r>
              <a:rPr lang="en-US" sz="2200" dirty="0" err="1"/>
              <a:t>diperlukan</a:t>
            </a:r>
            <a:r>
              <a:rPr lang="en-US" sz="2200" dirty="0"/>
              <a:t>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rangkaian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tegangan</a:t>
            </a:r>
            <a:r>
              <a:rPr lang="en-US" sz="2200" dirty="0"/>
              <a:t> </a:t>
            </a:r>
            <a:r>
              <a:rPr lang="en-US" sz="2200" i="1" dirty="0"/>
              <a:t>ripple yang </a:t>
            </a:r>
            <a:r>
              <a:rPr lang="en-US" sz="2200" i="1" dirty="0" err="1"/>
              <a:t>tidak</a:t>
            </a:r>
            <a:r>
              <a:rPr lang="en-US" sz="2200" i="1" dirty="0"/>
              <a:t> </a:t>
            </a:r>
            <a:r>
              <a:rPr lang="en-US" sz="2200" i="1" dirty="0" err="1"/>
              <a:t>lebih</a:t>
            </a:r>
            <a:r>
              <a:rPr lang="en-US" sz="2200" i="1" dirty="0"/>
              <a:t> </a:t>
            </a:r>
            <a:r>
              <a:rPr lang="en-US" sz="2200" i="1" dirty="0" err="1"/>
              <a:t>dari</a:t>
            </a:r>
            <a:r>
              <a:rPr lang="en-US" sz="2200" i="1" dirty="0"/>
              <a:t> 0.75 </a:t>
            </a:r>
            <a:r>
              <a:rPr lang="en-US" sz="2200" i="1" dirty="0" err="1" smtClean="0"/>
              <a:t>Vpp</a:t>
            </a:r>
            <a:r>
              <a:rPr lang="en-US" sz="2200" i="1" dirty="0" smtClean="0"/>
              <a:t>. </a:t>
            </a:r>
          </a:p>
          <a:p>
            <a:pPr algn="just"/>
            <a:endParaRPr lang="en-US" sz="2200" i="1" dirty="0" smtClean="0"/>
          </a:p>
          <a:p>
            <a:pPr algn="just"/>
            <a:r>
              <a:rPr lang="en-US" sz="2200" i="1" dirty="0" smtClean="0"/>
              <a:t> </a:t>
            </a:r>
            <a:r>
              <a:rPr lang="en-US" sz="2200" i="1" dirty="0"/>
              <a:t>C = </a:t>
            </a:r>
            <a:r>
              <a:rPr lang="en-US" sz="2200" i="1" dirty="0" smtClean="0"/>
              <a:t>I.T/</a:t>
            </a:r>
            <a:r>
              <a:rPr lang="en-US" sz="2200" i="1" dirty="0" err="1" smtClean="0"/>
              <a:t>Vr</a:t>
            </a:r>
            <a:r>
              <a:rPr lang="de-DE" sz="2200" dirty="0" smtClean="0"/>
              <a:t> </a:t>
            </a:r>
            <a:r>
              <a:rPr lang="de-DE" sz="2200" dirty="0"/>
              <a:t>= (0.5) (0.01)/0.75 = 6600 uF.  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5181600" cy="179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Voltage regulator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48640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Regulator Voltage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filter </a:t>
            </a:r>
            <a:r>
              <a:rPr lang="en-US" sz="1800" dirty="0" err="1"/>
              <a:t>tegangan</a:t>
            </a:r>
            <a:r>
              <a:rPr lang="en-US" sz="1800" dirty="0"/>
              <a:t> agar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keinginan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power supply </a:t>
            </a:r>
            <a:r>
              <a:rPr lang="en-US" sz="1800" dirty="0" err="1"/>
              <a:t>maka</a:t>
            </a:r>
            <a:r>
              <a:rPr lang="en-US" sz="1800" dirty="0"/>
              <a:t> IC Regulator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stabilnya</a:t>
            </a:r>
            <a:r>
              <a:rPr lang="en-US" sz="1800" dirty="0"/>
              <a:t> </a:t>
            </a:r>
            <a:r>
              <a:rPr lang="en-US" sz="1800" dirty="0" err="1"/>
              <a:t>outputan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r>
              <a:rPr lang="en-US" sz="1800" dirty="0" err="1"/>
              <a:t>susunan</a:t>
            </a:r>
            <a:r>
              <a:rPr lang="en-US" sz="1800" dirty="0"/>
              <a:t> kaki IC regulator </a:t>
            </a:r>
            <a:r>
              <a:rPr lang="en-US" sz="1800" dirty="0" err="1"/>
              <a:t>tersebut</a:t>
            </a:r>
            <a:r>
              <a:rPr lang="en-US" sz="1800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9626"/>
            <a:ext cx="3505200" cy="329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34478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Tipe</a:t>
            </a:r>
            <a:r>
              <a:rPr lang="en-US" dirty="0" smtClean="0"/>
              <a:t> 78XX </a:t>
            </a:r>
            <a:r>
              <a:rPr lang="en-US" dirty="0" err="1" smtClean="0"/>
              <a:t>untuk</a:t>
            </a:r>
            <a:r>
              <a:rPr lang="en-US" dirty="0" smtClean="0"/>
              <a:t> regulator 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Tipe</a:t>
            </a:r>
            <a:r>
              <a:rPr lang="en-US" dirty="0" smtClean="0"/>
              <a:t> 79XX </a:t>
            </a:r>
            <a:r>
              <a:rPr lang="en-US" dirty="0" err="1" smtClean="0"/>
              <a:t>untuk</a:t>
            </a:r>
            <a:r>
              <a:rPr lang="en-US" dirty="0" smtClean="0"/>
              <a:t> regulator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RANGKAIAN PENYEARAH (RECTIFIER)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638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yang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merubah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bolak-balik</a:t>
            </a:r>
            <a:r>
              <a:rPr lang="en-US" sz="1800" dirty="0"/>
              <a:t> (alternating current/AC)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searah</a:t>
            </a:r>
            <a:r>
              <a:rPr lang="en-US" sz="1800" dirty="0"/>
              <a:t> (</a:t>
            </a:r>
            <a:r>
              <a:rPr lang="en-US" sz="1800" dirty="0" err="1"/>
              <a:t>Dirrect</a:t>
            </a:r>
            <a:r>
              <a:rPr lang="en-US" sz="1800" dirty="0"/>
              <a:t> Current/DC). </a:t>
            </a:r>
            <a:endParaRPr lang="en-US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/>
              <a:t>elektronika</a:t>
            </a:r>
            <a:r>
              <a:rPr lang="en-US" sz="1800" dirty="0"/>
              <a:t> yang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 smtClean="0"/>
              <a:t>dioda</a:t>
            </a:r>
            <a:r>
              <a:rPr lang="en-US" sz="18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RANGKAIAN PENYEARAH TERBAGI ATAS:</a:t>
            </a:r>
          </a:p>
          <a:p>
            <a:pPr marL="425196" indent="-342900" algn="just">
              <a:lnSpc>
                <a:spcPct val="150000"/>
              </a:lnSpc>
              <a:buAutoNum type="arabicPeriod"/>
            </a:pPr>
            <a:r>
              <a:rPr lang="en-US" sz="1800" dirty="0" smtClean="0"/>
              <a:t>RANGKAIAN PENYEARAH SETENGAH GELOMBANG</a:t>
            </a:r>
          </a:p>
          <a:p>
            <a:pPr marL="425196" indent="-342900" algn="just">
              <a:lnSpc>
                <a:spcPct val="150000"/>
              </a:lnSpc>
              <a:buAutoNum type="arabicPeriod"/>
            </a:pPr>
            <a:r>
              <a:rPr lang="en-US" sz="1800" dirty="0" smtClean="0"/>
              <a:t>RANGKAIAN PENYEARAH GELOMBANG PENUH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0688" cy="5105400"/>
          </a:xfrm>
        </p:spPr>
        <p:txBody>
          <a:bodyPr/>
          <a:lstStyle/>
          <a:p>
            <a:pPr algn="just"/>
            <a:r>
              <a:rPr lang="en-US" sz="2000" dirty="0" err="1"/>
              <a:t>Misalnya</a:t>
            </a:r>
            <a:r>
              <a:rPr lang="en-US" sz="2000" dirty="0"/>
              <a:t> 7805 </a:t>
            </a:r>
            <a:r>
              <a:rPr lang="en-US" sz="2000" dirty="0" err="1"/>
              <a:t>adalah</a:t>
            </a:r>
            <a:r>
              <a:rPr lang="en-US" sz="2000" dirty="0"/>
              <a:t> regulator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5 </a:t>
            </a:r>
            <a:r>
              <a:rPr lang="en-US" sz="2000" dirty="0" smtClean="0"/>
              <a:t>volt </a:t>
            </a:r>
            <a:r>
              <a:rPr lang="en-US" sz="2000" dirty="0" err="1" smtClean="0"/>
              <a:t>dan</a:t>
            </a:r>
            <a:r>
              <a:rPr lang="en-US" sz="2000" dirty="0" smtClean="0"/>
              <a:t> 7812 </a:t>
            </a:r>
            <a:r>
              <a:rPr lang="en-US" sz="2000" dirty="0"/>
              <a:t>regulator </a:t>
            </a:r>
            <a:r>
              <a:rPr lang="en-US" sz="2000" dirty="0" err="1"/>
              <a:t>tegangan</a:t>
            </a:r>
            <a:r>
              <a:rPr lang="en-US" sz="2000" dirty="0"/>
              <a:t> 12 volt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seterusnya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/>
              <a:t>seri</a:t>
            </a:r>
            <a:r>
              <a:rPr lang="en-US" sz="2000" dirty="0"/>
              <a:t> 79XX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7905 </a:t>
            </a:r>
            <a:r>
              <a:rPr lang="en-US" sz="2000" dirty="0" err="1"/>
              <a:t>dan</a:t>
            </a:r>
            <a:r>
              <a:rPr lang="en-US" sz="2000" dirty="0"/>
              <a:t> 7912 yang </a:t>
            </a:r>
            <a:r>
              <a:rPr lang="en-US" sz="2000" dirty="0" err="1"/>
              <a:t>berturut-turut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regulator </a:t>
            </a:r>
            <a:r>
              <a:rPr lang="en-US" sz="2000" dirty="0" err="1"/>
              <a:t>tegangan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5 </a:t>
            </a:r>
            <a:r>
              <a:rPr lang="en-US" sz="2000" dirty="0" err="1"/>
              <a:t>dan</a:t>
            </a:r>
            <a:r>
              <a:rPr lang="en-US" sz="2000" dirty="0"/>
              <a:t> 12 volt. 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943600" cy="300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92162"/>
          </a:xfrm>
        </p:spPr>
        <p:txBody>
          <a:bodyPr/>
          <a:lstStyle/>
          <a:p>
            <a:r>
              <a:rPr lang="en-US" dirty="0" smtClean="0"/>
              <a:t>TRANSFORMATOR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990600"/>
                <a:ext cx="7866888" cy="5562600"/>
              </a:xfrm>
            </p:spPr>
            <p:txBody>
              <a:bodyPr>
                <a:normAutofit/>
              </a:bodyPr>
              <a:lstStyle/>
              <a:p>
                <a:r>
                  <a:rPr lang="en-US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Transformator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atau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transformer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atau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trafo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adalah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komponen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elektromagnetik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yang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dapat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mengubah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taraf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suatu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tegangan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AC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ke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taraf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yang lain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</a:p>
              <a:p>
                <a:endPara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2296" indent="0">
                  <a:buNone/>
                </a:pPr>
                <a:endParaRPr 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Hal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ini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berhubungan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dengan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jumlah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lilitan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primer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lilitan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sekunder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pada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trafo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</a:p>
              <a:p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Hubungan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antara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lilitan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primer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dan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sekunder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adalah</a:t>
                </a:r>
                <a:r>
                  <a:rPr lang="en-US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:</a:t>
                </a:r>
              </a:p>
              <a:p>
                <a:pPr marL="82296" indent="0">
                  <a:buNone/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𝑉𝑝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𝑉𝑠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𝑁𝑝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𝑁𝑠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dengan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daya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pada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trafo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adalah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Pp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Ps</a:t>
                </a:r>
              </a:p>
              <a:p>
                <a:pPr marL="82296" indent="0">
                  <a:buNone/>
                </a:pP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Dimana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Pp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Vp.Ip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dan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Ps =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Vs.Is</a:t>
                </a:r>
                <a:endPara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2296" indent="0">
                  <a:buNone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maka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Vp.Ip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</a:t>
                </a:r>
                <a:r>
                  <a:rPr lang="en-US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Vs.Is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990600"/>
                <a:ext cx="7866888" cy="5562600"/>
              </a:xfrm>
              <a:blipFill rotWithShape="1">
                <a:blip r:embed="rId3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32" y="1752600"/>
            <a:ext cx="1992419" cy="18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74" y="1782097"/>
            <a:ext cx="23812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JENIS-JENIS TRAFO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486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smtClean="0"/>
              <a:t>1. Step-Up</a:t>
            </a:r>
            <a:endParaRPr lang="en-US" b="1" dirty="0"/>
          </a:p>
          <a:p>
            <a:pPr algn="just"/>
            <a:r>
              <a:rPr lang="en-US" sz="1800" dirty="0" err="1" smtClean="0"/>
              <a:t>Transformator</a:t>
            </a:r>
            <a:r>
              <a:rPr lang="en-US" sz="1800" dirty="0" smtClean="0"/>
              <a:t> </a:t>
            </a:r>
            <a:r>
              <a:rPr lang="en-US" sz="1800" dirty="0"/>
              <a:t>step-up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transformator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lilitan</a:t>
            </a:r>
            <a:r>
              <a:rPr lang="en-US" sz="1800" dirty="0"/>
              <a:t> </a:t>
            </a:r>
            <a:r>
              <a:rPr lang="en-US" sz="1800" dirty="0" err="1"/>
              <a:t>sekunder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lilitan</a:t>
            </a:r>
            <a:r>
              <a:rPr lang="en-US" sz="1800" dirty="0"/>
              <a:t> primer,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penaik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Transformator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biasa</a:t>
            </a:r>
            <a:r>
              <a:rPr lang="en-US" sz="1800" dirty="0"/>
              <a:t> </a:t>
            </a:r>
            <a:r>
              <a:rPr lang="en-US" sz="1800" dirty="0" err="1"/>
              <a:t>ditemui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pembangkit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listrik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penaik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smtClean="0"/>
              <a:t>generator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transmisi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/>
              <a:t>lambang</a:t>
            </a:r>
            <a:r>
              <a:rPr lang="en-US" sz="1800" dirty="0"/>
              <a:t> </a:t>
            </a:r>
            <a:r>
              <a:rPr lang="en-US" sz="1800" dirty="0" err="1"/>
              <a:t>transformator</a:t>
            </a:r>
            <a:r>
              <a:rPr lang="en-US" sz="1800" dirty="0"/>
              <a:t> step-up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9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JENIS-JENIS TRAFO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486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2</a:t>
            </a:r>
            <a:r>
              <a:rPr lang="en-US" b="1" dirty="0" smtClean="0"/>
              <a:t>. Step-Down</a:t>
            </a:r>
            <a:endParaRPr lang="en-US" b="1" dirty="0"/>
          </a:p>
          <a:p>
            <a:pPr algn="just"/>
            <a:r>
              <a:rPr lang="en-US" sz="1800" dirty="0" err="1"/>
              <a:t>Transformator</a:t>
            </a:r>
            <a:r>
              <a:rPr lang="en-US" sz="1800" dirty="0"/>
              <a:t> step-down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lilitan</a:t>
            </a:r>
            <a:r>
              <a:rPr lang="en-US" sz="1800" dirty="0"/>
              <a:t> </a:t>
            </a:r>
            <a:r>
              <a:rPr lang="en-US" sz="1800" dirty="0" err="1"/>
              <a:t>sekunder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sedikit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lilitan</a:t>
            </a:r>
            <a:r>
              <a:rPr lang="en-US" sz="1800" dirty="0"/>
              <a:t> primer,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penurun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Transformator</a:t>
            </a:r>
            <a:r>
              <a:rPr lang="en-US" sz="1800" dirty="0" smtClean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ditemui</a:t>
            </a:r>
            <a:r>
              <a:rPr lang="en-US" sz="1800" dirty="0"/>
              <a:t>,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smtClean="0"/>
              <a:t>adaptor AC-DC.</a:t>
            </a:r>
          </a:p>
          <a:p>
            <a:pPr algn="just"/>
            <a:r>
              <a:rPr lang="en-US" sz="1800" dirty="0" err="1" smtClean="0"/>
              <a:t>lambang</a:t>
            </a:r>
            <a:r>
              <a:rPr lang="en-US" sz="1800" dirty="0" smtClean="0"/>
              <a:t> </a:t>
            </a:r>
            <a:r>
              <a:rPr lang="en-US" sz="1800" dirty="0" err="1"/>
              <a:t>transformator</a:t>
            </a:r>
            <a:r>
              <a:rPr lang="en-US" sz="1800" dirty="0"/>
              <a:t> </a:t>
            </a:r>
            <a:r>
              <a:rPr lang="en-US" sz="1800" dirty="0" smtClean="0"/>
              <a:t>step-down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70" y="3428206"/>
            <a:ext cx="2205730" cy="220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770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,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lilitan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.</a:t>
            </a:r>
          </a:p>
          <a:p>
            <a:pPr marL="82296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:</a:t>
            </a:r>
            <a:endParaRPr lang="en-US" dirty="0"/>
          </a:p>
          <a:p>
            <a:pPr marL="82296" indent="0">
              <a:buNone/>
            </a:pPr>
            <a:r>
              <a:rPr lang="en-US" sz="2900" i="1" dirty="0" err="1"/>
              <a:t>Jika</a:t>
            </a:r>
            <a:r>
              <a:rPr lang="en-US" sz="2900" i="1" dirty="0"/>
              <a:t> </a:t>
            </a:r>
            <a:r>
              <a:rPr lang="en-US" sz="2900" i="1" dirty="0" err="1"/>
              <a:t>diketahui</a:t>
            </a:r>
            <a:r>
              <a:rPr lang="en-US" sz="2900" i="1" dirty="0"/>
              <a:t> : </a:t>
            </a:r>
            <a:endParaRPr lang="en-US" sz="2900" dirty="0"/>
          </a:p>
          <a:p>
            <a:pPr marL="82296" indent="0">
              <a:buNone/>
            </a:pPr>
            <a:r>
              <a:rPr lang="en-US" sz="2900" i="1" dirty="0"/>
              <a:t>V</a:t>
            </a:r>
            <a:r>
              <a:rPr lang="en-US" sz="2900" i="1" dirty="0" smtClean="0"/>
              <a:t>P</a:t>
            </a:r>
            <a:r>
              <a:rPr lang="en-US" sz="2900" i="1" dirty="0"/>
              <a:t>	: 220 V</a:t>
            </a:r>
            <a:endParaRPr lang="en-US" sz="2900" dirty="0"/>
          </a:p>
          <a:p>
            <a:pPr marL="82296" indent="0">
              <a:buNone/>
            </a:pPr>
            <a:r>
              <a:rPr lang="en-US" sz="2900" i="1" dirty="0"/>
              <a:t>NP	: 734 </a:t>
            </a:r>
            <a:r>
              <a:rPr lang="en-US" sz="2900" i="1" dirty="0" err="1"/>
              <a:t>lilit</a:t>
            </a:r>
            <a:endParaRPr lang="en-US" sz="2900" dirty="0"/>
          </a:p>
          <a:p>
            <a:pPr marL="82296" indent="0">
              <a:buNone/>
            </a:pPr>
            <a:r>
              <a:rPr lang="en-US" sz="2900" i="1" dirty="0"/>
              <a:t>NS	: 80 </a:t>
            </a:r>
            <a:r>
              <a:rPr lang="en-US" sz="2900" i="1" dirty="0" err="1" smtClean="0"/>
              <a:t>lilit</a:t>
            </a:r>
            <a:endParaRPr lang="en-US" sz="2900" i="1" dirty="0" smtClean="0"/>
          </a:p>
          <a:p>
            <a:pPr marL="82296" indent="0">
              <a:buNone/>
            </a:pPr>
            <a:r>
              <a:rPr lang="en-US" sz="2900" i="1" dirty="0" smtClean="0"/>
              <a:t>Is 	: 0,8 A</a:t>
            </a:r>
            <a:endParaRPr lang="en-US" sz="2900" dirty="0"/>
          </a:p>
          <a:p>
            <a:pPr marL="82296" indent="0">
              <a:buNone/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 </a:t>
            </a:r>
            <a:r>
              <a:rPr lang="en-US" dirty="0" smtClean="0"/>
              <a:t>(VS</a:t>
            </a:r>
            <a:r>
              <a:rPr lang="en-US" dirty="0"/>
              <a:t>):</a:t>
            </a:r>
          </a:p>
          <a:p>
            <a:pPr marL="82296" indent="0">
              <a:buNone/>
            </a:pPr>
            <a:r>
              <a:rPr lang="en-US" dirty="0" err="1"/>
              <a:t>Jawab</a:t>
            </a:r>
            <a:r>
              <a:rPr lang="en-US" dirty="0"/>
              <a:t>:</a:t>
            </a:r>
          </a:p>
          <a:p>
            <a:pPr marL="82296" indent="0">
              <a:buNone/>
            </a:pPr>
            <a:r>
              <a:rPr lang="en-US" dirty="0"/>
              <a:t> 			 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pPr marL="82296" indent="0">
              <a:buNone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: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pPr marL="82296" indent="0">
              <a:buNone/>
            </a:pPr>
            <a:r>
              <a:rPr lang="en-US" dirty="0"/>
              <a:t>			 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pPr marL="82296" indent="0">
              <a:buNone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: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pPr marL="82296" indent="0">
              <a:buNone/>
            </a:pPr>
            <a:r>
              <a:rPr lang="en-US" dirty="0"/>
              <a:t>	 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06" y="3571875"/>
            <a:ext cx="714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4681228"/>
            <a:ext cx="714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62675"/>
            <a:ext cx="7143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099843"/>
              </p:ext>
            </p:extLst>
          </p:nvPr>
        </p:nvGraphicFramePr>
        <p:xfrm>
          <a:off x="3328986" y="3150358"/>
          <a:ext cx="1201739" cy="88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Equation" r:id="rId5" imgW="583920" imgH="431640" progId="Equation.DSMT4">
                  <p:embed/>
                </p:oleObj>
              </mc:Choice>
              <mc:Fallback>
                <p:oleObj name="Equation" r:id="rId5" imgW="583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8986" y="3150358"/>
                        <a:ext cx="1201739" cy="88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308690"/>
              </p:ext>
            </p:extLst>
          </p:nvPr>
        </p:nvGraphicFramePr>
        <p:xfrm>
          <a:off x="5562600" y="3356572"/>
          <a:ext cx="3069127" cy="68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Equation" r:id="rId7" imgW="1942920" imgH="431640" progId="Equation.DSMT4">
                  <p:embed/>
                </p:oleObj>
              </mc:Choice>
              <mc:Fallback>
                <p:oleObj name="Equation" r:id="rId7" imgW="1942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2600" y="3356572"/>
                        <a:ext cx="3069127" cy="682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54863"/>
              </p:ext>
            </p:extLst>
          </p:nvPr>
        </p:nvGraphicFramePr>
        <p:xfrm>
          <a:off x="1338262" y="4411352"/>
          <a:ext cx="11001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Equation" r:id="rId9" imgW="533160" imgH="431640" progId="Equation.DSMT4">
                  <p:embed/>
                </p:oleObj>
              </mc:Choice>
              <mc:Fallback>
                <p:oleObj name="Equation" r:id="rId9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8262" y="4411352"/>
                        <a:ext cx="1100138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56642"/>
              </p:ext>
            </p:extLst>
          </p:nvPr>
        </p:nvGraphicFramePr>
        <p:xfrm>
          <a:off x="3719819" y="4627252"/>
          <a:ext cx="3783282" cy="63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11" imgW="2590560" imgH="431640" progId="Equation.DSMT4">
                  <p:embed/>
                </p:oleObj>
              </mc:Choice>
              <mc:Fallback>
                <p:oleObj name="Equation" r:id="rId11" imgW="2590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19819" y="4627252"/>
                        <a:ext cx="3783282" cy="63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44752"/>
              </p:ext>
            </p:extLst>
          </p:nvPr>
        </p:nvGraphicFramePr>
        <p:xfrm>
          <a:off x="1273277" y="5942749"/>
          <a:ext cx="2185987" cy="46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tion" r:id="rId13" imgW="1066680" imgH="228600" progId="Equation.DSMT4">
                  <p:embed/>
                </p:oleObj>
              </mc:Choice>
              <mc:Fallback>
                <p:oleObj name="Equation" r:id="rId13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73277" y="5942749"/>
                        <a:ext cx="2185987" cy="468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056417"/>
              </p:ext>
            </p:extLst>
          </p:nvPr>
        </p:nvGraphicFramePr>
        <p:xfrm>
          <a:off x="4655879" y="6029324"/>
          <a:ext cx="3730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15" imgW="1904760" imgH="228600" progId="Equation.DSMT4">
                  <p:embed/>
                </p:oleObj>
              </mc:Choice>
              <mc:Fallback>
                <p:oleObj name="Equation" r:id="rId15" imgW="1904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55879" y="6029324"/>
                        <a:ext cx="37306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63976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Algerian" pitchFamily="82" charset="0"/>
              </a:rPr>
              <a:t>1.RANGKAIAN PENYEARAH SETENGAH GELOMBANG</a:t>
            </a:r>
            <a:endParaRPr lang="en-US" sz="2400" b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90688" cy="5334000"/>
          </a:xfrm>
        </p:spPr>
        <p:txBody>
          <a:bodyPr/>
          <a:lstStyle/>
          <a:p>
            <a:pPr algn="just"/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sederhana</a:t>
            </a:r>
            <a:r>
              <a:rPr lang="en-US" sz="1800" dirty="0"/>
              <a:t> yang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dibangun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diode </a:t>
            </a:r>
            <a:r>
              <a:rPr lang="en-US" sz="1800" dirty="0" err="1"/>
              <a:t>saja</a:t>
            </a:r>
            <a:r>
              <a:rPr lang="en-US" sz="1800" dirty="0"/>
              <a:t>,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diilustrasikan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 smtClean="0"/>
              <a:t>:</a:t>
            </a:r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83" y="1676400"/>
            <a:ext cx="408193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79" y="4169568"/>
            <a:ext cx="4356998" cy="185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smtClean="0"/>
              <a:t> :</a:t>
            </a:r>
          </a:p>
          <a:p>
            <a:pPr marL="425196" indent="-342900" algn="just">
              <a:buAutoNum type="arabicPeriod"/>
            </a:pP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(</a:t>
            </a:r>
            <a:r>
              <a:rPr lang="en-US" sz="1800" dirty="0" err="1"/>
              <a:t>puncak</a:t>
            </a:r>
            <a:r>
              <a:rPr lang="en-US" sz="1800" dirty="0"/>
              <a:t>) </a:t>
            </a:r>
            <a:r>
              <a:rPr lang="en-US" sz="1800" dirty="0" err="1"/>
              <a:t>melewati</a:t>
            </a:r>
            <a:r>
              <a:rPr lang="en-US" sz="1800" dirty="0"/>
              <a:t> diode yang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diode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“forward bias”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melewati</a:t>
            </a:r>
            <a:r>
              <a:rPr lang="en-US" sz="1800" dirty="0"/>
              <a:t> </a:t>
            </a:r>
            <a:r>
              <a:rPr lang="en-US" sz="1800" dirty="0" err="1" smtClean="0"/>
              <a:t>dioda</a:t>
            </a:r>
            <a:r>
              <a:rPr lang="en-US" sz="1800" dirty="0" smtClean="0"/>
              <a:t>.</a:t>
            </a:r>
          </a:p>
          <a:p>
            <a:pPr marL="425196" indent="-342900" algn="just">
              <a:buAutoNum type="arabicPeriod"/>
            </a:pP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(</a:t>
            </a:r>
            <a:r>
              <a:rPr lang="en-US" sz="1800" dirty="0" err="1"/>
              <a:t>lembah</a:t>
            </a:r>
            <a:r>
              <a:rPr lang="en-US" sz="1800" dirty="0"/>
              <a:t>) yang </a:t>
            </a:r>
            <a:r>
              <a:rPr lang="en-US" sz="1800" dirty="0" err="1"/>
              <a:t>bernilai</a:t>
            </a:r>
            <a:r>
              <a:rPr lang="en-US" sz="1800" dirty="0"/>
              <a:t> negative yang </a:t>
            </a:r>
            <a:r>
              <a:rPr lang="en-US" sz="1800" dirty="0" err="1"/>
              <a:t>meyebabkan</a:t>
            </a:r>
            <a:r>
              <a:rPr lang="en-US" sz="1800" dirty="0"/>
              <a:t> diode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“reverse bias” 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yang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melewati</a:t>
            </a:r>
            <a:r>
              <a:rPr lang="en-US" sz="1800" dirty="0"/>
              <a:t> </a:t>
            </a:r>
            <a:r>
              <a:rPr lang="en-US" sz="1800" dirty="0" err="1" smtClean="0"/>
              <a:t>dioda</a:t>
            </a:r>
            <a:r>
              <a:rPr lang="en-US" sz="1800" dirty="0" smtClean="0"/>
              <a:t>.</a:t>
            </a:r>
          </a:p>
          <a:p>
            <a:pPr marL="425196" indent="-342900" algn="just">
              <a:buAutoNum type="arabicPeriod"/>
            </a:pP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keluaran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penyearah</a:t>
            </a:r>
            <a:r>
              <a:rPr lang="en-US" sz="1800" dirty="0" smtClean="0"/>
              <a:t> </a:t>
            </a:r>
            <a:r>
              <a:rPr lang="en-US" sz="1800" dirty="0" err="1" smtClean="0"/>
              <a:t>setengan</a:t>
            </a:r>
            <a:r>
              <a:rPr lang="en-US" sz="1800" dirty="0" smtClean="0"/>
              <a:t> </a:t>
            </a:r>
            <a:r>
              <a:rPr lang="en-US" sz="1800" dirty="0" err="1" smtClean="0"/>
              <a:t>gelombang</a:t>
            </a:r>
            <a:r>
              <a:rPr lang="en-US" sz="1800" dirty="0" smtClean="0"/>
              <a:t> :</a:t>
            </a:r>
            <a:endParaRPr lang="en-US" sz="1800" dirty="0"/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58992"/>
            <a:ext cx="5410199" cy="260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" y="4012932"/>
            <a:ext cx="4014031" cy="20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790688" cy="6324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kelemahan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DC yang </a:t>
            </a:r>
            <a:r>
              <a:rPr lang="en-US" sz="1800" dirty="0" err="1"/>
              <a:t>dihasilkan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Arus</a:t>
            </a:r>
            <a:r>
              <a:rPr lang="en-US" sz="1800" dirty="0" smtClean="0"/>
              <a:t> </a:t>
            </a:r>
            <a:r>
              <a:rPr lang="en-US" sz="1800" dirty="0"/>
              <a:t>DC rata-rata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0,318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 smtClean="0"/>
              <a:t>maksimumnya</a:t>
            </a:r>
            <a:r>
              <a:rPr lang="en-US" sz="1800" dirty="0" smtClean="0"/>
              <a:t>.</a:t>
            </a:r>
          </a:p>
          <a:p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 smtClean="0"/>
              <a:t>tegangan</a:t>
            </a:r>
            <a:r>
              <a:rPr lang="en-US" sz="1800" dirty="0" smtClean="0"/>
              <a:t> ripple: </a:t>
            </a:r>
          </a:p>
          <a:p>
            <a:pPr marL="82296" indent="0">
              <a:buNone/>
            </a:pPr>
            <a:endParaRPr lang="en-US" sz="1800" dirty="0"/>
          </a:p>
          <a:p>
            <a:pPr marL="82296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82296" indent="0">
              <a:buNone/>
            </a:pPr>
            <a:endParaRPr lang="en-US" sz="1800" dirty="0"/>
          </a:p>
          <a:p>
            <a:r>
              <a:rPr lang="en-US" sz="1800" dirty="0" err="1"/>
              <a:t>Tegangan</a:t>
            </a:r>
            <a:r>
              <a:rPr lang="en-US" sz="1800" dirty="0"/>
              <a:t> rata-rata DC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penyearah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: 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marL="82296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82296" indent="0">
              <a:buNone/>
            </a:pPr>
            <a:endParaRPr lang="en-US" sz="1800" dirty="0"/>
          </a:p>
          <a:p>
            <a:r>
              <a:rPr lang="en-US" sz="1800" dirty="0" err="1"/>
              <a:t>Frekuensi</a:t>
            </a:r>
            <a:r>
              <a:rPr lang="en-US" sz="1800" dirty="0"/>
              <a:t> output: </a:t>
            </a:r>
          </a:p>
          <a:p>
            <a:pPr marL="82296" indent="0">
              <a:buNone/>
            </a:pPr>
            <a:r>
              <a:rPr lang="en-US" sz="1800" dirty="0"/>
              <a:t>	</a:t>
            </a:r>
          </a:p>
          <a:p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466242"/>
            <a:ext cx="4267201" cy="79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25" y="2023149"/>
            <a:ext cx="5355329" cy="93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0154"/>
              </p:ext>
            </p:extLst>
          </p:nvPr>
        </p:nvGraphicFramePr>
        <p:xfrm>
          <a:off x="1773051" y="2035440"/>
          <a:ext cx="1311574" cy="86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6" imgW="634680" imgH="419040" progId="Equation.DSMT4">
                  <p:embed/>
                </p:oleObj>
              </mc:Choice>
              <mc:Fallback>
                <p:oleObj name="Equation" r:id="rId6" imgW="634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3051" y="2035440"/>
                        <a:ext cx="1311574" cy="865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35872"/>
              </p:ext>
            </p:extLst>
          </p:nvPr>
        </p:nvGraphicFramePr>
        <p:xfrm>
          <a:off x="1144424" y="3477561"/>
          <a:ext cx="2513175" cy="8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8" imgW="1193760" imgH="393480" progId="Equation.DSMT4">
                  <p:embed/>
                </p:oleObj>
              </mc:Choice>
              <mc:Fallback>
                <p:oleObj name="Equation" r:id="rId8" imgW="119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4424" y="3477561"/>
                        <a:ext cx="2513175" cy="82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27892"/>
              </p:ext>
            </p:extLst>
          </p:nvPr>
        </p:nvGraphicFramePr>
        <p:xfrm>
          <a:off x="1676399" y="5105400"/>
          <a:ext cx="242146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6399" y="5105400"/>
                        <a:ext cx="242146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5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487362"/>
          </a:xfrm>
        </p:spPr>
        <p:txBody>
          <a:bodyPr>
            <a:normAutofit/>
          </a:bodyPr>
          <a:lstStyle/>
          <a:p>
            <a:pPr lvl="0"/>
            <a:r>
              <a:rPr lang="en-US" sz="2400" b="1" u="sng" dirty="0" smtClean="0">
                <a:effectLst/>
                <a:latin typeface="Algerian" pitchFamily="82" charset="0"/>
              </a:rPr>
              <a:t>2.</a:t>
            </a:r>
            <a:r>
              <a:rPr lang="en-US" sz="2400" b="1" u="sng" dirty="0">
                <a:effectLst/>
                <a:latin typeface="Algerian" pitchFamily="82" charset="0"/>
              </a:rPr>
              <a:t> </a:t>
            </a:r>
            <a:r>
              <a:rPr lang="en-US" sz="2400" b="1" u="sng" dirty="0" err="1">
                <a:effectLst/>
                <a:latin typeface="Algerian" pitchFamily="82" charset="0"/>
              </a:rPr>
              <a:t>Rangkaian</a:t>
            </a:r>
            <a:r>
              <a:rPr lang="en-US" sz="2400" b="1" u="sng" dirty="0">
                <a:effectLst/>
                <a:latin typeface="Algerian" pitchFamily="82" charset="0"/>
              </a:rPr>
              <a:t> </a:t>
            </a:r>
            <a:r>
              <a:rPr lang="en-US" sz="2400" b="1" u="sng" dirty="0" err="1">
                <a:effectLst/>
                <a:latin typeface="Algerian" pitchFamily="82" charset="0"/>
              </a:rPr>
              <a:t>penyearah</a:t>
            </a:r>
            <a:r>
              <a:rPr lang="en-US" sz="2400" b="1" u="sng" dirty="0">
                <a:effectLst/>
                <a:latin typeface="Algerian" pitchFamily="82" charset="0"/>
              </a:rPr>
              <a:t> </a:t>
            </a:r>
            <a:r>
              <a:rPr lang="en-US" sz="2400" b="1" u="sng" dirty="0" err="1">
                <a:effectLst/>
                <a:latin typeface="Algerian" pitchFamily="82" charset="0"/>
              </a:rPr>
              <a:t>gelombang</a:t>
            </a:r>
            <a:r>
              <a:rPr lang="en-US" sz="2400" b="1" u="sng" dirty="0">
                <a:effectLst/>
                <a:latin typeface="Algerian" pitchFamily="82" charset="0"/>
              </a:rPr>
              <a:t> </a:t>
            </a:r>
            <a:r>
              <a:rPr lang="en-US" sz="2400" b="1" u="sng" dirty="0" err="1" smtClean="0">
                <a:effectLst/>
                <a:latin typeface="Algerian" pitchFamily="82" charset="0"/>
              </a:rPr>
              <a:t>penuh</a:t>
            </a:r>
            <a:endParaRPr lang="en-US" sz="2400" b="1" u="sng" dirty="0">
              <a:effectLst/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866888" cy="5715000"/>
          </a:xfrm>
        </p:spPr>
        <p:txBody>
          <a:bodyPr>
            <a:normAutofit/>
          </a:bodyPr>
          <a:lstStyle/>
          <a:p>
            <a:pPr lvl="0"/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Rangkaian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penyearah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gelombang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dioda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bridge</a:t>
            </a:r>
          </a:p>
          <a:p>
            <a:pPr algn="just"/>
            <a:r>
              <a:rPr lang="en-US" sz="2000" dirty="0" err="1"/>
              <a:t>Rangkaian</a:t>
            </a:r>
            <a:r>
              <a:rPr lang="en-US" sz="2000" dirty="0"/>
              <a:t> diode </a:t>
            </a:r>
            <a:r>
              <a:rPr lang="en-US" sz="2000" dirty="0" err="1"/>
              <a:t>jembatan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yang  paling popular </a:t>
            </a:r>
            <a:r>
              <a:rPr lang="en-US" sz="2000" dirty="0" err="1"/>
              <a:t>dan</a:t>
            </a:r>
            <a:r>
              <a:rPr lang="en-US" sz="2000" dirty="0"/>
              <a:t> paling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elektronika</a:t>
            </a:r>
            <a:r>
              <a:rPr lang="en-US" sz="2000" dirty="0"/>
              <a:t>. 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Rangkaian</a:t>
            </a:r>
            <a:r>
              <a:rPr lang="en-US" sz="2000" dirty="0" smtClean="0"/>
              <a:t> </a:t>
            </a:r>
            <a:r>
              <a:rPr lang="en-US" sz="2000" dirty="0"/>
              <a:t>diode </a:t>
            </a:r>
            <a:r>
              <a:rPr lang="en-US" sz="2000" dirty="0" err="1"/>
              <a:t>jembatan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diode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penyearah-nya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</a:p>
          <a:p>
            <a:pPr marL="82296" lvl="0" indent="0">
              <a:buNone/>
            </a:pP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4800600" cy="29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 diode </a:t>
            </a:r>
            <a:r>
              <a:rPr lang="en-US" sz="1800" dirty="0" err="1"/>
              <a:t>jembatan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 smtClean="0"/>
              <a:t>adalah</a:t>
            </a:r>
            <a:endParaRPr lang="en-US" sz="1800" dirty="0" smtClean="0"/>
          </a:p>
          <a:p>
            <a:pPr marL="82296" indent="0" algn="just">
              <a:buNone/>
            </a:pPr>
            <a:r>
              <a:rPr lang="en-US" sz="1800" dirty="0" smtClean="0"/>
              <a:t>1. 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terminal AC-source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(R-load</a:t>
            </a:r>
            <a:r>
              <a:rPr lang="en-US" sz="1800" dirty="0" smtClean="0"/>
              <a:t>)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smtClean="0"/>
              <a:t>D2 yang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</a:t>
            </a:r>
            <a:r>
              <a:rPr lang="en-US" sz="1800" dirty="0"/>
              <a:t>(forward bias)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R-load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dikembalikan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AC-source </a:t>
            </a:r>
            <a:r>
              <a:rPr lang="en-US" sz="1800" dirty="0" err="1"/>
              <a:t>melalui</a:t>
            </a:r>
            <a:r>
              <a:rPr lang="en-US" sz="1800" dirty="0"/>
              <a:t> D3. </a:t>
            </a:r>
            <a:endParaRPr lang="en-US" sz="1800" dirty="0" smtClean="0"/>
          </a:p>
          <a:p>
            <a:pPr algn="just"/>
            <a:r>
              <a:rPr lang="en-US" sz="1800" dirty="0" smtClean="0"/>
              <a:t>Hal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diperlihatkan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ilustrasi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 smtClean="0"/>
              <a:t>dibawah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dimana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yang </a:t>
            </a:r>
            <a:r>
              <a:rPr lang="en-US" sz="1800" dirty="0" err="1"/>
              <a:t>disearahkan</a:t>
            </a:r>
            <a:r>
              <a:rPr lang="en-US" sz="1800" dirty="0"/>
              <a:t> </a:t>
            </a: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warna</a:t>
            </a:r>
            <a:r>
              <a:rPr lang="en-US" sz="1800" dirty="0"/>
              <a:t> </a:t>
            </a:r>
            <a:r>
              <a:rPr lang="en-US" sz="1800" dirty="0" err="1"/>
              <a:t>merah</a:t>
            </a:r>
            <a:r>
              <a:rPr lang="en-US" sz="1800" dirty="0"/>
              <a:t>.</a:t>
            </a:r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45" y="3411794"/>
            <a:ext cx="4817533" cy="230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86950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90688" cy="5181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1800" dirty="0" smtClean="0"/>
              <a:t>2. </a:t>
            </a:r>
            <a:r>
              <a:rPr lang="en-US" sz="1800" dirty="0" err="1" smtClean="0"/>
              <a:t>Sedangkan</a:t>
            </a:r>
            <a:r>
              <a:rPr lang="en-US" sz="1800" dirty="0" smtClean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setengah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, terminal AC-source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bawah</a:t>
            </a:r>
            <a:r>
              <a:rPr lang="en-US" sz="1800" dirty="0"/>
              <a:t> yang </a:t>
            </a:r>
            <a:r>
              <a:rPr lang="en-US" sz="1800" dirty="0" err="1"/>
              <a:t>kini</a:t>
            </a:r>
            <a:r>
              <a:rPr lang="en-US" sz="1800" dirty="0"/>
              <a:t>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yang </a:t>
            </a:r>
            <a:r>
              <a:rPr lang="en-US" sz="1800" dirty="0" err="1"/>
              <a:t>mengalir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(R-load</a:t>
            </a:r>
            <a:r>
              <a:rPr lang="en-US" sz="1800" dirty="0" smtClean="0"/>
              <a:t>) </a:t>
            </a:r>
            <a:r>
              <a:rPr lang="en-US" sz="1800" dirty="0" err="1"/>
              <a:t>melalui</a:t>
            </a:r>
            <a:r>
              <a:rPr lang="en-US" sz="1800" dirty="0"/>
              <a:t> D4 (forward bias)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R-load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dikembalikan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AC-source </a:t>
            </a:r>
            <a:r>
              <a:rPr lang="en-US" sz="1800" dirty="0" err="1"/>
              <a:t>melalui</a:t>
            </a:r>
            <a:r>
              <a:rPr lang="en-US" sz="1800" dirty="0"/>
              <a:t> D1. </a:t>
            </a:r>
            <a:endParaRPr lang="en-US" sz="1800" dirty="0" smtClean="0"/>
          </a:p>
          <a:p>
            <a:pPr algn="just"/>
            <a:r>
              <a:rPr lang="en-US" sz="1800" dirty="0" smtClean="0"/>
              <a:t>Hal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diperlihatkan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ilustrasi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dibawah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dimana</a:t>
            </a:r>
            <a:r>
              <a:rPr lang="en-US" sz="1800" dirty="0"/>
              <a:t> </a:t>
            </a:r>
            <a:r>
              <a:rPr lang="en-US" sz="1800" dirty="0" err="1"/>
              <a:t>jlaur</a:t>
            </a:r>
            <a:r>
              <a:rPr lang="en-US" sz="1800" dirty="0"/>
              <a:t> </a:t>
            </a:r>
            <a:r>
              <a:rPr lang="en-US" sz="1800" dirty="0" err="1"/>
              <a:t>arus</a:t>
            </a:r>
            <a:r>
              <a:rPr lang="en-US" sz="1800" dirty="0"/>
              <a:t> yang di </a:t>
            </a:r>
            <a:r>
              <a:rPr lang="en-US" sz="1800" dirty="0" err="1"/>
              <a:t>searahkan</a:t>
            </a:r>
            <a:r>
              <a:rPr lang="en-US" sz="1800" dirty="0"/>
              <a:t> </a:t>
            </a: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warna</a:t>
            </a:r>
            <a:r>
              <a:rPr lang="en-US" sz="1800" dirty="0"/>
              <a:t> </a:t>
            </a:r>
            <a:r>
              <a:rPr lang="en-US" sz="1800" dirty="0" err="1"/>
              <a:t>merah</a:t>
            </a:r>
            <a:r>
              <a:rPr lang="en-US" sz="1800" dirty="0"/>
              <a:t>.</a:t>
            </a:r>
          </a:p>
          <a:p>
            <a:pPr marL="82296" indent="0" algn="just">
              <a:buNone/>
            </a:pP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52020"/>
            <a:ext cx="4783685" cy="215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9302"/>
            <a:ext cx="3170787" cy="232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324600"/>
          </a:xfrm>
        </p:spPr>
        <p:txBody>
          <a:bodyPr>
            <a:normAutofit/>
          </a:bodyPr>
          <a:lstStyle/>
          <a:p>
            <a:pPr lvl="0"/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Rangkaian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penyearah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gelombang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tap</a:t>
            </a:r>
          </a:p>
          <a:p>
            <a:pPr algn="just"/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“center tap design”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bolak-balik</a:t>
            </a:r>
            <a:r>
              <a:rPr lang="en-US" sz="2000" dirty="0"/>
              <a:t>(AC) yang </a:t>
            </a:r>
            <a:r>
              <a:rPr lang="en-US" sz="2000" dirty="0" err="1"/>
              <a:t>memiliki</a:t>
            </a:r>
            <a:r>
              <a:rPr lang="en-US" sz="2000" dirty="0"/>
              <a:t> “Center Tap (CT)” </a:t>
            </a:r>
            <a:r>
              <a:rPr lang="en-US" sz="2000" dirty="0" err="1"/>
              <a:t>contohnya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transformator</a:t>
            </a:r>
            <a:r>
              <a:rPr lang="en-US" sz="2000" dirty="0"/>
              <a:t> CT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“center tap design” </a:t>
            </a:r>
            <a:r>
              <a:rPr lang="en-US" sz="2000" dirty="0" err="1"/>
              <a:t>diperlihatkan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:</a:t>
            </a:r>
          </a:p>
          <a:p>
            <a:pPr marL="82296" lvl="0" indent="0">
              <a:buNone/>
            </a:pP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2971800" cy="231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29659"/>
            <a:ext cx="4200752" cy="214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1649</TotalTime>
  <Words>1162</Words>
  <Application>Microsoft Office PowerPoint</Application>
  <PresentationFormat>On-screen Show (4:3)</PresentationFormat>
  <Paragraphs>201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Solstice</vt:lpstr>
      <vt:lpstr>Equation</vt:lpstr>
      <vt:lpstr>RANGKAIAN PENYEARAH GELOMBANG (RECTIFIER)</vt:lpstr>
      <vt:lpstr>RANGKAIAN PENYEARAH (RECTIFIER)</vt:lpstr>
      <vt:lpstr>1.RANGKAIAN PENYEARAH SETENGAH GELOMBANG</vt:lpstr>
      <vt:lpstr>Prinsip kerja </vt:lpstr>
      <vt:lpstr>PowerPoint Presentation</vt:lpstr>
      <vt:lpstr>2. Rangkaian penyearah gelombang penuh</vt:lpstr>
      <vt:lpstr>Prinsip kerja </vt:lpstr>
      <vt:lpstr>Prinsip kerja </vt:lpstr>
      <vt:lpstr>PowerPoint Presentation</vt:lpstr>
      <vt:lpstr>Prinsip kerja </vt:lpstr>
      <vt:lpstr>Prinsip kerja </vt:lpstr>
      <vt:lpstr>PowerPoint Presentation</vt:lpstr>
      <vt:lpstr>CATU DAYA TEREGULASI</vt:lpstr>
      <vt:lpstr>Contoh filtering pada rangkaian penyearah setengah gelombang.</vt:lpstr>
      <vt:lpstr>PowerPoint Presentation</vt:lpstr>
      <vt:lpstr>PowerPoint Presentation</vt:lpstr>
      <vt:lpstr>PowerPoint Presentation</vt:lpstr>
      <vt:lpstr>PowerPoint Presentation</vt:lpstr>
      <vt:lpstr>Voltage regulator</vt:lpstr>
      <vt:lpstr>PowerPoint Presentation</vt:lpstr>
      <vt:lpstr>TRANSFORMATOR</vt:lpstr>
      <vt:lpstr>JENIS-JENIS TRAFO</vt:lpstr>
      <vt:lpstr>JENIS-JENIS TRAFO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ncie</dc:creator>
  <cp:lastModifiedBy>pancie</cp:lastModifiedBy>
  <cp:revision>97</cp:revision>
  <dcterms:created xsi:type="dcterms:W3CDTF">2010-11-01T00:46:53Z</dcterms:created>
  <dcterms:modified xsi:type="dcterms:W3CDTF">2011-11-27T22:20:23Z</dcterms:modified>
</cp:coreProperties>
</file>