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5"/>
  </p:notesMasterIdLst>
  <p:sldIdLst>
    <p:sldId id="256" r:id="rId2"/>
    <p:sldId id="272" r:id="rId3"/>
    <p:sldId id="318" r:id="rId4"/>
    <p:sldId id="319" r:id="rId5"/>
    <p:sldId id="258" r:id="rId6"/>
    <p:sldId id="274" r:id="rId7"/>
    <p:sldId id="275" r:id="rId8"/>
    <p:sldId id="326" r:id="rId9"/>
    <p:sldId id="327" r:id="rId10"/>
    <p:sldId id="329" r:id="rId11"/>
    <p:sldId id="330" r:id="rId12"/>
    <p:sldId id="276" r:id="rId13"/>
    <p:sldId id="277" r:id="rId14"/>
    <p:sldId id="332" r:id="rId15"/>
    <p:sldId id="333" r:id="rId16"/>
    <p:sldId id="334" r:id="rId17"/>
    <p:sldId id="322" r:id="rId18"/>
    <p:sldId id="279" r:id="rId19"/>
    <p:sldId id="280" r:id="rId20"/>
    <p:sldId id="281" r:id="rId21"/>
    <p:sldId id="323" r:id="rId22"/>
    <p:sldId id="282" r:id="rId23"/>
    <p:sldId id="283" r:id="rId24"/>
    <p:sldId id="284" r:id="rId25"/>
    <p:sldId id="285" r:id="rId26"/>
    <p:sldId id="286" r:id="rId27"/>
    <p:sldId id="287" r:id="rId28"/>
    <p:sldId id="288" r:id="rId29"/>
    <p:sldId id="289" r:id="rId30"/>
    <p:sldId id="290" r:id="rId31"/>
    <p:sldId id="324" r:id="rId32"/>
    <p:sldId id="292" r:id="rId33"/>
    <p:sldId id="293" r:id="rId34"/>
    <p:sldId id="294" r:id="rId35"/>
    <p:sldId id="295" r:id="rId36"/>
    <p:sldId id="296" r:id="rId37"/>
    <p:sldId id="297" r:id="rId38"/>
    <p:sldId id="298" r:id="rId39"/>
    <p:sldId id="325" r:id="rId40"/>
    <p:sldId id="299" r:id="rId41"/>
    <p:sldId id="300" r:id="rId42"/>
    <p:sldId id="301" r:id="rId43"/>
    <p:sldId id="302" r:id="rId44"/>
    <p:sldId id="303" r:id="rId45"/>
    <p:sldId id="320" r:id="rId46"/>
    <p:sldId id="308" r:id="rId47"/>
    <p:sldId id="309" r:id="rId48"/>
    <p:sldId id="310" r:id="rId49"/>
    <p:sldId id="311" r:id="rId50"/>
    <p:sldId id="314" r:id="rId51"/>
    <p:sldId id="315" r:id="rId52"/>
    <p:sldId id="316" r:id="rId53"/>
    <p:sldId id="317" r:id="rId5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0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S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BC2D3D-536A-46C3-8769-8347F1173465}" type="datetimeFigureOut">
              <a:rPr lang="en-US" smtClean="0"/>
              <a:pPr/>
              <a:t>1/4/2012</a:t>
            </a:fld>
            <a:endParaRPr lang="en-S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S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DDFFD7-D2EB-4817-91D4-698C76001998}" type="slidenum">
              <a:rPr lang="en-SG" smtClean="0"/>
              <a:pPr/>
              <a:t>‹#›</a:t>
            </a:fld>
            <a:endParaRPr lang="en-S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4E946EA-F6C9-457A-81C1-84C053458C8F}" type="slidenum">
              <a:rPr lang="en-US"/>
              <a:pPr/>
              <a:t>15</a:t>
            </a:fld>
            <a:endParaRPr lang="en-US"/>
          </a:p>
        </p:txBody>
      </p:sp>
      <p:sp>
        <p:nvSpPr>
          <p:cNvPr id="369666" name="Rectangle 2"/>
          <p:cNvSpPr>
            <a:spLocks noChangeArrowheads="1"/>
          </p:cNvSpPr>
          <p:nvPr/>
        </p:nvSpPr>
        <p:spPr bwMode="auto">
          <a:xfrm>
            <a:off x="3884613" y="0"/>
            <a:ext cx="2973387" cy="4556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SG"/>
          </a:p>
        </p:txBody>
      </p:sp>
      <p:sp>
        <p:nvSpPr>
          <p:cNvPr id="369667" name="Rectangle 3"/>
          <p:cNvSpPr>
            <a:spLocks noChangeArrowheads="1"/>
          </p:cNvSpPr>
          <p:nvPr/>
        </p:nvSpPr>
        <p:spPr bwMode="auto">
          <a:xfrm>
            <a:off x="3884613" y="8685213"/>
            <a:ext cx="2973387" cy="4587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19050" tIns="0" rIns="19050" bIns="0" anchor="b"/>
          <a:lstStyle/>
          <a:p>
            <a:pPr algn="r" defTabSz="949325" eaLnBrk="0" hangingPunct="0"/>
            <a:r>
              <a:rPr lang="en-US" sz="1000" i="1">
                <a:latin typeface="Times New Roman" charset="0"/>
                <a:cs typeface="Arial" charset="0"/>
              </a:rPr>
              <a:t>6</a:t>
            </a:r>
          </a:p>
        </p:txBody>
      </p:sp>
      <p:sp>
        <p:nvSpPr>
          <p:cNvPr id="369668" name="Rectangle 4"/>
          <p:cNvSpPr>
            <a:spLocks noChangeArrowheads="1"/>
          </p:cNvSpPr>
          <p:nvPr/>
        </p:nvSpPr>
        <p:spPr bwMode="auto">
          <a:xfrm>
            <a:off x="0" y="8685213"/>
            <a:ext cx="2971800" cy="4587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SG"/>
          </a:p>
        </p:txBody>
      </p:sp>
      <p:sp>
        <p:nvSpPr>
          <p:cNvPr id="369669" name="Rectangle 5"/>
          <p:cNvSpPr>
            <a:spLocks noChangeArrowheads="1"/>
          </p:cNvSpPr>
          <p:nvPr/>
        </p:nvSpPr>
        <p:spPr bwMode="auto">
          <a:xfrm>
            <a:off x="0" y="0"/>
            <a:ext cx="2971800" cy="4556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SG"/>
          </a:p>
        </p:txBody>
      </p:sp>
      <p:sp>
        <p:nvSpPr>
          <p:cNvPr id="369670" name="Rectangle 6"/>
          <p:cNvSpPr>
            <a:spLocks noRo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w="12700" cap="flat">
            <a:solidFill>
              <a:schemeClr val="tx1"/>
            </a:solidFill>
          </a:ln>
        </p:spPr>
      </p:sp>
      <p:sp>
        <p:nvSpPr>
          <p:cNvPr id="369671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914400" y="4341813"/>
            <a:ext cx="5027613" cy="4114800"/>
          </a:xfrm>
          <a:ln/>
        </p:spPr>
        <p:txBody>
          <a:bodyPr lIns="93662" tIns="47625" rIns="93662" bIns="47625"/>
          <a:lstStyle/>
          <a:p>
            <a:pPr defTabSz="949325"/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997E169-9186-4DDA-BC3A-677671AB39A4}" type="slidenum">
              <a:rPr lang="en-US"/>
              <a:pPr/>
              <a:t>16</a:t>
            </a:fld>
            <a:endParaRPr lang="en-US"/>
          </a:p>
        </p:txBody>
      </p:sp>
      <p:sp>
        <p:nvSpPr>
          <p:cNvPr id="371714" name="Rectangle 2"/>
          <p:cNvSpPr>
            <a:spLocks noChangeArrowheads="1"/>
          </p:cNvSpPr>
          <p:nvPr/>
        </p:nvSpPr>
        <p:spPr bwMode="auto">
          <a:xfrm>
            <a:off x="3884613" y="0"/>
            <a:ext cx="2973387" cy="4556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SG"/>
          </a:p>
        </p:txBody>
      </p:sp>
      <p:sp>
        <p:nvSpPr>
          <p:cNvPr id="371715" name="Rectangle 3"/>
          <p:cNvSpPr>
            <a:spLocks noChangeArrowheads="1"/>
          </p:cNvSpPr>
          <p:nvPr/>
        </p:nvSpPr>
        <p:spPr bwMode="auto">
          <a:xfrm>
            <a:off x="3884613" y="8685213"/>
            <a:ext cx="2973387" cy="4587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19050" tIns="0" rIns="19050" bIns="0" anchor="b"/>
          <a:lstStyle/>
          <a:p>
            <a:pPr algn="r" defTabSz="949325" eaLnBrk="0" hangingPunct="0"/>
            <a:r>
              <a:rPr lang="en-US" sz="1000" i="1">
                <a:latin typeface="Times New Roman" charset="0"/>
                <a:cs typeface="Arial" charset="0"/>
              </a:rPr>
              <a:t>6</a:t>
            </a:r>
          </a:p>
        </p:txBody>
      </p:sp>
      <p:sp>
        <p:nvSpPr>
          <p:cNvPr id="371716" name="Rectangle 4"/>
          <p:cNvSpPr>
            <a:spLocks noChangeArrowheads="1"/>
          </p:cNvSpPr>
          <p:nvPr/>
        </p:nvSpPr>
        <p:spPr bwMode="auto">
          <a:xfrm>
            <a:off x="0" y="8685213"/>
            <a:ext cx="2971800" cy="4587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SG"/>
          </a:p>
        </p:txBody>
      </p:sp>
      <p:sp>
        <p:nvSpPr>
          <p:cNvPr id="371717" name="Rectangle 5"/>
          <p:cNvSpPr>
            <a:spLocks noChangeArrowheads="1"/>
          </p:cNvSpPr>
          <p:nvPr/>
        </p:nvSpPr>
        <p:spPr bwMode="auto">
          <a:xfrm>
            <a:off x="0" y="0"/>
            <a:ext cx="2971800" cy="4556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SG"/>
          </a:p>
        </p:txBody>
      </p:sp>
      <p:sp>
        <p:nvSpPr>
          <p:cNvPr id="371718" name="Rectangle 6"/>
          <p:cNvSpPr>
            <a:spLocks noRo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w="12700" cap="flat">
            <a:solidFill>
              <a:schemeClr val="tx1"/>
            </a:solidFill>
          </a:ln>
        </p:spPr>
      </p:sp>
      <p:sp>
        <p:nvSpPr>
          <p:cNvPr id="371719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914400" y="4341813"/>
            <a:ext cx="5027613" cy="4114800"/>
          </a:xfrm>
          <a:ln/>
        </p:spPr>
        <p:txBody>
          <a:bodyPr lIns="93662" tIns="47625" rIns="93662" bIns="47625"/>
          <a:lstStyle/>
          <a:p>
            <a:pPr defTabSz="949325"/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1785926"/>
            <a:ext cx="9144000" cy="20002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>
                <a:solidFill>
                  <a:schemeClr val="bg1"/>
                </a:solidFill>
                <a:latin typeface="Franklin Gothic Book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S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400" b="1" spc="300">
                <a:solidFill>
                  <a:schemeClr val="tx2">
                    <a:lumMod val="60000"/>
                    <a:lumOff val="40000"/>
                  </a:schemeClr>
                </a:solidFill>
                <a:latin typeface="Franklin Gothic Book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SG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22034-DAE7-468B-AF61-CC4C8FEBFF13}" type="datetime1">
              <a:rPr lang="en-US" smtClean="0"/>
              <a:t>1/5/2012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SG" smtClean="0"/>
              <a:t>Basis Data</a:t>
            </a:r>
            <a:endParaRPr lang="en-SG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2371F-35CD-4A4B-AF87-E697A7901DF7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B65C4-569C-4A97-995D-614CBC869E5D}" type="datetime1">
              <a:rPr lang="en-US" smtClean="0"/>
              <a:t>1/5/2012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SG" smtClean="0"/>
              <a:t>Basis Data</a:t>
            </a:r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2371F-35CD-4A4B-AF87-E697A7901DF7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5C120-8D09-4093-95D8-97C091D0848A}" type="datetime1">
              <a:rPr lang="en-US" smtClean="0"/>
              <a:t>1/5/2012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SG" smtClean="0"/>
              <a:t>Basis Data</a:t>
            </a:r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2371F-35CD-4A4B-AF87-E697A7901DF7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6286520"/>
            <a:ext cx="9144000" cy="5714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274638"/>
            <a:ext cx="8258204" cy="1143000"/>
          </a:xfrm>
        </p:spPr>
        <p:txBody>
          <a:bodyPr/>
          <a:lstStyle>
            <a:lvl1pPr>
              <a:defRPr b="1">
                <a:solidFill>
                  <a:schemeClr val="tx2">
                    <a:lumMod val="60000"/>
                    <a:lumOff val="40000"/>
                  </a:schemeClr>
                </a:solidFill>
                <a:latin typeface="Franklin Gothic Book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4554551"/>
          </a:xfrm>
        </p:spPr>
        <p:txBody>
          <a:bodyPr/>
          <a:lstStyle>
            <a:lvl1pPr>
              <a:lnSpc>
                <a:spcPct val="150000"/>
              </a:lnSpc>
              <a:defRPr>
                <a:latin typeface="Franklin Gothic Book" pitchFamily="34" charset="0"/>
              </a:defRPr>
            </a:lvl1pPr>
            <a:lvl2pPr>
              <a:lnSpc>
                <a:spcPct val="150000"/>
              </a:lnSpc>
              <a:defRPr>
                <a:latin typeface="Franklin Gothic Book" pitchFamily="34" charset="0"/>
              </a:defRPr>
            </a:lvl2pPr>
            <a:lvl3pPr>
              <a:lnSpc>
                <a:spcPct val="150000"/>
              </a:lnSpc>
              <a:defRPr>
                <a:latin typeface="Franklin Gothic Book" pitchFamily="34" charset="0"/>
              </a:defRPr>
            </a:lvl3pPr>
            <a:lvl4pPr>
              <a:lnSpc>
                <a:spcPct val="150000"/>
              </a:lnSpc>
              <a:defRPr>
                <a:latin typeface="Franklin Gothic Book" pitchFamily="34" charset="0"/>
              </a:defRPr>
            </a:lvl4pPr>
            <a:lvl5pPr>
              <a:lnSpc>
                <a:spcPct val="150000"/>
              </a:lnSpc>
              <a:defRPr>
                <a:latin typeface="Franklin Gothic Book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SG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400">
                <a:solidFill>
                  <a:schemeClr val="bg1"/>
                </a:solidFill>
                <a:latin typeface="Franklin Gothic Book" pitchFamily="34" charset="0"/>
              </a:defRPr>
            </a:lvl1pPr>
          </a:lstStyle>
          <a:p>
            <a:fld id="{0071E81C-03E8-435B-99B6-5B9948528E61}" type="datetime1">
              <a:rPr lang="en-US" smtClean="0"/>
              <a:t>1/5/2012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400" spc="300">
                <a:solidFill>
                  <a:schemeClr val="bg1"/>
                </a:solidFill>
                <a:latin typeface="Franklin Gothic Book" pitchFamily="34" charset="0"/>
              </a:defRPr>
            </a:lvl1pPr>
          </a:lstStyle>
          <a:p>
            <a:r>
              <a:rPr lang="en-US" dirty="0" smtClean="0"/>
              <a:t>Basis Data</a:t>
            </a:r>
            <a:endParaRPr lang="en-SG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>
                <a:solidFill>
                  <a:schemeClr val="bg1"/>
                </a:solidFill>
                <a:latin typeface="Franklin Gothic Book" pitchFamily="34" charset="0"/>
              </a:defRPr>
            </a:lvl1pPr>
          </a:lstStyle>
          <a:p>
            <a:fld id="{5BA2371F-35CD-4A4B-AF87-E697A7901DF7}" type="slidenum">
              <a:rPr lang="en-SG" smtClean="0"/>
              <a:pPr/>
              <a:t>‹#›</a:t>
            </a:fld>
            <a:endParaRPr lang="en-SG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0" y="1500174"/>
            <a:ext cx="9144000" cy="158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 userDrawn="1"/>
        </p:nvCxnSpPr>
        <p:spPr>
          <a:xfrm>
            <a:off x="-32" y="1571612"/>
            <a:ext cx="9144000" cy="158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B86DC-A8FC-4ADB-B612-0C21240DE68A}" type="datetime1">
              <a:rPr lang="en-US" smtClean="0"/>
              <a:t>1/5/2012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SG" smtClean="0"/>
              <a:t>Basis Data</a:t>
            </a:r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2371F-35CD-4A4B-AF87-E697A7901DF7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8F7DE-3BD0-4DA9-84C2-A5EF62D988A4}" type="datetime1">
              <a:rPr lang="en-US" smtClean="0"/>
              <a:t>1/5/2012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SG" smtClean="0"/>
              <a:t>Basis Data</a:t>
            </a:r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2371F-35CD-4A4B-AF87-E697A7901DF7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E658F-81DE-4383-BC22-9F64A8ECCC7E}" type="datetime1">
              <a:rPr lang="en-US" smtClean="0"/>
              <a:t>1/5/2012</a:t>
            </a:fld>
            <a:endParaRPr lang="en-S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SG" smtClean="0"/>
              <a:t>Basis Data</a:t>
            </a:r>
            <a:endParaRPr lang="en-S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2371F-35CD-4A4B-AF87-E697A7901DF7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00A8D-D2CA-4232-AAF6-C78A4E4B019A}" type="datetime1">
              <a:rPr lang="en-US" smtClean="0"/>
              <a:t>1/5/2012</a:t>
            </a:fld>
            <a:endParaRPr lang="en-S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SG" smtClean="0"/>
              <a:t>Basis Data</a:t>
            </a:r>
            <a:endParaRPr lang="en-S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2371F-35CD-4A4B-AF87-E697A7901DF7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2B01A-1655-4310-A3E1-8BCC09002C9C}" type="datetime1">
              <a:rPr lang="en-US" smtClean="0"/>
              <a:t>1/5/2012</a:t>
            </a:fld>
            <a:endParaRPr lang="en-S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SG" smtClean="0"/>
              <a:t>Basis Data</a:t>
            </a:r>
            <a:endParaRPr lang="en-S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2371F-35CD-4A4B-AF87-E697A7901DF7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32883-AFFF-4E03-9646-76C3131CCEEB}" type="datetime1">
              <a:rPr lang="en-US" smtClean="0"/>
              <a:t>1/5/2012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SG" smtClean="0"/>
              <a:t>Basis Data</a:t>
            </a:r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2371F-35CD-4A4B-AF87-E697A7901DF7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S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AAAA4-B2B9-4E5D-806E-ECB0B240A05C}" type="datetime1">
              <a:rPr lang="en-US" smtClean="0"/>
              <a:t>1/5/2012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SG" smtClean="0"/>
              <a:t>Basis Data</a:t>
            </a:r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2371F-35CD-4A4B-AF87-E697A7901DF7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1AA70C-9585-4661-85B1-7277EA94ACE9}" type="datetime1">
              <a:rPr lang="en-US" smtClean="0"/>
              <a:t>1/5/2012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SG" dirty="0" smtClean="0"/>
              <a:t>Basis Data</a:t>
            </a:r>
            <a:endParaRPr lang="en-SG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A2371F-35CD-4A4B-AF87-E697A7901DF7}" type="slidenum">
              <a:rPr lang="en-SG" smtClean="0"/>
              <a:pPr/>
              <a:t>‹#›</a:t>
            </a:fld>
            <a:endParaRPr lang="en-S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Back Up </a:t>
            </a:r>
            <a:r>
              <a:rPr lang="en-US" dirty="0" err="1" smtClean="0"/>
              <a:t>dan</a:t>
            </a:r>
            <a:r>
              <a:rPr lang="en-US" dirty="0" smtClean="0"/>
              <a:t> Recovery</a:t>
            </a:r>
            <a:endParaRPr lang="en-S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spc="600" dirty="0" smtClean="0"/>
          </a:p>
          <a:p>
            <a:r>
              <a:rPr lang="en-US" spc="600" dirty="0" err="1" smtClean="0"/>
              <a:t>Pertemuan</a:t>
            </a:r>
            <a:r>
              <a:rPr lang="en-US" spc="600" dirty="0" smtClean="0"/>
              <a:t> </a:t>
            </a:r>
            <a:r>
              <a:rPr lang="en-US" spc="600" dirty="0" smtClean="0"/>
              <a:t>14</a:t>
            </a:r>
            <a:endParaRPr lang="en-SG" spc="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BB7D3-E26A-4657-8CA5-225AA94FBD67}" type="datetime1">
              <a:rPr lang="en-US" smtClean="0"/>
              <a:t>1/5/2012</a:t>
            </a:fld>
            <a:endParaRPr lang="en-S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2371F-35CD-4A4B-AF87-E697A7901DF7}" type="slidenum">
              <a:rPr lang="en-SG" smtClean="0"/>
              <a:pPr/>
              <a:t>1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SG" smtClean="0"/>
              <a:t>Basis Data</a:t>
            </a:r>
            <a:endParaRPr lang="en-S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smtClean="0"/>
              <a:t>TRANSAKSI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d-ID" dirty="0" smtClean="0"/>
              <a:t>Sebuah program aplikasi dapat berisi lebih dari satu transaksi jika berisi beberapa batasan transaksi.</a:t>
            </a:r>
          </a:p>
          <a:p>
            <a:r>
              <a:rPr lang="id-ID" dirty="0" smtClean="0"/>
              <a:t>Jika operasi database dalam suatu transaksi tidak meng-update database tetapi </a:t>
            </a:r>
            <a:r>
              <a:rPr lang="nn-NO" dirty="0" smtClean="0"/>
              <a:t>hanya mengambil (retrieve) data, transaksinya disebut dengan </a:t>
            </a:r>
            <a:r>
              <a:rPr lang="nn-NO" b="1" dirty="0" smtClean="0"/>
              <a:t>read-only</a:t>
            </a:r>
            <a:r>
              <a:rPr lang="id-ID" b="1" dirty="0" smtClean="0"/>
              <a:t> transaction.</a:t>
            </a:r>
            <a:endParaRPr lang="id-ID" dirty="0" smtClean="0"/>
          </a:p>
          <a:p>
            <a:endParaRPr lang="id-ID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6B56E-10B5-421E-A776-A0DC683F8087}" type="datetime1">
              <a:rPr lang="en-US" smtClean="0"/>
              <a:t>1/5/2012</a:t>
            </a:fld>
            <a:endParaRPr lang="en-S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2371F-35CD-4A4B-AF87-E697A7901DF7}" type="slidenum">
              <a:rPr lang="en-SG" smtClean="0"/>
              <a:pPr/>
              <a:t>10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Basis Data</a:t>
            </a:r>
            <a:endParaRPr lang="en-S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STATUS TRANSAKSI &amp; OPERASI TAMBAHAN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Font typeface="Wingdings" pitchFamily="2" charset="2"/>
              <a:buNone/>
            </a:pPr>
            <a:r>
              <a:rPr lang="id-ID" dirty="0" smtClean="0"/>
              <a:t>Suatu transaksi adalah unit terkecil dari kerja yang dapat diselesaikan atau tidak dapat diselesaikan. Beberapa operasinya dengan diagram transisinya :</a:t>
            </a:r>
          </a:p>
          <a:p>
            <a:r>
              <a:rPr lang="id-ID" dirty="0" smtClean="0"/>
              <a:t>BEGIN_TRANSACTION : memulai transaksi</a:t>
            </a:r>
          </a:p>
          <a:p>
            <a:r>
              <a:rPr lang="id-ID" dirty="0" smtClean="0"/>
              <a:t>READ or WRITE : operasi baca atau tulis dari item database yang dieksekusi sebagai bagian dari transaksi</a:t>
            </a:r>
          </a:p>
          <a:p>
            <a:r>
              <a:rPr lang="id-ID" dirty="0" smtClean="0"/>
              <a:t>END_TRANSACTION : operasi transaksi READ atau WRITE selesai dilakukan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615CA-231E-43B2-A4C9-CE8B4AEE2087}" type="datetime1">
              <a:rPr lang="en-US" smtClean="0"/>
              <a:t>1/5/2012</a:t>
            </a:fld>
            <a:endParaRPr lang="en-S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2371F-35CD-4A4B-AF87-E697A7901DF7}" type="slidenum">
              <a:rPr lang="en-SG" smtClean="0"/>
              <a:pPr/>
              <a:t>11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Basis Data</a:t>
            </a:r>
            <a:endParaRPr lang="en-SG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d-ID" sz="2800" dirty="0" smtClean="0"/>
              <a:t>STATUS TRANSAKSI &amp; OPERASI TAMBAHAN</a:t>
            </a:r>
            <a:endParaRPr lang="en-US" sz="2800" dirty="0">
              <a:latin typeface="Arial Black" pitchFamily="34" charset="0"/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571613"/>
            <a:ext cx="8229600" cy="2357454"/>
          </a:xfrm>
        </p:spPr>
        <p:txBody>
          <a:bodyPr>
            <a:normAutofit fontScale="70000" lnSpcReduction="20000"/>
          </a:bodyPr>
          <a:lstStyle/>
          <a:p>
            <a:r>
              <a:rPr lang="id-ID" dirty="0" smtClean="0"/>
              <a:t>COMMIT_TRANSACTION </a:t>
            </a:r>
            <a:r>
              <a:rPr lang="id-ID" dirty="0" smtClean="0"/>
              <a:t>: transaksi berakhir sukses sehingga semua perubahan (update) yang dilakukan melalui transaksi dapat dimasukkan ke database dan akan </a:t>
            </a:r>
            <a:r>
              <a:rPr lang="id-ID" dirty="0" smtClean="0"/>
              <a:t>diselesaikan</a:t>
            </a:r>
            <a:endParaRPr lang="en-US" dirty="0" smtClean="0"/>
          </a:p>
          <a:p>
            <a:pPr lvl="1"/>
            <a:r>
              <a:rPr lang="en-US" sz="2600" dirty="0" err="1" smtClean="0"/>
              <a:t>t</a:t>
            </a:r>
            <a:r>
              <a:rPr lang="en-US" sz="2900" dirty="0" err="1" smtClean="0"/>
              <a:t>ransaksi</a:t>
            </a:r>
            <a:r>
              <a:rPr lang="en-US" sz="2900" dirty="0" smtClean="0"/>
              <a:t> </a:t>
            </a:r>
            <a:r>
              <a:rPr lang="en-US" sz="2900" dirty="0" err="1"/>
              <a:t>disebut</a:t>
            </a:r>
            <a:r>
              <a:rPr lang="en-US" sz="2900" dirty="0"/>
              <a:t> </a:t>
            </a:r>
            <a:r>
              <a:rPr lang="en-US" sz="2900" i="1" u="sng" dirty="0" err="1"/>
              <a:t>commited</a:t>
            </a:r>
            <a:r>
              <a:rPr lang="en-US" sz="2900" i="1" u="sng" dirty="0"/>
              <a:t> </a:t>
            </a:r>
            <a:r>
              <a:rPr lang="en-US" sz="2900" dirty="0" smtClean="0"/>
              <a:t>, basis </a:t>
            </a:r>
            <a:r>
              <a:rPr lang="en-US" sz="2900" dirty="0"/>
              <a:t>data </a:t>
            </a:r>
            <a:r>
              <a:rPr lang="en-US" sz="2900" dirty="0" err="1"/>
              <a:t>mencapai</a:t>
            </a:r>
            <a:r>
              <a:rPr lang="en-US" sz="2900" dirty="0"/>
              <a:t> </a:t>
            </a:r>
            <a:r>
              <a:rPr lang="en-US" sz="2900" dirty="0" err="1"/>
              <a:t>kondisi</a:t>
            </a:r>
            <a:r>
              <a:rPr lang="en-US" sz="2900" dirty="0"/>
              <a:t> </a:t>
            </a:r>
            <a:r>
              <a:rPr lang="en-US" sz="2900" dirty="0" err="1"/>
              <a:t>konsisten</a:t>
            </a:r>
            <a:r>
              <a:rPr lang="en-US" sz="2900" dirty="0"/>
              <a:t> </a:t>
            </a:r>
            <a:r>
              <a:rPr lang="en-US" sz="2900" dirty="0" smtClean="0"/>
              <a:t>yang </a:t>
            </a:r>
            <a:r>
              <a:rPr lang="en-US" sz="2900" dirty="0" err="1" smtClean="0"/>
              <a:t>baru</a:t>
            </a:r>
            <a:endParaRPr lang="en-US" sz="2900" dirty="0"/>
          </a:p>
          <a:p>
            <a:pPr lvl="1">
              <a:buFont typeface="Wingdings" pitchFamily="2" charset="2"/>
              <a:buNone/>
            </a:pPr>
            <a:endParaRPr lang="en-US" sz="2200" dirty="0"/>
          </a:p>
          <a:p>
            <a:pPr lvl="1">
              <a:buFont typeface="Wingdings" pitchFamily="2" charset="2"/>
              <a:buNone/>
            </a:pPr>
            <a:endParaRPr lang="en-US" sz="2200" dirty="0"/>
          </a:p>
          <a:p>
            <a:pPr lvl="1">
              <a:buFont typeface="Wingdings" pitchFamily="2" charset="2"/>
              <a:buNone/>
            </a:pPr>
            <a:endParaRPr lang="en-US" sz="2200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6D574-4C9C-4945-94D7-4050118D2F26}" type="slidenum">
              <a:rPr lang="en-US" altLang="en-US"/>
              <a:pPr/>
              <a:t>12</a:t>
            </a:fld>
            <a:endParaRPr lang="en-US" altLang="en-US"/>
          </a:p>
        </p:txBody>
      </p:sp>
      <p:pic>
        <p:nvPicPr>
          <p:cNvPr id="2662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5984" y="4214818"/>
            <a:ext cx="4252913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079F5-301E-405C-953B-D326850E636A}" type="datetime1">
              <a:rPr lang="en-US" smtClean="0"/>
              <a:t>1/5/2012</a:t>
            </a:fld>
            <a:endParaRPr lang="en-SG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SG" smtClean="0"/>
              <a:t>Basis Data</a:t>
            </a:r>
            <a:endParaRPr lang="en-S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d-ID" sz="2800" dirty="0" smtClean="0"/>
              <a:t>STATUS TRANSAKSI &amp; OPERASI TAMBAHAN</a:t>
            </a:r>
            <a:endParaRPr lang="en-US" sz="2800" dirty="0">
              <a:latin typeface="Arial Black" pitchFamily="34" charset="0"/>
            </a:endParaRPr>
          </a:p>
        </p:txBody>
      </p:sp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>
          <a:xfrm>
            <a:off x="357158" y="1571612"/>
            <a:ext cx="8501122" cy="3357586"/>
          </a:xfrm>
        </p:spPr>
        <p:txBody>
          <a:bodyPr>
            <a:normAutofit fontScale="85000" lnSpcReduction="20000"/>
          </a:bodyPr>
          <a:lstStyle/>
          <a:p>
            <a:r>
              <a:rPr lang="id-ID" sz="2400" dirty="0" smtClean="0"/>
              <a:t>ROLLBACK </a:t>
            </a:r>
            <a:r>
              <a:rPr lang="id-ID" sz="2400" dirty="0" smtClean="0"/>
              <a:t>(or ABORT) : transaksi berakhir dengan tidak sukses sehingga </a:t>
            </a:r>
            <a:r>
              <a:rPr lang="nn-NO" sz="2400" dirty="0" smtClean="0"/>
              <a:t>semua perubahan atau efek transaksi yang diaplikasikan ke database tidak</a:t>
            </a:r>
            <a:r>
              <a:rPr lang="id-ID" sz="2400" dirty="0" smtClean="0"/>
              <a:t> dapat diselesaikan.</a:t>
            </a:r>
          </a:p>
          <a:p>
            <a:pPr lvl="1"/>
            <a:r>
              <a:rPr lang="en-US" sz="2200" dirty="0" err="1" smtClean="0"/>
              <a:t>Jika</a:t>
            </a:r>
            <a:r>
              <a:rPr lang="en-US" sz="2200" dirty="0" smtClean="0"/>
              <a:t> </a:t>
            </a:r>
            <a:r>
              <a:rPr lang="en-US" sz="2200" dirty="0" err="1"/>
              <a:t>operasi</a:t>
            </a:r>
            <a:r>
              <a:rPr lang="en-US" sz="2200" dirty="0"/>
              <a:t> </a:t>
            </a:r>
            <a:r>
              <a:rPr lang="en-US" sz="2200" dirty="0" err="1"/>
              <a:t>berjalan</a:t>
            </a:r>
            <a:r>
              <a:rPr lang="en-US" sz="2200" dirty="0"/>
              <a:t> </a:t>
            </a:r>
            <a:r>
              <a:rPr lang="en-US" sz="2200" dirty="0" err="1"/>
              <a:t>tidak</a:t>
            </a:r>
            <a:r>
              <a:rPr lang="en-US" sz="2200" dirty="0"/>
              <a:t> </a:t>
            </a:r>
            <a:r>
              <a:rPr lang="en-US" sz="2200" dirty="0" err="1"/>
              <a:t>sukses</a:t>
            </a:r>
            <a:r>
              <a:rPr lang="en-US" sz="2200" dirty="0"/>
              <a:t>, </a:t>
            </a:r>
            <a:r>
              <a:rPr lang="en-US" sz="2200" dirty="0" err="1"/>
              <a:t>maka</a:t>
            </a:r>
            <a:r>
              <a:rPr lang="en-US" sz="2200" dirty="0"/>
              <a:t> </a:t>
            </a:r>
            <a:r>
              <a:rPr lang="en-US" sz="2200" dirty="0" err="1" smtClean="0"/>
              <a:t>transaksi</a:t>
            </a:r>
            <a:r>
              <a:rPr lang="en-US" sz="2200" dirty="0" smtClean="0"/>
              <a:t> </a:t>
            </a:r>
            <a:r>
              <a:rPr lang="en-US" sz="2200" dirty="0" err="1"/>
              <a:t>disebut</a:t>
            </a:r>
            <a:r>
              <a:rPr lang="en-US" sz="2200" dirty="0"/>
              <a:t> </a:t>
            </a:r>
            <a:r>
              <a:rPr lang="en-US" sz="2200" i="1" dirty="0"/>
              <a:t>aborted</a:t>
            </a:r>
            <a:r>
              <a:rPr lang="en-US" sz="2200" dirty="0"/>
              <a:t>  (</a:t>
            </a:r>
            <a:r>
              <a:rPr lang="en-US" sz="2200" dirty="0" err="1"/>
              <a:t>gagal</a:t>
            </a:r>
            <a:r>
              <a:rPr lang="en-US" sz="2200" dirty="0"/>
              <a:t>)</a:t>
            </a:r>
            <a:endParaRPr lang="en-US" sz="2200" i="1" dirty="0"/>
          </a:p>
          <a:p>
            <a:pPr lvl="1"/>
            <a:r>
              <a:rPr lang="en-US" sz="2200" dirty="0" err="1" smtClean="0"/>
              <a:t>Jika</a:t>
            </a:r>
            <a:r>
              <a:rPr lang="en-US" sz="2200" dirty="0" smtClean="0"/>
              <a:t> </a:t>
            </a:r>
            <a:r>
              <a:rPr lang="en-US" sz="2200" dirty="0" err="1"/>
              <a:t>transaksi</a:t>
            </a:r>
            <a:r>
              <a:rPr lang="en-US" sz="2200" dirty="0"/>
              <a:t> </a:t>
            </a:r>
            <a:r>
              <a:rPr lang="en-US" sz="2200" dirty="0" err="1"/>
              <a:t>gagal</a:t>
            </a:r>
            <a:r>
              <a:rPr lang="en-US" sz="2200" dirty="0"/>
              <a:t> </a:t>
            </a:r>
            <a:r>
              <a:rPr lang="en-US" sz="2200" dirty="0" err="1"/>
              <a:t>maka</a:t>
            </a:r>
            <a:r>
              <a:rPr lang="en-US" sz="2200" dirty="0"/>
              <a:t> basis data </a:t>
            </a:r>
            <a:r>
              <a:rPr lang="en-US" sz="2200" dirty="0" err="1" smtClean="0"/>
              <a:t>kembali</a:t>
            </a:r>
            <a:r>
              <a:rPr lang="en-US" sz="2200" dirty="0" smtClean="0"/>
              <a:t> </a:t>
            </a:r>
            <a:r>
              <a:rPr lang="en-US" sz="2200" dirty="0" err="1"/>
              <a:t>ke</a:t>
            </a:r>
            <a:r>
              <a:rPr lang="en-US" sz="2200" dirty="0"/>
              <a:t> </a:t>
            </a:r>
            <a:r>
              <a:rPr lang="en-US" sz="2200" dirty="0" err="1"/>
              <a:t>keadaan</a:t>
            </a:r>
            <a:r>
              <a:rPr lang="en-US" sz="2200" dirty="0"/>
              <a:t> </a:t>
            </a:r>
            <a:r>
              <a:rPr lang="en-US" sz="2200" dirty="0" err="1"/>
              <a:t>konsisten</a:t>
            </a:r>
            <a:r>
              <a:rPr lang="en-US" sz="2200" dirty="0"/>
              <a:t> </a:t>
            </a:r>
            <a:r>
              <a:rPr lang="en-US" sz="2200" dirty="0" err="1"/>
              <a:t>sebelum</a:t>
            </a:r>
            <a:r>
              <a:rPr lang="en-US" sz="2200" dirty="0"/>
              <a:t> </a:t>
            </a:r>
            <a:r>
              <a:rPr lang="en-US" sz="2200" dirty="0" err="1" smtClean="0"/>
              <a:t>transaksi</a:t>
            </a:r>
            <a:r>
              <a:rPr lang="en-US" sz="2200" dirty="0" smtClean="0"/>
              <a:t> </a:t>
            </a:r>
            <a:r>
              <a:rPr lang="en-US" sz="2200" dirty="0" err="1" smtClean="0"/>
              <a:t>dimulai</a:t>
            </a:r>
            <a:r>
              <a:rPr lang="en-US" sz="2200" dirty="0" smtClean="0"/>
              <a:t>.</a:t>
            </a:r>
          </a:p>
          <a:p>
            <a:pPr lvl="1"/>
            <a:r>
              <a:rPr lang="en-US" sz="2200" dirty="0" err="1" smtClean="0"/>
              <a:t>Disebut</a:t>
            </a:r>
            <a:r>
              <a:rPr lang="en-US" sz="2200" dirty="0" smtClean="0"/>
              <a:t> </a:t>
            </a:r>
            <a:r>
              <a:rPr lang="en-US" sz="2200" i="1" dirty="0"/>
              <a:t>roll back </a:t>
            </a:r>
            <a:r>
              <a:rPr lang="en-US" sz="2200" dirty="0" err="1"/>
              <a:t>atau</a:t>
            </a:r>
            <a:r>
              <a:rPr lang="en-US" sz="2200" i="1" dirty="0"/>
              <a:t> undone</a:t>
            </a:r>
          </a:p>
          <a:p>
            <a:pPr>
              <a:buNone/>
            </a:pPr>
            <a:endParaRPr lang="en-US" sz="2600" dirty="0"/>
          </a:p>
          <a:p>
            <a:pPr lvl="1">
              <a:buNone/>
            </a:pPr>
            <a:endParaRPr lang="en-US" sz="2200" dirty="0"/>
          </a:p>
          <a:p>
            <a:pPr lvl="1">
              <a:buNone/>
            </a:pPr>
            <a:endParaRPr lang="en-US" sz="2200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19679-36AA-49FB-9827-C51C08C5D6B7}" type="slidenum">
              <a:rPr lang="en-US" altLang="en-US"/>
              <a:pPr/>
              <a:t>13</a:t>
            </a:fld>
            <a:endParaRPr lang="en-US" altLang="en-US"/>
          </a:p>
        </p:txBody>
      </p:sp>
      <p:pic>
        <p:nvPicPr>
          <p:cNvPr id="37893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86314" y="4411680"/>
            <a:ext cx="3276600" cy="151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E0818-A346-4BF4-AC16-CC9925DB2EC8}" type="datetime1">
              <a:rPr lang="en-US" smtClean="0"/>
              <a:t>1/5/2012</a:t>
            </a:fld>
            <a:endParaRPr lang="en-SG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SG" smtClean="0"/>
              <a:t>Basis Data</a:t>
            </a:r>
            <a:endParaRPr lang="en-S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smtClean="0"/>
              <a:t>STATUS TRANSAKSI &amp; OPERASI TAMBAHAN</a:t>
            </a:r>
          </a:p>
        </p:txBody>
      </p:sp>
      <p:pic>
        <p:nvPicPr>
          <p:cNvPr id="14339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2071678"/>
            <a:ext cx="81661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16D38-0626-4F3B-81FA-576EF6E9D033}" type="datetime1">
              <a:rPr lang="en-US" smtClean="0"/>
              <a:t>1/5/2012</a:t>
            </a:fld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2371F-35CD-4A4B-AF87-E697A7901DF7}" type="slidenum">
              <a:rPr lang="en-SG" smtClean="0"/>
              <a:pPr/>
              <a:t>14</a:t>
            </a:fld>
            <a:endParaRPr lang="en-SG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Basis Data</a:t>
            </a:r>
            <a:endParaRPr lang="en-S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42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720725"/>
            <a:ext cx="7772400" cy="476250"/>
          </a:xfrm>
          <a:noFill/>
        </p:spPr>
        <p:txBody>
          <a:bodyPr>
            <a:spAutoFit/>
          </a:bodyPr>
          <a:lstStyle/>
          <a:p>
            <a:pPr algn="l"/>
            <a:r>
              <a:rPr lang="en-US" sz="2400"/>
              <a:t>Contoh1: Transaksi</a:t>
            </a:r>
          </a:p>
        </p:txBody>
      </p:sp>
      <p:sp>
        <p:nvSpPr>
          <p:cNvPr id="368643" name="Text Box 3"/>
          <p:cNvSpPr txBox="1">
            <a:spLocks noChangeArrowheads="1"/>
          </p:cNvSpPr>
          <p:nvPr/>
        </p:nvSpPr>
        <p:spPr bwMode="auto">
          <a:xfrm>
            <a:off x="642910" y="2071678"/>
            <a:ext cx="7286625" cy="156686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3200" dirty="0">
                <a:latin typeface="Courier New" pitchFamily="49" charset="0"/>
                <a:cs typeface="Arial" charset="0"/>
              </a:rPr>
              <a:t>SELECT ACC_NUM, ACC_BALANCE</a:t>
            </a:r>
            <a:br>
              <a:rPr lang="en-US" sz="3200" dirty="0">
                <a:latin typeface="Courier New" pitchFamily="49" charset="0"/>
                <a:cs typeface="Arial" charset="0"/>
              </a:rPr>
            </a:br>
            <a:r>
              <a:rPr lang="en-US" sz="3200" dirty="0">
                <a:latin typeface="Courier New" pitchFamily="49" charset="0"/>
                <a:cs typeface="Arial" charset="0"/>
              </a:rPr>
              <a:t>FROM CHECKACC</a:t>
            </a:r>
            <a:br>
              <a:rPr lang="en-US" sz="3200" dirty="0">
                <a:latin typeface="Courier New" pitchFamily="49" charset="0"/>
                <a:cs typeface="Arial" charset="0"/>
              </a:rPr>
            </a:br>
            <a:r>
              <a:rPr lang="en-US" sz="3200" dirty="0">
                <a:latin typeface="Courier New" pitchFamily="49" charset="0"/>
                <a:cs typeface="Arial" charset="0"/>
              </a:rPr>
              <a:t>WHERE ACC_NUM = ‘0908110638’;</a:t>
            </a:r>
            <a:endParaRPr lang="en-US" sz="3200" b="1" dirty="0">
              <a:latin typeface="Times New Roman" charset="0"/>
              <a:cs typeface="Arial" charset="0"/>
            </a:endParaRPr>
          </a:p>
        </p:txBody>
      </p:sp>
      <p:sp>
        <p:nvSpPr>
          <p:cNvPr id="368644" name="Rectangle 4"/>
          <p:cNvSpPr>
            <a:spLocks noChangeArrowheads="1"/>
          </p:cNvSpPr>
          <p:nvPr/>
        </p:nvSpPr>
        <p:spPr bwMode="auto">
          <a:xfrm>
            <a:off x="500034" y="4286256"/>
            <a:ext cx="8250237" cy="8284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488" tIns="44450" rIns="90488" bIns="44450">
            <a:spAutoFit/>
          </a:bodyPr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200" dirty="0" err="1">
                <a:latin typeface="Tahoma" pitchFamily="34" charset="0"/>
              </a:rPr>
              <a:t>Transaksi</a:t>
            </a:r>
            <a:r>
              <a:rPr lang="en-US" sz="2200" dirty="0">
                <a:latin typeface="Tahoma" pitchFamily="34" charset="0"/>
              </a:rPr>
              <a:t> </a:t>
            </a:r>
            <a:r>
              <a:rPr lang="en-US" sz="2200" dirty="0" err="1">
                <a:latin typeface="Tahoma" pitchFamily="34" charset="0"/>
              </a:rPr>
              <a:t>diatas</a:t>
            </a:r>
            <a:r>
              <a:rPr lang="en-US" sz="2200" dirty="0">
                <a:latin typeface="Tahoma" pitchFamily="34" charset="0"/>
              </a:rPr>
              <a:t> </a:t>
            </a:r>
            <a:r>
              <a:rPr lang="en-US" sz="2200" dirty="0" err="1">
                <a:latin typeface="Tahoma" pitchFamily="34" charset="0"/>
              </a:rPr>
              <a:t>Tidak</a:t>
            </a:r>
            <a:r>
              <a:rPr lang="en-US" sz="2200" dirty="0">
                <a:latin typeface="Tahoma" pitchFamily="34" charset="0"/>
              </a:rPr>
              <a:t> </a:t>
            </a:r>
            <a:r>
              <a:rPr lang="en-US" sz="2200" dirty="0" err="1">
                <a:latin typeface="Tahoma" pitchFamily="34" charset="0"/>
              </a:rPr>
              <a:t>melakukan</a:t>
            </a:r>
            <a:r>
              <a:rPr lang="en-US" sz="2200" dirty="0">
                <a:latin typeface="Tahoma" pitchFamily="34" charset="0"/>
              </a:rPr>
              <a:t> </a:t>
            </a:r>
            <a:r>
              <a:rPr lang="en-US" sz="2200" dirty="0" err="1">
                <a:latin typeface="Tahoma" pitchFamily="34" charset="0"/>
              </a:rPr>
              <a:t>perubahan</a:t>
            </a:r>
            <a:r>
              <a:rPr lang="en-US" sz="2200" dirty="0">
                <a:latin typeface="Tahoma" pitchFamily="34" charset="0"/>
              </a:rPr>
              <a:t> </a:t>
            </a:r>
            <a:r>
              <a:rPr lang="en-US" sz="2200" dirty="0" err="1">
                <a:latin typeface="Tahoma" pitchFamily="34" charset="0"/>
              </a:rPr>
              <a:t>terhadap</a:t>
            </a:r>
            <a:r>
              <a:rPr lang="en-US" sz="2200" dirty="0">
                <a:latin typeface="Tahoma" pitchFamily="34" charset="0"/>
              </a:rPr>
              <a:t> </a:t>
            </a:r>
            <a:r>
              <a:rPr lang="en-US" sz="2200" dirty="0" smtClean="0">
                <a:latin typeface="Tahoma" pitchFamily="34" charset="0"/>
              </a:rPr>
              <a:t>data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200" dirty="0" err="1" smtClean="0">
                <a:latin typeface="Tahoma" pitchFamily="34" charset="0"/>
              </a:rPr>
              <a:t>Setelah</a:t>
            </a:r>
            <a:r>
              <a:rPr lang="en-US" sz="2200" dirty="0" smtClean="0">
                <a:latin typeface="Tahoma" pitchFamily="34" charset="0"/>
              </a:rPr>
              <a:t> </a:t>
            </a:r>
            <a:r>
              <a:rPr lang="en-US" sz="2200" dirty="0" err="1">
                <a:latin typeface="Tahoma" pitchFamily="34" charset="0"/>
              </a:rPr>
              <a:t>transaksi</a:t>
            </a:r>
            <a:r>
              <a:rPr lang="en-US" sz="2200" dirty="0">
                <a:latin typeface="Tahoma" pitchFamily="34" charset="0"/>
              </a:rPr>
              <a:t> </a:t>
            </a:r>
            <a:r>
              <a:rPr lang="en-US" sz="2200" dirty="0" err="1">
                <a:latin typeface="Tahoma" pitchFamily="34" charset="0"/>
              </a:rPr>
              <a:t>selesai</a:t>
            </a:r>
            <a:r>
              <a:rPr lang="en-US" sz="2200" dirty="0">
                <a:latin typeface="Tahoma" pitchFamily="34" charset="0"/>
              </a:rPr>
              <a:t>, data </a:t>
            </a:r>
            <a:r>
              <a:rPr lang="en-US" sz="2200" dirty="0" err="1">
                <a:latin typeface="Tahoma" pitchFamily="34" charset="0"/>
              </a:rPr>
              <a:t>tetap</a:t>
            </a:r>
            <a:r>
              <a:rPr lang="en-US" sz="2200" dirty="0">
                <a:latin typeface="Tahoma" pitchFamily="34" charset="0"/>
              </a:rPr>
              <a:t> </a:t>
            </a:r>
            <a:r>
              <a:rPr lang="en-US" sz="2200" dirty="0" err="1">
                <a:latin typeface="Tahoma" pitchFamily="34" charset="0"/>
              </a:rPr>
              <a:t>dalam</a:t>
            </a:r>
            <a:r>
              <a:rPr lang="en-US" sz="2200" dirty="0">
                <a:latin typeface="Tahoma" pitchFamily="34" charset="0"/>
              </a:rPr>
              <a:t> </a:t>
            </a:r>
            <a:r>
              <a:rPr lang="en-US" sz="2200" i="1" dirty="0">
                <a:latin typeface="Tahoma" pitchFamily="34" charset="0"/>
              </a:rPr>
              <a:t>Consistent state</a:t>
            </a:r>
            <a:endParaRPr lang="en-US" sz="2200" dirty="0">
              <a:latin typeface="Tahoma" pitchFamily="34" charset="0"/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580C3-C9BA-46F1-8780-0DEDA667ABF2}" type="datetime1">
              <a:rPr lang="en-US" smtClean="0"/>
              <a:t>1/5/2012</a:t>
            </a:fld>
            <a:endParaRPr lang="en-SG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2371F-35CD-4A4B-AF87-E697A7901DF7}" type="slidenum">
              <a:rPr lang="en-SG" smtClean="0"/>
              <a:pPr/>
              <a:t>15</a:t>
            </a:fld>
            <a:endParaRPr lang="en-SG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Basis Data</a:t>
            </a:r>
            <a:endParaRPr lang="en-SG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691" name="Rectangle 3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>
            <a:spAutoFit/>
          </a:bodyPr>
          <a:lstStyle/>
          <a:p>
            <a:pPr algn="l"/>
            <a:r>
              <a:rPr lang="en-US" sz="2400" dirty="0"/>
              <a:t>Contoh2: </a:t>
            </a:r>
            <a:r>
              <a:rPr lang="en-US" sz="2400" dirty="0" err="1"/>
              <a:t>Transaksi</a:t>
            </a:r>
            <a:endParaRPr lang="en-US" sz="2400" dirty="0"/>
          </a:p>
        </p:txBody>
      </p:sp>
      <p:sp>
        <p:nvSpPr>
          <p:cNvPr id="370690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1571613"/>
            <a:ext cx="8229600" cy="1474763"/>
          </a:xfrm>
          <a:noFill/>
          <a:ln/>
        </p:spPr>
        <p:txBody>
          <a:bodyPr wrap="square" lIns="90488" tIns="44450" rIns="90488" bIns="44450">
            <a:spAutoFit/>
          </a:bodyPr>
          <a:lstStyle/>
          <a:p>
            <a:r>
              <a:rPr lang="en-US" sz="2000" dirty="0" err="1"/>
              <a:t>Mengurangi</a:t>
            </a:r>
            <a:r>
              <a:rPr lang="en-US" sz="2000" dirty="0"/>
              <a:t> </a:t>
            </a:r>
            <a:r>
              <a:rPr lang="en-US" sz="2000" dirty="0" err="1"/>
              <a:t>saldo</a:t>
            </a:r>
            <a:r>
              <a:rPr lang="en-US" sz="2000" dirty="0"/>
              <a:t> </a:t>
            </a:r>
            <a:r>
              <a:rPr lang="en-US" sz="2000" dirty="0" err="1"/>
              <a:t>persediaan</a:t>
            </a:r>
            <a:r>
              <a:rPr lang="en-US" sz="2000" dirty="0"/>
              <a:t> (PROD_QOH) </a:t>
            </a:r>
            <a:r>
              <a:rPr lang="en-US" sz="2000" dirty="0" err="1"/>
              <a:t>sebanyak</a:t>
            </a:r>
            <a:r>
              <a:rPr lang="en-US" sz="2000" dirty="0"/>
              <a:t> 100 unit </a:t>
            </a:r>
            <a:r>
              <a:rPr lang="en-US" sz="2000" dirty="0" err="1"/>
              <a:t>untuk</a:t>
            </a:r>
            <a:r>
              <a:rPr lang="en-US" sz="2000" dirty="0"/>
              <a:t> </a:t>
            </a:r>
            <a:r>
              <a:rPr lang="en-US" sz="2000" dirty="0" err="1"/>
              <a:t>produk</a:t>
            </a:r>
            <a:r>
              <a:rPr lang="en-US" sz="2000" dirty="0"/>
              <a:t> X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menambah</a:t>
            </a:r>
            <a:r>
              <a:rPr lang="en-US" sz="2000" dirty="0"/>
              <a:t> </a:t>
            </a:r>
            <a:r>
              <a:rPr lang="en-US" sz="2000" dirty="0" err="1"/>
              <a:t>saldo</a:t>
            </a:r>
            <a:r>
              <a:rPr lang="en-US" sz="2000" dirty="0"/>
              <a:t> </a:t>
            </a:r>
            <a:r>
              <a:rPr lang="en-US" sz="2000" dirty="0" err="1"/>
              <a:t>piutang</a:t>
            </a:r>
            <a:r>
              <a:rPr lang="en-US" sz="2000" dirty="0"/>
              <a:t> </a:t>
            </a:r>
            <a:r>
              <a:rPr lang="en-US" sz="2000" dirty="0" err="1"/>
              <a:t>untuk</a:t>
            </a:r>
            <a:r>
              <a:rPr lang="en-US" sz="2000" dirty="0"/>
              <a:t> customer Y (ACCT_BALANCE) </a:t>
            </a:r>
            <a:r>
              <a:rPr lang="en-US" sz="2000" dirty="0" err="1"/>
              <a:t>sebesar</a:t>
            </a:r>
            <a:r>
              <a:rPr lang="en-US" sz="2000" dirty="0"/>
              <a:t> $500</a:t>
            </a:r>
          </a:p>
        </p:txBody>
      </p:sp>
      <p:sp>
        <p:nvSpPr>
          <p:cNvPr id="370692" name="Text Box 4"/>
          <p:cNvSpPr txBox="1">
            <a:spLocks noChangeArrowheads="1"/>
          </p:cNvSpPr>
          <p:nvPr/>
        </p:nvSpPr>
        <p:spPr bwMode="auto">
          <a:xfrm>
            <a:off x="857224" y="3000372"/>
            <a:ext cx="6951662" cy="193899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en-US" sz="2000" dirty="0">
                <a:latin typeface="Courier New" pitchFamily="49" charset="0"/>
                <a:cs typeface="Arial" charset="0"/>
              </a:rPr>
              <a:t>UPDATE PRODUCT</a:t>
            </a:r>
            <a:br>
              <a:rPr lang="en-US" sz="2000" dirty="0">
                <a:latin typeface="Courier New" pitchFamily="49" charset="0"/>
                <a:cs typeface="Arial" charset="0"/>
              </a:rPr>
            </a:br>
            <a:r>
              <a:rPr lang="en-US" sz="2000" dirty="0">
                <a:latin typeface="Courier New" pitchFamily="49" charset="0"/>
                <a:cs typeface="Arial" charset="0"/>
              </a:rPr>
              <a:t>SET PROD_QOH = PROD_QOH - 100</a:t>
            </a:r>
            <a:br>
              <a:rPr lang="en-US" sz="2000" dirty="0">
                <a:latin typeface="Courier New" pitchFamily="49" charset="0"/>
                <a:cs typeface="Arial" charset="0"/>
              </a:rPr>
            </a:br>
            <a:r>
              <a:rPr lang="en-US" sz="2000" dirty="0">
                <a:latin typeface="Courier New" pitchFamily="49" charset="0"/>
                <a:cs typeface="Arial" charset="0"/>
              </a:rPr>
              <a:t>WHERE PROD_CODE = ‘X’;</a:t>
            </a:r>
          </a:p>
          <a:p>
            <a:pPr eaLnBrk="0" hangingPunct="0"/>
            <a:r>
              <a:rPr lang="en-US" sz="2000" dirty="0">
                <a:latin typeface="Courier New" pitchFamily="49" charset="0"/>
                <a:cs typeface="Arial" charset="0"/>
              </a:rPr>
              <a:t>UPDATE ACCT_RECEIVABLE</a:t>
            </a:r>
          </a:p>
          <a:p>
            <a:pPr eaLnBrk="0" hangingPunct="0"/>
            <a:r>
              <a:rPr lang="en-US" sz="2000" dirty="0">
                <a:latin typeface="Courier New" pitchFamily="49" charset="0"/>
                <a:cs typeface="Arial" charset="0"/>
              </a:rPr>
              <a:t>SET ACCT_BALANCE = ACCT_BALANCE + 500</a:t>
            </a:r>
            <a:br>
              <a:rPr lang="en-US" sz="2000" dirty="0">
                <a:latin typeface="Courier New" pitchFamily="49" charset="0"/>
                <a:cs typeface="Arial" charset="0"/>
              </a:rPr>
            </a:br>
            <a:r>
              <a:rPr lang="en-US" sz="2000" dirty="0">
                <a:latin typeface="Courier New" pitchFamily="49" charset="0"/>
                <a:cs typeface="Arial" charset="0"/>
              </a:rPr>
              <a:t>WHERE ACCT_NUM = ‘Y’;</a:t>
            </a:r>
            <a:endParaRPr lang="en-US" sz="2400" dirty="0">
              <a:latin typeface="Courier New" pitchFamily="49" charset="0"/>
              <a:cs typeface="Arial" charset="0"/>
            </a:endParaRPr>
          </a:p>
        </p:txBody>
      </p:sp>
      <p:sp>
        <p:nvSpPr>
          <p:cNvPr id="370693" name="Rectangle 5"/>
          <p:cNvSpPr>
            <a:spLocks noChangeArrowheads="1"/>
          </p:cNvSpPr>
          <p:nvPr/>
        </p:nvSpPr>
        <p:spPr bwMode="auto">
          <a:xfrm>
            <a:off x="468313" y="5053013"/>
            <a:ext cx="8351837" cy="11842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marL="342900" indent="-342900">
              <a:buFontTx/>
              <a:buChar char="•"/>
            </a:pPr>
            <a:r>
              <a:rPr lang="en-US" sz="2000" dirty="0">
                <a:latin typeface="Tahoma" pitchFamily="34" charset="0"/>
              </a:rPr>
              <a:t>Database </a:t>
            </a:r>
            <a:r>
              <a:rPr lang="en-US" sz="2000" dirty="0" err="1">
                <a:latin typeface="Tahoma" pitchFamily="34" charset="0"/>
              </a:rPr>
              <a:t>akan</a:t>
            </a:r>
            <a:r>
              <a:rPr lang="en-US" sz="2000" dirty="0">
                <a:latin typeface="Tahoma" pitchFamily="34" charset="0"/>
              </a:rPr>
              <a:t> </a:t>
            </a:r>
            <a:r>
              <a:rPr lang="en-US" sz="2000" dirty="0" err="1">
                <a:latin typeface="Tahoma" pitchFamily="34" charset="0"/>
              </a:rPr>
              <a:t>tetap</a:t>
            </a:r>
            <a:r>
              <a:rPr lang="en-US" sz="2000" dirty="0">
                <a:latin typeface="Tahoma" pitchFamily="34" charset="0"/>
              </a:rPr>
              <a:t> </a:t>
            </a:r>
            <a:r>
              <a:rPr lang="en-US" sz="2000" dirty="0" err="1">
                <a:latin typeface="Tahoma" pitchFamily="34" charset="0"/>
              </a:rPr>
              <a:t>berada</a:t>
            </a:r>
            <a:r>
              <a:rPr lang="en-US" sz="2000" dirty="0">
                <a:latin typeface="Tahoma" pitchFamily="34" charset="0"/>
              </a:rPr>
              <a:t> </a:t>
            </a:r>
            <a:r>
              <a:rPr lang="en-US" sz="2000" dirty="0" err="1">
                <a:latin typeface="Tahoma" pitchFamily="34" charset="0"/>
              </a:rPr>
              <a:t>dalam</a:t>
            </a:r>
            <a:r>
              <a:rPr lang="en-US" sz="2000" dirty="0">
                <a:latin typeface="Tahoma" pitchFamily="34" charset="0"/>
              </a:rPr>
              <a:t> “</a:t>
            </a:r>
            <a:r>
              <a:rPr lang="en-US" sz="2000" i="1" dirty="0">
                <a:latin typeface="Tahoma" pitchFamily="34" charset="0"/>
              </a:rPr>
              <a:t>Consistent state</a:t>
            </a:r>
            <a:r>
              <a:rPr lang="en-US" sz="2000" dirty="0">
                <a:latin typeface="Tahoma" pitchFamily="34" charset="0"/>
              </a:rPr>
              <a:t>” </a:t>
            </a:r>
            <a:r>
              <a:rPr lang="en-US" sz="2000" dirty="0" err="1">
                <a:latin typeface="Tahoma" pitchFamily="34" charset="0"/>
              </a:rPr>
              <a:t>hanya</a:t>
            </a:r>
            <a:r>
              <a:rPr lang="en-US" sz="2000" dirty="0">
                <a:latin typeface="Tahoma" pitchFamily="34" charset="0"/>
              </a:rPr>
              <a:t> </a:t>
            </a:r>
            <a:r>
              <a:rPr lang="en-US" sz="2000" dirty="0" err="1">
                <a:latin typeface="Tahoma" pitchFamily="34" charset="0"/>
              </a:rPr>
              <a:t>apabila</a:t>
            </a:r>
            <a:r>
              <a:rPr lang="en-US" sz="2000" dirty="0">
                <a:latin typeface="Tahoma" pitchFamily="34" charset="0"/>
              </a:rPr>
              <a:t> </a:t>
            </a:r>
            <a:r>
              <a:rPr lang="en-US" sz="2000" dirty="0" err="1">
                <a:latin typeface="Tahoma" pitchFamily="34" charset="0"/>
              </a:rPr>
              <a:t>kedua</a:t>
            </a:r>
            <a:r>
              <a:rPr lang="en-US" sz="2000" dirty="0">
                <a:latin typeface="Tahoma" pitchFamily="34" charset="0"/>
              </a:rPr>
              <a:t> </a:t>
            </a:r>
            <a:r>
              <a:rPr lang="en-US" sz="2000" dirty="0" err="1">
                <a:latin typeface="Tahoma" pitchFamily="34" charset="0"/>
              </a:rPr>
              <a:t>transaksi</a:t>
            </a:r>
            <a:r>
              <a:rPr lang="en-US" sz="2000" dirty="0">
                <a:latin typeface="Tahoma" pitchFamily="34" charset="0"/>
              </a:rPr>
              <a:t> </a:t>
            </a:r>
            <a:r>
              <a:rPr lang="en-US" sz="2000" dirty="0" err="1">
                <a:latin typeface="Tahoma" pitchFamily="34" charset="0"/>
              </a:rPr>
              <a:t>tersebut</a:t>
            </a:r>
            <a:r>
              <a:rPr lang="en-US" sz="2000" dirty="0">
                <a:latin typeface="Tahoma" pitchFamily="34" charset="0"/>
              </a:rPr>
              <a:t> </a:t>
            </a:r>
            <a:r>
              <a:rPr lang="en-US" sz="2000" dirty="0" err="1">
                <a:latin typeface="Tahoma" pitchFamily="34" charset="0"/>
              </a:rPr>
              <a:t>diselesaikan</a:t>
            </a:r>
            <a:r>
              <a:rPr lang="en-US" sz="2000" dirty="0">
                <a:latin typeface="Tahoma" pitchFamily="34" charset="0"/>
              </a:rPr>
              <a:t> </a:t>
            </a:r>
            <a:r>
              <a:rPr lang="en-US" sz="2000" dirty="0" err="1">
                <a:latin typeface="Tahoma" pitchFamily="34" charset="0"/>
              </a:rPr>
              <a:t>secara</a:t>
            </a:r>
            <a:r>
              <a:rPr lang="en-US" sz="2000" dirty="0">
                <a:latin typeface="Tahoma" pitchFamily="34" charset="0"/>
              </a:rPr>
              <a:t> </a:t>
            </a:r>
            <a:r>
              <a:rPr lang="en-US" sz="2000" dirty="0" err="1">
                <a:latin typeface="Tahoma" pitchFamily="34" charset="0"/>
              </a:rPr>
              <a:t>menyeluruh</a:t>
            </a:r>
            <a:r>
              <a:rPr lang="en-US" sz="2000" dirty="0">
                <a:latin typeface="Tahoma" pitchFamily="34" charset="0"/>
              </a:rPr>
              <a:t> (</a:t>
            </a:r>
            <a:r>
              <a:rPr lang="en-US" sz="2000" i="1" dirty="0">
                <a:latin typeface="Tahoma" pitchFamily="34" charset="0"/>
              </a:rPr>
              <a:t>fully completed</a:t>
            </a:r>
            <a:r>
              <a:rPr lang="en-US" sz="2000" dirty="0">
                <a:latin typeface="Tahoma" pitchFamily="34" charset="0"/>
              </a:rPr>
              <a:t>)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A88D2-547F-463A-A0B8-CBC7B46EEF99}" type="datetime1">
              <a:rPr lang="en-US" smtClean="0"/>
              <a:t>1/5/2012</a:t>
            </a:fld>
            <a:endParaRPr lang="en-S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2371F-35CD-4A4B-AF87-E697A7901DF7}" type="slidenum">
              <a:rPr lang="en-SG" smtClean="0"/>
              <a:pPr/>
              <a:t>16</a:t>
            </a:fld>
            <a:endParaRPr lang="en-SG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Basis Data</a:t>
            </a:r>
            <a:endParaRPr lang="en-SG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000" dirty="0" err="1" smtClean="0"/>
              <a:t>Untuk</a:t>
            </a:r>
            <a:r>
              <a:rPr lang="en-US" sz="3000" dirty="0" smtClean="0"/>
              <a:t> </a:t>
            </a:r>
            <a:r>
              <a:rPr lang="en-US" sz="3000" dirty="0" err="1" smtClean="0"/>
              <a:t>menjamin</a:t>
            </a:r>
            <a:r>
              <a:rPr lang="en-US" sz="3000" dirty="0" smtClean="0"/>
              <a:t> </a:t>
            </a:r>
            <a:r>
              <a:rPr lang="en-US" sz="3000" dirty="0" err="1" smtClean="0"/>
              <a:t>kebutuhan</a:t>
            </a:r>
            <a:r>
              <a:rPr lang="en-US" sz="3000" dirty="0" smtClean="0"/>
              <a:t> data (data integrity), </a:t>
            </a:r>
            <a:r>
              <a:rPr lang="en-US" sz="3000" dirty="0" err="1" smtClean="0"/>
              <a:t>sistem</a:t>
            </a:r>
            <a:r>
              <a:rPr lang="en-US" sz="3000" dirty="0" smtClean="0"/>
              <a:t> </a:t>
            </a:r>
            <a:r>
              <a:rPr lang="en-US" sz="3000" dirty="0" smtClean="0"/>
              <a:t>basis data </a:t>
            </a:r>
            <a:r>
              <a:rPr lang="en-US" sz="3000" dirty="0" err="1" smtClean="0"/>
              <a:t>memelihara</a:t>
            </a:r>
            <a:r>
              <a:rPr lang="en-US" sz="3000" dirty="0" smtClean="0"/>
              <a:t> </a:t>
            </a:r>
            <a:r>
              <a:rPr lang="en-US" sz="3000" dirty="0" err="1" smtClean="0"/>
              <a:t>sifat-sifat</a:t>
            </a:r>
            <a:r>
              <a:rPr lang="en-US" sz="3000" dirty="0" smtClean="0"/>
              <a:t> </a:t>
            </a:r>
            <a:r>
              <a:rPr lang="en-US" sz="3000" dirty="0" err="1" smtClean="0"/>
              <a:t>transaksi</a:t>
            </a:r>
            <a:r>
              <a:rPr lang="en-US" sz="3000" dirty="0" smtClean="0"/>
              <a:t> </a:t>
            </a:r>
            <a:r>
              <a:rPr lang="en-US" sz="3000" dirty="0" err="1" smtClean="0"/>
              <a:t>berikut</a:t>
            </a:r>
            <a:r>
              <a:rPr lang="en-US" sz="3000" dirty="0" smtClean="0"/>
              <a:t>:</a:t>
            </a:r>
          </a:p>
          <a:p>
            <a:pPr lvl="1"/>
            <a:r>
              <a:rPr lang="en-US" dirty="0" smtClean="0"/>
              <a:t>ATOMICY</a:t>
            </a:r>
          </a:p>
          <a:p>
            <a:pPr lvl="1"/>
            <a:r>
              <a:rPr lang="en-US" dirty="0" smtClean="0"/>
              <a:t>CONSISTENCY</a:t>
            </a:r>
          </a:p>
          <a:p>
            <a:pPr lvl="1"/>
            <a:r>
              <a:rPr lang="en-US" dirty="0" smtClean="0"/>
              <a:t>INDEPENDENCE</a:t>
            </a:r>
          </a:p>
          <a:p>
            <a:pPr lvl="1"/>
            <a:r>
              <a:rPr lang="en-US" dirty="0" smtClean="0"/>
              <a:t>DURABILITY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E8C5C-EF51-4C2B-805A-4E0EE6BF4536}" type="datetime1">
              <a:rPr lang="en-US" smtClean="0"/>
              <a:t>1/5/2012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SG" smtClean="0"/>
              <a:t>Basis Data</a:t>
            </a:r>
            <a:endParaRPr lang="en-SG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2371F-35CD-4A4B-AF87-E697A7901DF7}" type="slidenum">
              <a:rPr lang="en-SG" smtClean="0"/>
              <a:pPr/>
              <a:t>17</a:t>
            </a:fld>
            <a:endParaRPr lang="en-S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>
                <a:latin typeface="Arial Black" pitchFamily="34" charset="0"/>
              </a:rPr>
              <a:t>PROPERTI TRANSAKSI (ACID)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600" dirty="0"/>
              <a:t>ATOMICITY</a:t>
            </a:r>
          </a:p>
          <a:p>
            <a:pPr lvl="1">
              <a:buFont typeface="Wingdings" pitchFamily="2" charset="2"/>
              <a:buNone/>
            </a:pPr>
            <a:r>
              <a:rPr lang="en-US" sz="2200" dirty="0"/>
              <a:t>	</a:t>
            </a:r>
            <a:r>
              <a:rPr lang="en-US" sz="2400" dirty="0" err="1"/>
              <a:t>Properti</a:t>
            </a:r>
            <a:r>
              <a:rPr lang="en-US" sz="2400" dirty="0"/>
              <a:t> ‘</a:t>
            </a:r>
            <a:r>
              <a:rPr lang="en-US" sz="2400" dirty="0" err="1"/>
              <a:t>semua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sama</a:t>
            </a:r>
            <a:r>
              <a:rPr lang="en-US" sz="2400" dirty="0"/>
              <a:t> </a:t>
            </a:r>
            <a:r>
              <a:rPr lang="en-US" sz="2400" dirty="0" err="1"/>
              <a:t>sekali</a:t>
            </a:r>
            <a:r>
              <a:rPr lang="en-US" sz="2400" dirty="0"/>
              <a:t>’.</a:t>
            </a:r>
          </a:p>
          <a:p>
            <a:pPr lvl="1">
              <a:buFont typeface="Wingdings" pitchFamily="2" charset="2"/>
              <a:buNone/>
            </a:pPr>
            <a:r>
              <a:rPr lang="en-US" sz="2400" dirty="0"/>
              <a:t>	</a:t>
            </a:r>
            <a:r>
              <a:rPr lang="en-US" sz="2400" dirty="0" err="1"/>
              <a:t>Transaksi</a:t>
            </a:r>
            <a:r>
              <a:rPr lang="en-US" sz="2400" dirty="0"/>
              <a:t> </a:t>
            </a:r>
            <a:r>
              <a:rPr lang="en-US" sz="2400" dirty="0" err="1"/>
              <a:t>dilaksanakan</a:t>
            </a:r>
            <a:r>
              <a:rPr lang="en-US" sz="2400" dirty="0"/>
              <a:t> </a:t>
            </a:r>
            <a:r>
              <a:rPr lang="en-US" sz="2400" dirty="0" err="1"/>
              <a:t>keseluruhan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dilaksanakan</a:t>
            </a:r>
            <a:r>
              <a:rPr lang="en-US" sz="2400" dirty="0"/>
              <a:t> </a:t>
            </a:r>
            <a:r>
              <a:rPr lang="en-US" sz="2400" dirty="0" err="1"/>
              <a:t>sama</a:t>
            </a:r>
            <a:r>
              <a:rPr lang="en-US" sz="2400" dirty="0"/>
              <a:t> </a:t>
            </a:r>
            <a:r>
              <a:rPr lang="en-US" sz="2400" dirty="0" err="1"/>
              <a:t>sekali</a:t>
            </a:r>
            <a:r>
              <a:rPr lang="en-US" sz="2400" dirty="0"/>
              <a:t>.</a:t>
            </a:r>
          </a:p>
          <a:p>
            <a:r>
              <a:rPr lang="en-US" sz="2600" dirty="0" smtClean="0"/>
              <a:t>CONSISTENCY</a:t>
            </a:r>
            <a:endParaRPr lang="en-US" sz="2600" dirty="0"/>
          </a:p>
          <a:p>
            <a:pPr lvl="1">
              <a:buFont typeface="Wingdings" pitchFamily="2" charset="2"/>
              <a:buNone/>
            </a:pPr>
            <a:r>
              <a:rPr lang="en-US" sz="2200" dirty="0"/>
              <a:t>	</a:t>
            </a:r>
            <a:r>
              <a:rPr lang="en-US" sz="2400" dirty="0" err="1"/>
              <a:t>Transaksi</a:t>
            </a:r>
            <a:r>
              <a:rPr lang="en-US" sz="2400" dirty="0"/>
              <a:t> </a:t>
            </a:r>
            <a:r>
              <a:rPr lang="en-US" sz="2400" dirty="0" err="1"/>
              <a:t>harus</a:t>
            </a:r>
            <a:r>
              <a:rPr lang="en-US" sz="2400" dirty="0"/>
              <a:t> </a:t>
            </a:r>
            <a:r>
              <a:rPr lang="en-US" sz="2400" dirty="0" err="1"/>
              <a:t>mentransformasikan</a:t>
            </a:r>
            <a:r>
              <a:rPr lang="en-US" sz="2400" dirty="0"/>
              <a:t> basis data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kondisi</a:t>
            </a:r>
            <a:r>
              <a:rPr lang="en-US" sz="2400" dirty="0"/>
              <a:t> </a:t>
            </a:r>
            <a:r>
              <a:rPr lang="en-US" sz="2400" dirty="0" err="1"/>
              <a:t>konsisten</a:t>
            </a:r>
            <a:r>
              <a:rPr lang="en-US" sz="2400" dirty="0"/>
              <a:t> </a:t>
            </a:r>
            <a:r>
              <a:rPr lang="en-US" sz="2400" dirty="0" err="1"/>
              <a:t>ke</a:t>
            </a:r>
            <a:r>
              <a:rPr lang="en-US" sz="2400" dirty="0"/>
              <a:t> </a:t>
            </a:r>
            <a:r>
              <a:rPr lang="en-US" sz="2400" dirty="0" err="1"/>
              <a:t>kondisi</a:t>
            </a:r>
            <a:r>
              <a:rPr lang="en-US" sz="2400" dirty="0"/>
              <a:t> </a:t>
            </a:r>
            <a:r>
              <a:rPr lang="en-US" sz="2400" dirty="0" err="1"/>
              <a:t>konsisten</a:t>
            </a:r>
            <a:r>
              <a:rPr lang="en-US" sz="2400" dirty="0"/>
              <a:t> lain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09BE5-BA71-44F7-B5F2-52B4D8B2128E}" type="slidenum">
              <a:rPr lang="en-US" altLang="en-US"/>
              <a:pPr/>
              <a:t>18</a:t>
            </a:fld>
            <a:endParaRPr lang="en-US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6CF03-4BC5-4073-82F5-79712EAC69B0}" type="datetime1">
              <a:rPr lang="en-US" smtClean="0"/>
              <a:t>1/5/2012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SG" smtClean="0"/>
              <a:t>Basis Data</a:t>
            </a:r>
            <a:endParaRPr lang="en-SG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0"/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1000"/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>
                <a:latin typeface="Arial Black" pitchFamily="34" charset="0"/>
              </a:rPr>
              <a:t>PROPERTI TRANSAKSI (ACID) (lanj.)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600" dirty="0"/>
              <a:t>INDEPENDENCE</a:t>
            </a:r>
          </a:p>
          <a:p>
            <a:pPr lvl="1">
              <a:buFont typeface="Wingdings" pitchFamily="2" charset="2"/>
              <a:buNone/>
            </a:pPr>
            <a:r>
              <a:rPr lang="en-US" sz="2200" dirty="0"/>
              <a:t>	</a:t>
            </a:r>
            <a:r>
              <a:rPr lang="en-US" sz="2400" dirty="0" err="1"/>
              <a:t>Transaksi</a:t>
            </a:r>
            <a:r>
              <a:rPr lang="en-US" sz="2400" dirty="0"/>
              <a:t> </a:t>
            </a:r>
            <a:r>
              <a:rPr lang="en-US" sz="2400" dirty="0" err="1"/>
              <a:t>dieksekusi</a:t>
            </a:r>
            <a:r>
              <a:rPr lang="en-US" sz="2400" dirty="0"/>
              <a:t> </a:t>
            </a:r>
            <a:r>
              <a:rPr lang="en-US" sz="2400" dirty="0" err="1"/>
              <a:t>berdiri</a:t>
            </a:r>
            <a:r>
              <a:rPr lang="en-US" sz="2400" dirty="0"/>
              <a:t> </a:t>
            </a:r>
            <a:r>
              <a:rPr lang="en-US" sz="2400" dirty="0" err="1"/>
              <a:t>sendiri</a:t>
            </a:r>
            <a:r>
              <a:rPr lang="en-US" sz="2400" dirty="0"/>
              <a:t>.</a:t>
            </a:r>
          </a:p>
          <a:p>
            <a:pPr lvl="1">
              <a:buFont typeface="Wingdings" pitchFamily="2" charset="2"/>
              <a:buNone/>
            </a:pPr>
            <a:r>
              <a:rPr lang="en-US" sz="2400" dirty="0"/>
              <a:t>	</a:t>
            </a:r>
            <a:r>
              <a:rPr lang="en-US" sz="2400" dirty="0" err="1"/>
              <a:t>Efek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transaksi</a:t>
            </a:r>
            <a:r>
              <a:rPr lang="en-US" sz="2400" dirty="0"/>
              <a:t> </a:t>
            </a:r>
            <a:r>
              <a:rPr lang="en-US" sz="2400" dirty="0" err="1"/>
              <a:t>yg</a:t>
            </a:r>
            <a:r>
              <a:rPr lang="en-US" sz="2400" dirty="0"/>
              <a:t>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selesai</a:t>
            </a:r>
            <a:r>
              <a:rPr lang="en-US" sz="2400" dirty="0"/>
              <a:t>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terlihat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transaksi</a:t>
            </a:r>
            <a:r>
              <a:rPr lang="en-US" sz="2400" dirty="0"/>
              <a:t> lain</a:t>
            </a:r>
            <a:r>
              <a:rPr lang="en-US" sz="2400" dirty="0" smtClean="0"/>
              <a:t>.</a:t>
            </a:r>
            <a:endParaRPr lang="en-US" sz="2200" dirty="0"/>
          </a:p>
          <a:p>
            <a:r>
              <a:rPr lang="en-US" sz="2600" dirty="0"/>
              <a:t>DURABILITY</a:t>
            </a:r>
          </a:p>
          <a:p>
            <a:pPr lvl="1">
              <a:buFont typeface="Wingdings" pitchFamily="2" charset="2"/>
              <a:buNone/>
            </a:pPr>
            <a:r>
              <a:rPr lang="en-US" sz="2000" dirty="0"/>
              <a:t>	</a:t>
            </a:r>
            <a:r>
              <a:rPr lang="en-US" sz="2400" dirty="0" err="1"/>
              <a:t>Efek</a:t>
            </a:r>
            <a:r>
              <a:rPr lang="en-US" sz="2400" dirty="0"/>
              <a:t> </a:t>
            </a:r>
            <a:r>
              <a:rPr lang="en-US" sz="2400" dirty="0" err="1"/>
              <a:t>transaksi</a:t>
            </a:r>
            <a:r>
              <a:rPr lang="en-US" sz="2400" dirty="0"/>
              <a:t> </a:t>
            </a:r>
            <a:r>
              <a:rPr lang="en-US" sz="2400" dirty="0" err="1"/>
              <a:t>yg</a:t>
            </a:r>
            <a:r>
              <a:rPr lang="en-US" sz="2400" dirty="0"/>
              <a:t> </a:t>
            </a:r>
            <a:r>
              <a:rPr lang="en-US" sz="2400" dirty="0" err="1"/>
              <a:t>sukses</a:t>
            </a:r>
            <a:r>
              <a:rPr lang="en-US" sz="2400" dirty="0"/>
              <a:t> </a:t>
            </a:r>
            <a:r>
              <a:rPr lang="en-US" sz="2400" dirty="0" err="1"/>
              <a:t>secara</a:t>
            </a:r>
            <a:r>
              <a:rPr lang="en-US" sz="2400" dirty="0"/>
              <a:t> </a:t>
            </a:r>
            <a:r>
              <a:rPr lang="en-US" sz="2400" dirty="0" err="1"/>
              <a:t>permanen</a:t>
            </a:r>
            <a:r>
              <a:rPr lang="en-US" sz="2400" dirty="0"/>
              <a:t> </a:t>
            </a:r>
            <a:r>
              <a:rPr lang="en-US" sz="2400" dirty="0" err="1"/>
              <a:t>disimpan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basis data.</a:t>
            </a:r>
            <a:endParaRPr lang="en-US" sz="2000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1D7C0-CCA1-43A4-BAA5-003A0201B941}" type="slidenum">
              <a:rPr lang="en-US" altLang="en-US"/>
              <a:pPr/>
              <a:t>19</a:t>
            </a:fld>
            <a:endParaRPr lang="en-US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1623E-0D09-4341-A1D1-0AF2EC2F461D}" type="datetime1">
              <a:rPr lang="en-US" smtClean="0"/>
              <a:t>1/5/2012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SG" smtClean="0"/>
              <a:t>Basis Data</a:t>
            </a:r>
            <a:endParaRPr lang="en-SG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0"/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1000"/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mtClean="0">
                <a:solidFill>
                  <a:schemeClr val="tx2">
                    <a:satMod val="130000"/>
                  </a:schemeClr>
                </a:solidFill>
              </a:rPr>
              <a:t>Backup dan Recovery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i="1" dirty="0" smtClean="0"/>
              <a:t>Database Backup</a:t>
            </a:r>
            <a:r>
              <a:rPr lang="en-US" dirty="0" smtClean="0"/>
              <a:t>: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mekanisme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penyalinan</a:t>
            </a:r>
            <a:r>
              <a:rPr lang="en-US" dirty="0" smtClean="0"/>
              <a:t> database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media </a:t>
            </a:r>
            <a:r>
              <a:rPr lang="en-US" dirty="0" err="1" smtClean="0"/>
              <a:t>eksternal</a:t>
            </a:r>
            <a:r>
              <a:rPr lang="en-US" dirty="0" smtClean="0"/>
              <a:t> </a:t>
            </a:r>
          </a:p>
          <a:p>
            <a:r>
              <a:rPr lang="en-US" b="1" i="1" dirty="0" smtClean="0"/>
              <a:t>Database Recovery</a:t>
            </a:r>
            <a:r>
              <a:rPr lang="en-US" dirty="0" smtClean="0"/>
              <a:t>: </a:t>
            </a:r>
            <a:r>
              <a:rPr lang="en-US" dirty="0" err="1" smtClean="0"/>
              <a:t>Mekanisme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memulihkan</a:t>
            </a:r>
            <a:r>
              <a:rPr lang="en-US" dirty="0" smtClean="0"/>
              <a:t> database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cepat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akurat</a:t>
            </a:r>
            <a:r>
              <a:rPr lang="en-US" dirty="0" smtClean="0"/>
              <a:t> </a:t>
            </a:r>
            <a:r>
              <a:rPr lang="en-US" dirty="0" err="1" smtClean="0"/>
              <a:t>setelah</a:t>
            </a:r>
            <a:r>
              <a:rPr lang="en-US" dirty="0" smtClean="0"/>
              <a:t> </a:t>
            </a:r>
            <a:r>
              <a:rPr lang="en-US" dirty="0" err="1" smtClean="0"/>
              <a:t>mengalami</a:t>
            </a:r>
            <a:r>
              <a:rPr lang="en-US" dirty="0" smtClean="0"/>
              <a:t> </a:t>
            </a:r>
            <a:r>
              <a:rPr lang="en-US" dirty="0" err="1" smtClean="0"/>
              <a:t>kerusakan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2F96C4-5D9F-4AC6-B2F0-5C1EC9CB7F1A}" type="slidenum">
              <a:rPr lang="en-US"/>
              <a:pPr>
                <a:defRPr/>
              </a:pPr>
              <a:t>2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FDEC9-2FE5-42E4-AB9B-26C82E765CE1}" type="datetime1">
              <a:rPr lang="en-US" smtClean="0"/>
              <a:t>1/5/2012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SG" smtClean="0"/>
              <a:t>Basis Data</a:t>
            </a:r>
            <a:endParaRPr lang="en-SG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>
                <a:latin typeface="Arial Black" pitchFamily="34" charset="0"/>
              </a:rPr>
              <a:t>PENGONTROLAN </a:t>
            </a:r>
            <a:r>
              <a:rPr lang="en-US" sz="2800" dirty="0">
                <a:latin typeface="Arial Black" pitchFamily="34" charset="0"/>
              </a:rPr>
              <a:t>KONKURENSI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600" dirty="0" err="1"/>
              <a:t>Proses</a:t>
            </a:r>
            <a:r>
              <a:rPr lang="en-US" sz="2600" dirty="0"/>
              <a:t> </a:t>
            </a:r>
            <a:r>
              <a:rPr lang="en-US" sz="2600" dirty="0" err="1"/>
              <a:t>pengelolaan</a:t>
            </a:r>
            <a:r>
              <a:rPr lang="en-US" sz="2600" dirty="0"/>
              <a:t> </a:t>
            </a:r>
            <a:r>
              <a:rPr lang="en-US" sz="2600" dirty="0" err="1"/>
              <a:t>operasi</a:t>
            </a:r>
            <a:r>
              <a:rPr lang="en-US" sz="2600" dirty="0"/>
              <a:t> </a:t>
            </a:r>
            <a:r>
              <a:rPr lang="en-US" sz="2600" dirty="0" err="1"/>
              <a:t>pada</a:t>
            </a:r>
            <a:r>
              <a:rPr lang="en-US" sz="2600" dirty="0"/>
              <a:t> basis data </a:t>
            </a:r>
            <a:r>
              <a:rPr lang="en-US" sz="2600" dirty="0" err="1"/>
              <a:t>secara</a:t>
            </a:r>
            <a:r>
              <a:rPr lang="en-US" sz="2600" dirty="0"/>
              <a:t> </a:t>
            </a:r>
            <a:r>
              <a:rPr lang="en-US" sz="2600" dirty="0" err="1"/>
              <a:t>simultan</a:t>
            </a:r>
            <a:r>
              <a:rPr lang="en-US" sz="2600" dirty="0"/>
              <a:t> </a:t>
            </a:r>
            <a:r>
              <a:rPr lang="en-US" sz="2600" dirty="0" err="1"/>
              <a:t>tanpa</a:t>
            </a:r>
            <a:r>
              <a:rPr lang="en-US" sz="2600" dirty="0"/>
              <a:t> </a:t>
            </a:r>
            <a:r>
              <a:rPr lang="en-US" sz="2600" dirty="0" err="1"/>
              <a:t>saling</a:t>
            </a:r>
            <a:r>
              <a:rPr lang="en-US" sz="2600" dirty="0"/>
              <a:t> </a:t>
            </a:r>
            <a:r>
              <a:rPr lang="en-US" sz="2600" dirty="0" err="1"/>
              <a:t>berinterferensi</a:t>
            </a:r>
            <a:r>
              <a:rPr lang="en-US" sz="2600" dirty="0"/>
              <a:t> </a:t>
            </a:r>
            <a:r>
              <a:rPr lang="en-US" sz="2600" dirty="0" err="1"/>
              <a:t>satu</a:t>
            </a:r>
            <a:r>
              <a:rPr lang="en-US" sz="2600" dirty="0"/>
              <a:t> </a:t>
            </a:r>
            <a:r>
              <a:rPr lang="en-US" sz="2600" dirty="0" err="1"/>
              <a:t>sama</a:t>
            </a:r>
            <a:r>
              <a:rPr lang="en-US" sz="2600" dirty="0"/>
              <a:t> lain</a:t>
            </a:r>
          </a:p>
          <a:p>
            <a:r>
              <a:rPr lang="en-US" sz="2600" dirty="0" err="1" smtClean="0"/>
              <a:t>Pengaksesan</a:t>
            </a:r>
            <a:r>
              <a:rPr lang="en-US" sz="2600" dirty="0" smtClean="0"/>
              <a:t> </a:t>
            </a:r>
            <a:r>
              <a:rPr lang="en-US" sz="2600" dirty="0" err="1"/>
              <a:t>konkuren</a:t>
            </a:r>
            <a:r>
              <a:rPr lang="en-US" sz="2600" dirty="0"/>
              <a:t> </a:t>
            </a:r>
            <a:r>
              <a:rPr lang="en-US" sz="2600" dirty="0" smtClean="0"/>
              <a:t>yang </a:t>
            </a:r>
            <a:r>
              <a:rPr lang="en-US" sz="2600" dirty="0" err="1"/>
              <a:t>hanya</a:t>
            </a:r>
            <a:r>
              <a:rPr lang="en-US" sz="2600" dirty="0"/>
              <a:t> </a:t>
            </a:r>
            <a:r>
              <a:rPr lang="en-US" sz="2600" dirty="0" err="1"/>
              <a:t>membaca</a:t>
            </a:r>
            <a:r>
              <a:rPr lang="en-US" sz="2600" dirty="0"/>
              <a:t> data, </a:t>
            </a:r>
            <a:r>
              <a:rPr lang="en-US" sz="2600" dirty="0" err="1"/>
              <a:t>tidak</a:t>
            </a:r>
            <a:r>
              <a:rPr lang="en-US" sz="2600" dirty="0"/>
              <a:t> </a:t>
            </a:r>
            <a:r>
              <a:rPr lang="en-US" sz="2600" dirty="0" err="1"/>
              <a:t>akan</a:t>
            </a:r>
            <a:r>
              <a:rPr lang="en-US" sz="2600" dirty="0"/>
              <a:t> </a:t>
            </a:r>
            <a:r>
              <a:rPr lang="en-US" sz="2600" dirty="0" err="1"/>
              <a:t>saling</a:t>
            </a:r>
            <a:r>
              <a:rPr lang="en-US" sz="2600" dirty="0"/>
              <a:t> </a:t>
            </a:r>
            <a:r>
              <a:rPr lang="en-US" sz="2600" dirty="0" err="1"/>
              <a:t>ber-interferensi</a:t>
            </a:r>
            <a:r>
              <a:rPr lang="en-US" sz="2600" dirty="0"/>
              <a:t>, </a:t>
            </a:r>
            <a:r>
              <a:rPr lang="en-US" sz="2600" dirty="0" err="1"/>
              <a:t>tetapi</a:t>
            </a:r>
            <a:r>
              <a:rPr lang="en-US" sz="2600" dirty="0"/>
              <a:t> </a:t>
            </a:r>
            <a:r>
              <a:rPr lang="en-US" sz="2600" dirty="0" err="1"/>
              <a:t>apabila</a:t>
            </a:r>
            <a:r>
              <a:rPr lang="en-US" sz="2600" dirty="0"/>
              <a:t> </a:t>
            </a:r>
            <a:r>
              <a:rPr lang="en-US" sz="2600" dirty="0" err="1"/>
              <a:t>ada</a:t>
            </a:r>
            <a:r>
              <a:rPr lang="en-US" sz="2600" dirty="0"/>
              <a:t> </a:t>
            </a:r>
            <a:r>
              <a:rPr lang="en-US" sz="2600" dirty="0" smtClean="0"/>
              <a:t>yang </a:t>
            </a:r>
            <a:r>
              <a:rPr lang="en-US" sz="2600" dirty="0" err="1"/>
              <a:t>mengupdate</a:t>
            </a:r>
            <a:r>
              <a:rPr lang="en-US" sz="2600" dirty="0"/>
              <a:t> data, </a:t>
            </a:r>
            <a:r>
              <a:rPr lang="en-US" sz="2600" dirty="0" err="1"/>
              <a:t>akan</a:t>
            </a:r>
            <a:r>
              <a:rPr lang="en-US" sz="2600" dirty="0"/>
              <a:t> </a:t>
            </a:r>
            <a:r>
              <a:rPr lang="en-US" sz="2600" dirty="0" err="1"/>
              <a:t>saling</a:t>
            </a:r>
            <a:r>
              <a:rPr lang="en-US" sz="2600" dirty="0"/>
              <a:t> </a:t>
            </a:r>
            <a:r>
              <a:rPr lang="en-US" sz="2600" dirty="0" err="1"/>
              <a:t>berinterferensi</a:t>
            </a:r>
            <a:r>
              <a:rPr lang="en-US" sz="2600" dirty="0"/>
              <a:t> &amp; </a:t>
            </a:r>
            <a:r>
              <a:rPr lang="en-US" sz="2600" dirty="0" err="1"/>
              <a:t>menyebabkan</a:t>
            </a:r>
            <a:r>
              <a:rPr lang="en-US" sz="2600" dirty="0"/>
              <a:t> </a:t>
            </a:r>
            <a:r>
              <a:rPr lang="en-US" sz="2600" dirty="0" err="1"/>
              <a:t>terjadi</a:t>
            </a:r>
            <a:r>
              <a:rPr lang="en-US" sz="2600" dirty="0"/>
              <a:t> </a:t>
            </a:r>
            <a:r>
              <a:rPr lang="en-US" sz="2600" dirty="0" err="1" smtClean="0"/>
              <a:t>ketidak</a:t>
            </a:r>
            <a:r>
              <a:rPr lang="en-US" sz="2600" dirty="0" smtClean="0"/>
              <a:t> </a:t>
            </a:r>
            <a:r>
              <a:rPr lang="en-US" sz="2600" dirty="0" err="1" smtClean="0"/>
              <a:t>konsistenan</a:t>
            </a:r>
            <a:r>
              <a:rPr lang="en-US" sz="2600" dirty="0"/>
              <a:t>.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DE89F-EB97-40E0-AE3E-5B54E09C6F51}" type="slidenum">
              <a:rPr lang="en-US" altLang="en-US"/>
              <a:pPr/>
              <a:t>20</a:t>
            </a:fld>
            <a:endParaRPr lang="en-US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45F59-CF2A-4E4B-9F04-3CAB51071105}" type="datetime1">
              <a:rPr lang="en-US" smtClean="0"/>
              <a:t>1/5/2012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SG" smtClean="0"/>
              <a:t>Basis Data</a:t>
            </a:r>
            <a:endParaRPr lang="en-S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Masalah</a:t>
            </a:r>
            <a:r>
              <a:rPr lang="en-US" dirty="0" smtClean="0"/>
              <a:t>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timbul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menjalankan</a:t>
            </a:r>
            <a:r>
              <a:rPr lang="en-US" dirty="0" smtClean="0"/>
              <a:t> </a:t>
            </a:r>
            <a:r>
              <a:rPr lang="en-US" dirty="0" err="1" smtClean="0"/>
              <a:t>transaksi</a:t>
            </a:r>
            <a:r>
              <a:rPr lang="en-US" dirty="0" smtClean="0"/>
              <a:t> </a:t>
            </a:r>
            <a:r>
              <a:rPr lang="en-US" dirty="0" err="1" smtClean="0"/>
              <a:t>konkuren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sebagaimana</a:t>
            </a:r>
            <a:r>
              <a:rPr lang="en-US" dirty="0" smtClean="0"/>
              <a:t> </a:t>
            </a:r>
            <a:r>
              <a:rPr lang="en-US" dirty="0" err="1" smtClean="0"/>
              <a:t>berikut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</a:t>
            </a:r>
            <a:endParaRPr lang="en-US" dirty="0" smtClean="0"/>
          </a:p>
          <a:p>
            <a:endParaRPr lang="en-SG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FBC07-4F12-44B9-9EA1-09ECB05719A8}" type="datetime1">
              <a:rPr lang="en-US" smtClean="0"/>
              <a:t>1/5/2012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SG" smtClean="0"/>
              <a:t>Basis Data</a:t>
            </a:r>
            <a:endParaRPr lang="en-SG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2371F-35CD-4A4B-AF87-E697A7901DF7}" type="slidenum">
              <a:rPr lang="en-SG" smtClean="0"/>
              <a:pPr/>
              <a:t>21</a:t>
            </a:fld>
            <a:endParaRPr lang="en-S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>
                <a:latin typeface="Arial Black" pitchFamily="34" charset="0"/>
              </a:rPr>
              <a:t>3 MASALAH KONKURENSI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sz="2600" dirty="0"/>
              <a:t>1. </a:t>
            </a:r>
            <a:r>
              <a:rPr lang="en-US" sz="2600" b="1" i="1" dirty="0"/>
              <a:t>Lost update</a:t>
            </a:r>
            <a:r>
              <a:rPr lang="en-US" sz="2600" b="1" dirty="0"/>
              <a:t> </a:t>
            </a:r>
            <a:r>
              <a:rPr lang="en-US" sz="2600" dirty="0"/>
              <a:t>(</a:t>
            </a:r>
            <a:r>
              <a:rPr lang="en-US" sz="2600" dirty="0" err="1"/>
              <a:t>modifikasi</a:t>
            </a:r>
            <a:r>
              <a:rPr lang="en-US" sz="2600" dirty="0"/>
              <a:t> </a:t>
            </a:r>
            <a:r>
              <a:rPr lang="en-US" sz="2600" dirty="0" err="1"/>
              <a:t>yg</a:t>
            </a:r>
            <a:r>
              <a:rPr lang="en-US" sz="2600" dirty="0"/>
              <a:t> </a:t>
            </a:r>
            <a:r>
              <a:rPr lang="en-US" sz="2600" dirty="0" err="1"/>
              <a:t>hilang</a:t>
            </a:r>
            <a:r>
              <a:rPr lang="en-US" sz="2600" dirty="0"/>
              <a:t>)</a:t>
            </a:r>
          </a:p>
          <a:p>
            <a:pPr lvl="1">
              <a:buNone/>
            </a:pPr>
            <a:r>
              <a:rPr lang="en-US" sz="2200" dirty="0"/>
              <a:t>	</a:t>
            </a:r>
            <a:r>
              <a:rPr lang="en-US" sz="2200" dirty="0" err="1"/>
              <a:t>Masalah</a:t>
            </a:r>
            <a:r>
              <a:rPr lang="en-US" sz="2200" dirty="0"/>
              <a:t> </a:t>
            </a:r>
            <a:r>
              <a:rPr lang="en-US" sz="2200" dirty="0" err="1"/>
              <a:t>operasi</a:t>
            </a:r>
            <a:r>
              <a:rPr lang="en-US" sz="2200" dirty="0"/>
              <a:t> update </a:t>
            </a:r>
            <a:r>
              <a:rPr lang="en-US" sz="2200" dirty="0" err="1"/>
              <a:t>yg</a:t>
            </a:r>
            <a:r>
              <a:rPr lang="en-US" sz="2200" dirty="0"/>
              <a:t> </a:t>
            </a:r>
            <a:r>
              <a:rPr lang="en-US" sz="2200" dirty="0" err="1"/>
              <a:t>sukses</a:t>
            </a:r>
            <a:r>
              <a:rPr lang="en-US" sz="2200" dirty="0"/>
              <a:t> </a:t>
            </a:r>
            <a:r>
              <a:rPr lang="en-US" sz="2200" dirty="0" err="1"/>
              <a:t>dari</a:t>
            </a:r>
            <a:r>
              <a:rPr lang="en-US" sz="2200" dirty="0"/>
              <a:t> </a:t>
            </a:r>
            <a:r>
              <a:rPr lang="en-US" sz="2200" dirty="0" err="1"/>
              <a:t>seorang</a:t>
            </a:r>
            <a:r>
              <a:rPr lang="en-US" sz="2200" dirty="0"/>
              <a:t> </a:t>
            </a:r>
            <a:r>
              <a:rPr lang="en-US" sz="2200" dirty="0" err="1"/>
              <a:t>pengguna</a:t>
            </a:r>
            <a:r>
              <a:rPr lang="en-US" sz="2200" dirty="0"/>
              <a:t> </a:t>
            </a:r>
            <a:r>
              <a:rPr lang="en-US" sz="2200" dirty="0" err="1"/>
              <a:t>kemudian</a:t>
            </a:r>
            <a:r>
              <a:rPr lang="en-US" sz="2200" dirty="0"/>
              <a:t> </a:t>
            </a:r>
            <a:r>
              <a:rPr lang="en-US" sz="2200" dirty="0" err="1"/>
              <a:t>ditimpali</a:t>
            </a:r>
            <a:r>
              <a:rPr lang="en-US" sz="2200" dirty="0"/>
              <a:t> </a:t>
            </a:r>
            <a:r>
              <a:rPr lang="en-US" sz="2200" dirty="0" err="1"/>
              <a:t>oleh</a:t>
            </a:r>
            <a:r>
              <a:rPr lang="en-US" sz="2200" dirty="0"/>
              <a:t> </a:t>
            </a:r>
            <a:r>
              <a:rPr lang="en-US" sz="2200" dirty="0" err="1"/>
              <a:t>operasi</a:t>
            </a:r>
            <a:r>
              <a:rPr lang="en-US" sz="2200" dirty="0"/>
              <a:t> update </a:t>
            </a:r>
            <a:r>
              <a:rPr lang="en-US" sz="2200" dirty="0" err="1"/>
              <a:t>dari</a:t>
            </a:r>
            <a:r>
              <a:rPr lang="en-US" sz="2200" dirty="0"/>
              <a:t> </a:t>
            </a:r>
            <a:r>
              <a:rPr lang="en-US" sz="2200" dirty="0" err="1"/>
              <a:t>pengguna</a:t>
            </a:r>
            <a:r>
              <a:rPr lang="en-US" sz="2200" dirty="0"/>
              <a:t> lain</a:t>
            </a:r>
          </a:p>
          <a:p>
            <a:pPr>
              <a:buNone/>
            </a:pPr>
            <a:r>
              <a:rPr lang="en-US" sz="2600" dirty="0"/>
              <a:t>2. </a:t>
            </a:r>
            <a:r>
              <a:rPr lang="en-US" sz="2600" b="1" i="1" dirty="0" err="1"/>
              <a:t>Uncommited</a:t>
            </a:r>
            <a:r>
              <a:rPr lang="en-US" sz="2600" b="1" i="1" dirty="0"/>
              <a:t> dependency </a:t>
            </a:r>
            <a:r>
              <a:rPr lang="en-US" sz="2400" dirty="0"/>
              <a:t>(</a:t>
            </a:r>
            <a:r>
              <a:rPr lang="en-US" sz="2400" dirty="0" err="1" smtClean="0"/>
              <a:t>ketergantungan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tidak</a:t>
            </a:r>
            <a:r>
              <a:rPr lang="en-US" sz="2400" dirty="0"/>
              <a:t> </a:t>
            </a:r>
            <a:r>
              <a:rPr lang="en-US" sz="2400" dirty="0" err="1" smtClean="0"/>
              <a:t>sukses</a:t>
            </a:r>
            <a:r>
              <a:rPr lang="en-US" sz="2400" dirty="0" smtClean="0"/>
              <a:t>/</a:t>
            </a:r>
            <a:r>
              <a:rPr lang="en-US" sz="2400" dirty="0" err="1" smtClean="0"/>
              <a:t>modifikasi</a:t>
            </a:r>
            <a:r>
              <a:rPr lang="en-US" sz="2400" dirty="0" smtClean="0"/>
              <a:t> </a:t>
            </a:r>
            <a:r>
              <a:rPr lang="en-US" sz="2400" dirty="0" err="1"/>
              <a:t>sementara</a:t>
            </a:r>
            <a:r>
              <a:rPr lang="en-US" sz="2400" dirty="0"/>
              <a:t>)</a:t>
            </a:r>
          </a:p>
          <a:p>
            <a:pPr lvl="1">
              <a:buNone/>
            </a:pPr>
            <a:r>
              <a:rPr lang="en-US" sz="2000" i="1" dirty="0"/>
              <a:t>	</a:t>
            </a:r>
            <a:r>
              <a:rPr lang="en-US" sz="2200" dirty="0" err="1"/>
              <a:t>Masalah</a:t>
            </a:r>
            <a:r>
              <a:rPr lang="en-US" sz="2200" dirty="0"/>
              <a:t> </a:t>
            </a:r>
            <a:r>
              <a:rPr lang="en-US" sz="2200" dirty="0" err="1"/>
              <a:t>terjadi</a:t>
            </a:r>
            <a:r>
              <a:rPr lang="en-US" sz="2200" dirty="0"/>
              <a:t> </a:t>
            </a:r>
            <a:r>
              <a:rPr lang="en-US" sz="2200" dirty="0" err="1"/>
              <a:t>saat</a:t>
            </a:r>
            <a:r>
              <a:rPr lang="en-US" sz="2200" dirty="0"/>
              <a:t> </a:t>
            </a:r>
            <a:r>
              <a:rPr lang="en-US" sz="2200" dirty="0" err="1"/>
              <a:t>suatu</a:t>
            </a:r>
            <a:r>
              <a:rPr lang="en-US" sz="2200" dirty="0"/>
              <a:t> </a:t>
            </a:r>
            <a:r>
              <a:rPr lang="en-US" sz="2200" dirty="0" err="1"/>
              <a:t>transaksi</a:t>
            </a:r>
            <a:r>
              <a:rPr lang="en-US" sz="2200" dirty="0"/>
              <a:t> </a:t>
            </a:r>
            <a:r>
              <a:rPr lang="en-US" sz="2200" dirty="0" err="1"/>
              <a:t>membaca</a:t>
            </a:r>
            <a:r>
              <a:rPr lang="en-US" sz="2200" dirty="0"/>
              <a:t> data </a:t>
            </a:r>
            <a:r>
              <a:rPr lang="en-US" sz="2200" dirty="0" err="1"/>
              <a:t>dari</a:t>
            </a:r>
            <a:r>
              <a:rPr lang="en-US" sz="2200" dirty="0"/>
              <a:t> </a:t>
            </a:r>
            <a:r>
              <a:rPr lang="en-US" sz="2200" dirty="0" err="1"/>
              <a:t>transaksi</a:t>
            </a:r>
            <a:r>
              <a:rPr lang="en-US" sz="2200" dirty="0"/>
              <a:t> lain </a:t>
            </a:r>
            <a:r>
              <a:rPr lang="en-US" sz="2200" dirty="0" err="1"/>
              <a:t>yg</a:t>
            </a:r>
            <a:r>
              <a:rPr lang="en-US" sz="2200" dirty="0"/>
              <a:t> </a:t>
            </a:r>
            <a:r>
              <a:rPr lang="en-US" sz="2200" dirty="0" err="1"/>
              <a:t>belum</a:t>
            </a:r>
            <a:r>
              <a:rPr lang="en-US" sz="2200" dirty="0"/>
              <a:t> </a:t>
            </a:r>
            <a:r>
              <a:rPr lang="en-US" sz="2200" dirty="0" err="1"/>
              <a:t>dicommit</a:t>
            </a:r>
            <a:endParaRPr lang="en-US" sz="2200" i="1" dirty="0"/>
          </a:p>
          <a:p>
            <a:pPr>
              <a:buNone/>
            </a:pPr>
            <a:r>
              <a:rPr lang="en-US" sz="2600" dirty="0"/>
              <a:t>3</a:t>
            </a:r>
            <a:r>
              <a:rPr lang="en-US" sz="2600" b="1" dirty="0"/>
              <a:t>.</a:t>
            </a:r>
            <a:r>
              <a:rPr lang="en-US" sz="2600" b="1" i="1" dirty="0"/>
              <a:t> Inconsistent </a:t>
            </a:r>
            <a:r>
              <a:rPr lang="en-US" sz="2600" b="1" i="1" dirty="0" smtClean="0"/>
              <a:t>analysis </a:t>
            </a:r>
            <a:r>
              <a:rPr lang="en-US" sz="2600" dirty="0" smtClean="0"/>
              <a:t>(</a:t>
            </a:r>
            <a:r>
              <a:rPr lang="en-US" sz="2600" dirty="0" err="1" smtClean="0"/>
              <a:t>masalah</a:t>
            </a:r>
            <a:r>
              <a:rPr lang="en-US" sz="2600" dirty="0" smtClean="0"/>
              <a:t> </a:t>
            </a:r>
            <a:r>
              <a:rPr lang="en-US" sz="2600" dirty="0" err="1" smtClean="0"/>
              <a:t>analisis</a:t>
            </a:r>
            <a:r>
              <a:rPr lang="en-US" sz="2600" dirty="0" smtClean="0"/>
              <a:t> </a:t>
            </a:r>
            <a:r>
              <a:rPr lang="en-US" sz="2600" dirty="0" err="1" smtClean="0"/>
              <a:t>ketidak</a:t>
            </a:r>
            <a:r>
              <a:rPr lang="en-US" sz="2600" dirty="0" smtClean="0"/>
              <a:t> </a:t>
            </a:r>
            <a:r>
              <a:rPr lang="en-US" sz="2600" dirty="0" err="1" smtClean="0"/>
              <a:t>konsistenan</a:t>
            </a:r>
            <a:r>
              <a:rPr lang="en-US" sz="2600" dirty="0" smtClean="0"/>
              <a:t>)</a:t>
            </a:r>
            <a:endParaRPr lang="en-US" sz="2600" b="1" i="1" dirty="0"/>
          </a:p>
          <a:p>
            <a:pPr lvl="1">
              <a:buNone/>
            </a:pPr>
            <a:r>
              <a:rPr lang="en-US" sz="2200" i="1" dirty="0"/>
              <a:t>	</a:t>
            </a:r>
            <a:r>
              <a:rPr lang="en-US" sz="2200" dirty="0" err="1"/>
              <a:t>Masalah</a:t>
            </a:r>
            <a:r>
              <a:rPr lang="en-US" sz="2200" dirty="0"/>
              <a:t> </a:t>
            </a:r>
            <a:r>
              <a:rPr lang="en-US" sz="2200" dirty="0" err="1"/>
              <a:t>terjadi</a:t>
            </a:r>
            <a:r>
              <a:rPr lang="en-US" sz="2200" dirty="0"/>
              <a:t> </a:t>
            </a:r>
            <a:r>
              <a:rPr lang="en-US" sz="2200" dirty="0" err="1"/>
              <a:t>saat</a:t>
            </a:r>
            <a:r>
              <a:rPr lang="en-US" sz="2200" dirty="0"/>
              <a:t> </a:t>
            </a:r>
            <a:r>
              <a:rPr lang="en-US" sz="2200" dirty="0" err="1"/>
              <a:t>satu</a:t>
            </a:r>
            <a:r>
              <a:rPr lang="en-US" sz="2200" dirty="0"/>
              <a:t> </a:t>
            </a:r>
            <a:r>
              <a:rPr lang="en-US" sz="2200" dirty="0" err="1"/>
              <a:t>transaksi</a:t>
            </a:r>
            <a:r>
              <a:rPr lang="en-US" sz="2200" dirty="0"/>
              <a:t> </a:t>
            </a:r>
            <a:r>
              <a:rPr lang="en-US" sz="2200" dirty="0" err="1"/>
              <a:t>membaca</a:t>
            </a:r>
            <a:r>
              <a:rPr lang="en-US" sz="2200" dirty="0"/>
              <a:t> </a:t>
            </a:r>
            <a:r>
              <a:rPr lang="en-US" sz="2200" dirty="0" err="1"/>
              <a:t>beberapa</a:t>
            </a:r>
            <a:r>
              <a:rPr lang="en-US" sz="2200" dirty="0"/>
              <a:t> </a:t>
            </a:r>
            <a:r>
              <a:rPr lang="en-US" sz="2200" dirty="0" err="1"/>
              <a:t>nilai</a:t>
            </a:r>
            <a:r>
              <a:rPr lang="en-US" sz="2200" dirty="0"/>
              <a:t> </a:t>
            </a:r>
            <a:r>
              <a:rPr lang="en-US" sz="2200" dirty="0" err="1"/>
              <a:t>tetapi</a:t>
            </a:r>
            <a:r>
              <a:rPr lang="en-US" sz="2200" dirty="0"/>
              <a:t> </a:t>
            </a:r>
            <a:r>
              <a:rPr lang="en-US" sz="2200" dirty="0" err="1"/>
              <a:t>transaksi</a:t>
            </a:r>
            <a:r>
              <a:rPr lang="en-US" sz="2200" dirty="0"/>
              <a:t> </a:t>
            </a:r>
            <a:r>
              <a:rPr lang="en-US" sz="2200" dirty="0" err="1"/>
              <a:t>kedua</a:t>
            </a:r>
            <a:r>
              <a:rPr lang="en-US" sz="2200" dirty="0"/>
              <a:t> </a:t>
            </a:r>
            <a:r>
              <a:rPr lang="en-US" sz="2200" dirty="0" err="1" smtClean="0"/>
              <a:t>pada</a:t>
            </a:r>
            <a:r>
              <a:rPr lang="en-US" sz="2200" dirty="0" smtClean="0"/>
              <a:t> </a:t>
            </a:r>
            <a:r>
              <a:rPr lang="en-US" sz="2200" dirty="0" err="1"/>
              <a:t>waktu</a:t>
            </a:r>
            <a:r>
              <a:rPr lang="en-US" sz="2200" dirty="0"/>
              <a:t> </a:t>
            </a:r>
            <a:r>
              <a:rPr lang="en-US" sz="2200" dirty="0" err="1"/>
              <a:t>sama</a:t>
            </a:r>
            <a:r>
              <a:rPr lang="en-US" sz="2200" dirty="0"/>
              <a:t> </a:t>
            </a:r>
            <a:r>
              <a:rPr lang="en-US" sz="2200" dirty="0" err="1"/>
              <a:t>memodifikasi</a:t>
            </a:r>
            <a:r>
              <a:rPr lang="en-US" sz="2200" dirty="0"/>
              <a:t> </a:t>
            </a:r>
            <a:r>
              <a:rPr lang="en-US" sz="2200" dirty="0" err="1"/>
              <a:t>nilai</a:t>
            </a:r>
            <a:r>
              <a:rPr lang="en-US" sz="2200" dirty="0"/>
              <a:t> </a:t>
            </a:r>
            <a:r>
              <a:rPr lang="en-US" sz="2200" dirty="0" err="1"/>
              <a:t>tersebut</a:t>
            </a:r>
            <a:r>
              <a:rPr lang="en-US" sz="2200" dirty="0"/>
              <a:t>.</a:t>
            </a:r>
          </a:p>
          <a:p>
            <a:pPr lvl="1">
              <a:buNone/>
            </a:pPr>
            <a:endParaRPr lang="en-US" sz="2200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0832B-0D0F-47F1-9B21-DD0AD029806D}" type="slidenum">
              <a:rPr lang="en-US" altLang="en-US"/>
              <a:pPr/>
              <a:t>22</a:t>
            </a:fld>
            <a:endParaRPr lang="en-US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31B34-DF85-4C30-9FF6-E17768C42395}" type="datetime1">
              <a:rPr lang="en-US" smtClean="0"/>
              <a:t>1/5/2012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SG" smtClean="0"/>
              <a:t>Basis Data</a:t>
            </a:r>
            <a:endParaRPr lang="en-SG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1000"/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1000"/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1000"/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>
                <a:latin typeface="Arial Black" pitchFamily="34" charset="0"/>
              </a:rPr>
              <a:t>Lost Update</a:t>
            </a:r>
            <a:br>
              <a:rPr lang="en-US" sz="2800" dirty="0" smtClean="0">
                <a:latin typeface="Arial Black" pitchFamily="34" charset="0"/>
              </a:rPr>
            </a:br>
            <a:r>
              <a:rPr lang="en-US" sz="2800" dirty="0" smtClean="0">
                <a:latin typeface="Arial Black" pitchFamily="34" charset="0"/>
              </a:rPr>
              <a:t>(</a:t>
            </a:r>
            <a:r>
              <a:rPr lang="en-US" sz="2800" dirty="0" err="1" smtClean="0">
                <a:latin typeface="Arial Black" pitchFamily="34" charset="0"/>
              </a:rPr>
              <a:t>Masalah</a:t>
            </a:r>
            <a:r>
              <a:rPr lang="en-US" sz="2800" dirty="0" smtClean="0">
                <a:latin typeface="Arial Black" pitchFamily="34" charset="0"/>
              </a:rPr>
              <a:t> </a:t>
            </a:r>
            <a:r>
              <a:rPr lang="en-US" sz="2800" dirty="0" err="1" smtClean="0">
                <a:latin typeface="Arial Black" pitchFamily="34" charset="0"/>
              </a:rPr>
              <a:t>modifikasi</a:t>
            </a:r>
            <a:r>
              <a:rPr lang="en-US" sz="2800" dirty="0" smtClean="0">
                <a:latin typeface="Arial Black" pitchFamily="34" charset="0"/>
              </a:rPr>
              <a:t> yang </a:t>
            </a:r>
            <a:r>
              <a:rPr lang="en-US" sz="2800" dirty="0" err="1" smtClean="0">
                <a:latin typeface="Arial Black" pitchFamily="34" charset="0"/>
              </a:rPr>
              <a:t>hilang</a:t>
            </a:r>
            <a:r>
              <a:rPr lang="en-US" sz="2800" dirty="0" smtClean="0">
                <a:latin typeface="Arial Black" pitchFamily="34" charset="0"/>
              </a:rPr>
              <a:t>)</a:t>
            </a:r>
            <a:endParaRPr lang="en-US" sz="2800" dirty="0">
              <a:latin typeface="Arial Black" pitchFamily="34" charset="0"/>
            </a:endParaRPr>
          </a:p>
        </p:txBody>
      </p:sp>
      <p:pic>
        <p:nvPicPr>
          <p:cNvPr id="3174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9096" y="2071678"/>
            <a:ext cx="8793081" cy="3177501"/>
          </a:xfrm>
        </p:spPr>
      </p:pic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F4278-07DD-4681-994C-438DAE9FE321}" type="slidenum">
              <a:rPr lang="en-US" altLang="en-US"/>
              <a:pPr/>
              <a:t>23</a:t>
            </a:fld>
            <a:endParaRPr lang="en-US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D5970-877D-4585-B9A6-89F257F1E7EB}" type="datetime1">
              <a:rPr lang="en-US" smtClean="0"/>
              <a:t>1/5/2012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SG" smtClean="0"/>
              <a:t>Basis Data</a:t>
            </a:r>
            <a:endParaRPr lang="en-SG" dirty="0"/>
          </a:p>
        </p:txBody>
      </p:sp>
      <p:sp>
        <p:nvSpPr>
          <p:cNvPr id="7" name="Oval 6"/>
          <p:cNvSpPr/>
          <p:nvPr/>
        </p:nvSpPr>
        <p:spPr>
          <a:xfrm>
            <a:off x="8286776" y="214290"/>
            <a:ext cx="571504" cy="5715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S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err="1" smtClean="0">
                <a:latin typeface="Arial Black" pitchFamily="34" charset="0"/>
              </a:rPr>
              <a:t>Uncommited</a:t>
            </a:r>
            <a:r>
              <a:rPr lang="en-US" sz="2800" dirty="0" smtClean="0">
                <a:latin typeface="Arial Black" pitchFamily="34" charset="0"/>
              </a:rPr>
              <a:t> Dependency</a:t>
            </a:r>
            <a:br>
              <a:rPr lang="en-US" sz="2800" dirty="0" smtClean="0">
                <a:latin typeface="Arial Black" pitchFamily="34" charset="0"/>
              </a:rPr>
            </a:br>
            <a:r>
              <a:rPr lang="en-US" sz="2800" dirty="0" smtClean="0">
                <a:latin typeface="Arial Black" pitchFamily="34" charset="0"/>
              </a:rPr>
              <a:t>(</a:t>
            </a:r>
            <a:r>
              <a:rPr lang="en-US" sz="2800" dirty="0" err="1" smtClean="0">
                <a:latin typeface="Arial Black" pitchFamily="34" charset="0"/>
              </a:rPr>
              <a:t>Masalah</a:t>
            </a:r>
            <a:r>
              <a:rPr lang="en-US" sz="2800" dirty="0" smtClean="0">
                <a:latin typeface="Arial Black" pitchFamily="34" charset="0"/>
              </a:rPr>
              <a:t> update </a:t>
            </a:r>
            <a:r>
              <a:rPr lang="en-US" sz="2800" dirty="0" err="1" smtClean="0">
                <a:latin typeface="Arial Black" pitchFamily="34" charset="0"/>
              </a:rPr>
              <a:t>sementara</a:t>
            </a:r>
            <a:r>
              <a:rPr lang="en-US" sz="2800" dirty="0" smtClean="0">
                <a:latin typeface="Arial Black" pitchFamily="34" charset="0"/>
              </a:rPr>
              <a:t>)</a:t>
            </a:r>
            <a:endParaRPr lang="en-US" sz="2800" dirty="0">
              <a:latin typeface="Arial Black" pitchFamily="34" charset="0"/>
            </a:endParaRPr>
          </a:p>
        </p:txBody>
      </p:sp>
      <p:pic>
        <p:nvPicPr>
          <p:cNvPr id="3277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2910" y="2285992"/>
            <a:ext cx="7794245" cy="3326189"/>
          </a:xfrm>
        </p:spPr>
      </p:pic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733BB-DCD4-48AC-ABD1-6A32DED6777D}" type="slidenum">
              <a:rPr lang="en-US" altLang="en-US"/>
              <a:pPr/>
              <a:t>24</a:t>
            </a:fld>
            <a:endParaRPr lang="en-US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829ED-DE36-4A15-B0F7-2AB15C984A28}" type="datetime1">
              <a:rPr lang="en-US" smtClean="0"/>
              <a:t>1/5/2012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SG" smtClean="0"/>
              <a:t>Basis Data</a:t>
            </a:r>
            <a:endParaRPr lang="en-SG" dirty="0"/>
          </a:p>
        </p:txBody>
      </p:sp>
      <p:sp>
        <p:nvSpPr>
          <p:cNvPr id="7" name="Oval 6"/>
          <p:cNvSpPr/>
          <p:nvPr/>
        </p:nvSpPr>
        <p:spPr>
          <a:xfrm>
            <a:off x="8286776" y="214290"/>
            <a:ext cx="571504" cy="5715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en-S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latin typeface="Arial Black" pitchFamily="34" charset="0"/>
              </a:rPr>
              <a:t>Inconsistence Analysis</a:t>
            </a:r>
            <a:br>
              <a:rPr lang="en-US" sz="2800" dirty="0" smtClean="0">
                <a:latin typeface="Arial Black" pitchFamily="34" charset="0"/>
              </a:rPr>
            </a:br>
            <a:r>
              <a:rPr lang="en-US" sz="2800" dirty="0" smtClean="0">
                <a:latin typeface="Arial Black" pitchFamily="34" charset="0"/>
              </a:rPr>
              <a:t>(</a:t>
            </a:r>
            <a:r>
              <a:rPr lang="en-US" sz="2800" dirty="0" err="1" smtClean="0">
                <a:latin typeface="Arial Black" pitchFamily="34" charset="0"/>
              </a:rPr>
              <a:t>Masalah</a:t>
            </a:r>
            <a:r>
              <a:rPr lang="en-US" sz="2800" dirty="0" smtClean="0">
                <a:latin typeface="Arial Black" pitchFamily="34" charset="0"/>
              </a:rPr>
              <a:t> </a:t>
            </a:r>
            <a:r>
              <a:rPr lang="en-US" sz="2800" dirty="0" err="1" smtClean="0">
                <a:latin typeface="Arial Black" pitchFamily="34" charset="0"/>
              </a:rPr>
              <a:t>analisis</a:t>
            </a:r>
            <a:r>
              <a:rPr lang="en-US" sz="2800" dirty="0" smtClean="0">
                <a:latin typeface="Arial Black" pitchFamily="34" charset="0"/>
              </a:rPr>
              <a:t> yang </a:t>
            </a:r>
            <a:r>
              <a:rPr lang="en-US" sz="2800" dirty="0" err="1" smtClean="0">
                <a:latin typeface="Arial Black" pitchFamily="34" charset="0"/>
              </a:rPr>
              <a:t>tidak</a:t>
            </a:r>
            <a:r>
              <a:rPr lang="en-US" sz="2800" dirty="0" smtClean="0">
                <a:latin typeface="Arial Black" pitchFamily="34" charset="0"/>
              </a:rPr>
              <a:t> </a:t>
            </a:r>
            <a:r>
              <a:rPr lang="en-US" sz="2800" dirty="0" err="1" smtClean="0">
                <a:latin typeface="Arial Black" pitchFamily="34" charset="0"/>
              </a:rPr>
              <a:t>konsiten</a:t>
            </a:r>
            <a:r>
              <a:rPr lang="en-US" sz="2800" dirty="0" smtClean="0">
                <a:latin typeface="Arial Black" pitchFamily="34" charset="0"/>
              </a:rPr>
              <a:t>)</a:t>
            </a:r>
            <a:endParaRPr lang="en-US" sz="2800" dirty="0">
              <a:latin typeface="Arial Black" pitchFamily="34" charset="0"/>
            </a:endParaRPr>
          </a:p>
        </p:txBody>
      </p:sp>
      <p:pic>
        <p:nvPicPr>
          <p:cNvPr id="33795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00100" y="2000240"/>
            <a:ext cx="7523221" cy="3714776"/>
          </a:xfrm>
        </p:spPr>
      </p:pic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7229F-5E06-491B-8ACC-153A56E7531E}" type="slidenum">
              <a:rPr lang="en-US" altLang="en-US"/>
              <a:pPr/>
              <a:t>25</a:t>
            </a:fld>
            <a:endParaRPr lang="en-US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318C6-9860-4E55-9CE5-10370F14ACCF}" type="datetime1">
              <a:rPr lang="en-US" smtClean="0"/>
              <a:t>1/5/2012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SG" smtClean="0"/>
              <a:t>Basis Data</a:t>
            </a:r>
            <a:endParaRPr lang="en-SG" dirty="0"/>
          </a:p>
        </p:txBody>
      </p:sp>
      <p:sp>
        <p:nvSpPr>
          <p:cNvPr id="7" name="Oval 6"/>
          <p:cNvSpPr/>
          <p:nvPr/>
        </p:nvSpPr>
        <p:spPr>
          <a:xfrm>
            <a:off x="8286776" y="214290"/>
            <a:ext cx="571504" cy="5715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  <a:endParaRPr lang="en-S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>
                <a:latin typeface="Arial Black" pitchFamily="34" charset="0"/>
              </a:rPr>
              <a:t>OBJEKTIF PENGONTROLAN KONKURENSI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err="1"/>
              <a:t>Penjadualan</a:t>
            </a:r>
            <a:r>
              <a:rPr lang="en-US" sz="2400" dirty="0"/>
              <a:t> </a:t>
            </a:r>
            <a:r>
              <a:rPr lang="en-US" sz="2400" dirty="0" err="1"/>
              <a:t>transaksi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mencegah</a:t>
            </a:r>
            <a:r>
              <a:rPr lang="en-US" sz="2400" dirty="0"/>
              <a:t> </a:t>
            </a:r>
            <a:r>
              <a:rPr lang="en-US" sz="2400" dirty="0" err="1"/>
              <a:t>adanya</a:t>
            </a:r>
            <a:r>
              <a:rPr lang="en-US" sz="2400" dirty="0"/>
              <a:t> </a:t>
            </a:r>
            <a:r>
              <a:rPr lang="en-US" sz="2400" dirty="0" err="1"/>
              <a:t>saling</a:t>
            </a:r>
            <a:r>
              <a:rPr lang="en-US" sz="2400" dirty="0"/>
              <a:t> </a:t>
            </a:r>
            <a:r>
              <a:rPr lang="en-US" sz="2400" dirty="0" err="1"/>
              <a:t>interferensi</a:t>
            </a:r>
            <a:r>
              <a:rPr lang="en-US" sz="2400" dirty="0"/>
              <a:t>.</a:t>
            </a:r>
          </a:p>
          <a:p>
            <a:r>
              <a:rPr lang="en-US" sz="2400" dirty="0" err="1" smtClean="0"/>
              <a:t>Hanya</a:t>
            </a:r>
            <a:r>
              <a:rPr lang="en-US" sz="2400" dirty="0" smtClean="0"/>
              <a:t> </a:t>
            </a:r>
            <a:r>
              <a:rPr lang="en-US" sz="2400" dirty="0" err="1"/>
              <a:t>satu</a:t>
            </a:r>
            <a:r>
              <a:rPr lang="en-US" sz="2400" dirty="0"/>
              <a:t> </a:t>
            </a:r>
            <a:r>
              <a:rPr lang="en-US" sz="2400" dirty="0" err="1"/>
              <a:t>transaksi</a:t>
            </a:r>
            <a:r>
              <a:rPr lang="en-US" sz="2400" dirty="0"/>
              <a:t> </a:t>
            </a:r>
            <a:r>
              <a:rPr lang="en-US" sz="2400" dirty="0" err="1"/>
              <a:t>dieksekusi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satu</a:t>
            </a:r>
            <a:r>
              <a:rPr lang="en-US" sz="2400" dirty="0"/>
              <a:t> </a:t>
            </a:r>
            <a:r>
              <a:rPr lang="en-US" sz="2400" dirty="0" err="1"/>
              <a:t>waktu</a:t>
            </a:r>
            <a:r>
              <a:rPr lang="en-US" sz="2400" dirty="0"/>
              <a:t> : </a:t>
            </a:r>
            <a:r>
              <a:rPr lang="en-US" sz="2400" dirty="0" err="1"/>
              <a:t>satu</a:t>
            </a:r>
            <a:r>
              <a:rPr lang="en-US" sz="2400" dirty="0"/>
              <a:t> </a:t>
            </a:r>
            <a:r>
              <a:rPr lang="en-US" sz="2400" dirty="0" err="1"/>
              <a:t>transaksi</a:t>
            </a:r>
            <a:r>
              <a:rPr lang="en-US" sz="2400" dirty="0"/>
              <a:t> </a:t>
            </a:r>
            <a:r>
              <a:rPr lang="en-US" sz="2400" dirty="0" err="1"/>
              <a:t>di</a:t>
            </a:r>
            <a:r>
              <a:rPr lang="en-US" sz="2400" dirty="0"/>
              <a:t>-</a:t>
            </a:r>
            <a:r>
              <a:rPr lang="en-US" sz="2400" i="1" dirty="0"/>
              <a:t>commit</a:t>
            </a:r>
            <a:r>
              <a:rPr lang="en-US" sz="2400" dirty="0"/>
              <a:t> </a:t>
            </a:r>
            <a:r>
              <a:rPr lang="en-US" sz="2400" dirty="0" err="1"/>
              <a:t>sebelum</a:t>
            </a:r>
            <a:r>
              <a:rPr lang="en-US" sz="2400" dirty="0"/>
              <a:t> </a:t>
            </a:r>
            <a:r>
              <a:rPr lang="en-US" sz="2400" dirty="0" err="1"/>
              <a:t>transaksi</a:t>
            </a:r>
            <a:r>
              <a:rPr lang="en-US" sz="2400" dirty="0"/>
              <a:t> lain </a:t>
            </a:r>
            <a:r>
              <a:rPr lang="en-US" sz="2400" dirty="0" err="1"/>
              <a:t>diperkenankan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mulai</a:t>
            </a:r>
            <a:r>
              <a:rPr lang="en-US" sz="2400" dirty="0"/>
              <a:t>. </a:t>
            </a:r>
          </a:p>
          <a:p>
            <a:r>
              <a:rPr lang="en-US" sz="2400" dirty="0" err="1" smtClean="0"/>
              <a:t>Transaksi</a:t>
            </a:r>
            <a:r>
              <a:rPr lang="en-US" sz="2400" dirty="0" smtClean="0"/>
              <a:t>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dilakukan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sistem</a:t>
            </a:r>
            <a:r>
              <a:rPr lang="en-US" sz="2400" dirty="0"/>
              <a:t> </a:t>
            </a:r>
            <a:r>
              <a:rPr lang="en-US" sz="2400" dirty="0" err="1"/>
              <a:t>paralel</a:t>
            </a:r>
            <a:r>
              <a:rPr lang="en-US" sz="2400" dirty="0"/>
              <a:t>,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cara</a:t>
            </a:r>
            <a:r>
              <a:rPr lang="en-US" sz="2400" dirty="0"/>
              <a:t> </a:t>
            </a:r>
            <a:r>
              <a:rPr lang="en-US" sz="2400" dirty="0" err="1"/>
              <a:t>penjadualan</a:t>
            </a:r>
            <a:r>
              <a:rPr lang="en-US" sz="2400" dirty="0"/>
              <a:t> </a:t>
            </a:r>
            <a:r>
              <a:rPr lang="en-US" sz="2400" dirty="0" err="1"/>
              <a:t>bersama</a:t>
            </a:r>
            <a:r>
              <a:rPr lang="en-US" sz="2400" dirty="0"/>
              <a:t>.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DF76E-85CA-43CD-BE04-E2D912847CC8}" type="slidenum">
              <a:rPr lang="en-US" altLang="en-US"/>
              <a:pPr/>
              <a:t>26</a:t>
            </a:fld>
            <a:endParaRPr lang="en-US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EAF4C-5E45-4685-BBDB-AA09177F5D2E}" type="datetime1">
              <a:rPr lang="en-US" smtClean="0"/>
              <a:t>1/5/2012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SG" smtClean="0"/>
              <a:t>Basis Data</a:t>
            </a:r>
            <a:endParaRPr lang="en-S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>
                <a:latin typeface="Arial Black" pitchFamily="34" charset="0"/>
              </a:rPr>
              <a:t>SERIALIZABILITY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100" i="1" dirty="0"/>
              <a:t>Schedule</a:t>
            </a:r>
            <a:r>
              <a:rPr lang="en-US" sz="2100" dirty="0"/>
              <a:t> </a:t>
            </a:r>
            <a:r>
              <a:rPr lang="en-US" sz="2100" dirty="0" err="1"/>
              <a:t>atau</a:t>
            </a:r>
            <a:r>
              <a:rPr lang="en-US" sz="2100" dirty="0"/>
              <a:t> </a:t>
            </a:r>
            <a:r>
              <a:rPr lang="en-US" sz="2100" dirty="0" err="1"/>
              <a:t>jadual</a:t>
            </a:r>
            <a:r>
              <a:rPr lang="en-US" sz="2100" dirty="0"/>
              <a:t> </a:t>
            </a:r>
            <a:r>
              <a:rPr lang="en-US" sz="2100" dirty="0" err="1"/>
              <a:t>merupakan</a:t>
            </a:r>
            <a:r>
              <a:rPr lang="en-US" sz="2100" dirty="0"/>
              <a:t> </a:t>
            </a:r>
            <a:r>
              <a:rPr lang="en-US" sz="2100" dirty="0" err="1"/>
              <a:t>urutan</a:t>
            </a:r>
            <a:r>
              <a:rPr lang="en-US" sz="2100" dirty="0"/>
              <a:t> </a:t>
            </a:r>
            <a:r>
              <a:rPr lang="en-US" sz="2100" dirty="0" err="1"/>
              <a:t>dari</a:t>
            </a:r>
            <a:r>
              <a:rPr lang="en-US" sz="2100" dirty="0"/>
              <a:t> </a:t>
            </a:r>
            <a:r>
              <a:rPr lang="en-US" sz="2100" dirty="0" err="1"/>
              <a:t>operasi</a:t>
            </a:r>
            <a:r>
              <a:rPr lang="en-US" sz="2100" dirty="0"/>
              <a:t> read &amp; write </a:t>
            </a:r>
            <a:r>
              <a:rPr lang="en-US" sz="2100" dirty="0" err="1"/>
              <a:t>secara</a:t>
            </a:r>
            <a:r>
              <a:rPr lang="en-US" sz="2100" dirty="0"/>
              <a:t> </a:t>
            </a:r>
            <a:r>
              <a:rPr lang="en-US" sz="2100" dirty="0" err="1"/>
              <a:t>bersamaan</a:t>
            </a:r>
            <a:r>
              <a:rPr lang="en-US" sz="2100" dirty="0"/>
              <a:t> </a:t>
            </a:r>
            <a:r>
              <a:rPr lang="en-US" sz="2100" dirty="0" err="1"/>
              <a:t>pada</a:t>
            </a:r>
            <a:r>
              <a:rPr lang="en-US" sz="2100" dirty="0"/>
              <a:t> </a:t>
            </a:r>
            <a:r>
              <a:rPr lang="en-US" sz="2100" dirty="0" err="1"/>
              <a:t>sekumpulan</a:t>
            </a:r>
            <a:r>
              <a:rPr lang="en-US" sz="2100" dirty="0"/>
              <a:t> </a:t>
            </a:r>
            <a:r>
              <a:rPr lang="en-US" sz="2100" dirty="0" err="1"/>
              <a:t>transaksi</a:t>
            </a:r>
            <a:r>
              <a:rPr lang="en-US" sz="2100" dirty="0"/>
              <a:t> </a:t>
            </a:r>
            <a:r>
              <a:rPr lang="en-US" sz="2100" dirty="0" err="1"/>
              <a:t>yg</a:t>
            </a:r>
            <a:r>
              <a:rPr lang="en-US" sz="2100" dirty="0"/>
              <a:t> </a:t>
            </a:r>
            <a:r>
              <a:rPr lang="en-US" sz="2100" dirty="0" err="1"/>
              <a:t>konkuren</a:t>
            </a:r>
            <a:r>
              <a:rPr lang="en-US" sz="2100" dirty="0"/>
              <a:t>.</a:t>
            </a:r>
          </a:p>
          <a:p>
            <a:r>
              <a:rPr lang="en-US" sz="2100" i="1" dirty="0"/>
              <a:t>Serial schedule</a:t>
            </a:r>
            <a:r>
              <a:rPr lang="en-US" sz="2100" dirty="0"/>
              <a:t> </a:t>
            </a:r>
            <a:r>
              <a:rPr lang="en-US" sz="2100" dirty="0" err="1"/>
              <a:t>merupakan</a:t>
            </a:r>
            <a:r>
              <a:rPr lang="en-US" sz="2100" dirty="0"/>
              <a:t> </a:t>
            </a:r>
            <a:r>
              <a:rPr lang="en-US" sz="2100" dirty="0" err="1"/>
              <a:t>jadual</a:t>
            </a:r>
            <a:r>
              <a:rPr lang="en-US" sz="2100" dirty="0"/>
              <a:t> </a:t>
            </a:r>
            <a:r>
              <a:rPr lang="en-US" sz="2100" dirty="0" err="1"/>
              <a:t>dimana</a:t>
            </a:r>
            <a:r>
              <a:rPr lang="en-US" sz="2100" dirty="0"/>
              <a:t> </a:t>
            </a:r>
            <a:r>
              <a:rPr lang="en-US" sz="2100" dirty="0" err="1" smtClean="0"/>
              <a:t>operasi-operasi</a:t>
            </a:r>
            <a:r>
              <a:rPr lang="en-US" sz="2100" dirty="0" smtClean="0"/>
              <a:t> </a:t>
            </a:r>
            <a:r>
              <a:rPr lang="en-US" sz="2100" dirty="0" err="1"/>
              <a:t>setiap</a:t>
            </a:r>
            <a:r>
              <a:rPr lang="en-US" sz="2100" dirty="0"/>
              <a:t> </a:t>
            </a:r>
            <a:r>
              <a:rPr lang="en-US" sz="2100" dirty="0" err="1"/>
              <a:t>transaksi</a:t>
            </a:r>
            <a:r>
              <a:rPr lang="en-US" sz="2100" dirty="0"/>
              <a:t> </a:t>
            </a:r>
            <a:r>
              <a:rPr lang="en-US" sz="2100" dirty="0" err="1"/>
              <a:t>dieksekusi</a:t>
            </a:r>
            <a:r>
              <a:rPr lang="en-US" sz="2100" dirty="0"/>
              <a:t> </a:t>
            </a:r>
            <a:r>
              <a:rPr lang="en-US" sz="2100" dirty="0" err="1"/>
              <a:t>secara</a:t>
            </a:r>
            <a:r>
              <a:rPr lang="en-US" sz="2100" dirty="0"/>
              <a:t> </a:t>
            </a:r>
            <a:r>
              <a:rPr lang="en-US" sz="2100" dirty="0" err="1"/>
              <a:t>berurutan</a:t>
            </a:r>
            <a:r>
              <a:rPr lang="en-US" sz="2100" dirty="0"/>
              <a:t> </a:t>
            </a:r>
            <a:r>
              <a:rPr lang="en-US" sz="2100" dirty="0" err="1"/>
              <a:t>tanpa</a:t>
            </a:r>
            <a:r>
              <a:rPr lang="en-US" sz="2100" dirty="0"/>
              <a:t> </a:t>
            </a:r>
            <a:r>
              <a:rPr lang="en-US" sz="2100" dirty="0" err="1"/>
              <a:t>terselip</a:t>
            </a:r>
            <a:r>
              <a:rPr lang="en-US" sz="2100" dirty="0"/>
              <a:t> </a:t>
            </a:r>
            <a:r>
              <a:rPr lang="en-US" sz="2100" dirty="0" err="1"/>
              <a:t>operasi</a:t>
            </a:r>
            <a:r>
              <a:rPr lang="en-US" sz="2100" dirty="0"/>
              <a:t> </a:t>
            </a:r>
            <a:r>
              <a:rPr lang="en-US" sz="2100" dirty="0" err="1"/>
              <a:t>dari</a:t>
            </a:r>
            <a:r>
              <a:rPr lang="en-US" sz="2100" dirty="0"/>
              <a:t> </a:t>
            </a:r>
            <a:r>
              <a:rPr lang="en-US" sz="2100" dirty="0" err="1"/>
              <a:t>transaksi</a:t>
            </a:r>
            <a:r>
              <a:rPr lang="en-US" sz="2100" dirty="0"/>
              <a:t> lain</a:t>
            </a:r>
          </a:p>
          <a:p>
            <a:r>
              <a:rPr lang="en-US" sz="2100" i="1" dirty="0" err="1"/>
              <a:t>Nonserial</a:t>
            </a:r>
            <a:r>
              <a:rPr lang="en-US" sz="2100" i="1" dirty="0"/>
              <a:t> schedule</a:t>
            </a:r>
            <a:r>
              <a:rPr lang="en-US" sz="2100" dirty="0"/>
              <a:t> </a:t>
            </a:r>
            <a:r>
              <a:rPr lang="en-US" sz="2100" dirty="0" err="1"/>
              <a:t>merupakan</a:t>
            </a:r>
            <a:r>
              <a:rPr lang="en-US" sz="2100" dirty="0"/>
              <a:t> </a:t>
            </a:r>
            <a:r>
              <a:rPr lang="en-US" sz="2100" dirty="0" err="1"/>
              <a:t>jadual</a:t>
            </a:r>
            <a:r>
              <a:rPr lang="en-US" sz="2100" dirty="0"/>
              <a:t> </a:t>
            </a:r>
            <a:r>
              <a:rPr lang="en-US" sz="2100" dirty="0" err="1"/>
              <a:t>dimana</a:t>
            </a:r>
            <a:r>
              <a:rPr lang="en-US" sz="2100" dirty="0"/>
              <a:t> </a:t>
            </a:r>
            <a:r>
              <a:rPr lang="en-US" sz="2100" dirty="0" err="1" smtClean="0"/>
              <a:t>operasi-operasi</a:t>
            </a:r>
            <a:r>
              <a:rPr lang="en-US" sz="2100" dirty="0" smtClean="0"/>
              <a:t> </a:t>
            </a:r>
            <a:r>
              <a:rPr lang="en-US" sz="2100" dirty="0" err="1"/>
              <a:t>dari</a:t>
            </a:r>
            <a:r>
              <a:rPr lang="en-US" sz="2100" dirty="0"/>
              <a:t> </a:t>
            </a:r>
            <a:r>
              <a:rPr lang="en-US" sz="2100" dirty="0" err="1"/>
              <a:t>sekumpulan</a:t>
            </a:r>
            <a:r>
              <a:rPr lang="en-US" sz="2100" dirty="0"/>
              <a:t> </a:t>
            </a:r>
            <a:r>
              <a:rPr lang="en-US" sz="2100" dirty="0" err="1"/>
              <a:t>transaksi</a:t>
            </a:r>
            <a:r>
              <a:rPr lang="en-US" sz="2100" dirty="0"/>
              <a:t> </a:t>
            </a:r>
            <a:r>
              <a:rPr lang="en-US" sz="2100" dirty="0" err="1"/>
              <a:t>konkuren</a:t>
            </a:r>
            <a:r>
              <a:rPr lang="en-US" sz="2100" dirty="0"/>
              <a:t> </a:t>
            </a:r>
            <a:r>
              <a:rPr lang="en-US" sz="2100" dirty="0" err="1"/>
              <a:t>dapat</a:t>
            </a:r>
            <a:r>
              <a:rPr lang="en-US" sz="2100" dirty="0"/>
              <a:t> </a:t>
            </a:r>
            <a:r>
              <a:rPr lang="en-US" sz="2100" dirty="0" err="1"/>
              <a:t>saling</a:t>
            </a:r>
            <a:r>
              <a:rPr lang="en-US" sz="2100" dirty="0"/>
              <a:t> </a:t>
            </a:r>
            <a:r>
              <a:rPr lang="en-US" sz="2100" dirty="0" err="1"/>
              <a:t>menyelip</a:t>
            </a:r>
            <a:r>
              <a:rPr lang="en-US" sz="2100" dirty="0"/>
              <a:t>.</a:t>
            </a:r>
          </a:p>
          <a:p>
            <a:r>
              <a:rPr lang="en-US" sz="2100" i="1" dirty="0" err="1"/>
              <a:t>Serializable</a:t>
            </a:r>
            <a:r>
              <a:rPr lang="en-US" sz="2100" dirty="0"/>
              <a:t> </a:t>
            </a:r>
            <a:r>
              <a:rPr lang="en-US" sz="2100" dirty="0" err="1"/>
              <a:t>berarti</a:t>
            </a:r>
            <a:r>
              <a:rPr lang="en-US" sz="2100" dirty="0"/>
              <a:t> </a:t>
            </a:r>
            <a:r>
              <a:rPr lang="en-US" sz="2100" dirty="0" err="1"/>
              <a:t>jika</a:t>
            </a:r>
            <a:r>
              <a:rPr lang="en-US" sz="2100" dirty="0"/>
              <a:t> </a:t>
            </a:r>
            <a:r>
              <a:rPr lang="en-US" sz="2100" dirty="0" err="1"/>
              <a:t>jadual</a:t>
            </a:r>
            <a:r>
              <a:rPr lang="en-US" sz="2100" dirty="0"/>
              <a:t> (</a:t>
            </a:r>
            <a:r>
              <a:rPr lang="en-US" sz="2100" dirty="0" err="1"/>
              <a:t>nonserial</a:t>
            </a:r>
            <a:r>
              <a:rPr lang="en-US" sz="2100" dirty="0"/>
              <a:t>) </a:t>
            </a:r>
            <a:r>
              <a:rPr lang="en-US" sz="2100" dirty="0" err="1"/>
              <a:t>menghasilkan</a:t>
            </a:r>
            <a:r>
              <a:rPr lang="en-US" sz="2100" dirty="0"/>
              <a:t> </a:t>
            </a:r>
            <a:r>
              <a:rPr lang="en-US" sz="2100" dirty="0" err="1"/>
              <a:t>hasil</a:t>
            </a:r>
            <a:r>
              <a:rPr lang="en-US" sz="2100" dirty="0"/>
              <a:t> </a:t>
            </a:r>
            <a:r>
              <a:rPr lang="en-US" sz="2100" dirty="0" err="1"/>
              <a:t>yg</a:t>
            </a:r>
            <a:r>
              <a:rPr lang="en-US" sz="2100" dirty="0"/>
              <a:t> </a:t>
            </a:r>
            <a:r>
              <a:rPr lang="en-US" sz="2100" dirty="0" err="1"/>
              <a:t>sama</a:t>
            </a:r>
            <a:r>
              <a:rPr lang="en-US" sz="2100" dirty="0"/>
              <a:t> </a:t>
            </a:r>
            <a:r>
              <a:rPr lang="en-US" sz="2100" dirty="0" err="1"/>
              <a:t>seperti</a:t>
            </a:r>
            <a:r>
              <a:rPr lang="en-US" sz="2100" dirty="0"/>
              <a:t> </a:t>
            </a:r>
            <a:r>
              <a:rPr lang="en-US" sz="2100" dirty="0" err="1"/>
              <a:t>halnya</a:t>
            </a:r>
            <a:r>
              <a:rPr lang="en-US" sz="2100" dirty="0"/>
              <a:t> </a:t>
            </a:r>
            <a:r>
              <a:rPr lang="en-US" sz="2100" dirty="0" err="1"/>
              <a:t>jadual</a:t>
            </a:r>
            <a:r>
              <a:rPr lang="en-US" sz="2100" dirty="0"/>
              <a:t> serial </a:t>
            </a:r>
            <a:r>
              <a:rPr lang="en-US" sz="2100" dirty="0" err="1"/>
              <a:t>lainnya</a:t>
            </a:r>
            <a:endParaRPr lang="en-US" sz="2100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B2636-482D-47C5-AF60-D218E20F64FC}" type="slidenum">
              <a:rPr lang="en-US" altLang="en-US"/>
              <a:pPr/>
              <a:t>27</a:t>
            </a:fld>
            <a:endParaRPr lang="en-US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1EADF-ABC8-4471-84C1-A3B377047EE5}" type="datetime1">
              <a:rPr lang="en-US" smtClean="0"/>
              <a:t>1/5/2012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SG" smtClean="0"/>
              <a:t>Basis Data</a:t>
            </a:r>
            <a:endParaRPr lang="en-SG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1000"/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1000"/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>
                <a:latin typeface="Arial Black" pitchFamily="34" charset="0"/>
              </a:rPr>
              <a:t>SERIALIZABILITY (lanj.)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400" dirty="0" err="1"/>
              <a:t>Urutan</a:t>
            </a:r>
            <a:r>
              <a:rPr lang="en-US" sz="2400" dirty="0"/>
              <a:t> </a:t>
            </a:r>
            <a:r>
              <a:rPr lang="en-US" sz="2400" dirty="0" err="1"/>
              <a:t>operasi</a:t>
            </a:r>
            <a:r>
              <a:rPr lang="en-US" sz="2400" dirty="0"/>
              <a:t> </a:t>
            </a:r>
            <a:r>
              <a:rPr lang="en-US" sz="2400" dirty="0" err="1"/>
              <a:t>sangat</a:t>
            </a:r>
            <a:r>
              <a:rPr lang="en-US" sz="2400" dirty="0"/>
              <a:t> </a:t>
            </a:r>
            <a:r>
              <a:rPr lang="en-US" sz="2400" dirty="0" err="1"/>
              <a:t>penting</a:t>
            </a:r>
            <a:endParaRPr lang="en-US" sz="2400" dirty="0"/>
          </a:p>
          <a:p>
            <a:pPr lvl="1"/>
            <a:r>
              <a:rPr lang="en-US" sz="2400" dirty="0" err="1"/>
              <a:t>Jika</a:t>
            </a:r>
            <a:r>
              <a:rPr lang="en-US" sz="2400" dirty="0"/>
              <a:t> 2 </a:t>
            </a:r>
            <a:r>
              <a:rPr lang="en-US" sz="2400" dirty="0" err="1"/>
              <a:t>transaksi</a:t>
            </a:r>
            <a:r>
              <a:rPr lang="en-US" sz="2400" dirty="0"/>
              <a:t> </a:t>
            </a:r>
            <a:r>
              <a:rPr lang="en-US" sz="2400" dirty="0" err="1"/>
              <a:t>hanya</a:t>
            </a:r>
            <a:r>
              <a:rPr lang="en-US" sz="2400" dirty="0"/>
              <a:t> </a:t>
            </a:r>
            <a:r>
              <a:rPr lang="en-US" sz="2400" dirty="0" err="1"/>
              <a:t>melakukan</a:t>
            </a:r>
            <a:r>
              <a:rPr lang="en-US" sz="2400" dirty="0"/>
              <a:t> </a:t>
            </a:r>
            <a:r>
              <a:rPr lang="en-US" sz="2400" dirty="0" err="1"/>
              <a:t>operasi</a:t>
            </a:r>
            <a:r>
              <a:rPr lang="en-US" sz="2400" dirty="0"/>
              <a:t> read data, </a:t>
            </a:r>
            <a:r>
              <a:rPr lang="en-US" sz="2400" dirty="0" err="1"/>
              <a:t>maka</a:t>
            </a:r>
            <a:r>
              <a:rPr lang="en-US" sz="2400" dirty="0"/>
              <a:t>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terjadi</a:t>
            </a:r>
            <a:r>
              <a:rPr lang="en-US" sz="2400" dirty="0"/>
              <a:t> </a:t>
            </a:r>
            <a:r>
              <a:rPr lang="en-US" sz="2400" dirty="0" err="1"/>
              <a:t>konflik</a:t>
            </a:r>
            <a:r>
              <a:rPr lang="en-US" sz="2400" dirty="0"/>
              <a:t> &amp; </a:t>
            </a:r>
            <a:r>
              <a:rPr lang="en-US" sz="2400" dirty="0" err="1"/>
              <a:t>urutan</a:t>
            </a:r>
            <a:r>
              <a:rPr lang="en-US" sz="2400" dirty="0"/>
              <a:t> </a:t>
            </a:r>
            <a:r>
              <a:rPr lang="en-US" sz="2400" dirty="0" err="1"/>
              <a:t>operasi</a:t>
            </a:r>
            <a:r>
              <a:rPr lang="en-US" sz="2400" dirty="0"/>
              <a:t>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penting</a:t>
            </a:r>
            <a:endParaRPr lang="en-US" sz="2400" dirty="0"/>
          </a:p>
          <a:p>
            <a:pPr lvl="1"/>
            <a:r>
              <a:rPr lang="en-US" sz="2400" dirty="0" err="1"/>
              <a:t>Jika</a:t>
            </a:r>
            <a:r>
              <a:rPr lang="en-US" sz="2400" dirty="0"/>
              <a:t> 2 </a:t>
            </a:r>
            <a:r>
              <a:rPr lang="en-US" sz="2400" dirty="0" err="1"/>
              <a:t>transaksi</a:t>
            </a:r>
            <a:r>
              <a:rPr lang="en-US" sz="2400" dirty="0"/>
              <a:t> </a:t>
            </a:r>
            <a:r>
              <a:rPr lang="en-US" sz="2400" dirty="0" err="1"/>
              <a:t>melakukan</a:t>
            </a:r>
            <a:r>
              <a:rPr lang="en-US" sz="2400" dirty="0"/>
              <a:t> </a:t>
            </a:r>
            <a:r>
              <a:rPr lang="en-US" sz="2400" dirty="0" err="1"/>
              <a:t>operasi</a:t>
            </a:r>
            <a:r>
              <a:rPr lang="en-US" sz="2400" dirty="0"/>
              <a:t> read &amp; write </a:t>
            </a:r>
            <a:r>
              <a:rPr lang="en-US" sz="2400" dirty="0" err="1"/>
              <a:t>pada</a:t>
            </a:r>
            <a:r>
              <a:rPr lang="en-US" sz="2400" dirty="0"/>
              <a:t> data </a:t>
            </a:r>
            <a:r>
              <a:rPr lang="en-US" sz="2400" dirty="0" err="1"/>
              <a:t>yg</a:t>
            </a:r>
            <a:r>
              <a:rPr lang="en-US" sz="2400" dirty="0"/>
              <a:t> </a:t>
            </a:r>
            <a:r>
              <a:rPr lang="en-US" sz="2400" dirty="0" err="1"/>
              <a:t>berbeda</a:t>
            </a:r>
            <a:r>
              <a:rPr lang="en-US" sz="2400" dirty="0"/>
              <a:t>, </a:t>
            </a:r>
            <a:r>
              <a:rPr lang="en-US" sz="2400" dirty="0" err="1"/>
              <a:t>maka</a:t>
            </a:r>
            <a:r>
              <a:rPr lang="en-US" sz="2400" dirty="0"/>
              <a:t>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terjadi</a:t>
            </a:r>
            <a:r>
              <a:rPr lang="en-US" sz="2400" dirty="0"/>
              <a:t> </a:t>
            </a:r>
            <a:r>
              <a:rPr lang="en-US" sz="2400" dirty="0" err="1"/>
              <a:t>konflik</a:t>
            </a:r>
            <a:r>
              <a:rPr lang="en-US" sz="2400" dirty="0"/>
              <a:t> &amp; </a:t>
            </a:r>
            <a:r>
              <a:rPr lang="en-US" sz="2400" dirty="0" err="1"/>
              <a:t>urutan</a:t>
            </a:r>
            <a:r>
              <a:rPr lang="en-US" sz="2400" dirty="0"/>
              <a:t> </a:t>
            </a:r>
            <a:r>
              <a:rPr lang="en-US" sz="2400" dirty="0" err="1"/>
              <a:t>operasi</a:t>
            </a:r>
            <a:r>
              <a:rPr lang="en-US" sz="2400" dirty="0"/>
              <a:t>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penting</a:t>
            </a:r>
            <a:endParaRPr lang="en-US" sz="2400" dirty="0"/>
          </a:p>
          <a:p>
            <a:pPr lvl="1"/>
            <a:r>
              <a:rPr lang="en-US" sz="2400" dirty="0" err="1"/>
              <a:t>Jika</a:t>
            </a:r>
            <a:r>
              <a:rPr lang="en-US" sz="2400" dirty="0"/>
              <a:t> </a:t>
            </a:r>
            <a:r>
              <a:rPr lang="en-US" sz="2400" dirty="0" err="1"/>
              <a:t>satu</a:t>
            </a:r>
            <a:r>
              <a:rPr lang="en-US" sz="2400" dirty="0"/>
              <a:t> </a:t>
            </a:r>
            <a:r>
              <a:rPr lang="en-US" sz="2400" dirty="0" err="1"/>
              <a:t>transaksi</a:t>
            </a:r>
            <a:r>
              <a:rPr lang="en-US" sz="2400" dirty="0"/>
              <a:t> </a:t>
            </a:r>
            <a:r>
              <a:rPr lang="en-US" sz="2400" dirty="0" err="1"/>
              <a:t>melakukan</a:t>
            </a:r>
            <a:r>
              <a:rPr lang="en-US" sz="2400" dirty="0"/>
              <a:t> </a:t>
            </a:r>
            <a:r>
              <a:rPr lang="en-US" sz="2400" dirty="0" err="1"/>
              <a:t>operasi</a:t>
            </a:r>
            <a:r>
              <a:rPr lang="en-US" sz="2400" dirty="0"/>
              <a:t> write data &amp; </a:t>
            </a:r>
            <a:r>
              <a:rPr lang="en-US" sz="2400" dirty="0" smtClean="0"/>
              <a:t>yang </a:t>
            </a:r>
            <a:r>
              <a:rPr lang="en-US" sz="2400" dirty="0"/>
              <a:t>lain </a:t>
            </a:r>
            <a:r>
              <a:rPr lang="en-US" sz="2400" dirty="0" err="1"/>
              <a:t>melakukan</a:t>
            </a:r>
            <a:r>
              <a:rPr lang="en-US" sz="2400" dirty="0"/>
              <a:t> </a:t>
            </a:r>
            <a:r>
              <a:rPr lang="en-US" sz="2400" dirty="0" err="1"/>
              <a:t>operasi</a:t>
            </a:r>
            <a:r>
              <a:rPr lang="en-US" sz="2400" dirty="0"/>
              <a:t> read &amp; write </a:t>
            </a:r>
            <a:r>
              <a:rPr lang="en-US" sz="2400" dirty="0" err="1"/>
              <a:t>pada</a:t>
            </a:r>
            <a:r>
              <a:rPr lang="en-US" sz="2400" dirty="0"/>
              <a:t> data </a:t>
            </a:r>
            <a:r>
              <a:rPr lang="en-US" sz="2400" dirty="0" smtClean="0"/>
              <a:t>yang </a:t>
            </a:r>
            <a:r>
              <a:rPr lang="en-US" sz="2400" dirty="0" err="1"/>
              <a:t>sama</a:t>
            </a:r>
            <a:r>
              <a:rPr lang="en-US" sz="2400" dirty="0"/>
              <a:t>, </a:t>
            </a:r>
            <a:r>
              <a:rPr lang="en-US" sz="2400" dirty="0" err="1"/>
              <a:t>maka</a:t>
            </a:r>
            <a:r>
              <a:rPr lang="en-US" sz="2400" dirty="0"/>
              <a:t> </a:t>
            </a:r>
            <a:r>
              <a:rPr lang="en-US" sz="2400" dirty="0" err="1"/>
              <a:t>urutan</a:t>
            </a:r>
            <a:r>
              <a:rPr lang="en-US" sz="2400" dirty="0"/>
              <a:t> </a:t>
            </a:r>
            <a:r>
              <a:rPr lang="en-US" sz="2400" dirty="0" err="1"/>
              <a:t>eksekusi</a:t>
            </a:r>
            <a:r>
              <a:rPr lang="en-US" sz="2400" dirty="0"/>
              <a:t> </a:t>
            </a:r>
            <a:r>
              <a:rPr lang="en-US" sz="2400" dirty="0" err="1"/>
              <a:t>sangat</a:t>
            </a:r>
            <a:r>
              <a:rPr lang="en-US" sz="2400" dirty="0"/>
              <a:t> </a:t>
            </a:r>
            <a:r>
              <a:rPr lang="en-US" sz="2400" dirty="0" err="1"/>
              <a:t>penting</a:t>
            </a:r>
            <a:endParaRPr lang="en-US" sz="2400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95D33-38D4-4C8C-A074-4F222355AEBB}" type="slidenum">
              <a:rPr lang="en-US" altLang="en-US"/>
              <a:pPr/>
              <a:t>28</a:t>
            </a:fld>
            <a:endParaRPr lang="en-US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3B4E7-9B89-4F5C-9ECF-5491B05B4615}" type="datetime1">
              <a:rPr lang="en-US" smtClean="0"/>
              <a:t>1/5/2012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SG" smtClean="0"/>
              <a:t>Basis Data</a:t>
            </a:r>
            <a:endParaRPr lang="en-SG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1000"/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>
                <a:latin typeface="Arial Black" pitchFamily="34" charset="0"/>
              </a:rPr>
              <a:t>METODE UNTUK MENJAMIN SERIALIZABILITY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sz="2400" dirty="0"/>
              <a:t>1. LOCKING</a:t>
            </a:r>
          </a:p>
          <a:p>
            <a:pPr>
              <a:buNone/>
            </a:pPr>
            <a:r>
              <a:rPr lang="en-US" sz="2400" dirty="0"/>
              <a:t>2. TIMESTAMPING</a:t>
            </a:r>
          </a:p>
          <a:p>
            <a:pPr>
              <a:buNone/>
            </a:pPr>
            <a:r>
              <a:rPr lang="en-US" sz="2400" dirty="0"/>
              <a:t>	</a:t>
            </a:r>
            <a:r>
              <a:rPr lang="en-US" sz="2400" dirty="0" err="1"/>
              <a:t>Keduanya</a:t>
            </a:r>
            <a:r>
              <a:rPr lang="en-US" sz="2400" dirty="0"/>
              <a:t> </a:t>
            </a:r>
            <a:r>
              <a:rPr lang="en-US" sz="2400" dirty="0" err="1"/>
              <a:t>konservatif</a:t>
            </a:r>
            <a:r>
              <a:rPr lang="en-US" sz="2400" dirty="0"/>
              <a:t> (</a:t>
            </a:r>
            <a:r>
              <a:rPr lang="en-US" sz="2400" dirty="0" err="1"/>
              <a:t>pesimistik</a:t>
            </a:r>
            <a:r>
              <a:rPr lang="en-US" sz="2400" dirty="0"/>
              <a:t>) </a:t>
            </a:r>
            <a:r>
              <a:rPr lang="en-US" sz="2400" dirty="0" err="1"/>
              <a:t>karena</a:t>
            </a:r>
            <a:r>
              <a:rPr lang="en-US" sz="2400" dirty="0"/>
              <a:t> </a:t>
            </a:r>
            <a:r>
              <a:rPr lang="en-US" sz="2400" dirty="0" err="1"/>
              <a:t>transaksi</a:t>
            </a:r>
            <a:r>
              <a:rPr lang="en-US" sz="2400" dirty="0"/>
              <a:t> </a:t>
            </a:r>
            <a:r>
              <a:rPr lang="en-US" sz="2400" dirty="0" err="1"/>
              <a:t>ditunda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mencegah</a:t>
            </a:r>
            <a:r>
              <a:rPr lang="en-US" sz="2400" dirty="0"/>
              <a:t> </a:t>
            </a:r>
            <a:r>
              <a:rPr lang="en-US" sz="2400" dirty="0" err="1"/>
              <a:t>konflik</a:t>
            </a:r>
            <a:r>
              <a:rPr lang="en-US" sz="2400" dirty="0"/>
              <a:t> dg </a:t>
            </a:r>
            <a:r>
              <a:rPr lang="en-US" sz="2400" dirty="0" err="1"/>
              <a:t>transaksi</a:t>
            </a:r>
            <a:r>
              <a:rPr lang="en-US" sz="2400" dirty="0"/>
              <a:t> lain </a:t>
            </a:r>
            <a:r>
              <a:rPr lang="en-US" sz="2400" dirty="0" err="1"/>
              <a:t>di</a:t>
            </a:r>
            <a:r>
              <a:rPr lang="en-US" sz="2400" dirty="0"/>
              <a:t> </a:t>
            </a:r>
            <a:r>
              <a:rPr lang="en-US" sz="2400" dirty="0" err="1"/>
              <a:t>waktu</a:t>
            </a:r>
            <a:r>
              <a:rPr lang="en-US" sz="2400" dirty="0"/>
              <a:t> </a:t>
            </a:r>
            <a:r>
              <a:rPr lang="en-US" sz="2400" dirty="0" err="1"/>
              <a:t>kemudian</a:t>
            </a:r>
            <a:r>
              <a:rPr lang="en-US" sz="2400" dirty="0"/>
              <a:t>.</a:t>
            </a:r>
          </a:p>
          <a:p>
            <a:pPr>
              <a:buNone/>
            </a:pPr>
            <a:endParaRPr lang="en-US" sz="2400" dirty="0"/>
          </a:p>
          <a:p>
            <a:pPr>
              <a:buNone/>
            </a:pPr>
            <a:r>
              <a:rPr lang="en-US" sz="2400" dirty="0" smtClean="0"/>
              <a:t>	METODE </a:t>
            </a:r>
            <a:r>
              <a:rPr lang="en-US" sz="2400" dirty="0"/>
              <a:t>OPTIMISTIC</a:t>
            </a:r>
          </a:p>
          <a:p>
            <a:pPr>
              <a:buNone/>
            </a:pPr>
            <a:r>
              <a:rPr lang="en-US" sz="2400" dirty="0"/>
              <a:t>	</a:t>
            </a:r>
            <a:r>
              <a:rPr lang="en-US" sz="2400" dirty="0" err="1"/>
              <a:t>Berasumsi</a:t>
            </a:r>
            <a:r>
              <a:rPr lang="en-US" sz="2400" dirty="0"/>
              <a:t> </a:t>
            </a:r>
            <a:r>
              <a:rPr lang="en-US" sz="2400" dirty="0" err="1"/>
              <a:t>bhw</a:t>
            </a:r>
            <a:r>
              <a:rPr lang="en-US" sz="2400" dirty="0"/>
              <a:t> </a:t>
            </a:r>
            <a:r>
              <a:rPr lang="en-US" sz="2400" dirty="0" err="1"/>
              <a:t>konflik</a:t>
            </a:r>
            <a:r>
              <a:rPr lang="en-US" sz="2400" dirty="0"/>
              <a:t> </a:t>
            </a:r>
            <a:r>
              <a:rPr lang="en-US" sz="2400" dirty="0" err="1"/>
              <a:t>jarang</a:t>
            </a:r>
            <a:r>
              <a:rPr lang="en-US" sz="2400" dirty="0"/>
              <a:t> </a:t>
            </a:r>
            <a:r>
              <a:rPr lang="en-US" sz="2400" dirty="0" err="1"/>
              <a:t>terjadi</a:t>
            </a:r>
            <a:r>
              <a:rPr lang="en-US" sz="2400" dirty="0"/>
              <a:t> </a:t>
            </a:r>
            <a:r>
              <a:rPr lang="en-US" sz="2400" dirty="0" err="1"/>
              <a:t>sehingga</a:t>
            </a:r>
            <a:r>
              <a:rPr lang="en-US" sz="2400" dirty="0"/>
              <a:t> </a:t>
            </a:r>
            <a:r>
              <a:rPr lang="en-US" sz="2400" dirty="0" err="1"/>
              <a:t>proses</a:t>
            </a:r>
            <a:r>
              <a:rPr lang="en-US" sz="2400" dirty="0"/>
              <a:t> </a:t>
            </a:r>
            <a:r>
              <a:rPr lang="en-US" sz="2400" dirty="0" err="1"/>
              <a:t>tetap</a:t>
            </a:r>
            <a:r>
              <a:rPr lang="en-US" sz="2400" dirty="0"/>
              <a:t> </a:t>
            </a:r>
            <a:r>
              <a:rPr lang="en-US" sz="2400" dirty="0" err="1"/>
              <a:t>berjalan</a:t>
            </a:r>
            <a:r>
              <a:rPr lang="en-US" sz="2400" dirty="0"/>
              <a:t> &amp; </a:t>
            </a:r>
            <a:r>
              <a:rPr lang="en-US" sz="2400" dirty="0" err="1"/>
              <a:t>pengecekan</a:t>
            </a:r>
            <a:r>
              <a:rPr lang="en-US" sz="2400" dirty="0"/>
              <a:t> </a:t>
            </a:r>
            <a:r>
              <a:rPr lang="en-US" sz="2400" dirty="0" err="1"/>
              <a:t>dilakukan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saat</a:t>
            </a:r>
            <a:r>
              <a:rPr lang="en-US" sz="2400" dirty="0"/>
              <a:t> </a:t>
            </a:r>
            <a:r>
              <a:rPr lang="en-US" sz="2400" dirty="0" err="1"/>
              <a:t>transaksi</a:t>
            </a:r>
            <a:r>
              <a:rPr lang="en-US" sz="2400" dirty="0"/>
              <a:t> </a:t>
            </a:r>
            <a:r>
              <a:rPr lang="en-US" sz="2400" dirty="0" err="1"/>
              <a:t>sudah</a:t>
            </a:r>
            <a:r>
              <a:rPr lang="en-US" sz="2400" dirty="0"/>
              <a:t> </a:t>
            </a:r>
            <a:r>
              <a:rPr lang="en-US" sz="2400" dirty="0" err="1"/>
              <a:t>di</a:t>
            </a:r>
            <a:r>
              <a:rPr lang="en-US" sz="2400" dirty="0"/>
              <a:t>-</a:t>
            </a:r>
            <a:r>
              <a:rPr lang="en-US" sz="2400" i="1" dirty="0"/>
              <a:t>commit</a:t>
            </a:r>
          </a:p>
          <a:p>
            <a:pPr>
              <a:buNone/>
            </a:pPr>
            <a:endParaRPr lang="en-US" sz="2400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F3883-6FE5-4C53-96FB-B1F4315E456F}" type="slidenum">
              <a:rPr lang="en-US" altLang="en-US"/>
              <a:pPr/>
              <a:t>29</a:t>
            </a:fld>
            <a:endParaRPr lang="en-US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F7950-3418-4137-B009-6E458987C309}" type="datetime1">
              <a:rPr lang="en-US" smtClean="0"/>
              <a:t>1/5/2012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SG" smtClean="0"/>
              <a:t>Basis Data</a:t>
            </a:r>
            <a:endParaRPr lang="en-SG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1000"/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" dur="1000"/>
                                        <p:tgtEl>
                                          <p:spTgt spid="41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Kerusakan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dirty="0" err="1" smtClean="0"/>
              <a:t>Kerusakan</a:t>
            </a:r>
            <a:r>
              <a:rPr lang="en-US" dirty="0" smtClean="0"/>
              <a:t> yang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lain:</a:t>
            </a:r>
          </a:p>
          <a:p>
            <a:pPr marL="514350" indent="-514350"/>
            <a:r>
              <a:rPr lang="en-US" b="1" i="1" dirty="0" smtClean="0"/>
              <a:t>System Crashes</a:t>
            </a:r>
            <a:r>
              <a:rPr lang="en-US" dirty="0" smtClean="0"/>
              <a:t> </a:t>
            </a:r>
            <a:r>
              <a:rPr lang="en-US" dirty="0" err="1" smtClean="0"/>
              <a:t>menyebabkan</a:t>
            </a:r>
            <a:r>
              <a:rPr lang="en-US" dirty="0" smtClean="0"/>
              <a:t> </a:t>
            </a:r>
            <a:r>
              <a:rPr lang="en-US" dirty="0" err="1" smtClean="0"/>
              <a:t>hilangnya</a:t>
            </a:r>
            <a:r>
              <a:rPr lang="en-US" dirty="0" smtClean="0"/>
              <a:t> data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memori</a:t>
            </a:r>
            <a:r>
              <a:rPr lang="en-US" dirty="0" smtClean="0"/>
              <a:t> </a:t>
            </a:r>
            <a:r>
              <a:rPr lang="en-US" dirty="0" err="1" smtClean="0"/>
              <a:t>utama</a:t>
            </a:r>
            <a:endParaRPr lang="en-US" dirty="0" smtClean="0"/>
          </a:p>
          <a:p>
            <a:pPr marL="514350" indent="-514350"/>
            <a:r>
              <a:rPr lang="en-US" b="1" i="1" dirty="0" smtClean="0"/>
              <a:t>Media Failure</a:t>
            </a:r>
            <a:r>
              <a:rPr lang="en-US" dirty="0" smtClean="0"/>
              <a:t> </a:t>
            </a:r>
            <a:r>
              <a:rPr lang="en-US" dirty="0" err="1" smtClean="0"/>
              <a:t>menyebabkan</a:t>
            </a:r>
            <a:r>
              <a:rPr lang="en-US" dirty="0" smtClean="0"/>
              <a:t> </a:t>
            </a:r>
            <a:r>
              <a:rPr lang="en-US" dirty="0" err="1" smtClean="0"/>
              <a:t>hilangnya</a:t>
            </a:r>
            <a:r>
              <a:rPr lang="en-US" dirty="0" smtClean="0"/>
              <a:t> </a:t>
            </a:r>
            <a:r>
              <a:rPr lang="en-US" dirty="0" err="1" smtClean="0"/>
              <a:t>sebagian</a:t>
            </a:r>
            <a:r>
              <a:rPr lang="en-US" dirty="0" smtClean="0"/>
              <a:t> data </a:t>
            </a:r>
            <a:r>
              <a:rPr lang="en-US" dirty="0" err="1" smtClean="0"/>
              <a:t>dari</a:t>
            </a:r>
            <a:r>
              <a:rPr lang="en-US" dirty="0" smtClean="0"/>
              <a:t> media </a:t>
            </a:r>
            <a:r>
              <a:rPr lang="en-US" dirty="0" err="1" smtClean="0"/>
              <a:t>penyimpanan</a:t>
            </a:r>
            <a:r>
              <a:rPr lang="en-US" dirty="0" smtClean="0"/>
              <a:t> secondary</a:t>
            </a:r>
          </a:p>
          <a:p>
            <a:pPr marL="514350" indent="-514350"/>
            <a:r>
              <a:rPr lang="en-US" b="1" i="1" dirty="0" smtClean="0"/>
              <a:t>Application Software Errors</a:t>
            </a:r>
            <a:r>
              <a:rPr lang="en-US" dirty="0" smtClean="0"/>
              <a:t>, </a:t>
            </a:r>
            <a:r>
              <a:rPr lang="en-US" dirty="0" err="1" smtClean="0"/>
              <a:t>misalnya</a:t>
            </a:r>
            <a:r>
              <a:rPr lang="en-US" dirty="0" smtClean="0"/>
              <a:t> </a:t>
            </a:r>
            <a:r>
              <a:rPr lang="en-US" dirty="0" err="1" smtClean="0"/>
              <a:t>kesalahan</a:t>
            </a:r>
            <a:r>
              <a:rPr lang="en-US" dirty="0" smtClean="0"/>
              <a:t> </a:t>
            </a:r>
            <a:r>
              <a:rPr lang="en-US" dirty="0" err="1" smtClean="0"/>
              <a:t>logikal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program </a:t>
            </a:r>
            <a:r>
              <a:rPr lang="en-US" dirty="0" err="1" smtClean="0"/>
              <a:t>mengakses</a:t>
            </a:r>
            <a:r>
              <a:rPr lang="en-US" dirty="0" smtClean="0"/>
              <a:t> basis data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0BCF6-36BA-4789-8F6E-6EA7016A83C7}" type="datetime1">
              <a:rPr lang="en-US" smtClean="0"/>
              <a:t>1/5/2012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SG" smtClean="0"/>
              <a:t>Basis Data</a:t>
            </a:r>
            <a:endParaRPr lang="en-SG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2371F-35CD-4A4B-AF87-E697A7901DF7}" type="slidenum">
              <a:rPr lang="en-SG" smtClean="0"/>
              <a:pPr/>
              <a:t>3</a:t>
            </a:fld>
            <a:endParaRPr lang="en-S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>
                <a:latin typeface="Arial Black" pitchFamily="34" charset="0"/>
              </a:rPr>
              <a:t>METODE LOCKING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571612"/>
            <a:ext cx="8472518" cy="4554551"/>
          </a:xfrm>
        </p:spPr>
        <p:txBody>
          <a:bodyPr/>
          <a:lstStyle/>
          <a:p>
            <a:pPr>
              <a:buNone/>
            </a:pPr>
            <a:r>
              <a:rPr lang="en-US" sz="2400" dirty="0" err="1"/>
              <a:t>Prosedur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mengontrol</a:t>
            </a:r>
            <a:r>
              <a:rPr lang="en-US" sz="2400" dirty="0"/>
              <a:t> </a:t>
            </a:r>
            <a:r>
              <a:rPr lang="en-US" sz="2400" dirty="0" err="1"/>
              <a:t>pengaksesan</a:t>
            </a:r>
            <a:r>
              <a:rPr lang="en-US" sz="2400" dirty="0"/>
              <a:t> data </a:t>
            </a:r>
            <a:r>
              <a:rPr lang="en-US" sz="2400" dirty="0" err="1"/>
              <a:t>secara</a:t>
            </a:r>
            <a:r>
              <a:rPr lang="en-US" sz="2400" dirty="0"/>
              <a:t> </a:t>
            </a:r>
            <a:r>
              <a:rPr lang="en-US" sz="2400" dirty="0" err="1"/>
              <a:t>konkuren</a:t>
            </a:r>
            <a:r>
              <a:rPr lang="en-US" sz="2400" dirty="0"/>
              <a:t>.</a:t>
            </a:r>
          </a:p>
          <a:p>
            <a:endParaRPr lang="en-US" sz="2400" dirty="0"/>
          </a:p>
          <a:p>
            <a:r>
              <a:rPr lang="en-US" sz="2400" dirty="0" err="1"/>
              <a:t>Apabila</a:t>
            </a:r>
            <a:r>
              <a:rPr lang="en-US" sz="2400" dirty="0"/>
              <a:t> </a:t>
            </a:r>
            <a:r>
              <a:rPr lang="en-US" sz="2400" dirty="0" err="1"/>
              <a:t>satu</a:t>
            </a:r>
            <a:r>
              <a:rPr lang="en-US" sz="2400" dirty="0"/>
              <a:t> </a:t>
            </a:r>
            <a:r>
              <a:rPr lang="en-US" sz="2400" dirty="0" err="1"/>
              <a:t>transaksi</a:t>
            </a:r>
            <a:r>
              <a:rPr lang="en-US" sz="2400" dirty="0"/>
              <a:t> </a:t>
            </a:r>
            <a:r>
              <a:rPr lang="en-US" sz="2400" dirty="0" err="1"/>
              <a:t>mengakses</a:t>
            </a:r>
            <a:r>
              <a:rPr lang="en-US" sz="2400" dirty="0"/>
              <a:t> basis data, </a:t>
            </a:r>
            <a:r>
              <a:rPr lang="en-US" sz="2400" dirty="0" err="1"/>
              <a:t>suatu</a:t>
            </a:r>
            <a:r>
              <a:rPr lang="en-US" sz="2400" dirty="0"/>
              <a:t> lock (</a:t>
            </a:r>
            <a:r>
              <a:rPr lang="en-US" sz="2400" dirty="0" err="1"/>
              <a:t>kunci</a:t>
            </a:r>
            <a:r>
              <a:rPr lang="en-US" sz="2400" dirty="0"/>
              <a:t>) </a:t>
            </a:r>
            <a:r>
              <a:rPr lang="en-US" sz="2400" dirty="0" err="1"/>
              <a:t>akan</a:t>
            </a:r>
            <a:r>
              <a:rPr lang="en-US" sz="2400" dirty="0"/>
              <a:t> </a:t>
            </a:r>
            <a:r>
              <a:rPr lang="en-US" sz="2400" dirty="0" err="1"/>
              <a:t>menolak</a:t>
            </a:r>
            <a:r>
              <a:rPr lang="en-US" sz="2400" dirty="0"/>
              <a:t> </a:t>
            </a:r>
            <a:r>
              <a:rPr lang="en-US" sz="2400" dirty="0" err="1"/>
              <a:t>pengaksesan</a:t>
            </a:r>
            <a:r>
              <a:rPr lang="en-US" sz="2400" dirty="0"/>
              <a:t> </a:t>
            </a:r>
            <a:r>
              <a:rPr lang="en-US" sz="2400" dirty="0" err="1"/>
              <a:t>transaksi</a:t>
            </a:r>
            <a:r>
              <a:rPr lang="en-US" sz="2400" dirty="0"/>
              <a:t> lain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/>
              <a:t>mencegah</a:t>
            </a:r>
            <a:r>
              <a:rPr lang="en-US" sz="2400" dirty="0"/>
              <a:t> </a:t>
            </a:r>
            <a:r>
              <a:rPr lang="en-US" sz="2400" dirty="0" err="1"/>
              <a:t>modifikasi</a:t>
            </a:r>
            <a:r>
              <a:rPr lang="en-US" sz="2400" dirty="0"/>
              <a:t> </a:t>
            </a:r>
            <a:r>
              <a:rPr lang="en-US" sz="2400" dirty="0" err="1"/>
              <a:t>yg</a:t>
            </a:r>
            <a:r>
              <a:rPr lang="en-US" sz="2400" dirty="0"/>
              <a:t>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benar</a:t>
            </a:r>
            <a:endParaRPr lang="en-US" sz="2400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EB3D3-B0A1-40FC-A74C-0618781B0411}" type="slidenum">
              <a:rPr lang="en-US" altLang="en-US"/>
              <a:pPr/>
              <a:t>30</a:t>
            </a:fld>
            <a:endParaRPr lang="en-US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C0EDB-569E-47BA-82FC-C44CB6372756}" type="datetime1">
              <a:rPr lang="en-US" smtClean="0"/>
              <a:t>1/5/2012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SG" smtClean="0"/>
              <a:t>Basis Data</a:t>
            </a:r>
            <a:endParaRPr lang="en-S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 </a:t>
            </a:r>
            <a:r>
              <a:rPr lang="en-US" dirty="0" err="1" smtClean="0"/>
              <a:t>Kunci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71612"/>
            <a:ext cx="8686800" cy="464347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Locking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salah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mekanisme</a:t>
            </a:r>
            <a:r>
              <a:rPr lang="en-US" dirty="0" smtClean="0"/>
              <a:t> </a:t>
            </a:r>
            <a:r>
              <a:rPr lang="en-US" dirty="0" err="1" smtClean="0"/>
              <a:t>pengendalian</a:t>
            </a:r>
            <a:r>
              <a:rPr lang="en-US" dirty="0" smtClean="0"/>
              <a:t> </a:t>
            </a:r>
            <a:r>
              <a:rPr lang="en-US" dirty="0" err="1" smtClean="0"/>
              <a:t>akses</a:t>
            </a:r>
            <a:r>
              <a:rPr lang="en-US" dirty="0" smtClean="0"/>
              <a:t> </a:t>
            </a:r>
            <a:r>
              <a:rPr lang="en-US" dirty="0" err="1" smtClean="0"/>
              <a:t>konkuren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item data.</a:t>
            </a:r>
            <a:endParaRPr lang="en-SG" dirty="0" smtClean="0"/>
          </a:p>
          <a:p>
            <a:r>
              <a:rPr lang="en-US" dirty="0" smtClean="0"/>
              <a:t>Item data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dikunci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:</a:t>
            </a:r>
            <a:endParaRPr lang="en-SG" dirty="0" smtClean="0"/>
          </a:p>
          <a:p>
            <a:pPr marL="914400" lvl="1" indent="-514350">
              <a:buFont typeface="+mj-lt"/>
              <a:buAutoNum type="arabicPeriod"/>
            </a:pPr>
            <a:r>
              <a:rPr lang="en-US" i="1" dirty="0" smtClean="0"/>
              <a:t>exclusive (X) mode</a:t>
            </a:r>
            <a:r>
              <a:rPr lang="en-US" dirty="0" smtClean="0"/>
              <a:t>. Item data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dibaca</a:t>
            </a:r>
            <a:r>
              <a:rPr lang="en-US" dirty="0" smtClean="0"/>
              <a:t> (read)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diubah</a:t>
            </a:r>
            <a:r>
              <a:rPr lang="en-US" dirty="0" smtClean="0"/>
              <a:t>(write)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baik</a:t>
            </a:r>
            <a:r>
              <a:rPr lang="en-US" dirty="0" smtClean="0"/>
              <a:t>. </a:t>
            </a:r>
            <a:r>
              <a:rPr lang="en-US" dirty="0" err="1" smtClean="0"/>
              <a:t>Penguncian</a:t>
            </a:r>
            <a:r>
              <a:rPr lang="en-US" dirty="0" smtClean="0"/>
              <a:t> </a:t>
            </a:r>
            <a:r>
              <a:rPr lang="en-US" dirty="0" err="1" smtClean="0"/>
              <a:t>tergadap</a:t>
            </a:r>
            <a:r>
              <a:rPr lang="en-US" dirty="0" smtClean="0"/>
              <a:t> data x </a:t>
            </a:r>
            <a:r>
              <a:rPr lang="en-US" dirty="0" err="1" smtClean="0"/>
              <a:t>membutuhkan</a:t>
            </a:r>
            <a:r>
              <a:rPr lang="en-US" dirty="0" smtClean="0"/>
              <a:t> </a:t>
            </a:r>
            <a:r>
              <a:rPr lang="en-US" dirty="0" err="1" smtClean="0"/>
              <a:t>instruksi</a:t>
            </a:r>
            <a:r>
              <a:rPr lang="en-US" dirty="0" smtClean="0"/>
              <a:t> </a:t>
            </a:r>
            <a:r>
              <a:rPr lang="en-US" b="1" dirty="0" smtClean="0"/>
              <a:t>lock-X</a:t>
            </a:r>
            <a:r>
              <a:rPr lang="en-US" dirty="0" smtClean="0"/>
              <a:t>. </a:t>
            </a:r>
            <a:r>
              <a:rPr lang="en-US" dirty="0" smtClean="0">
                <a:sym typeface="Wingdings" pitchFamily="2" charset="2"/>
              </a:rPr>
              <a:t></a:t>
            </a:r>
            <a:r>
              <a:rPr lang="en-US" dirty="0" err="1" smtClean="0"/>
              <a:t>Kunci</a:t>
            </a:r>
            <a:r>
              <a:rPr lang="en-US" dirty="0" smtClean="0"/>
              <a:t> WRITE / X (</a:t>
            </a:r>
            <a:r>
              <a:rPr lang="en-US" dirty="0" err="1" smtClean="0"/>
              <a:t>eksklusif</a:t>
            </a:r>
            <a:r>
              <a:rPr lang="en-US" dirty="0" smtClean="0"/>
              <a:t>)</a:t>
            </a:r>
            <a:endParaRPr lang="en-SG" dirty="0" smtClean="0"/>
          </a:p>
          <a:p>
            <a:pPr marL="914400" lvl="1" indent="-514350">
              <a:buFont typeface="+mj-lt"/>
              <a:buAutoNum type="arabicPeriod"/>
            </a:pPr>
            <a:r>
              <a:rPr lang="en-US" i="1" dirty="0" smtClean="0"/>
              <a:t>shared (S) mode</a:t>
            </a:r>
            <a:r>
              <a:rPr lang="en-US" dirty="0" smtClean="0"/>
              <a:t>. Item data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dibaca</a:t>
            </a:r>
            <a:r>
              <a:rPr lang="en-US" dirty="0" smtClean="0"/>
              <a:t> (read).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</a:t>
            </a:r>
            <a:r>
              <a:rPr lang="en-US" i="1" dirty="0" err="1" smtClean="0"/>
              <a:t>share</a:t>
            </a:r>
            <a:r>
              <a:rPr lang="en-US" dirty="0" smtClean="0"/>
              <a:t> </a:t>
            </a:r>
            <a:r>
              <a:rPr lang="en-US" dirty="0" err="1" smtClean="0"/>
              <a:t>kan</a:t>
            </a:r>
            <a:r>
              <a:rPr lang="en-US" dirty="0" smtClean="0"/>
              <a:t> data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perintah</a:t>
            </a:r>
            <a:r>
              <a:rPr lang="en-US" dirty="0" smtClean="0"/>
              <a:t> </a:t>
            </a:r>
            <a:r>
              <a:rPr lang="en-US" b="1" dirty="0" smtClean="0"/>
              <a:t>lock-S</a:t>
            </a:r>
            <a:r>
              <a:rPr lang="en-US" dirty="0" smtClean="0"/>
              <a:t>.</a:t>
            </a:r>
          </a:p>
          <a:p>
            <a:pPr marL="914400" lvl="1" indent="-514350">
              <a:buNone/>
            </a:pPr>
            <a:r>
              <a:rPr lang="en-US" dirty="0" smtClean="0"/>
              <a:t>	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/>
              <a:t>Kunci</a:t>
            </a:r>
            <a:r>
              <a:rPr lang="en-US" dirty="0" smtClean="0"/>
              <a:t> READ / S (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bersama</a:t>
            </a:r>
            <a:r>
              <a:rPr lang="en-US" dirty="0" smtClean="0"/>
              <a:t>)</a:t>
            </a:r>
            <a:endParaRPr lang="en-SG" dirty="0" smtClean="0"/>
          </a:p>
          <a:p>
            <a:endParaRPr lang="en-SG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52631-B3AD-409D-A361-E239F3B66F19}" type="datetime1">
              <a:rPr lang="en-US" smtClean="0"/>
              <a:t>1/5/2012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SG" smtClean="0"/>
              <a:t>Basis Data</a:t>
            </a:r>
            <a:endParaRPr lang="en-SG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2371F-35CD-4A4B-AF87-E697A7901DF7}" type="slidenum">
              <a:rPr lang="en-SG" smtClean="0"/>
              <a:pPr/>
              <a:t>31</a:t>
            </a:fld>
            <a:endParaRPr lang="en-S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>
                <a:latin typeface="Arial Black" pitchFamily="34" charset="0"/>
              </a:rPr>
              <a:t>ATURAN LOCKING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err="1"/>
              <a:t>Transaksi</a:t>
            </a:r>
            <a:r>
              <a:rPr lang="en-US" sz="2400" dirty="0"/>
              <a:t> </a:t>
            </a:r>
            <a:r>
              <a:rPr lang="en-US" sz="2400" dirty="0" smtClean="0"/>
              <a:t>yang 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/>
              <a:t>mengakses</a:t>
            </a:r>
            <a:r>
              <a:rPr lang="en-US" sz="2400" dirty="0"/>
              <a:t> </a:t>
            </a:r>
            <a:r>
              <a:rPr lang="en-US" sz="2400" dirty="0" err="1"/>
              <a:t>suatu</a:t>
            </a:r>
            <a:r>
              <a:rPr lang="en-US" sz="2400" dirty="0"/>
              <a:t> data </a:t>
            </a:r>
            <a:r>
              <a:rPr lang="en-US" sz="2400" dirty="0" err="1"/>
              <a:t>harus</a:t>
            </a:r>
            <a:r>
              <a:rPr lang="en-US" sz="2400" dirty="0"/>
              <a:t> </a:t>
            </a:r>
            <a:r>
              <a:rPr lang="en-US" sz="2400" dirty="0" err="1"/>
              <a:t>terlebih</a:t>
            </a:r>
            <a:r>
              <a:rPr lang="en-US" sz="2400" dirty="0"/>
              <a:t> </a:t>
            </a:r>
            <a:r>
              <a:rPr lang="en-US" sz="2400" dirty="0" err="1"/>
              <a:t>dahulu</a:t>
            </a:r>
            <a:r>
              <a:rPr lang="en-US" sz="2400" dirty="0"/>
              <a:t> </a:t>
            </a:r>
            <a:r>
              <a:rPr lang="en-US" sz="2400" dirty="0" err="1"/>
              <a:t>menguncinya</a:t>
            </a:r>
            <a:r>
              <a:rPr lang="en-US" sz="2400" dirty="0"/>
              <a:t>, </a:t>
            </a:r>
            <a:r>
              <a:rPr lang="en-US" sz="2400" dirty="0" err="1"/>
              <a:t>meminta</a:t>
            </a:r>
            <a:r>
              <a:rPr lang="en-US" sz="2400" dirty="0"/>
              <a:t> </a:t>
            </a:r>
            <a:r>
              <a:rPr lang="en-US" sz="2400" dirty="0" err="1"/>
              <a:t>kunci</a:t>
            </a:r>
            <a:r>
              <a:rPr lang="en-US" sz="2400" dirty="0"/>
              <a:t> S </a:t>
            </a:r>
            <a:r>
              <a:rPr lang="en-US" sz="2400" dirty="0" err="1"/>
              <a:t>jika</a:t>
            </a:r>
            <a:r>
              <a:rPr lang="en-US" sz="2400" dirty="0"/>
              <a:t> </a:t>
            </a:r>
            <a:r>
              <a:rPr lang="en-US" sz="2400" dirty="0" err="1"/>
              <a:t>hanya</a:t>
            </a:r>
            <a:r>
              <a:rPr lang="en-US" sz="2400" dirty="0"/>
              <a:t> </a:t>
            </a:r>
            <a:r>
              <a:rPr lang="en-US" sz="2400" dirty="0" err="1"/>
              <a:t>melakukan</a:t>
            </a:r>
            <a:r>
              <a:rPr lang="en-US" sz="2400" dirty="0"/>
              <a:t> read data </a:t>
            </a:r>
            <a:r>
              <a:rPr lang="en-US" sz="2400" dirty="0" err="1"/>
              <a:t>saja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kunci</a:t>
            </a:r>
            <a:r>
              <a:rPr lang="en-US" sz="2400" dirty="0"/>
              <a:t> X </a:t>
            </a:r>
            <a:r>
              <a:rPr lang="en-US" sz="2400" dirty="0" err="1"/>
              <a:t>jika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melakukan</a:t>
            </a:r>
            <a:r>
              <a:rPr lang="en-US" sz="2400" dirty="0"/>
              <a:t> </a:t>
            </a:r>
            <a:r>
              <a:rPr lang="en-US" sz="2400" dirty="0" err="1"/>
              <a:t>operasi</a:t>
            </a:r>
            <a:r>
              <a:rPr lang="en-US" sz="2400" dirty="0"/>
              <a:t> read &amp; write.</a:t>
            </a:r>
          </a:p>
          <a:p>
            <a:endParaRPr lang="en-US" sz="2400" dirty="0"/>
          </a:p>
          <a:p>
            <a:r>
              <a:rPr lang="en-US" sz="2400" dirty="0" err="1"/>
              <a:t>Jika</a:t>
            </a:r>
            <a:r>
              <a:rPr lang="en-US" sz="2400" dirty="0"/>
              <a:t> data </a:t>
            </a:r>
            <a:r>
              <a:rPr lang="en-US" sz="2400" dirty="0" err="1" smtClean="0"/>
              <a:t>tersebut</a:t>
            </a:r>
            <a:r>
              <a:rPr lang="en-US" sz="2400" dirty="0" smtClean="0"/>
              <a:t> </a:t>
            </a:r>
            <a:r>
              <a:rPr lang="en-US" sz="2400" dirty="0" err="1"/>
              <a:t>belum</a:t>
            </a:r>
            <a:r>
              <a:rPr lang="en-US" sz="2400" dirty="0"/>
              <a:t> </a:t>
            </a:r>
            <a:r>
              <a:rPr lang="en-US" sz="2400" dirty="0" err="1"/>
              <a:t>dikunci</a:t>
            </a:r>
            <a:r>
              <a:rPr lang="en-US" sz="2400" dirty="0"/>
              <a:t> </a:t>
            </a:r>
            <a:r>
              <a:rPr lang="en-US" sz="2400" dirty="0" err="1"/>
              <a:t>oleh</a:t>
            </a:r>
            <a:r>
              <a:rPr lang="en-US" sz="2400" dirty="0"/>
              <a:t> </a:t>
            </a:r>
            <a:r>
              <a:rPr lang="en-US" sz="2400" dirty="0" err="1"/>
              <a:t>transaksi</a:t>
            </a:r>
            <a:r>
              <a:rPr lang="en-US" sz="2400" dirty="0"/>
              <a:t> </a:t>
            </a:r>
            <a:r>
              <a:rPr lang="en-US" sz="2400" dirty="0" err="1"/>
              <a:t>apapun</a:t>
            </a:r>
            <a:r>
              <a:rPr lang="en-US" sz="2400" dirty="0"/>
              <a:t>, </a:t>
            </a:r>
            <a:r>
              <a:rPr lang="en-US" sz="2400" dirty="0" err="1"/>
              <a:t>maka</a:t>
            </a:r>
            <a:r>
              <a:rPr lang="en-US" sz="2400" dirty="0"/>
              <a:t> </a:t>
            </a:r>
            <a:r>
              <a:rPr lang="en-US" sz="2400" dirty="0" err="1"/>
              <a:t>kunci</a:t>
            </a:r>
            <a:r>
              <a:rPr lang="en-US" sz="2400" dirty="0"/>
              <a:t> </a:t>
            </a:r>
            <a:r>
              <a:rPr lang="en-US" sz="2400" dirty="0" err="1"/>
              <a:t>diperkenankan</a:t>
            </a:r>
            <a:r>
              <a:rPr lang="en-US" sz="2400" dirty="0"/>
              <a:t>.</a:t>
            </a:r>
          </a:p>
          <a:p>
            <a:endParaRPr lang="en-US" sz="2400" dirty="0"/>
          </a:p>
          <a:p>
            <a:endParaRPr lang="en-US" sz="2400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F998F-08BB-452C-8E3D-91B828D2A53E}" type="slidenum">
              <a:rPr lang="en-US" altLang="en-US"/>
              <a:pPr/>
              <a:t>32</a:t>
            </a:fld>
            <a:endParaRPr lang="en-US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3FF57-10F9-466F-A23D-A2DC270B98DC}" type="datetime1">
              <a:rPr lang="en-US" smtClean="0"/>
              <a:t>1/5/2012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SG" smtClean="0"/>
              <a:t>Basis Data</a:t>
            </a:r>
            <a:endParaRPr lang="en-S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>
                <a:latin typeface="Arial Black" pitchFamily="34" charset="0"/>
              </a:rPr>
              <a:t>ATURAN LOCKING (lanj.)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2400" dirty="0" err="1"/>
              <a:t>Jika</a:t>
            </a:r>
            <a:r>
              <a:rPr lang="en-US" sz="2400" dirty="0"/>
              <a:t> data </a:t>
            </a:r>
            <a:r>
              <a:rPr lang="en-US" sz="2400" dirty="0" err="1"/>
              <a:t>tsb</a:t>
            </a:r>
            <a:r>
              <a:rPr lang="en-US" sz="2400" dirty="0"/>
              <a:t> </a:t>
            </a:r>
            <a:r>
              <a:rPr lang="en-US" sz="2400" dirty="0" err="1"/>
              <a:t>telah</a:t>
            </a:r>
            <a:r>
              <a:rPr lang="en-US" sz="2400" dirty="0"/>
              <a:t> </a:t>
            </a:r>
            <a:r>
              <a:rPr lang="en-US" sz="2400" dirty="0" err="1"/>
              <a:t>dikunci</a:t>
            </a:r>
            <a:r>
              <a:rPr lang="en-US" sz="2400" dirty="0"/>
              <a:t>, </a:t>
            </a:r>
            <a:r>
              <a:rPr lang="en-US" sz="2400" dirty="0" err="1"/>
              <a:t>maka</a:t>
            </a:r>
            <a:r>
              <a:rPr lang="en-US" sz="2400" dirty="0"/>
              <a:t> DBMS </a:t>
            </a:r>
            <a:r>
              <a:rPr lang="en-US" sz="2400" dirty="0" err="1"/>
              <a:t>menentukan</a:t>
            </a:r>
            <a:r>
              <a:rPr lang="en-US" sz="2400" dirty="0"/>
              <a:t> </a:t>
            </a:r>
            <a:r>
              <a:rPr lang="en-US" sz="2400" dirty="0" err="1"/>
              <a:t>apakah</a:t>
            </a:r>
            <a:r>
              <a:rPr lang="en-US" sz="2400" dirty="0"/>
              <a:t> </a:t>
            </a:r>
            <a:r>
              <a:rPr lang="en-US" sz="2400" dirty="0" err="1"/>
              <a:t>kunci</a:t>
            </a:r>
            <a:r>
              <a:rPr lang="en-US" sz="2400" dirty="0"/>
              <a:t> </a:t>
            </a:r>
            <a:r>
              <a:rPr lang="en-US" sz="2400" dirty="0" err="1"/>
              <a:t>yg</a:t>
            </a:r>
            <a:r>
              <a:rPr lang="en-US" sz="2400" dirty="0"/>
              <a:t> </a:t>
            </a:r>
            <a:r>
              <a:rPr lang="en-US" sz="2400" dirty="0" err="1"/>
              <a:t>diminta</a:t>
            </a:r>
            <a:r>
              <a:rPr lang="en-US" sz="2400" dirty="0"/>
              <a:t> </a:t>
            </a:r>
            <a:r>
              <a:rPr lang="en-US" sz="2400" dirty="0" err="1"/>
              <a:t>sesuai</a:t>
            </a:r>
            <a:r>
              <a:rPr lang="en-US" sz="2400" dirty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yang </a:t>
            </a:r>
            <a:r>
              <a:rPr lang="en-US" sz="2400" dirty="0" err="1"/>
              <a:t>ada</a:t>
            </a:r>
            <a:r>
              <a:rPr lang="en-US" sz="2400" dirty="0"/>
              <a:t>. </a:t>
            </a:r>
            <a:r>
              <a:rPr lang="en-US" sz="2400" dirty="0" err="1"/>
              <a:t>Jika</a:t>
            </a:r>
            <a:r>
              <a:rPr lang="en-US" sz="2400" dirty="0"/>
              <a:t> </a:t>
            </a:r>
            <a:r>
              <a:rPr lang="en-US" sz="2400" dirty="0" err="1"/>
              <a:t>kunci</a:t>
            </a:r>
            <a:r>
              <a:rPr lang="en-US" sz="2400" dirty="0"/>
              <a:t> read </a:t>
            </a:r>
            <a:r>
              <a:rPr lang="en-US" sz="2400" dirty="0" smtClean="0"/>
              <a:t>yang </a:t>
            </a:r>
            <a:r>
              <a:rPr lang="en-US" sz="2400" dirty="0" err="1"/>
              <a:t>diminta</a:t>
            </a:r>
            <a:r>
              <a:rPr lang="en-US" sz="2400" dirty="0"/>
              <a:t> </a:t>
            </a:r>
            <a:r>
              <a:rPr lang="en-US" sz="2400" dirty="0" err="1"/>
              <a:t>sama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kunci</a:t>
            </a:r>
            <a:r>
              <a:rPr lang="en-US" sz="2400" dirty="0"/>
              <a:t> read </a:t>
            </a:r>
            <a:r>
              <a:rPr lang="en-US" sz="2400" dirty="0" smtClean="0"/>
              <a:t>yang </a:t>
            </a:r>
            <a:r>
              <a:rPr lang="en-US" sz="2400" dirty="0" err="1"/>
              <a:t>telah</a:t>
            </a:r>
            <a:r>
              <a:rPr lang="en-US" sz="2400" dirty="0"/>
              <a:t> </a:t>
            </a:r>
            <a:r>
              <a:rPr lang="en-US" sz="2400" dirty="0" err="1"/>
              <a:t>ada</a:t>
            </a:r>
            <a:r>
              <a:rPr lang="en-US" sz="2400" dirty="0"/>
              <a:t>, </a:t>
            </a:r>
            <a:r>
              <a:rPr lang="en-US" sz="2400" dirty="0" err="1"/>
              <a:t>maka</a:t>
            </a:r>
            <a:r>
              <a:rPr lang="en-US" sz="2400" dirty="0"/>
              <a:t> </a:t>
            </a:r>
            <a:r>
              <a:rPr lang="en-US" sz="2400" dirty="0" err="1"/>
              <a:t>permintaan</a:t>
            </a:r>
            <a:r>
              <a:rPr lang="en-US" sz="2400" dirty="0"/>
              <a:t> </a:t>
            </a:r>
            <a:r>
              <a:rPr lang="en-US" sz="2400" dirty="0" err="1"/>
              <a:t>diperkenankan</a:t>
            </a:r>
            <a:r>
              <a:rPr lang="en-US" sz="2400" dirty="0"/>
              <a:t>, </a:t>
            </a:r>
            <a:r>
              <a:rPr lang="en-US" sz="2400" dirty="0" err="1"/>
              <a:t>selain</a:t>
            </a:r>
            <a:r>
              <a:rPr lang="en-US" sz="2400" dirty="0"/>
              <a:t> </a:t>
            </a:r>
            <a:r>
              <a:rPr lang="en-US" sz="2400" dirty="0" err="1"/>
              <a:t>itu</a:t>
            </a:r>
            <a:r>
              <a:rPr lang="en-US" sz="2400" dirty="0"/>
              <a:t> </a:t>
            </a:r>
            <a:r>
              <a:rPr lang="en-US" sz="2400" dirty="0" err="1"/>
              <a:t>maka</a:t>
            </a:r>
            <a:r>
              <a:rPr lang="en-US" sz="2400" dirty="0"/>
              <a:t> </a:t>
            </a:r>
            <a:r>
              <a:rPr lang="en-US" sz="2400" dirty="0" err="1"/>
              <a:t>transaksi</a:t>
            </a:r>
            <a:r>
              <a:rPr lang="en-US" sz="2400" dirty="0"/>
              <a:t> </a:t>
            </a:r>
            <a:r>
              <a:rPr lang="en-US" sz="2400" dirty="0" err="1"/>
              <a:t>harus</a:t>
            </a:r>
            <a:r>
              <a:rPr lang="en-US" sz="2400" dirty="0"/>
              <a:t> </a:t>
            </a:r>
            <a:r>
              <a:rPr lang="en-US" sz="2400" dirty="0" err="1"/>
              <a:t>menunggu</a:t>
            </a:r>
            <a:r>
              <a:rPr lang="en-US" sz="2400" dirty="0"/>
              <a:t> (wait) </a:t>
            </a:r>
            <a:r>
              <a:rPr lang="en-US" sz="2400" dirty="0" err="1"/>
              <a:t>sampai</a:t>
            </a:r>
            <a:r>
              <a:rPr lang="en-US" sz="2400" dirty="0"/>
              <a:t> </a:t>
            </a:r>
            <a:r>
              <a:rPr lang="en-US" sz="2400" dirty="0" err="1"/>
              <a:t>kunci</a:t>
            </a:r>
            <a:r>
              <a:rPr lang="en-US" sz="2400" dirty="0"/>
              <a:t> write </a:t>
            </a:r>
            <a:r>
              <a:rPr lang="en-US" sz="2400" dirty="0" err="1"/>
              <a:t>dilepaskan</a:t>
            </a:r>
            <a:r>
              <a:rPr lang="en-US" sz="2400" dirty="0"/>
              <a:t>.</a:t>
            </a:r>
          </a:p>
          <a:p>
            <a:endParaRPr lang="en-US" sz="2400" dirty="0"/>
          </a:p>
          <a:p>
            <a:r>
              <a:rPr lang="en-US" sz="2400" dirty="0" err="1"/>
              <a:t>Transaksi</a:t>
            </a:r>
            <a:r>
              <a:rPr lang="en-US" sz="2400" dirty="0"/>
              <a:t> </a:t>
            </a:r>
            <a:r>
              <a:rPr lang="en-US" sz="2400" dirty="0" err="1"/>
              <a:t>terus</a:t>
            </a:r>
            <a:r>
              <a:rPr lang="en-US" sz="2400" dirty="0"/>
              <a:t> </a:t>
            </a:r>
            <a:r>
              <a:rPr lang="en-US" sz="2400" dirty="0" err="1"/>
              <a:t>menahan</a:t>
            </a:r>
            <a:r>
              <a:rPr lang="en-US" sz="2400" dirty="0"/>
              <a:t> </a:t>
            </a:r>
            <a:r>
              <a:rPr lang="en-US" sz="2400" dirty="0" err="1"/>
              <a:t>suatu</a:t>
            </a:r>
            <a:r>
              <a:rPr lang="en-US" sz="2400" dirty="0"/>
              <a:t> </a:t>
            </a:r>
            <a:r>
              <a:rPr lang="en-US" sz="2400" dirty="0" err="1"/>
              <a:t>kunci</a:t>
            </a:r>
            <a:r>
              <a:rPr lang="en-US" sz="2400" dirty="0"/>
              <a:t> </a:t>
            </a:r>
            <a:r>
              <a:rPr lang="en-US" sz="2400" dirty="0" err="1"/>
              <a:t>sampai</a:t>
            </a:r>
            <a:r>
              <a:rPr lang="en-US" sz="2400" dirty="0"/>
              <a:t> </a:t>
            </a:r>
            <a:r>
              <a:rPr lang="en-US" sz="2400" dirty="0" err="1"/>
              <a:t>dilepaskan</a:t>
            </a:r>
            <a:r>
              <a:rPr lang="en-US" sz="2400" dirty="0"/>
              <a:t> </a:t>
            </a:r>
            <a:r>
              <a:rPr lang="en-US" sz="2400" dirty="0" err="1"/>
              <a:t>secara</a:t>
            </a:r>
            <a:r>
              <a:rPr lang="en-US" sz="2400" dirty="0"/>
              <a:t> </a:t>
            </a:r>
            <a:r>
              <a:rPr lang="en-US" sz="2400" dirty="0" err="1"/>
              <a:t>eksplisit</a:t>
            </a:r>
            <a:r>
              <a:rPr lang="en-US" sz="2400" dirty="0"/>
              <a:t> </a:t>
            </a:r>
            <a:r>
              <a:rPr lang="en-US" sz="2400" dirty="0" err="1"/>
              <a:t>selama</a:t>
            </a:r>
            <a:r>
              <a:rPr lang="en-US" sz="2400" dirty="0"/>
              <a:t> </a:t>
            </a:r>
            <a:r>
              <a:rPr lang="en-US" sz="2400" dirty="0" err="1"/>
              <a:t>eksekusi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telah</a:t>
            </a:r>
            <a:r>
              <a:rPr lang="en-US" sz="2400" dirty="0"/>
              <a:t> </a:t>
            </a:r>
            <a:r>
              <a:rPr lang="en-US" sz="2400" dirty="0" err="1"/>
              <a:t>selesai</a:t>
            </a:r>
            <a:r>
              <a:rPr lang="en-US" sz="2400" dirty="0"/>
              <a:t>.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7240E-15F9-4D13-98FC-3BFCEFA3B483}" type="slidenum">
              <a:rPr lang="en-US" altLang="en-US"/>
              <a:pPr/>
              <a:t>33</a:t>
            </a:fld>
            <a:endParaRPr lang="en-US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87A6F-6111-4727-A2E2-467EDEFC76AA}" type="datetime1">
              <a:rPr lang="en-US" smtClean="0"/>
              <a:t>1/5/2012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SG" smtClean="0"/>
              <a:t>Basis Data</a:t>
            </a:r>
            <a:endParaRPr lang="en-S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>
                <a:latin typeface="Arial Black" pitchFamily="34" charset="0"/>
              </a:rPr>
              <a:t>Matriks LOCKING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ACE2F-6027-4D06-9922-C7A33C9BF663}" type="slidenum">
              <a:rPr lang="en-US" altLang="en-US"/>
              <a:pPr/>
              <a:t>34</a:t>
            </a:fld>
            <a:endParaRPr lang="en-US" altLang="en-US"/>
          </a:p>
        </p:txBody>
      </p:sp>
      <p:pic>
        <p:nvPicPr>
          <p:cNvPr id="6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35641" y="1571625"/>
            <a:ext cx="6072717" cy="4554538"/>
          </a:xfrm>
          <a:noFill/>
          <a:ln w="76200" cmpd="tri">
            <a:solidFill>
              <a:schemeClr val="tx2"/>
            </a:solidFill>
          </a:ln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798D4-E364-4E0D-B5F3-49F77A8BD72D}" type="datetime1">
              <a:rPr lang="en-US" smtClean="0"/>
              <a:t>1/5/2012</a:t>
            </a:fld>
            <a:endParaRPr lang="en-SG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SG" smtClean="0"/>
              <a:t>Basis Data</a:t>
            </a:r>
            <a:endParaRPr lang="en-S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>
                <a:latin typeface="Arial Black" pitchFamily="34" charset="0"/>
              </a:rPr>
              <a:t>PROTOKOL TWO-PHASE LOCKING (2PL)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err="1"/>
              <a:t>Protokol</a:t>
            </a:r>
            <a:r>
              <a:rPr lang="en-US" sz="2800" dirty="0"/>
              <a:t> </a:t>
            </a: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menjamin</a:t>
            </a:r>
            <a:r>
              <a:rPr lang="en-US" sz="2800" dirty="0"/>
              <a:t> </a:t>
            </a:r>
            <a:r>
              <a:rPr lang="en-US" sz="2800" dirty="0" err="1"/>
              <a:t>serializability</a:t>
            </a:r>
            <a:endParaRPr lang="en-US" sz="2800" dirty="0"/>
          </a:p>
          <a:p>
            <a:r>
              <a:rPr lang="en-US" sz="2800" dirty="0" err="1" smtClean="0"/>
              <a:t>Suatu</a:t>
            </a:r>
            <a:r>
              <a:rPr lang="en-US" sz="2800" dirty="0" smtClean="0"/>
              <a:t> </a:t>
            </a:r>
            <a:r>
              <a:rPr lang="en-US" sz="2800" dirty="0" err="1"/>
              <a:t>transaksi</a:t>
            </a:r>
            <a:r>
              <a:rPr lang="en-US" sz="2800" dirty="0"/>
              <a:t> </a:t>
            </a:r>
            <a:r>
              <a:rPr lang="en-US" sz="2800" dirty="0" err="1"/>
              <a:t>mengikuti</a:t>
            </a:r>
            <a:r>
              <a:rPr lang="en-US" sz="2800" dirty="0"/>
              <a:t> </a:t>
            </a:r>
            <a:r>
              <a:rPr lang="en-US" sz="2800" dirty="0" err="1"/>
              <a:t>protokol</a:t>
            </a:r>
            <a:r>
              <a:rPr lang="en-US" sz="2800" dirty="0"/>
              <a:t> </a:t>
            </a:r>
            <a:r>
              <a:rPr lang="en-US" sz="2800" i="1" dirty="0"/>
              <a:t>Two-phase locking</a:t>
            </a:r>
            <a:r>
              <a:rPr lang="en-US" sz="2800" dirty="0"/>
              <a:t> </a:t>
            </a:r>
            <a:r>
              <a:rPr lang="en-US" sz="2800" dirty="0" err="1"/>
              <a:t>jika</a:t>
            </a:r>
            <a:r>
              <a:rPr lang="en-US" sz="2800" dirty="0"/>
              <a:t> </a:t>
            </a:r>
            <a:r>
              <a:rPr lang="en-US" sz="2800" dirty="0" err="1"/>
              <a:t>semua</a:t>
            </a:r>
            <a:r>
              <a:rPr lang="en-US" sz="2800" dirty="0"/>
              <a:t> </a:t>
            </a:r>
            <a:r>
              <a:rPr lang="en-US" sz="2800" dirty="0" err="1"/>
              <a:t>operasi</a:t>
            </a:r>
            <a:r>
              <a:rPr lang="en-US" sz="2800" dirty="0"/>
              <a:t> </a:t>
            </a:r>
            <a:r>
              <a:rPr lang="en-US" sz="2800" dirty="0" err="1"/>
              <a:t>penguncian</a:t>
            </a:r>
            <a:r>
              <a:rPr lang="en-US" sz="2800" dirty="0"/>
              <a:t> </a:t>
            </a:r>
            <a:r>
              <a:rPr lang="en-US" sz="2800" dirty="0" err="1"/>
              <a:t>mendahului</a:t>
            </a:r>
            <a:r>
              <a:rPr lang="en-US" sz="2800" dirty="0"/>
              <a:t> </a:t>
            </a:r>
            <a:r>
              <a:rPr lang="en-US" sz="2800" dirty="0" err="1"/>
              <a:t>operasi</a:t>
            </a:r>
            <a:r>
              <a:rPr lang="en-US" sz="2800" dirty="0"/>
              <a:t> </a:t>
            </a:r>
            <a:r>
              <a:rPr lang="en-US" sz="2800" dirty="0" err="1"/>
              <a:t>membuka</a:t>
            </a:r>
            <a:r>
              <a:rPr lang="en-US" sz="2800" dirty="0"/>
              <a:t> </a:t>
            </a:r>
            <a:r>
              <a:rPr lang="en-US" sz="2800" dirty="0" err="1"/>
              <a:t>kunci</a:t>
            </a:r>
            <a:r>
              <a:rPr lang="en-US" sz="2800" dirty="0"/>
              <a:t> </a:t>
            </a:r>
            <a:r>
              <a:rPr lang="en-US" sz="2800" dirty="0" err="1"/>
              <a:t>terlebih</a:t>
            </a:r>
            <a:r>
              <a:rPr lang="en-US" sz="2800" dirty="0"/>
              <a:t> </a:t>
            </a:r>
            <a:r>
              <a:rPr lang="en-US" sz="2800" dirty="0" err="1"/>
              <a:t>dahulu</a:t>
            </a:r>
            <a:r>
              <a:rPr lang="en-US" sz="2800" dirty="0"/>
              <a:t> </a:t>
            </a:r>
            <a:r>
              <a:rPr lang="en-US" sz="2800" dirty="0" err="1"/>
              <a:t>dalam</a:t>
            </a:r>
            <a:r>
              <a:rPr lang="en-US" sz="2800" dirty="0"/>
              <a:t> </a:t>
            </a:r>
            <a:r>
              <a:rPr lang="en-US" sz="2800" dirty="0" err="1"/>
              <a:t>suatu</a:t>
            </a:r>
            <a:r>
              <a:rPr lang="en-US" sz="2800" dirty="0"/>
              <a:t> </a:t>
            </a:r>
            <a:r>
              <a:rPr lang="en-US" sz="2800" dirty="0" err="1"/>
              <a:t>transaksi</a:t>
            </a:r>
            <a:r>
              <a:rPr lang="en-US" sz="2800" dirty="0" smtClean="0"/>
              <a:t>.</a:t>
            </a:r>
            <a:endParaRPr lang="en-US" sz="2800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C402D-9950-4ABC-847F-D88579A00663}" type="slidenum">
              <a:rPr lang="en-US" altLang="en-US"/>
              <a:pPr/>
              <a:t>35</a:t>
            </a:fld>
            <a:endParaRPr lang="en-US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750C8-8CE1-4A1E-9022-AA4A1487541E}" type="datetime1">
              <a:rPr lang="en-US" smtClean="0"/>
              <a:t>1/5/2012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SG" smtClean="0"/>
              <a:t>Basis Data</a:t>
            </a:r>
            <a:endParaRPr lang="en-S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512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400" i="1" dirty="0"/>
              <a:t>Phase 1: Growing Phase</a:t>
            </a:r>
          </a:p>
          <a:p>
            <a:pPr>
              <a:buFont typeface="Wingdings" pitchFamily="2" charset="2"/>
              <a:buNone/>
            </a:pPr>
            <a:r>
              <a:rPr lang="en-US" sz="2400" dirty="0"/>
              <a:t>	</a:t>
            </a:r>
            <a:r>
              <a:rPr lang="en-US" sz="2400" dirty="0" err="1"/>
              <a:t>Transaksi</a:t>
            </a:r>
            <a:r>
              <a:rPr lang="en-US" sz="2400" dirty="0"/>
              <a:t>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memperoleh</a:t>
            </a:r>
            <a:r>
              <a:rPr lang="en-US" sz="2400" dirty="0"/>
              <a:t> </a:t>
            </a:r>
            <a:r>
              <a:rPr lang="en-US" sz="2400" dirty="0" err="1"/>
              <a:t>kunci</a:t>
            </a:r>
            <a:r>
              <a:rPr lang="en-US" sz="2400" dirty="0"/>
              <a:t> </a:t>
            </a:r>
          </a:p>
          <a:p>
            <a:pPr>
              <a:buFont typeface="Wingdings" pitchFamily="2" charset="2"/>
              <a:buNone/>
            </a:pPr>
            <a:r>
              <a:rPr lang="en-US" sz="2400" dirty="0"/>
              <a:t>	</a:t>
            </a:r>
            <a:r>
              <a:rPr lang="en-US" sz="2400" dirty="0" err="1"/>
              <a:t>Transaksi</a:t>
            </a:r>
            <a:r>
              <a:rPr lang="en-US" sz="2400" dirty="0"/>
              <a:t>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boleh</a:t>
            </a:r>
            <a:r>
              <a:rPr lang="en-US" sz="2400" dirty="0"/>
              <a:t> </a:t>
            </a:r>
            <a:r>
              <a:rPr lang="en-US" sz="2400" dirty="0" err="1"/>
              <a:t>melepaskan</a:t>
            </a:r>
            <a:r>
              <a:rPr lang="en-US" sz="2400" dirty="0"/>
              <a:t> </a:t>
            </a:r>
            <a:r>
              <a:rPr lang="en-US" sz="2400" dirty="0" err="1"/>
              <a:t>kunci</a:t>
            </a:r>
            <a:endParaRPr lang="en-US" sz="2400" dirty="0"/>
          </a:p>
          <a:p>
            <a:pPr>
              <a:buFont typeface="Wingdings" pitchFamily="2" charset="2"/>
              <a:buNone/>
            </a:pPr>
            <a:endParaRPr lang="en-US" sz="2400" dirty="0" smtClean="0"/>
          </a:p>
          <a:p>
            <a:r>
              <a:rPr lang="en-US" sz="2400" i="1" dirty="0" smtClean="0"/>
              <a:t>Phase </a:t>
            </a:r>
            <a:r>
              <a:rPr lang="en-US" sz="2400" i="1" dirty="0"/>
              <a:t>2: Shrinking Phase</a:t>
            </a:r>
          </a:p>
          <a:p>
            <a:pPr>
              <a:buFont typeface="Wingdings" pitchFamily="2" charset="2"/>
              <a:buNone/>
            </a:pPr>
            <a:r>
              <a:rPr lang="en-US" sz="2400" dirty="0"/>
              <a:t>	</a:t>
            </a:r>
            <a:r>
              <a:rPr lang="en-US" sz="2400" dirty="0" err="1"/>
              <a:t>Transaksi</a:t>
            </a:r>
            <a:r>
              <a:rPr lang="en-US" sz="2400" dirty="0"/>
              <a:t> </a:t>
            </a:r>
            <a:r>
              <a:rPr lang="en-US" sz="2400" dirty="0" err="1"/>
              <a:t>boleh</a:t>
            </a:r>
            <a:r>
              <a:rPr lang="en-US" sz="2400" dirty="0"/>
              <a:t> </a:t>
            </a:r>
            <a:r>
              <a:rPr lang="en-US" sz="2400" dirty="0" err="1"/>
              <a:t>melepaskan</a:t>
            </a:r>
            <a:r>
              <a:rPr lang="en-US" sz="2400" dirty="0"/>
              <a:t> </a:t>
            </a:r>
            <a:r>
              <a:rPr lang="en-US" sz="2400" dirty="0" err="1"/>
              <a:t>kunci</a:t>
            </a:r>
            <a:endParaRPr lang="en-US" sz="2400" dirty="0"/>
          </a:p>
          <a:p>
            <a:pPr>
              <a:buFont typeface="Wingdings" pitchFamily="2" charset="2"/>
              <a:buNone/>
            </a:pPr>
            <a:r>
              <a:rPr lang="en-US" sz="2400" dirty="0"/>
              <a:t>	</a:t>
            </a:r>
            <a:r>
              <a:rPr lang="en-US" sz="2400" dirty="0" err="1"/>
              <a:t>Transaksi</a:t>
            </a:r>
            <a:r>
              <a:rPr lang="en-US" sz="2400" dirty="0"/>
              <a:t>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memperoleh</a:t>
            </a:r>
            <a:r>
              <a:rPr lang="en-US" sz="2400" dirty="0"/>
              <a:t> </a:t>
            </a:r>
            <a:r>
              <a:rPr lang="en-US" sz="2400" dirty="0" err="1"/>
              <a:t>kunci</a:t>
            </a:r>
            <a:endParaRPr lang="en-US" sz="2400" dirty="0"/>
          </a:p>
          <a:p>
            <a:endParaRPr lang="en-US" sz="2400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F9D44-1424-4083-A46E-E9536E18B8C8}" type="slidenum">
              <a:rPr lang="en-US" altLang="en-US"/>
              <a:pPr/>
              <a:t>36</a:t>
            </a:fld>
            <a:endParaRPr lang="en-US" alt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8B637-CF6E-4B13-8490-86B3C319C8A2}" type="datetime1">
              <a:rPr lang="en-US" smtClean="0"/>
              <a:t>1/5/2012</a:t>
            </a:fld>
            <a:endParaRPr lang="en-SG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SG" smtClean="0"/>
              <a:t>Basis Data</a:t>
            </a:r>
            <a:endParaRPr lang="en-S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>
                <a:latin typeface="Arial Black" pitchFamily="34" charset="0"/>
              </a:rPr>
              <a:t>2PL UNTUK MASALAH KEHILANGAN MODIFIKASI</a:t>
            </a:r>
          </a:p>
        </p:txBody>
      </p:sp>
      <p:pic>
        <p:nvPicPr>
          <p:cNvPr id="522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21596" y="2357430"/>
            <a:ext cx="6341012" cy="3337497"/>
          </a:xfrm>
        </p:spPr>
      </p:pic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13DFE-51BA-4BCD-922E-24FEEF93E452}" type="slidenum">
              <a:rPr lang="en-US" altLang="en-US"/>
              <a:pPr/>
              <a:t>37</a:t>
            </a:fld>
            <a:endParaRPr lang="en-US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A4B27-8C15-4D53-817C-CC27E2916901}" type="datetime1">
              <a:rPr lang="en-US" smtClean="0"/>
              <a:t>1/5/2012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SG" smtClean="0"/>
              <a:t>Basis Data</a:t>
            </a:r>
            <a:endParaRPr lang="en-S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>
                <a:latin typeface="Arial Black" pitchFamily="34" charset="0"/>
              </a:rPr>
              <a:t>2PL UNTUK MASALAH MODIFIKASI SEMENTARA</a:t>
            </a:r>
          </a:p>
        </p:txBody>
      </p:sp>
      <p:pic>
        <p:nvPicPr>
          <p:cNvPr id="55299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28794" y="2357430"/>
            <a:ext cx="5876690" cy="3306474"/>
          </a:xfrm>
        </p:spPr>
      </p:pic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9EC42-106D-4A4C-B7F9-E84AA784837F}" type="slidenum">
              <a:rPr lang="en-US" altLang="en-US"/>
              <a:pPr/>
              <a:t>38</a:t>
            </a:fld>
            <a:endParaRPr lang="en-US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3EDEA-09C4-4375-B7D4-DF4E82C2059F}" type="datetime1">
              <a:rPr lang="en-US" smtClean="0"/>
              <a:t>1/5/2012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SG" smtClean="0"/>
              <a:t>Basis Data</a:t>
            </a:r>
            <a:endParaRPr lang="en-S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latin typeface="Arial Black" pitchFamily="34" charset="0"/>
              </a:rPr>
              <a:t>Inconsistence Analysis</a:t>
            </a:r>
            <a:br>
              <a:rPr lang="en-US" sz="2800" dirty="0" smtClean="0">
                <a:latin typeface="Arial Black" pitchFamily="34" charset="0"/>
              </a:rPr>
            </a:br>
            <a:r>
              <a:rPr lang="en-US" sz="2800" dirty="0" smtClean="0">
                <a:latin typeface="Arial Black" pitchFamily="34" charset="0"/>
              </a:rPr>
              <a:t>(</a:t>
            </a:r>
            <a:r>
              <a:rPr lang="en-US" sz="2800" dirty="0" err="1" smtClean="0">
                <a:latin typeface="Arial Black" pitchFamily="34" charset="0"/>
              </a:rPr>
              <a:t>Masalah</a:t>
            </a:r>
            <a:r>
              <a:rPr lang="en-US" sz="2800" dirty="0" smtClean="0">
                <a:latin typeface="Arial Black" pitchFamily="34" charset="0"/>
              </a:rPr>
              <a:t> </a:t>
            </a:r>
            <a:r>
              <a:rPr lang="en-US" sz="2800" dirty="0" err="1" smtClean="0">
                <a:latin typeface="Arial Black" pitchFamily="34" charset="0"/>
              </a:rPr>
              <a:t>analisis</a:t>
            </a:r>
            <a:r>
              <a:rPr lang="en-US" sz="2800" dirty="0" smtClean="0">
                <a:latin typeface="Arial Black" pitchFamily="34" charset="0"/>
              </a:rPr>
              <a:t> yang </a:t>
            </a:r>
            <a:r>
              <a:rPr lang="en-US" sz="2800" dirty="0" err="1" smtClean="0">
                <a:latin typeface="Arial Black" pitchFamily="34" charset="0"/>
              </a:rPr>
              <a:t>tidak</a:t>
            </a:r>
            <a:r>
              <a:rPr lang="en-US" sz="2800" dirty="0" smtClean="0">
                <a:latin typeface="Arial Black" pitchFamily="34" charset="0"/>
              </a:rPr>
              <a:t> </a:t>
            </a:r>
            <a:r>
              <a:rPr lang="en-US" sz="2800" dirty="0" err="1" smtClean="0">
                <a:latin typeface="Arial Black" pitchFamily="34" charset="0"/>
              </a:rPr>
              <a:t>konsiten</a:t>
            </a:r>
            <a:r>
              <a:rPr lang="en-US" sz="2800" dirty="0" smtClean="0">
                <a:latin typeface="Arial Black" pitchFamily="34" charset="0"/>
              </a:rPr>
              <a:t>)</a:t>
            </a:r>
            <a:endParaRPr lang="en-US" sz="2800" dirty="0">
              <a:latin typeface="Arial Black" pitchFamily="34" charset="0"/>
            </a:endParaRPr>
          </a:p>
        </p:txBody>
      </p:sp>
      <p:pic>
        <p:nvPicPr>
          <p:cNvPr id="33795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42976" y="2214554"/>
            <a:ext cx="6533899" cy="3226274"/>
          </a:xfrm>
        </p:spPr>
      </p:pic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7229F-5E06-491B-8ACC-153A56E7531E}" type="slidenum">
              <a:rPr lang="en-US" altLang="en-US"/>
              <a:pPr/>
              <a:t>39</a:t>
            </a:fld>
            <a:endParaRPr lang="en-US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9602B-3F75-47CF-9DF4-7D732E9DADF4}" type="datetime1">
              <a:rPr lang="en-US" smtClean="0"/>
              <a:t>1/5/2012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SG" smtClean="0"/>
              <a:t>Basis Data</a:t>
            </a:r>
            <a:endParaRPr lang="en-SG" dirty="0"/>
          </a:p>
        </p:txBody>
      </p:sp>
      <p:sp>
        <p:nvSpPr>
          <p:cNvPr id="7" name="Oval 6"/>
          <p:cNvSpPr/>
          <p:nvPr/>
        </p:nvSpPr>
        <p:spPr>
          <a:xfrm>
            <a:off x="8286776" y="214290"/>
            <a:ext cx="571504" cy="5715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  <a:endParaRPr lang="en-S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514350" indent="-514350"/>
            <a:r>
              <a:rPr lang="en-US" b="1" i="1" dirty="0" smtClean="0"/>
              <a:t>Natural physical disaster</a:t>
            </a:r>
            <a:r>
              <a:rPr lang="en-US" i="1" dirty="0" smtClean="0"/>
              <a:t>, </a:t>
            </a:r>
            <a:r>
              <a:rPr lang="en-US" dirty="0" err="1" smtClean="0"/>
              <a:t>misalnya</a:t>
            </a:r>
            <a:r>
              <a:rPr lang="en-US" dirty="0" smtClean="0"/>
              <a:t> </a:t>
            </a:r>
            <a:r>
              <a:rPr lang="en-US" dirty="0" err="1" smtClean="0"/>
              <a:t>bencana</a:t>
            </a:r>
            <a:r>
              <a:rPr lang="en-US" dirty="0" smtClean="0"/>
              <a:t> </a:t>
            </a:r>
            <a:r>
              <a:rPr lang="en-US" dirty="0" err="1" smtClean="0"/>
              <a:t>alam</a:t>
            </a:r>
            <a:r>
              <a:rPr lang="en-US" dirty="0" smtClean="0"/>
              <a:t>, </a:t>
            </a:r>
            <a:r>
              <a:rPr lang="en-US" dirty="0" err="1" smtClean="0"/>
              <a:t>gangguan</a:t>
            </a:r>
            <a:r>
              <a:rPr lang="en-US" dirty="0" smtClean="0"/>
              <a:t> </a:t>
            </a:r>
            <a:r>
              <a:rPr lang="en-US" dirty="0" err="1" smtClean="0"/>
              <a:t>listrik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lain-lain</a:t>
            </a:r>
          </a:p>
          <a:p>
            <a:pPr marL="514350" indent="-514350"/>
            <a:r>
              <a:rPr lang="en-US" b="1" i="1" dirty="0" smtClean="0"/>
              <a:t>Carelessness</a:t>
            </a:r>
            <a:r>
              <a:rPr lang="en-US" i="1" dirty="0" smtClean="0"/>
              <a:t>, </a:t>
            </a:r>
            <a:r>
              <a:rPr lang="en-US" dirty="0" err="1" smtClean="0"/>
              <a:t>tindakan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sengaja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kecerobohan</a:t>
            </a:r>
            <a:r>
              <a:rPr lang="en-US" dirty="0" smtClean="0"/>
              <a:t> yang </a:t>
            </a:r>
            <a:r>
              <a:rPr lang="en-US" dirty="0" err="1" smtClean="0"/>
              <a:t>menyebabkan</a:t>
            </a:r>
            <a:r>
              <a:rPr lang="en-US" dirty="0" smtClean="0"/>
              <a:t> </a:t>
            </a:r>
            <a:r>
              <a:rPr lang="en-US" dirty="0" err="1" smtClean="0"/>
              <a:t>kerusakan</a:t>
            </a:r>
            <a:r>
              <a:rPr lang="en-US" dirty="0" smtClean="0"/>
              <a:t> data yang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operator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pengguna</a:t>
            </a:r>
            <a:endParaRPr lang="en-SG" dirty="0" smtClean="0"/>
          </a:p>
          <a:p>
            <a:pPr marL="514350" indent="-514350"/>
            <a:r>
              <a:rPr lang="en-US" b="1" i="1" dirty="0" err="1" smtClean="0"/>
              <a:t>Sabotase</a:t>
            </a:r>
            <a:r>
              <a:rPr lang="en-US" dirty="0" smtClean="0"/>
              <a:t>, </a:t>
            </a:r>
            <a:r>
              <a:rPr lang="en-US" dirty="0" err="1" smtClean="0"/>
              <a:t>tindakan</a:t>
            </a:r>
            <a:r>
              <a:rPr lang="en-US" dirty="0" smtClean="0"/>
              <a:t> </a:t>
            </a:r>
            <a:r>
              <a:rPr lang="en-US" dirty="0" err="1" smtClean="0"/>
              <a:t>sengaja</a:t>
            </a:r>
            <a:r>
              <a:rPr lang="en-US" dirty="0" smtClean="0"/>
              <a:t> </a:t>
            </a:r>
            <a:r>
              <a:rPr lang="en-US" dirty="0" err="1" smtClean="0"/>
              <a:t>merusak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mencuri</a:t>
            </a:r>
            <a:r>
              <a:rPr lang="en-US" dirty="0" smtClean="0"/>
              <a:t> data, </a:t>
            </a:r>
            <a:r>
              <a:rPr lang="en-US" dirty="0" err="1" smtClean="0"/>
              <a:t>fasilitas</a:t>
            </a:r>
            <a:r>
              <a:rPr lang="en-US" dirty="0" smtClean="0"/>
              <a:t> hardware </a:t>
            </a:r>
            <a:r>
              <a:rPr lang="en-US" dirty="0" err="1" smtClean="0"/>
              <a:t>dan</a:t>
            </a:r>
            <a:r>
              <a:rPr lang="en-US" dirty="0" smtClean="0"/>
              <a:t> software</a:t>
            </a:r>
            <a:endParaRPr lang="en-SG" i="1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FA0B1-3070-4142-9792-6B6102AFB437}" type="datetime1">
              <a:rPr lang="en-US" smtClean="0"/>
              <a:t>1/5/2012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SG" smtClean="0"/>
              <a:t>Basis Data</a:t>
            </a:r>
            <a:endParaRPr lang="en-SG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2371F-35CD-4A4B-AF87-E697A7901DF7}" type="slidenum">
              <a:rPr lang="en-SG" smtClean="0"/>
              <a:pPr/>
              <a:t>4</a:t>
            </a:fld>
            <a:endParaRPr lang="en-S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>
                <a:latin typeface="Arial Black" pitchFamily="34" charset="0"/>
              </a:rPr>
              <a:t>2PL UNTUK MASALAH ANALISIS YANG TIDAK KONSISTEN</a:t>
            </a:r>
          </a:p>
        </p:txBody>
      </p:sp>
      <p:pic>
        <p:nvPicPr>
          <p:cNvPr id="56323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85919" y="1714488"/>
            <a:ext cx="5429288" cy="4482583"/>
          </a:xfrm>
        </p:spPr>
      </p:pic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E1C6F-498D-45BC-A9C9-9421FDE4DB7B}" type="slidenum">
              <a:rPr lang="en-US" altLang="en-US"/>
              <a:pPr/>
              <a:t>40</a:t>
            </a:fld>
            <a:endParaRPr lang="en-US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9100B-B21B-4593-844D-C9423F58C6E4}" type="datetime1">
              <a:rPr lang="en-US" smtClean="0"/>
              <a:t>1/5/2012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SG" smtClean="0"/>
              <a:t>Basis Data</a:t>
            </a:r>
            <a:endParaRPr lang="en-S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>
                <a:latin typeface="Arial Black" pitchFamily="34" charset="0"/>
              </a:rPr>
              <a:t>DEADLOCK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400" dirty="0" err="1"/>
              <a:t>Suatu</a:t>
            </a:r>
            <a:r>
              <a:rPr lang="en-US" sz="2400" dirty="0"/>
              <a:t> </a:t>
            </a:r>
            <a:r>
              <a:rPr lang="en-US" sz="2400" dirty="0" err="1"/>
              <a:t>situasi</a:t>
            </a:r>
            <a:r>
              <a:rPr lang="en-US" sz="2400" dirty="0"/>
              <a:t> </a:t>
            </a:r>
            <a:r>
              <a:rPr lang="en-US" sz="2400" dirty="0" err="1"/>
              <a:t>dimana</a:t>
            </a:r>
            <a:r>
              <a:rPr lang="en-US" sz="2400" dirty="0"/>
              <a:t> </a:t>
            </a:r>
            <a:r>
              <a:rPr lang="en-US" sz="2400" dirty="0" err="1"/>
              <a:t>dua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lebih</a:t>
            </a:r>
            <a:r>
              <a:rPr lang="en-US" sz="2400" dirty="0"/>
              <a:t> </a:t>
            </a:r>
            <a:r>
              <a:rPr lang="en-US" sz="2400" dirty="0" err="1"/>
              <a:t>transaksi</a:t>
            </a:r>
            <a:r>
              <a:rPr lang="en-US" sz="2400" dirty="0"/>
              <a:t> </a:t>
            </a:r>
            <a:r>
              <a:rPr lang="en-US" sz="2400" dirty="0" err="1" smtClean="0"/>
              <a:t>masing-masing</a:t>
            </a:r>
            <a:r>
              <a:rPr lang="en-US" sz="2400" dirty="0" smtClean="0"/>
              <a:t> </a:t>
            </a:r>
            <a:r>
              <a:rPr lang="en-US" sz="2400" dirty="0" err="1"/>
              <a:t>menunggu</a:t>
            </a:r>
            <a:r>
              <a:rPr lang="en-US" sz="2400" dirty="0"/>
              <a:t> (wait) </a:t>
            </a:r>
            <a:r>
              <a:rPr lang="en-US" sz="2400" dirty="0" err="1"/>
              <a:t>suatu</a:t>
            </a:r>
            <a:r>
              <a:rPr lang="en-US" sz="2400" dirty="0"/>
              <a:t> </a:t>
            </a:r>
            <a:r>
              <a:rPr lang="en-US" sz="2400" dirty="0" err="1"/>
              <a:t>kunci</a:t>
            </a:r>
            <a:r>
              <a:rPr lang="en-US" sz="2400" dirty="0"/>
              <a:t> </a:t>
            </a:r>
            <a:r>
              <a:rPr lang="en-US" sz="2400" dirty="0" err="1"/>
              <a:t>yg</a:t>
            </a:r>
            <a:r>
              <a:rPr lang="en-US" sz="2400" dirty="0"/>
              <a:t> </a:t>
            </a:r>
            <a:r>
              <a:rPr lang="en-US" sz="2400" dirty="0" err="1"/>
              <a:t>ditahan</a:t>
            </a:r>
            <a:r>
              <a:rPr lang="en-US" sz="2400" dirty="0"/>
              <a:t> </a:t>
            </a:r>
            <a:r>
              <a:rPr lang="en-US" sz="2400" dirty="0" err="1"/>
              <a:t>oleh</a:t>
            </a:r>
            <a:r>
              <a:rPr lang="en-US" sz="2400" dirty="0"/>
              <a:t> </a:t>
            </a:r>
            <a:r>
              <a:rPr lang="en-US" sz="2400" dirty="0" err="1"/>
              <a:t>transaksi</a:t>
            </a:r>
            <a:r>
              <a:rPr lang="en-US" sz="2400" dirty="0"/>
              <a:t> lain,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dilepaskan</a:t>
            </a:r>
            <a:r>
              <a:rPr lang="en-US" sz="2400" dirty="0"/>
              <a:t>.</a:t>
            </a:r>
          </a:p>
          <a:p>
            <a:r>
              <a:rPr lang="en-US" sz="2400" dirty="0" smtClean="0"/>
              <a:t>2 </a:t>
            </a:r>
            <a:r>
              <a:rPr lang="en-US" sz="2400" dirty="0" err="1"/>
              <a:t>teknik</a:t>
            </a:r>
            <a:r>
              <a:rPr lang="en-US" sz="2400" dirty="0"/>
              <a:t> </a:t>
            </a:r>
            <a:r>
              <a:rPr lang="en-US" sz="2400" dirty="0" err="1"/>
              <a:t>menangani</a:t>
            </a:r>
            <a:r>
              <a:rPr lang="en-US" sz="2400" dirty="0"/>
              <a:t> deadlock</a:t>
            </a:r>
          </a:p>
          <a:p>
            <a:pPr marL="914400" lvl="1" indent="-457200">
              <a:buFont typeface="Wingdings" pitchFamily="2" charset="2"/>
              <a:buAutoNum type="arabicPeriod"/>
            </a:pPr>
            <a:r>
              <a:rPr lang="en-US" sz="2200" i="1" dirty="0" smtClean="0"/>
              <a:t>Deadlock </a:t>
            </a:r>
            <a:r>
              <a:rPr lang="en-US" sz="2200" i="1" dirty="0"/>
              <a:t>prevention</a:t>
            </a:r>
            <a:r>
              <a:rPr lang="en-US" sz="2200" dirty="0"/>
              <a:t>, DBMS </a:t>
            </a:r>
            <a:r>
              <a:rPr lang="en-US" sz="2200" dirty="0" err="1"/>
              <a:t>mengamati</a:t>
            </a:r>
            <a:r>
              <a:rPr lang="en-US" sz="2200" dirty="0"/>
              <a:t> </a:t>
            </a:r>
            <a:r>
              <a:rPr lang="en-US" sz="2200" dirty="0" err="1"/>
              <a:t>transaksi</a:t>
            </a:r>
            <a:r>
              <a:rPr lang="en-US" sz="2200" dirty="0"/>
              <a:t> </a:t>
            </a:r>
            <a:r>
              <a:rPr lang="en-US" sz="2200" dirty="0" err="1"/>
              <a:t>apakah</a:t>
            </a:r>
            <a:r>
              <a:rPr lang="en-US" sz="2200" dirty="0"/>
              <a:t> </a:t>
            </a:r>
            <a:r>
              <a:rPr lang="en-US" sz="2200" dirty="0" err="1"/>
              <a:t>menimbulkan</a:t>
            </a:r>
            <a:r>
              <a:rPr lang="en-US" sz="2200" dirty="0"/>
              <a:t> deadlock &amp; </a:t>
            </a:r>
            <a:r>
              <a:rPr lang="en-US" sz="2200" dirty="0" err="1"/>
              <a:t>tidak</a:t>
            </a:r>
            <a:r>
              <a:rPr lang="en-US" sz="2200" dirty="0"/>
              <a:t> </a:t>
            </a:r>
            <a:r>
              <a:rPr lang="en-US" sz="2200" dirty="0" err="1"/>
              <a:t>akan</a:t>
            </a:r>
            <a:r>
              <a:rPr lang="en-US" sz="2200" dirty="0"/>
              <a:t> </a:t>
            </a:r>
            <a:r>
              <a:rPr lang="en-US" sz="2200" dirty="0" err="1"/>
              <a:t>membiarkan</a:t>
            </a:r>
            <a:r>
              <a:rPr lang="en-US" sz="2200" dirty="0"/>
              <a:t> deadlock </a:t>
            </a:r>
            <a:r>
              <a:rPr lang="en-US" sz="2200" dirty="0" err="1"/>
              <a:t>terjadi</a:t>
            </a:r>
            <a:endParaRPr lang="en-US" sz="2200" dirty="0"/>
          </a:p>
          <a:p>
            <a:pPr marL="914400" lvl="1" indent="-457200">
              <a:buFont typeface="Wingdings" pitchFamily="2" charset="2"/>
              <a:buAutoNum type="arabicPeriod"/>
            </a:pPr>
            <a:r>
              <a:rPr lang="en-US" sz="2200" i="1" dirty="0" smtClean="0"/>
              <a:t>Deadlock </a:t>
            </a:r>
            <a:r>
              <a:rPr lang="en-US" sz="2200" i="1" dirty="0"/>
              <a:t>prevention and recovery</a:t>
            </a:r>
            <a:r>
              <a:rPr lang="en-US" sz="2200" dirty="0"/>
              <a:t>, DBMS </a:t>
            </a:r>
            <a:r>
              <a:rPr lang="en-US" sz="2200" dirty="0" err="1"/>
              <a:t>membiarkan</a:t>
            </a:r>
            <a:r>
              <a:rPr lang="en-US" sz="2200" dirty="0"/>
              <a:t> </a:t>
            </a:r>
            <a:r>
              <a:rPr lang="en-US" sz="2200" dirty="0" err="1"/>
              <a:t>terjadi</a:t>
            </a:r>
            <a:r>
              <a:rPr lang="en-US" sz="2200" dirty="0"/>
              <a:t> deadlock, </a:t>
            </a:r>
            <a:r>
              <a:rPr lang="en-US" sz="2200" dirty="0" err="1"/>
              <a:t>mengenalinya</a:t>
            </a:r>
            <a:r>
              <a:rPr lang="en-US" sz="2200" dirty="0"/>
              <a:t> </a:t>
            </a:r>
            <a:r>
              <a:rPr lang="en-US" sz="2200" dirty="0" err="1"/>
              <a:t>lalu</a:t>
            </a:r>
            <a:r>
              <a:rPr lang="en-US" sz="2200" dirty="0"/>
              <a:t> </a:t>
            </a:r>
            <a:r>
              <a:rPr lang="en-US" sz="2200" dirty="0" err="1"/>
              <a:t>menanganinya</a:t>
            </a:r>
            <a:r>
              <a:rPr lang="en-US" sz="2200" dirty="0"/>
              <a:t>.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50BCC-0BE9-4683-A652-77414A87836F}" type="slidenum">
              <a:rPr lang="en-US" altLang="en-US"/>
              <a:pPr/>
              <a:t>41</a:t>
            </a:fld>
            <a:endParaRPr lang="en-US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E0563-D1A9-4C80-93D1-350815FEFB04}" type="datetime1">
              <a:rPr lang="en-US" smtClean="0"/>
              <a:t>1/5/2012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SG" smtClean="0"/>
              <a:t>Basis Data</a:t>
            </a:r>
            <a:endParaRPr lang="en-S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>
                <a:latin typeface="Arial Black" pitchFamily="34" charset="0"/>
              </a:rPr>
              <a:t>TRANSAKSI DEADLOCK</a:t>
            </a:r>
          </a:p>
        </p:txBody>
      </p:sp>
      <p:pic>
        <p:nvPicPr>
          <p:cNvPr id="5837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28728" y="2000240"/>
            <a:ext cx="6114861" cy="3877717"/>
          </a:xfrm>
        </p:spPr>
      </p:pic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1AD41-D83C-464E-BD9C-B6DB9617C690}" type="slidenum">
              <a:rPr lang="en-US" altLang="en-US"/>
              <a:pPr/>
              <a:t>42</a:t>
            </a:fld>
            <a:endParaRPr lang="en-US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5F5EE-8AA7-4090-AE75-31ED3ABA1512}" type="datetime1">
              <a:rPr lang="en-US" smtClean="0"/>
              <a:t>1/5/2012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SG" smtClean="0"/>
              <a:t>Basis Data</a:t>
            </a:r>
            <a:endParaRPr lang="en-S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>
                <a:latin typeface="Arial Black" pitchFamily="34" charset="0"/>
              </a:rPr>
              <a:t>METODE TIMESTAMPING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2400" dirty="0"/>
              <a:t>Timestamp, </a:t>
            </a:r>
            <a:r>
              <a:rPr lang="en-US" sz="2400" dirty="0" err="1"/>
              <a:t>merupakan</a:t>
            </a:r>
            <a:r>
              <a:rPr lang="en-US" sz="2400" dirty="0"/>
              <a:t> </a:t>
            </a:r>
            <a:r>
              <a:rPr lang="en-US" sz="2400" dirty="0" err="1"/>
              <a:t>suatu</a:t>
            </a:r>
            <a:r>
              <a:rPr lang="en-US" sz="2400" dirty="0"/>
              <a:t> </a:t>
            </a:r>
            <a:r>
              <a:rPr lang="en-US" sz="2400" dirty="0" err="1"/>
              <a:t>identifikasi</a:t>
            </a:r>
            <a:r>
              <a:rPr lang="en-US" sz="2400" dirty="0"/>
              <a:t> </a:t>
            </a:r>
            <a:r>
              <a:rPr lang="en-US" sz="2400" dirty="0" err="1"/>
              <a:t>unik</a:t>
            </a:r>
            <a:r>
              <a:rPr lang="en-US" sz="2400" dirty="0"/>
              <a:t> </a:t>
            </a:r>
            <a:r>
              <a:rPr lang="en-US" sz="2400" dirty="0" err="1"/>
              <a:t>dibuat</a:t>
            </a:r>
            <a:r>
              <a:rPr lang="en-US" sz="2400" dirty="0"/>
              <a:t> DBMS </a:t>
            </a:r>
            <a:r>
              <a:rPr lang="en-US" sz="2400" dirty="0" smtClean="0"/>
              <a:t>yang </a:t>
            </a:r>
            <a:r>
              <a:rPr lang="en-US" sz="2400" dirty="0" err="1"/>
              <a:t>mengindikasikan</a:t>
            </a:r>
            <a:r>
              <a:rPr lang="en-US" sz="2400" dirty="0"/>
              <a:t> </a:t>
            </a:r>
            <a:r>
              <a:rPr lang="en-US" sz="2400" dirty="0" err="1"/>
              <a:t>waktu</a:t>
            </a:r>
            <a:r>
              <a:rPr lang="en-US" sz="2400" dirty="0"/>
              <a:t> </a:t>
            </a:r>
            <a:r>
              <a:rPr lang="en-US" sz="2400" dirty="0" err="1"/>
              <a:t>mulai</a:t>
            </a:r>
            <a:r>
              <a:rPr lang="en-US" sz="2400" dirty="0"/>
              <a:t> </a:t>
            </a:r>
            <a:r>
              <a:rPr lang="en-US" sz="2400" dirty="0" err="1"/>
              <a:t>relatif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suatu</a:t>
            </a:r>
            <a:r>
              <a:rPr lang="en-US" sz="2400" dirty="0"/>
              <a:t> </a:t>
            </a:r>
            <a:r>
              <a:rPr lang="en-US" sz="2400" dirty="0" err="1"/>
              <a:t>transaksi</a:t>
            </a:r>
            <a:r>
              <a:rPr lang="en-US" sz="2400" dirty="0"/>
              <a:t>.</a:t>
            </a:r>
          </a:p>
          <a:p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waktu</a:t>
            </a:r>
            <a:r>
              <a:rPr lang="en-US" sz="2400" dirty="0"/>
              <a:t> </a:t>
            </a:r>
            <a:r>
              <a:rPr lang="en-US" sz="2400" dirty="0" err="1"/>
              <a:t>sistem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penambahan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kounter</a:t>
            </a:r>
            <a:r>
              <a:rPr lang="en-US" sz="2400" dirty="0"/>
              <a:t> </a:t>
            </a:r>
            <a:r>
              <a:rPr lang="en-US" sz="2400" dirty="0" err="1"/>
              <a:t>logik</a:t>
            </a:r>
            <a:r>
              <a:rPr lang="en-US" sz="2400" dirty="0"/>
              <a:t> </a:t>
            </a:r>
            <a:r>
              <a:rPr lang="en-US" sz="2400" dirty="0" err="1"/>
              <a:t>setiap</a:t>
            </a:r>
            <a:r>
              <a:rPr lang="en-US" sz="2400" dirty="0"/>
              <a:t> </a:t>
            </a:r>
            <a:r>
              <a:rPr lang="en-US" sz="2400" dirty="0" err="1"/>
              <a:t>waktu</a:t>
            </a:r>
            <a:r>
              <a:rPr lang="en-US" sz="2400" dirty="0"/>
              <a:t> </a:t>
            </a:r>
            <a:r>
              <a:rPr lang="en-US" sz="2400" dirty="0" err="1"/>
              <a:t>transaksi</a:t>
            </a:r>
            <a:r>
              <a:rPr lang="en-US" sz="2400" dirty="0"/>
              <a:t> </a:t>
            </a:r>
            <a:r>
              <a:rPr lang="en-US" sz="2400" dirty="0" err="1"/>
              <a:t>mulai</a:t>
            </a:r>
            <a:r>
              <a:rPr lang="en-US" sz="2400" dirty="0"/>
              <a:t>.</a:t>
            </a:r>
          </a:p>
          <a:p>
            <a:r>
              <a:rPr lang="en-US" sz="2400" dirty="0" err="1" smtClean="0"/>
              <a:t>Suatu</a:t>
            </a:r>
            <a:r>
              <a:rPr lang="en-US" sz="2400" dirty="0" smtClean="0"/>
              <a:t> </a:t>
            </a:r>
            <a:r>
              <a:rPr lang="en-US" sz="2400" dirty="0" err="1"/>
              <a:t>protokol</a:t>
            </a:r>
            <a:r>
              <a:rPr lang="en-US" sz="2400" dirty="0"/>
              <a:t> </a:t>
            </a:r>
            <a:r>
              <a:rPr lang="en-US" sz="2400" dirty="0" err="1"/>
              <a:t>yg</a:t>
            </a:r>
            <a:r>
              <a:rPr lang="en-US" sz="2400" dirty="0"/>
              <a:t> </a:t>
            </a:r>
            <a:r>
              <a:rPr lang="en-US" sz="2400" dirty="0" err="1"/>
              <a:t>menyusun</a:t>
            </a:r>
            <a:r>
              <a:rPr lang="en-US" sz="2400" dirty="0"/>
              <a:t> </a:t>
            </a:r>
            <a:r>
              <a:rPr lang="en-US" sz="2400" dirty="0" err="1" smtClean="0"/>
              <a:t>transaksi-transaksi</a:t>
            </a:r>
            <a:r>
              <a:rPr lang="en-US" sz="2400" dirty="0" smtClean="0"/>
              <a:t> </a:t>
            </a:r>
            <a:r>
              <a:rPr lang="en-US" sz="2400" dirty="0" err="1"/>
              <a:t>secara</a:t>
            </a:r>
            <a:r>
              <a:rPr lang="en-US" sz="2400" dirty="0"/>
              <a:t> global, </a:t>
            </a:r>
            <a:r>
              <a:rPr lang="en-US" sz="2400" dirty="0" err="1"/>
              <a:t>dimana</a:t>
            </a:r>
            <a:r>
              <a:rPr lang="en-US" sz="2400" dirty="0"/>
              <a:t> </a:t>
            </a:r>
            <a:r>
              <a:rPr lang="en-US" sz="2400" dirty="0" err="1"/>
              <a:t>transaksi</a:t>
            </a:r>
            <a:r>
              <a:rPr lang="en-US" sz="2400" dirty="0"/>
              <a:t> </a:t>
            </a:r>
            <a:r>
              <a:rPr lang="en-US" sz="2400" dirty="0" smtClean="0"/>
              <a:t>yang </a:t>
            </a:r>
            <a:r>
              <a:rPr lang="en-US" sz="2400" dirty="0" err="1"/>
              <a:t>tertua</a:t>
            </a:r>
            <a:r>
              <a:rPr lang="en-US" sz="2400" dirty="0"/>
              <a:t>, </a:t>
            </a:r>
            <a:r>
              <a:rPr lang="en-US" sz="2400" dirty="0" err="1"/>
              <a:t>transaksi</a:t>
            </a:r>
            <a:r>
              <a:rPr lang="en-US" sz="2400" dirty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/>
              <a:t>timestamp </a:t>
            </a:r>
            <a:r>
              <a:rPr lang="en-US" sz="2400" dirty="0" err="1"/>
              <a:t>terkecil</a:t>
            </a:r>
            <a:r>
              <a:rPr lang="en-US" sz="2400" dirty="0"/>
              <a:t>, </a:t>
            </a:r>
            <a:r>
              <a:rPr lang="en-US" sz="2400" dirty="0" err="1"/>
              <a:t>mendapat</a:t>
            </a:r>
            <a:r>
              <a:rPr lang="en-US" sz="2400" dirty="0"/>
              <a:t> </a:t>
            </a:r>
            <a:r>
              <a:rPr lang="en-US" sz="2400" dirty="0" err="1"/>
              <a:t>prioritas</a:t>
            </a:r>
            <a:r>
              <a:rPr lang="en-US" sz="2400" dirty="0"/>
              <a:t> </a:t>
            </a:r>
            <a:r>
              <a:rPr lang="en-US" sz="2400" dirty="0" err="1"/>
              <a:t>utama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konflik</a:t>
            </a:r>
            <a:r>
              <a:rPr lang="en-US" sz="2400" dirty="0"/>
              <a:t> </a:t>
            </a:r>
            <a:r>
              <a:rPr lang="en-US" sz="2400" dirty="0" err="1"/>
              <a:t>transaksi</a:t>
            </a:r>
            <a:r>
              <a:rPr lang="en-US" sz="2400" dirty="0"/>
              <a:t> </a:t>
            </a:r>
            <a:r>
              <a:rPr lang="en-US" sz="2400" dirty="0" err="1" smtClean="0"/>
              <a:t>tersebut</a:t>
            </a:r>
            <a:r>
              <a:rPr lang="en-US" sz="2400" dirty="0" smtClean="0"/>
              <a:t>.</a:t>
            </a:r>
            <a:endParaRPr lang="en-US" sz="2400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51246-03DE-4601-B1D6-F3A485FF8FCC}" type="slidenum">
              <a:rPr lang="en-US" altLang="en-US"/>
              <a:pPr/>
              <a:t>43</a:t>
            </a:fld>
            <a:endParaRPr lang="en-US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D5720-AA90-439B-861C-32957DC2140E}" type="datetime1">
              <a:rPr lang="en-US" smtClean="0"/>
              <a:t>1/5/2012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SG" smtClean="0"/>
              <a:t>Basis Data</a:t>
            </a:r>
            <a:endParaRPr lang="en-S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>
                <a:latin typeface="Arial Black" pitchFamily="34" charset="0"/>
              </a:rPr>
              <a:t>METODE OPTIMISTIC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err="1"/>
              <a:t>Berbasis</a:t>
            </a:r>
            <a:r>
              <a:rPr lang="en-US" sz="2800" dirty="0"/>
              <a:t> </a:t>
            </a:r>
            <a:r>
              <a:rPr lang="en-US" sz="2800" dirty="0" err="1"/>
              <a:t>pada</a:t>
            </a:r>
            <a:r>
              <a:rPr lang="en-US" sz="2800" dirty="0"/>
              <a:t> </a:t>
            </a:r>
            <a:r>
              <a:rPr lang="en-US" sz="2800" dirty="0" err="1"/>
              <a:t>asumsi</a:t>
            </a:r>
            <a:r>
              <a:rPr lang="en-US" sz="2800" dirty="0"/>
              <a:t> </a:t>
            </a:r>
            <a:r>
              <a:rPr lang="en-US" sz="2800" dirty="0" err="1"/>
              <a:t>bahwa</a:t>
            </a:r>
            <a:r>
              <a:rPr lang="en-US" sz="2800" dirty="0"/>
              <a:t> </a:t>
            </a:r>
            <a:r>
              <a:rPr lang="en-US" sz="2800" dirty="0" err="1"/>
              <a:t>pada</a:t>
            </a:r>
            <a:r>
              <a:rPr lang="en-US" sz="2800" dirty="0"/>
              <a:t> </a:t>
            </a:r>
            <a:r>
              <a:rPr lang="en-US" sz="2800" dirty="0" err="1"/>
              <a:t>lingkungan</a:t>
            </a:r>
            <a:r>
              <a:rPr lang="en-US" sz="2800" dirty="0"/>
              <a:t> </a:t>
            </a:r>
            <a:r>
              <a:rPr lang="en-US" sz="2800" dirty="0" err="1"/>
              <a:t>tertentu</a:t>
            </a:r>
            <a:r>
              <a:rPr lang="en-US" sz="2800" dirty="0"/>
              <a:t>, </a:t>
            </a:r>
            <a:r>
              <a:rPr lang="en-US" sz="2800" dirty="0" err="1"/>
              <a:t>jarang</a:t>
            </a:r>
            <a:r>
              <a:rPr lang="en-US" sz="2800" dirty="0"/>
              <a:t> </a:t>
            </a:r>
            <a:r>
              <a:rPr lang="en-US" sz="2800" dirty="0" err="1"/>
              <a:t>terjadi</a:t>
            </a:r>
            <a:r>
              <a:rPr lang="en-US" sz="2800" dirty="0"/>
              <a:t> </a:t>
            </a:r>
            <a:r>
              <a:rPr lang="en-US" sz="2800" dirty="0" err="1"/>
              <a:t>konflik</a:t>
            </a:r>
            <a:r>
              <a:rPr lang="en-US" sz="2800" dirty="0"/>
              <a:t>, </a:t>
            </a:r>
            <a:r>
              <a:rPr lang="en-US" sz="2800" dirty="0" err="1"/>
              <a:t>sehingga</a:t>
            </a:r>
            <a:r>
              <a:rPr lang="en-US" sz="2800" dirty="0"/>
              <a:t> </a:t>
            </a:r>
            <a:r>
              <a:rPr lang="en-US" sz="2800" dirty="0" err="1"/>
              <a:t>lebih</a:t>
            </a:r>
            <a:r>
              <a:rPr lang="en-US" sz="2800" dirty="0"/>
              <a:t> </a:t>
            </a:r>
            <a:r>
              <a:rPr lang="en-US" sz="2800" dirty="0" err="1"/>
              <a:t>efisien</a:t>
            </a:r>
            <a:r>
              <a:rPr lang="en-US" sz="2800" dirty="0"/>
              <a:t> </a:t>
            </a:r>
            <a:r>
              <a:rPr lang="en-US" sz="2800" dirty="0" err="1"/>
              <a:t>membiarkan</a:t>
            </a:r>
            <a:r>
              <a:rPr lang="en-US" sz="2800" dirty="0"/>
              <a:t> </a:t>
            </a:r>
            <a:r>
              <a:rPr lang="en-US" sz="2800" dirty="0" err="1"/>
              <a:t>transaksi</a:t>
            </a:r>
            <a:r>
              <a:rPr lang="en-US" sz="2800" dirty="0"/>
              <a:t> </a:t>
            </a:r>
            <a:r>
              <a:rPr lang="en-US" sz="2800" dirty="0" err="1"/>
              <a:t>dieksekusi</a:t>
            </a:r>
            <a:r>
              <a:rPr lang="en-US" sz="2800" dirty="0"/>
              <a:t>.</a:t>
            </a:r>
          </a:p>
          <a:p>
            <a:r>
              <a:rPr lang="en-US" sz="2800" dirty="0" err="1" smtClean="0"/>
              <a:t>Kemudian</a:t>
            </a:r>
            <a:r>
              <a:rPr lang="en-US" sz="2800" dirty="0" smtClean="0"/>
              <a:t> </a:t>
            </a:r>
            <a:r>
              <a:rPr lang="en-US" sz="2800" dirty="0" err="1"/>
              <a:t>pada</a:t>
            </a:r>
            <a:r>
              <a:rPr lang="en-US" sz="2800" dirty="0"/>
              <a:t> </a:t>
            </a:r>
            <a:r>
              <a:rPr lang="en-US" sz="2800" dirty="0" err="1"/>
              <a:t>saat</a:t>
            </a:r>
            <a:r>
              <a:rPr lang="en-US" sz="2800" dirty="0"/>
              <a:t> </a:t>
            </a:r>
            <a:r>
              <a:rPr lang="en-US" sz="2800" dirty="0" err="1"/>
              <a:t>akan</a:t>
            </a:r>
            <a:r>
              <a:rPr lang="en-US" sz="2800" dirty="0"/>
              <a:t> </a:t>
            </a:r>
            <a:r>
              <a:rPr lang="en-US" sz="2800" dirty="0" err="1"/>
              <a:t>di</a:t>
            </a:r>
            <a:r>
              <a:rPr lang="en-US" sz="2800" dirty="0"/>
              <a:t>-commit, </a:t>
            </a:r>
            <a:r>
              <a:rPr lang="en-US" sz="2800" dirty="0" err="1"/>
              <a:t>diidentifikasi</a:t>
            </a:r>
            <a:r>
              <a:rPr lang="en-US" sz="2800" dirty="0"/>
              <a:t> </a:t>
            </a:r>
            <a:r>
              <a:rPr lang="en-US" sz="2800" dirty="0" err="1"/>
              <a:t>apakah</a:t>
            </a:r>
            <a:r>
              <a:rPr lang="en-US" sz="2800" dirty="0"/>
              <a:t> </a:t>
            </a:r>
            <a:r>
              <a:rPr lang="en-US" sz="2800" dirty="0" err="1"/>
              <a:t>akan</a:t>
            </a:r>
            <a:r>
              <a:rPr lang="en-US" sz="2800" dirty="0"/>
              <a:t> </a:t>
            </a:r>
            <a:r>
              <a:rPr lang="en-US" sz="2800" dirty="0" err="1"/>
              <a:t>timbul</a:t>
            </a:r>
            <a:r>
              <a:rPr lang="en-US" sz="2800" dirty="0"/>
              <a:t> </a:t>
            </a:r>
            <a:r>
              <a:rPr lang="en-US" sz="2800" dirty="0" err="1"/>
              <a:t>konflik</a:t>
            </a:r>
            <a:r>
              <a:rPr lang="en-US" sz="2800" dirty="0"/>
              <a:t>, </a:t>
            </a:r>
            <a:r>
              <a:rPr lang="en-US" sz="2800" dirty="0" err="1"/>
              <a:t>jika</a:t>
            </a:r>
            <a:r>
              <a:rPr lang="en-US" sz="2800" dirty="0"/>
              <a:t> </a:t>
            </a:r>
            <a:r>
              <a:rPr lang="en-US" sz="2800" dirty="0" err="1"/>
              <a:t>ya</a:t>
            </a:r>
            <a:r>
              <a:rPr lang="en-US" sz="2800" dirty="0"/>
              <a:t> </a:t>
            </a:r>
            <a:r>
              <a:rPr lang="en-US" sz="2800" dirty="0" err="1"/>
              <a:t>maka</a:t>
            </a:r>
            <a:r>
              <a:rPr lang="en-US" sz="2800" dirty="0"/>
              <a:t> </a:t>
            </a:r>
            <a:r>
              <a:rPr lang="en-US" sz="2800" dirty="0" err="1"/>
              <a:t>transaksi</a:t>
            </a:r>
            <a:r>
              <a:rPr lang="en-US" sz="2800" dirty="0"/>
              <a:t> </a:t>
            </a:r>
            <a:r>
              <a:rPr lang="en-US" sz="2800" dirty="0" err="1"/>
              <a:t>harus</a:t>
            </a:r>
            <a:r>
              <a:rPr lang="en-US" sz="2800" dirty="0"/>
              <a:t> </a:t>
            </a:r>
            <a:r>
              <a:rPr lang="en-US" sz="2800" dirty="0" err="1"/>
              <a:t>di</a:t>
            </a:r>
            <a:r>
              <a:rPr lang="en-US" sz="2800" dirty="0"/>
              <a:t> rollback </a:t>
            </a:r>
            <a:r>
              <a:rPr lang="en-US" sz="2800" dirty="0" err="1"/>
              <a:t>atau</a:t>
            </a:r>
            <a:r>
              <a:rPr lang="en-US" sz="2800" dirty="0"/>
              <a:t> </a:t>
            </a:r>
            <a:r>
              <a:rPr lang="en-US" sz="2800" dirty="0" err="1"/>
              <a:t>di</a:t>
            </a:r>
            <a:r>
              <a:rPr lang="en-US" sz="2800" dirty="0"/>
              <a:t> </a:t>
            </a:r>
            <a:r>
              <a:rPr lang="en-US" sz="2800" dirty="0" err="1"/>
              <a:t>proses</a:t>
            </a:r>
            <a:r>
              <a:rPr lang="en-US" sz="2800" dirty="0"/>
              <a:t> </a:t>
            </a:r>
            <a:r>
              <a:rPr lang="en-US" sz="2800" dirty="0" err="1"/>
              <a:t>ulang</a:t>
            </a:r>
            <a:r>
              <a:rPr lang="en-US" sz="2800" dirty="0"/>
              <a:t>.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4BC03-43F0-4E5A-A26A-5B986FE81771}" type="slidenum">
              <a:rPr lang="en-US" altLang="en-US"/>
              <a:pPr/>
              <a:t>44</a:t>
            </a:fld>
            <a:endParaRPr lang="en-US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08013-8436-4C94-8748-8844F75F2D10}" type="datetime1">
              <a:rPr lang="en-US" smtClean="0"/>
              <a:t>1/5/2012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SG" smtClean="0"/>
              <a:t>Basis Data</a:t>
            </a:r>
            <a:endParaRPr lang="en-S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Recovery </a:t>
            </a:r>
            <a:endParaRPr lang="en-SG" dirty="0"/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A4525-32FB-4771-A3B2-98E71E39616E}" type="datetime1">
              <a:rPr lang="en-US" smtClean="0"/>
              <a:t>1/5/2012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SG" smtClean="0"/>
              <a:t>Basis Data</a:t>
            </a:r>
            <a:endParaRPr lang="en-SG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2371F-35CD-4A4B-AF87-E697A7901DF7}" type="slidenum">
              <a:rPr lang="en-SG" smtClean="0"/>
              <a:pPr/>
              <a:t>45</a:t>
            </a:fld>
            <a:endParaRPr lang="en-S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>
                <a:latin typeface="Arial Black" pitchFamily="34" charset="0"/>
              </a:rPr>
              <a:t>TEKNIK RECOVERY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en-US" sz="2400" dirty="0" err="1"/>
              <a:t>Prosedur</a:t>
            </a:r>
            <a:r>
              <a:rPr lang="en-US" sz="2400" dirty="0"/>
              <a:t> recovery yang </a:t>
            </a:r>
            <a:r>
              <a:rPr lang="en-US" sz="2400" dirty="0" err="1"/>
              <a:t>digunakan</a:t>
            </a:r>
            <a:r>
              <a:rPr lang="en-US" sz="2400" dirty="0"/>
              <a:t> </a:t>
            </a:r>
            <a:r>
              <a:rPr lang="en-US" sz="2400" dirty="0" err="1"/>
              <a:t>tergantung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kegagalan</a:t>
            </a:r>
            <a:r>
              <a:rPr lang="en-US" sz="2400" dirty="0"/>
              <a:t> yang </a:t>
            </a:r>
            <a:r>
              <a:rPr lang="en-US" sz="2400" dirty="0" err="1"/>
              <a:t>terjadi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basis data. </a:t>
            </a:r>
            <a:r>
              <a:rPr lang="en-US" sz="2400" dirty="0" err="1"/>
              <a:t>Terdapat</a:t>
            </a:r>
            <a:r>
              <a:rPr lang="en-US" sz="2400" dirty="0"/>
              <a:t> 2 </a:t>
            </a:r>
            <a:r>
              <a:rPr lang="en-US" sz="2400" dirty="0" err="1"/>
              <a:t>kasus</a:t>
            </a:r>
            <a:r>
              <a:rPr lang="en-US" sz="2400" dirty="0"/>
              <a:t> </a:t>
            </a:r>
            <a:r>
              <a:rPr lang="en-US" sz="2400" dirty="0" err="1" smtClean="0"/>
              <a:t>kerusakan</a:t>
            </a:r>
            <a:r>
              <a:rPr lang="en-US" sz="2400" dirty="0" smtClean="0"/>
              <a:t> </a:t>
            </a:r>
            <a:r>
              <a:rPr lang="en-US" sz="2400" dirty="0"/>
              <a:t>:</a:t>
            </a:r>
          </a:p>
          <a:p>
            <a:pPr>
              <a:buNone/>
            </a:pPr>
            <a:r>
              <a:rPr lang="en-US" sz="2400" dirty="0"/>
              <a:t>1.  </a:t>
            </a:r>
            <a:r>
              <a:rPr lang="en-US" sz="2400" dirty="0" err="1"/>
              <a:t>Jika</a:t>
            </a:r>
            <a:r>
              <a:rPr lang="en-US" sz="2400" dirty="0"/>
              <a:t> basis data </a:t>
            </a:r>
            <a:r>
              <a:rPr lang="en-US" sz="2400" dirty="0" err="1"/>
              <a:t>rusak</a:t>
            </a:r>
            <a:r>
              <a:rPr lang="en-US" sz="2400" dirty="0"/>
              <a:t> </a:t>
            </a:r>
            <a:r>
              <a:rPr lang="en-US" sz="2400" dirty="0" err="1"/>
              <a:t>secara</a:t>
            </a:r>
            <a:r>
              <a:rPr lang="en-US" sz="2400" dirty="0"/>
              <a:t> </a:t>
            </a:r>
            <a:r>
              <a:rPr lang="en-US" sz="2400" dirty="0" err="1"/>
              <a:t>fisik</a:t>
            </a:r>
            <a:r>
              <a:rPr lang="en-US" sz="2400" dirty="0"/>
              <a:t> </a:t>
            </a:r>
            <a:r>
              <a:rPr lang="en-US" sz="2400" dirty="0" err="1"/>
              <a:t>seperti</a:t>
            </a:r>
            <a:r>
              <a:rPr lang="en-US" sz="2400" dirty="0"/>
              <a:t> :  	disk head crash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menghancurkan</a:t>
            </a:r>
            <a:r>
              <a:rPr lang="en-US" sz="2400" dirty="0"/>
              <a:t> </a:t>
            </a:r>
            <a:r>
              <a:rPr lang="en-US" sz="2400" dirty="0" smtClean="0"/>
              <a:t>basis </a:t>
            </a:r>
            <a:r>
              <a:rPr lang="en-US" sz="2400" dirty="0"/>
              <a:t>data,  </a:t>
            </a:r>
            <a:r>
              <a:rPr lang="en-US" sz="2400" dirty="0" err="1"/>
              <a:t>maka</a:t>
            </a:r>
            <a:r>
              <a:rPr lang="en-US" sz="2400" dirty="0"/>
              <a:t>  yang  </a:t>
            </a:r>
            <a:r>
              <a:rPr lang="en-US" sz="2400" dirty="0" err="1"/>
              <a:t>terpenting</a:t>
            </a:r>
            <a:r>
              <a:rPr lang="en-US" sz="2400" dirty="0"/>
              <a:t> 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 </a:t>
            </a:r>
            <a:r>
              <a:rPr lang="en-US" sz="2400" dirty="0" err="1"/>
              <a:t>melakukan</a:t>
            </a:r>
            <a:r>
              <a:rPr lang="en-US" sz="2400" dirty="0"/>
              <a:t>  </a:t>
            </a:r>
            <a:r>
              <a:rPr lang="en-US" sz="2400" dirty="0" err="1"/>
              <a:t>menyimpan</a:t>
            </a:r>
            <a:r>
              <a:rPr lang="en-US" sz="2400" dirty="0"/>
              <a:t> </a:t>
            </a:r>
            <a:r>
              <a:rPr lang="en-US" sz="2400" dirty="0" err="1"/>
              <a:t>kembali</a:t>
            </a:r>
            <a:r>
              <a:rPr lang="en-US" sz="2400" dirty="0"/>
              <a:t>  </a:t>
            </a:r>
            <a:r>
              <a:rPr lang="en-US" sz="2400" dirty="0" smtClean="0"/>
              <a:t>backup  </a:t>
            </a:r>
            <a:r>
              <a:rPr lang="en-US" sz="2400" dirty="0"/>
              <a:t>basis data yang  </a:t>
            </a:r>
            <a:r>
              <a:rPr lang="en-US" sz="2400" dirty="0" err="1"/>
              <a:t>terakhir</a:t>
            </a:r>
            <a:r>
              <a:rPr lang="en-US" sz="2400" dirty="0"/>
              <a:t>  </a:t>
            </a:r>
            <a:r>
              <a:rPr lang="en-US" sz="2400" dirty="0" err="1"/>
              <a:t>dan</a:t>
            </a:r>
            <a:r>
              <a:rPr lang="en-US" sz="2400" dirty="0"/>
              <a:t>  </a:t>
            </a:r>
            <a:r>
              <a:rPr lang="en-US" sz="2400" dirty="0" err="1" smtClean="0"/>
              <a:t>mengaplikasikan</a:t>
            </a:r>
            <a:r>
              <a:rPr lang="en-US" sz="2400" dirty="0" smtClean="0"/>
              <a:t> </a:t>
            </a:r>
            <a:r>
              <a:rPr lang="en-US" sz="2400" dirty="0" err="1"/>
              <a:t>kembali</a:t>
            </a:r>
            <a:r>
              <a:rPr lang="en-US" sz="2400" dirty="0"/>
              <a:t>  </a:t>
            </a:r>
            <a:r>
              <a:rPr lang="en-US" sz="2400" dirty="0" err="1"/>
              <a:t>operasi-operasi</a:t>
            </a:r>
            <a:r>
              <a:rPr lang="en-US" sz="2400" dirty="0"/>
              <a:t>  </a:t>
            </a:r>
            <a:r>
              <a:rPr lang="en-US" sz="2400" dirty="0" smtClean="0"/>
              <a:t>update </a:t>
            </a:r>
            <a:r>
              <a:rPr lang="en-US" sz="2400" dirty="0" err="1"/>
              <a:t>transaksi</a:t>
            </a:r>
            <a:r>
              <a:rPr lang="en-US" sz="2400" dirty="0"/>
              <a:t> yang </a:t>
            </a:r>
            <a:r>
              <a:rPr lang="en-US" sz="2400" dirty="0" err="1"/>
              <a:t>telah</a:t>
            </a:r>
            <a:r>
              <a:rPr lang="en-US" sz="2400" dirty="0"/>
              <a:t> commit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/>
              <a:t>menggunakan</a:t>
            </a:r>
            <a:r>
              <a:rPr lang="en-US" sz="2400" dirty="0"/>
              <a:t> log file.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 smtClean="0"/>
              <a:t>asumsi</a:t>
            </a:r>
            <a:r>
              <a:rPr lang="en-US" sz="2400" dirty="0" smtClean="0"/>
              <a:t> </a:t>
            </a:r>
            <a:r>
              <a:rPr lang="en-US" sz="2400" dirty="0" err="1"/>
              <a:t>bahwa</a:t>
            </a:r>
            <a:r>
              <a:rPr lang="en-US" sz="2400" dirty="0"/>
              <a:t> log file-</a:t>
            </a:r>
            <a:r>
              <a:rPr lang="en-US" sz="2400" dirty="0" err="1"/>
              <a:t>nya</a:t>
            </a:r>
            <a:r>
              <a:rPr lang="en-US" sz="2400" dirty="0"/>
              <a:t>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rusak</a:t>
            </a:r>
            <a:r>
              <a:rPr lang="en-US" sz="2400" dirty="0"/>
              <a:t>.</a:t>
            </a:r>
          </a:p>
          <a:p>
            <a:pPr>
              <a:buNone/>
            </a:pPr>
            <a:endParaRPr lang="en-US" sz="2400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68CC9-4DC6-4033-830F-0C1B53368A11}" type="slidenum">
              <a:rPr lang="en-US" altLang="en-US"/>
              <a:pPr/>
              <a:t>46</a:t>
            </a:fld>
            <a:endParaRPr lang="en-US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DBCB3-9A6B-4F17-8F31-D0AEF9B46F7B}" type="datetime1">
              <a:rPr lang="en-US" smtClean="0"/>
              <a:t>1/5/2012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SG" smtClean="0"/>
              <a:t>Basis Data</a:t>
            </a:r>
            <a:endParaRPr lang="en-S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>
                <a:latin typeface="Arial Black" pitchFamily="34" charset="0"/>
              </a:rPr>
              <a:t>TEKNIK RECOVERY (lanj.)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2400" dirty="0"/>
              <a:t>2.	</a:t>
            </a:r>
            <a:r>
              <a:rPr lang="en-US" sz="2200" dirty="0" err="1"/>
              <a:t>Jika</a:t>
            </a:r>
            <a:r>
              <a:rPr lang="en-US" sz="2200" dirty="0"/>
              <a:t> basis data </a:t>
            </a:r>
            <a:r>
              <a:rPr lang="en-US" sz="2200" dirty="0" err="1"/>
              <a:t>tidak</a:t>
            </a:r>
            <a:r>
              <a:rPr lang="en-US" sz="2200" dirty="0"/>
              <a:t> </a:t>
            </a:r>
            <a:r>
              <a:rPr lang="en-US" sz="2200" dirty="0" err="1"/>
              <a:t>rusak</a:t>
            </a:r>
            <a:r>
              <a:rPr lang="en-US" sz="2200" dirty="0"/>
              <a:t> </a:t>
            </a:r>
            <a:r>
              <a:rPr lang="en-US" sz="2200" dirty="0" err="1"/>
              <a:t>secara</a:t>
            </a:r>
            <a:r>
              <a:rPr lang="en-US" sz="2200" dirty="0"/>
              <a:t> </a:t>
            </a:r>
            <a:r>
              <a:rPr lang="en-US" sz="2200" dirty="0" err="1"/>
              <a:t>fisik</a:t>
            </a:r>
            <a:r>
              <a:rPr lang="en-US" sz="2200" dirty="0"/>
              <a:t>  </a:t>
            </a:r>
            <a:r>
              <a:rPr lang="en-US" sz="2200" dirty="0" err="1"/>
              <a:t>tetapi</a:t>
            </a:r>
            <a:r>
              <a:rPr lang="en-US" sz="2200" dirty="0"/>
              <a:t> </a:t>
            </a:r>
            <a:r>
              <a:rPr lang="en-US" sz="2200" dirty="0" err="1" smtClean="0"/>
              <a:t>menjadi</a:t>
            </a:r>
            <a:r>
              <a:rPr lang="en-US" sz="2200" dirty="0" smtClean="0"/>
              <a:t> </a:t>
            </a:r>
            <a:r>
              <a:rPr lang="en-US" sz="2200" dirty="0" err="1"/>
              <a:t>tidak</a:t>
            </a:r>
            <a:r>
              <a:rPr lang="en-US" sz="2200" dirty="0"/>
              <a:t> </a:t>
            </a:r>
            <a:r>
              <a:rPr lang="en-US" sz="2200" dirty="0" err="1"/>
              <a:t>konsisten</a:t>
            </a:r>
            <a:r>
              <a:rPr lang="en-US" sz="2200" dirty="0"/>
              <a:t>, </a:t>
            </a:r>
            <a:r>
              <a:rPr lang="en-US" sz="2200" dirty="0" err="1"/>
              <a:t>sebagai</a:t>
            </a:r>
            <a:r>
              <a:rPr lang="en-US" sz="2200" dirty="0"/>
              <a:t> </a:t>
            </a:r>
            <a:r>
              <a:rPr lang="en-US" sz="2200" dirty="0" err="1"/>
              <a:t>contoh</a:t>
            </a:r>
            <a:r>
              <a:rPr lang="en-US" sz="2200" dirty="0"/>
              <a:t>  :  </a:t>
            </a:r>
            <a:r>
              <a:rPr lang="en-US" sz="2200" dirty="0" err="1" smtClean="0"/>
              <a:t>sistem</a:t>
            </a:r>
            <a:r>
              <a:rPr lang="en-US" sz="2200" dirty="0" smtClean="0"/>
              <a:t>  </a:t>
            </a:r>
            <a:r>
              <a:rPr lang="en-US" sz="2200" dirty="0"/>
              <a:t>crash  </a:t>
            </a:r>
            <a:r>
              <a:rPr lang="en-US" sz="2200" dirty="0" err="1"/>
              <a:t>sementara</a:t>
            </a:r>
            <a:r>
              <a:rPr lang="en-US" sz="2200" dirty="0"/>
              <a:t>  </a:t>
            </a:r>
            <a:r>
              <a:rPr lang="en-US" sz="2200" dirty="0" err="1"/>
              <a:t>transaksi</a:t>
            </a:r>
            <a:r>
              <a:rPr lang="en-US" sz="2200" dirty="0"/>
              <a:t>  </a:t>
            </a:r>
            <a:r>
              <a:rPr lang="en-US" sz="2200" dirty="0" err="1" smtClean="0"/>
              <a:t>dieksekusi</a:t>
            </a:r>
            <a:r>
              <a:rPr lang="en-US" sz="2200" dirty="0"/>
              <a:t>,  </a:t>
            </a:r>
            <a:r>
              <a:rPr lang="en-US" sz="2200" dirty="0" err="1"/>
              <a:t>maka</a:t>
            </a:r>
            <a:r>
              <a:rPr lang="en-US" sz="2200" dirty="0"/>
              <a:t>  yang  </a:t>
            </a:r>
            <a:r>
              <a:rPr lang="en-US" sz="2200" dirty="0" err="1"/>
              <a:t>perlu</a:t>
            </a:r>
            <a:r>
              <a:rPr lang="en-US" sz="2200" dirty="0"/>
              <a:t> </a:t>
            </a:r>
            <a:r>
              <a:rPr lang="en-US" sz="2200" dirty="0" err="1"/>
              <a:t>dilakukan</a:t>
            </a:r>
            <a:r>
              <a:rPr lang="en-US" sz="2200" dirty="0"/>
              <a:t>   	</a:t>
            </a:r>
            <a:r>
              <a:rPr lang="en-US" sz="2200" dirty="0" err="1"/>
              <a:t>adalah</a:t>
            </a:r>
            <a:r>
              <a:rPr lang="en-US" sz="2200" dirty="0"/>
              <a:t>   </a:t>
            </a:r>
            <a:r>
              <a:rPr lang="en-US" sz="2200" dirty="0" err="1"/>
              <a:t>membatalkan</a:t>
            </a:r>
            <a:r>
              <a:rPr lang="en-US" sz="2200" dirty="0"/>
              <a:t>   </a:t>
            </a:r>
            <a:r>
              <a:rPr lang="en-US" sz="2200" dirty="0" err="1"/>
              <a:t>perubahan-perubahan</a:t>
            </a:r>
            <a:r>
              <a:rPr lang="en-US" sz="2200" dirty="0"/>
              <a:t>   </a:t>
            </a:r>
            <a:r>
              <a:rPr lang="en-US" sz="2200" dirty="0" smtClean="0"/>
              <a:t>yang   </a:t>
            </a:r>
            <a:r>
              <a:rPr lang="en-US" sz="2200" dirty="0" err="1"/>
              <a:t>menyebabkan</a:t>
            </a:r>
            <a:r>
              <a:rPr lang="en-US" sz="2200" dirty="0"/>
              <a:t> basis data </a:t>
            </a:r>
            <a:r>
              <a:rPr lang="en-US" sz="2200" dirty="0" err="1"/>
              <a:t>tidak</a:t>
            </a:r>
            <a:r>
              <a:rPr lang="en-US" sz="2200" dirty="0"/>
              <a:t> </a:t>
            </a:r>
            <a:r>
              <a:rPr lang="en-US" sz="2200" dirty="0" err="1" smtClean="0"/>
              <a:t>konsisten</a:t>
            </a:r>
            <a:r>
              <a:rPr lang="en-US" sz="2200" dirty="0"/>
              <a:t>. </a:t>
            </a:r>
            <a:r>
              <a:rPr lang="en-US" sz="2200" dirty="0" err="1"/>
              <a:t>Mengulang</a:t>
            </a:r>
            <a:r>
              <a:rPr lang="en-US" sz="2200" dirty="0"/>
              <a:t> </a:t>
            </a:r>
            <a:r>
              <a:rPr lang="en-US" sz="2200" dirty="0" err="1"/>
              <a:t>beberapa</a:t>
            </a:r>
            <a:r>
              <a:rPr lang="en-US" sz="2200" dirty="0"/>
              <a:t> </a:t>
            </a:r>
            <a:r>
              <a:rPr lang="en-US" sz="2200" dirty="0" err="1"/>
              <a:t>transaksi</a:t>
            </a:r>
            <a:r>
              <a:rPr lang="en-US" sz="2200" dirty="0"/>
              <a:t> </a:t>
            </a:r>
            <a:r>
              <a:rPr lang="en-US" sz="2200" dirty="0" err="1" smtClean="0"/>
              <a:t>sangat</a:t>
            </a:r>
            <a:r>
              <a:rPr lang="en-US" sz="2200" dirty="0" smtClean="0"/>
              <a:t> </a:t>
            </a:r>
            <a:r>
              <a:rPr lang="en-US" sz="2200" dirty="0" err="1"/>
              <a:t>diperlukan</a:t>
            </a:r>
            <a:r>
              <a:rPr lang="en-US" sz="2200" dirty="0"/>
              <a:t> </a:t>
            </a:r>
            <a:r>
              <a:rPr lang="en-US" sz="2200" dirty="0" err="1"/>
              <a:t>juga</a:t>
            </a:r>
            <a:r>
              <a:rPr lang="en-US" sz="2200" dirty="0"/>
              <a:t> </a:t>
            </a:r>
            <a:r>
              <a:rPr lang="en-US" sz="2200" dirty="0" err="1"/>
              <a:t>untuk</a:t>
            </a:r>
            <a:r>
              <a:rPr lang="en-US" sz="2200" dirty="0"/>
              <a:t> </a:t>
            </a:r>
            <a:r>
              <a:rPr lang="en-US" sz="2200" dirty="0" err="1"/>
              <a:t>meyakinkan</a:t>
            </a:r>
            <a:r>
              <a:rPr lang="en-US" sz="2200" dirty="0"/>
              <a:t> 	</a:t>
            </a:r>
            <a:r>
              <a:rPr lang="en-US" sz="2200" dirty="0" err="1"/>
              <a:t>bahwa</a:t>
            </a:r>
            <a:r>
              <a:rPr lang="en-US" sz="2200" dirty="0"/>
              <a:t> perubahan2 yang </a:t>
            </a:r>
            <a:r>
              <a:rPr lang="en-US" sz="2200" dirty="0" err="1"/>
              <a:t>dilakukan</a:t>
            </a:r>
            <a:r>
              <a:rPr lang="en-US" sz="2200" dirty="0"/>
              <a:t> </a:t>
            </a:r>
            <a:r>
              <a:rPr lang="en-US" sz="2200" dirty="0" err="1" smtClean="0"/>
              <a:t>telah</a:t>
            </a:r>
            <a:r>
              <a:rPr lang="en-US" sz="2200" dirty="0" smtClean="0"/>
              <a:t>  </a:t>
            </a:r>
            <a:r>
              <a:rPr lang="en-US" sz="2200" dirty="0" err="1" smtClean="0"/>
              <a:t>disimpan</a:t>
            </a:r>
            <a:r>
              <a:rPr lang="en-US" sz="2200" dirty="0" smtClean="0"/>
              <a:t> </a:t>
            </a:r>
            <a:r>
              <a:rPr lang="en-US" sz="2200" dirty="0" err="1"/>
              <a:t>di</a:t>
            </a:r>
            <a:r>
              <a:rPr lang="en-US" sz="2200" dirty="0"/>
              <a:t> </a:t>
            </a:r>
            <a:r>
              <a:rPr lang="en-US" sz="2200" dirty="0" err="1"/>
              <a:t>dalam</a:t>
            </a:r>
            <a:r>
              <a:rPr lang="en-US" sz="2200" dirty="0"/>
              <a:t> </a:t>
            </a:r>
            <a:r>
              <a:rPr lang="en-US" sz="2200" dirty="0" smtClean="0"/>
              <a:t>secondary  </a:t>
            </a:r>
            <a:r>
              <a:rPr lang="en-US" sz="2200" dirty="0"/>
              <a:t>storage.  	</a:t>
            </a:r>
          </a:p>
          <a:p>
            <a:pPr>
              <a:buNone/>
            </a:pPr>
            <a:r>
              <a:rPr lang="en-US" sz="2200" dirty="0"/>
              <a:t>	</a:t>
            </a:r>
            <a:r>
              <a:rPr lang="en-US" sz="2200" dirty="0" smtClean="0"/>
              <a:t>Di </a:t>
            </a:r>
            <a:r>
              <a:rPr lang="en-US" sz="2200" dirty="0" err="1"/>
              <a:t>sini</a:t>
            </a:r>
            <a:r>
              <a:rPr lang="en-US" sz="2200" dirty="0"/>
              <a:t>  </a:t>
            </a:r>
            <a:r>
              <a:rPr lang="en-US" sz="2200" dirty="0" err="1"/>
              <a:t>tidak</a:t>
            </a:r>
            <a:r>
              <a:rPr lang="en-US" sz="2200" dirty="0"/>
              <a:t>  </a:t>
            </a:r>
            <a:r>
              <a:rPr lang="en-US" sz="2200" dirty="0" err="1"/>
              <a:t>perlu</a:t>
            </a:r>
            <a:r>
              <a:rPr lang="en-US" sz="2200" dirty="0"/>
              <a:t>  </a:t>
            </a:r>
            <a:r>
              <a:rPr lang="en-US" sz="2200" dirty="0" err="1"/>
              <a:t>menggunakan</a:t>
            </a:r>
            <a:r>
              <a:rPr lang="en-US" sz="2200" dirty="0"/>
              <a:t>  </a:t>
            </a:r>
            <a:r>
              <a:rPr lang="en-US" sz="2200" dirty="0" err="1"/>
              <a:t>salinan</a:t>
            </a:r>
            <a:r>
              <a:rPr lang="en-US" sz="2200" dirty="0"/>
              <a:t>   </a:t>
            </a:r>
            <a:r>
              <a:rPr lang="en-US" sz="2200" dirty="0" smtClean="0"/>
              <a:t>backup </a:t>
            </a:r>
            <a:r>
              <a:rPr lang="en-US" sz="2200" dirty="0"/>
              <a:t>basis data, </a:t>
            </a:r>
            <a:r>
              <a:rPr lang="en-US" sz="2200" dirty="0" err="1"/>
              <a:t>tetapi</a:t>
            </a:r>
            <a:r>
              <a:rPr lang="en-US" sz="2200" dirty="0"/>
              <a:t> </a:t>
            </a:r>
            <a:r>
              <a:rPr lang="en-US" sz="2200" dirty="0" err="1"/>
              <a:t>dapat</a:t>
            </a:r>
            <a:r>
              <a:rPr lang="en-US" sz="2200" dirty="0"/>
              <a:t> me-restore </a:t>
            </a:r>
            <a:r>
              <a:rPr lang="en-US" sz="2200" dirty="0" smtClean="0"/>
              <a:t>basis </a:t>
            </a:r>
            <a:r>
              <a:rPr lang="en-US" sz="2200" dirty="0"/>
              <a:t>data </a:t>
            </a:r>
            <a:r>
              <a:rPr lang="en-US" sz="2200" dirty="0" err="1"/>
              <a:t>ke</a:t>
            </a:r>
            <a:r>
              <a:rPr lang="en-US" sz="2200" dirty="0"/>
              <a:t> </a:t>
            </a:r>
            <a:r>
              <a:rPr lang="en-US" sz="2200" dirty="0" err="1"/>
              <a:t>dalam</a:t>
            </a:r>
            <a:r>
              <a:rPr lang="en-US" sz="2200" dirty="0"/>
              <a:t> </a:t>
            </a:r>
            <a:r>
              <a:rPr lang="en-US" sz="2200" dirty="0" err="1"/>
              <a:t>keadaan</a:t>
            </a:r>
            <a:r>
              <a:rPr lang="en-US" sz="2200" dirty="0"/>
              <a:t> yang </a:t>
            </a:r>
            <a:r>
              <a:rPr lang="en-US" sz="2200" dirty="0" err="1"/>
              <a:t>konsisten</a:t>
            </a:r>
            <a:r>
              <a:rPr lang="en-US" sz="2200" dirty="0"/>
              <a:t> </a:t>
            </a:r>
            <a:r>
              <a:rPr lang="en-US" sz="2200" dirty="0" err="1" smtClean="0"/>
              <a:t>dengan</a:t>
            </a:r>
            <a:r>
              <a:rPr lang="en-US" sz="2200" dirty="0" smtClean="0"/>
              <a:t> </a:t>
            </a:r>
            <a:r>
              <a:rPr lang="en-US" sz="2200" dirty="0" err="1"/>
              <a:t>menggunakan</a:t>
            </a:r>
            <a:r>
              <a:rPr lang="en-US" sz="2200" dirty="0"/>
              <a:t> before- </a:t>
            </a:r>
            <a:r>
              <a:rPr lang="en-US" sz="2200" dirty="0" err="1"/>
              <a:t>dan</a:t>
            </a:r>
            <a:r>
              <a:rPr lang="en-US" sz="2200" dirty="0"/>
              <a:t> after-image 	yang </a:t>
            </a:r>
            <a:r>
              <a:rPr lang="en-US" sz="2200" dirty="0" err="1"/>
              <a:t>ditangani</a:t>
            </a:r>
            <a:r>
              <a:rPr lang="en-US" sz="2200" dirty="0"/>
              <a:t> </a:t>
            </a:r>
            <a:r>
              <a:rPr lang="en-US" sz="2200" dirty="0" err="1"/>
              <a:t>oleh</a:t>
            </a:r>
            <a:r>
              <a:rPr lang="en-US" sz="2200" dirty="0"/>
              <a:t> log file.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AFFB5-29B1-4B88-AE37-66C5FE3F97DA}" type="slidenum">
              <a:rPr lang="en-US" altLang="en-US"/>
              <a:pPr/>
              <a:t>47</a:t>
            </a:fld>
            <a:endParaRPr lang="en-US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74CDC-D07F-459A-A424-84A53352BF8E}" type="datetime1">
              <a:rPr lang="en-US" smtClean="0"/>
              <a:t>1/5/2012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SG" smtClean="0"/>
              <a:t>Basis Data</a:t>
            </a:r>
            <a:endParaRPr lang="en-S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>
                <a:latin typeface="Arial Black" pitchFamily="34" charset="0"/>
              </a:rPr>
              <a:t>TEKNIK RECOVERY (lanj.)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400" dirty="0" err="1"/>
              <a:t>Teknik</a:t>
            </a:r>
            <a:r>
              <a:rPr lang="en-US" sz="2400" dirty="0"/>
              <a:t>  recovery </a:t>
            </a:r>
            <a:r>
              <a:rPr lang="en-US" sz="2400" dirty="0" err="1"/>
              <a:t>berikut</a:t>
            </a:r>
            <a:r>
              <a:rPr lang="en-US" sz="2400" dirty="0"/>
              <a:t> </a:t>
            </a:r>
            <a:r>
              <a:rPr lang="en-US" sz="2400" dirty="0" err="1"/>
              <a:t>ini</a:t>
            </a:r>
            <a:r>
              <a:rPr lang="en-US" sz="2400" dirty="0"/>
              <a:t> </a:t>
            </a:r>
            <a:r>
              <a:rPr lang="en-US" sz="2400" dirty="0" err="1"/>
              <a:t>dilakukan</a:t>
            </a:r>
            <a:r>
              <a:rPr lang="en-US" sz="2400" dirty="0"/>
              <a:t> </a:t>
            </a:r>
            <a:r>
              <a:rPr lang="en-US" sz="2400" dirty="0" err="1"/>
              <a:t>terhadap</a:t>
            </a:r>
            <a:r>
              <a:rPr lang="en-US" sz="2400" dirty="0"/>
              <a:t> </a:t>
            </a:r>
            <a:r>
              <a:rPr lang="en-US" sz="2400" dirty="0" err="1"/>
              <a:t>situasi</a:t>
            </a:r>
            <a:r>
              <a:rPr lang="en-US" sz="2400" dirty="0"/>
              <a:t> </a:t>
            </a:r>
            <a:r>
              <a:rPr lang="en-US" sz="2400" dirty="0" err="1"/>
              <a:t>dimana</a:t>
            </a:r>
            <a:r>
              <a:rPr lang="en-US" sz="2400" dirty="0"/>
              <a:t> basis data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rusak</a:t>
            </a:r>
            <a:r>
              <a:rPr lang="en-US" sz="2400" dirty="0"/>
              <a:t> </a:t>
            </a:r>
            <a:r>
              <a:rPr lang="en-US" sz="2400" dirty="0" err="1"/>
              <a:t>tetapi</a:t>
            </a:r>
            <a:r>
              <a:rPr lang="en-US" sz="2400" dirty="0"/>
              <a:t> basis data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keadaan</a:t>
            </a:r>
            <a:r>
              <a:rPr lang="en-US" sz="2400" dirty="0"/>
              <a:t> yang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konsisten</a:t>
            </a:r>
            <a:r>
              <a:rPr lang="en-US" sz="2400" dirty="0"/>
              <a:t>.</a:t>
            </a:r>
          </a:p>
          <a:p>
            <a:pPr>
              <a:buNone/>
            </a:pPr>
            <a:r>
              <a:rPr lang="en-US" sz="2400" b="1" dirty="0" smtClean="0"/>
              <a:t>1</a:t>
            </a:r>
            <a:r>
              <a:rPr lang="en-US" sz="2400" b="1" dirty="0"/>
              <a:t>.  </a:t>
            </a:r>
            <a:r>
              <a:rPr lang="en-US" sz="2400" b="1" i="1" dirty="0"/>
              <a:t>Deferred Update</a:t>
            </a:r>
          </a:p>
          <a:p>
            <a:pPr>
              <a:buFont typeface="Wingdings" pitchFamily="2" charset="2"/>
              <a:buNone/>
            </a:pPr>
            <a:r>
              <a:rPr lang="en-US" sz="2400" dirty="0"/>
              <a:t>	Update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dituliskan</a:t>
            </a:r>
            <a:r>
              <a:rPr lang="en-US" sz="2400" dirty="0"/>
              <a:t> </a:t>
            </a:r>
            <a:r>
              <a:rPr lang="en-US" sz="2400" dirty="0" err="1"/>
              <a:t>ke</a:t>
            </a:r>
            <a:r>
              <a:rPr lang="en-US" sz="2400" dirty="0"/>
              <a:t> basis data </a:t>
            </a:r>
            <a:r>
              <a:rPr lang="en-US" sz="2400" dirty="0" err="1"/>
              <a:t>sampai</a:t>
            </a:r>
            <a:r>
              <a:rPr lang="en-US" sz="2400" dirty="0"/>
              <a:t> </a:t>
            </a:r>
            <a:r>
              <a:rPr lang="en-US" sz="2400" dirty="0" err="1"/>
              <a:t>sebuah</a:t>
            </a:r>
            <a:r>
              <a:rPr lang="en-US" sz="2400" dirty="0"/>
              <a:t> </a:t>
            </a:r>
            <a:r>
              <a:rPr lang="en-US" sz="2400" dirty="0" err="1"/>
              <a:t>transaksi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keadaan</a:t>
            </a:r>
            <a:r>
              <a:rPr lang="en-US" sz="2400" dirty="0"/>
              <a:t> commit. </a:t>
            </a:r>
            <a:r>
              <a:rPr lang="en-US" sz="2400" dirty="0" err="1"/>
              <a:t>Jika</a:t>
            </a:r>
            <a:r>
              <a:rPr lang="en-US" sz="2400" dirty="0"/>
              <a:t> </a:t>
            </a:r>
            <a:r>
              <a:rPr lang="en-US" sz="2400" dirty="0" err="1"/>
              <a:t>transaksi</a:t>
            </a:r>
            <a:r>
              <a:rPr lang="en-US" sz="2400" dirty="0"/>
              <a:t> </a:t>
            </a:r>
            <a:r>
              <a:rPr lang="en-US" sz="2400" dirty="0" err="1"/>
              <a:t>gagal</a:t>
            </a:r>
            <a:r>
              <a:rPr lang="en-US" sz="2400" dirty="0"/>
              <a:t> </a:t>
            </a:r>
            <a:r>
              <a:rPr lang="en-US" sz="2400" dirty="0" err="1"/>
              <a:t>sebelum</a:t>
            </a:r>
            <a:r>
              <a:rPr lang="en-US" sz="2400" dirty="0"/>
              <a:t> </a:t>
            </a:r>
            <a:r>
              <a:rPr lang="en-US" sz="2400" dirty="0" err="1"/>
              <a:t>mencapai</a:t>
            </a:r>
            <a:r>
              <a:rPr lang="en-US" sz="2400" dirty="0"/>
              <a:t> </a:t>
            </a:r>
            <a:r>
              <a:rPr lang="en-US" sz="2400" dirty="0" err="1"/>
              <a:t>keadaan</a:t>
            </a:r>
            <a:r>
              <a:rPr lang="en-US" sz="2400" dirty="0"/>
              <a:t> </a:t>
            </a:r>
            <a:r>
              <a:rPr lang="en-US" sz="2400" dirty="0" err="1"/>
              <a:t>ini</a:t>
            </a:r>
            <a:r>
              <a:rPr lang="en-US" sz="2400" dirty="0"/>
              <a:t>, </a:t>
            </a:r>
            <a:r>
              <a:rPr lang="en-US" sz="2400" dirty="0" err="1"/>
              <a:t>transaksi</a:t>
            </a:r>
            <a:r>
              <a:rPr lang="en-US" sz="2400" dirty="0"/>
              <a:t> </a:t>
            </a:r>
            <a:r>
              <a:rPr lang="en-US" sz="2400" dirty="0" err="1"/>
              <a:t>ini</a:t>
            </a:r>
            <a:r>
              <a:rPr lang="en-US" sz="2400" dirty="0"/>
              <a:t>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akan</a:t>
            </a:r>
            <a:r>
              <a:rPr lang="en-US" sz="2400" dirty="0"/>
              <a:t>  </a:t>
            </a:r>
            <a:r>
              <a:rPr lang="en-US" sz="2400" dirty="0" err="1"/>
              <a:t>memodifikasi</a:t>
            </a:r>
            <a:r>
              <a:rPr lang="en-US" sz="2400" dirty="0"/>
              <a:t>  basis data  </a:t>
            </a:r>
            <a:r>
              <a:rPr lang="en-US" sz="2400" dirty="0" err="1"/>
              <a:t>dan</a:t>
            </a:r>
            <a:r>
              <a:rPr lang="en-US" sz="2400" dirty="0"/>
              <a:t>  </a:t>
            </a:r>
            <a:r>
              <a:rPr lang="en-US" sz="2400" dirty="0" err="1"/>
              <a:t>juga</a:t>
            </a:r>
            <a:r>
              <a:rPr lang="en-US" sz="2400" dirty="0"/>
              <a:t>  </a:t>
            </a:r>
            <a:r>
              <a:rPr lang="en-US" sz="2400" dirty="0" err="1"/>
              <a:t>tidak</a:t>
            </a:r>
            <a:r>
              <a:rPr lang="en-US" sz="2400" dirty="0"/>
              <a:t>  </a:t>
            </a:r>
            <a:r>
              <a:rPr lang="en-US" sz="2400" dirty="0" err="1"/>
              <a:t>ada</a:t>
            </a:r>
            <a:r>
              <a:rPr lang="en-US" sz="2400" dirty="0"/>
              <a:t>  </a:t>
            </a:r>
            <a:r>
              <a:rPr lang="en-US" sz="2400" dirty="0" err="1" smtClean="0"/>
              <a:t>perubahan-perubahan</a:t>
            </a:r>
            <a:r>
              <a:rPr lang="en-US" sz="2400" dirty="0" smtClean="0"/>
              <a:t>  </a:t>
            </a:r>
            <a:r>
              <a:rPr lang="en-US" sz="2400" dirty="0"/>
              <a:t>yang </a:t>
            </a:r>
            <a:r>
              <a:rPr lang="en-US" sz="2400" dirty="0" err="1"/>
              <a:t>perlu</a:t>
            </a:r>
            <a:r>
              <a:rPr lang="en-US" sz="2400" dirty="0"/>
              <a:t> </a:t>
            </a:r>
            <a:r>
              <a:rPr lang="en-US" sz="2400" dirty="0" err="1"/>
              <a:t>dilakukan</a:t>
            </a:r>
            <a:r>
              <a:rPr lang="en-US" sz="2400" dirty="0"/>
              <a:t>.</a:t>
            </a:r>
          </a:p>
          <a:p>
            <a:endParaRPr lang="en-US" sz="2400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0ABFA-F975-4604-B529-0A4071B720D3}" type="slidenum">
              <a:rPr lang="en-US" altLang="en-US"/>
              <a:pPr/>
              <a:t>48</a:t>
            </a:fld>
            <a:endParaRPr lang="en-US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A8418-ABFC-497C-8168-66193AA58D0A}" type="datetime1">
              <a:rPr lang="en-US" smtClean="0"/>
              <a:t>1/5/2012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SG" smtClean="0"/>
              <a:t>Basis Data</a:t>
            </a:r>
            <a:endParaRPr lang="en-S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656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571612"/>
            <a:ext cx="8401080" cy="5000660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en-US" sz="2200" dirty="0" err="1"/>
              <a:t>Penulisan</a:t>
            </a:r>
            <a:r>
              <a:rPr lang="en-US" sz="2200" dirty="0"/>
              <a:t>  </a:t>
            </a:r>
            <a:r>
              <a:rPr lang="en-US" sz="2200" dirty="0" err="1"/>
              <a:t>dilakukan</a:t>
            </a:r>
            <a:r>
              <a:rPr lang="en-US" sz="2200" dirty="0"/>
              <a:t>  </a:t>
            </a:r>
            <a:r>
              <a:rPr lang="en-US" sz="2200" dirty="0" err="1"/>
              <a:t>secara</a:t>
            </a:r>
            <a:r>
              <a:rPr lang="en-US" sz="2200" dirty="0"/>
              <a:t>  initial  </a:t>
            </a:r>
            <a:r>
              <a:rPr lang="en-US" sz="2200" dirty="0" err="1"/>
              <a:t>hanya</a:t>
            </a:r>
            <a:r>
              <a:rPr lang="en-US" sz="2200" dirty="0"/>
              <a:t>  </a:t>
            </a:r>
            <a:r>
              <a:rPr lang="en-US" sz="2200" dirty="0" err="1"/>
              <a:t>terhadap</a:t>
            </a:r>
            <a:r>
              <a:rPr lang="en-US" sz="2200" dirty="0"/>
              <a:t>  log  </a:t>
            </a:r>
            <a:r>
              <a:rPr lang="en-US" sz="2200" dirty="0" err="1"/>
              <a:t>dan</a:t>
            </a:r>
            <a:r>
              <a:rPr lang="en-US" sz="2200" dirty="0"/>
              <a:t>  log  record  yang </a:t>
            </a:r>
            <a:r>
              <a:rPr lang="en-US" sz="2200" dirty="0" err="1"/>
              <a:t>digunakan</a:t>
            </a:r>
            <a:r>
              <a:rPr lang="en-US" sz="2200" dirty="0"/>
              <a:t> </a:t>
            </a:r>
            <a:r>
              <a:rPr lang="en-US" sz="2200" dirty="0" err="1"/>
              <a:t>untuk</a:t>
            </a:r>
            <a:r>
              <a:rPr lang="en-US" sz="2200" dirty="0"/>
              <a:t>  actual update </a:t>
            </a:r>
            <a:r>
              <a:rPr lang="en-US" sz="2200" dirty="0" err="1"/>
              <a:t>terhadap</a:t>
            </a:r>
            <a:r>
              <a:rPr lang="en-US" sz="2200" dirty="0"/>
              <a:t> basis data. </a:t>
            </a:r>
          </a:p>
          <a:p>
            <a:pPr>
              <a:lnSpc>
                <a:spcPct val="110000"/>
              </a:lnSpc>
              <a:buFont typeface="Wingdings" pitchFamily="2" charset="2"/>
              <a:buNone/>
            </a:pPr>
            <a:r>
              <a:rPr lang="en-US" sz="2200" dirty="0"/>
              <a:t>	</a:t>
            </a:r>
            <a:r>
              <a:rPr lang="en-US" sz="2200" dirty="0" err="1"/>
              <a:t>Jika</a:t>
            </a:r>
            <a:r>
              <a:rPr lang="en-US" sz="2200" dirty="0"/>
              <a:t> </a:t>
            </a:r>
            <a:r>
              <a:rPr lang="en-US" sz="2200" dirty="0" err="1"/>
              <a:t>sistem</a:t>
            </a:r>
            <a:r>
              <a:rPr lang="en-US" sz="2200" dirty="0"/>
              <a:t> </a:t>
            </a:r>
            <a:r>
              <a:rPr lang="en-US" sz="2200" dirty="0" err="1"/>
              <a:t>gagal</a:t>
            </a:r>
            <a:r>
              <a:rPr lang="en-US" sz="2200" dirty="0"/>
              <a:t>, </a:t>
            </a:r>
            <a:r>
              <a:rPr lang="en-US" sz="2200" dirty="0" err="1"/>
              <a:t>sistem</a:t>
            </a:r>
            <a:r>
              <a:rPr lang="en-US" sz="2200" dirty="0"/>
              <a:t> </a:t>
            </a:r>
            <a:r>
              <a:rPr lang="en-US" sz="2200" dirty="0" err="1"/>
              <a:t>akan</a:t>
            </a:r>
            <a:r>
              <a:rPr lang="en-US" sz="2200" dirty="0"/>
              <a:t> </a:t>
            </a:r>
            <a:r>
              <a:rPr lang="en-US" sz="2200" dirty="0" err="1"/>
              <a:t>menguji</a:t>
            </a:r>
            <a:r>
              <a:rPr lang="en-US" sz="2200" dirty="0"/>
              <a:t> log </a:t>
            </a:r>
            <a:r>
              <a:rPr lang="en-US" sz="2200" dirty="0" err="1"/>
              <a:t>dan</a:t>
            </a:r>
            <a:r>
              <a:rPr lang="en-US" sz="2200" dirty="0"/>
              <a:t> </a:t>
            </a:r>
            <a:r>
              <a:rPr lang="en-US" sz="2200" dirty="0" err="1"/>
              <a:t>menentukan</a:t>
            </a:r>
            <a:r>
              <a:rPr lang="en-US" sz="2200" dirty="0"/>
              <a:t> </a:t>
            </a:r>
            <a:r>
              <a:rPr lang="en-US" sz="2200" dirty="0" err="1"/>
              <a:t>transaksi</a:t>
            </a:r>
            <a:r>
              <a:rPr lang="en-US" sz="2200" dirty="0"/>
              <a:t> </a:t>
            </a:r>
            <a:r>
              <a:rPr lang="en-US" sz="2200" dirty="0" err="1"/>
              <a:t>mana</a:t>
            </a:r>
            <a:r>
              <a:rPr lang="en-US" sz="2200" dirty="0"/>
              <a:t> yang </a:t>
            </a:r>
            <a:r>
              <a:rPr lang="en-US" sz="2200" dirty="0" err="1"/>
              <a:t>perlu</a:t>
            </a:r>
            <a:r>
              <a:rPr lang="en-US" sz="2200" dirty="0"/>
              <a:t> </a:t>
            </a:r>
            <a:r>
              <a:rPr lang="en-US" sz="2200" dirty="0" err="1"/>
              <a:t>dikerja</a:t>
            </a:r>
            <a:r>
              <a:rPr lang="en-US" sz="2200" dirty="0"/>
              <a:t> </a:t>
            </a:r>
            <a:r>
              <a:rPr lang="en-US" sz="2200" dirty="0" err="1"/>
              <a:t>kan</a:t>
            </a:r>
            <a:r>
              <a:rPr lang="en-US" sz="2200" dirty="0"/>
              <a:t> </a:t>
            </a:r>
            <a:r>
              <a:rPr lang="en-US" sz="2200" dirty="0" err="1"/>
              <a:t>ulang</a:t>
            </a:r>
            <a:r>
              <a:rPr lang="en-US" sz="2200" dirty="0"/>
              <a:t>, </a:t>
            </a:r>
            <a:r>
              <a:rPr lang="en-US" sz="2200" dirty="0" err="1"/>
              <a:t>tetapi</a:t>
            </a:r>
            <a:r>
              <a:rPr lang="en-US" sz="2200" dirty="0"/>
              <a:t> </a:t>
            </a:r>
            <a:r>
              <a:rPr lang="en-US" sz="2200" dirty="0" err="1"/>
              <a:t>tidak</a:t>
            </a:r>
            <a:r>
              <a:rPr lang="en-US" sz="2200" dirty="0"/>
              <a:t> </a:t>
            </a:r>
            <a:r>
              <a:rPr lang="en-US" sz="2200" dirty="0" err="1"/>
              <a:t>perlu</a:t>
            </a:r>
            <a:r>
              <a:rPr lang="en-US" sz="2200" dirty="0"/>
              <a:t> </a:t>
            </a:r>
            <a:r>
              <a:rPr lang="en-US" sz="2200" dirty="0" err="1"/>
              <a:t>membatalkan</a:t>
            </a:r>
            <a:r>
              <a:rPr lang="en-US" sz="2200" dirty="0"/>
              <a:t> </a:t>
            </a:r>
            <a:r>
              <a:rPr lang="en-US" sz="2200" dirty="0" err="1"/>
              <a:t>semua</a:t>
            </a:r>
            <a:r>
              <a:rPr lang="en-US" sz="2200" dirty="0"/>
              <a:t> </a:t>
            </a:r>
            <a:r>
              <a:rPr lang="en-US" sz="2200" dirty="0" err="1"/>
              <a:t>transaksi</a:t>
            </a:r>
            <a:r>
              <a:rPr lang="en-US" sz="2200" dirty="0"/>
              <a:t>.</a:t>
            </a:r>
          </a:p>
          <a:p>
            <a:pPr>
              <a:lnSpc>
                <a:spcPct val="110000"/>
              </a:lnSpc>
              <a:buNone/>
            </a:pPr>
            <a:r>
              <a:rPr lang="en-US" sz="2200" dirty="0" smtClean="0"/>
              <a:t>2</a:t>
            </a:r>
            <a:r>
              <a:rPr lang="en-US" sz="2200" dirty="0"/>
              <a:t>.   </a:t>
            </a:r>
            <a:r>
              <a:rPr lang="en-US" sz="2200" i="1" dirty="0"/>
              <a:t>Immediate Update</a:t>
            </a:r>
          </a:p>
          <a:p>
            <a:pPr>
              <a:lnSpc>
                <a:spcPct val="110000"/>
              </a:lnSpc>
              <a:buFont typeface="Wingdings" pitchFamily="2" charset="2"/>
              <a:buNone/>
            </a:pPr>
            <a:r>
              <a:rPr lang="en-US" sz="2200" dirty="0"/>
              <a:t>	Update </a:t>
            </a:r>
            <a:r>
              <a:rPr lang="en-US" sz="2200" dirty="0" err="1"/>
              <a:t>diaplikasikan</a:t>
            </a:r>
            <a:r>
              <a:rPr lang="en-US" sz="2200" dirty="0"/>
              <a:t> </a:t>
            </a:r>
            <a:r>
              <a:rPr lang="en-US" sz="2200" dirty="0" err="1"/>
              <a:t>terhadap</a:t>
            </a:r>
            <a:r>
              <a:rPr lang="en-US" sz="2200" dirty="0"/>
              <a:t> basis data </a:t>
            </a:r>
            <a:r>
              <a:rPr lang="en-US" sz="2200" dirty="0" err="1"/>
              <a:t>tanpa</a:t>
            </a:r>
            <a:r>
              <a:rPr lang="en-US" sz="2200" dirty="0"/>
              <a:t> </a:t>
            </a:r>
            <a:r>
              <a:rPr lang="en-US" sz="2200" dirty="0" err="1"/>
              <a:t>harus</a:t>
            </a:r>
            <a:r>
              <a:rPr lang="en-US" sz="2200" dirty="0"/>
              <a:t> </a:t>
            </a:r>
            <a:r>
              <a:rPr lang="en-US" sz="2200" dirty="0" err="1"/>
              <a:t>menunggu</a:t>
            </a:r>
            <a:r>
              <a:rPr lang="en-US" sz="2200" dirty="0"/>
              <a:t> </a:t>
            </a:r>
            <a:r>
              <a:rPr lang="en-US" sz="2200" dirty="0" err="1"/>
              <a:t>transaksi</a:t>
            </a:r>
            <a:r>
              <a:rPr lang="en-US" sz="2200" dirty="0"/>
              <a:t> </a:t>
            </a:r>
            <a:r>
              <a:rPr lang="en-US" sz="2200" dirty="0" err="1"/>
              <a:t>dalam</a:t>
            </a:r>
            <a:r>
              <a:rPr lang="en-US" sz="2200" dirty="0"/>
              <a:t> </a:t>
            </a:r>
            <a:r>
              <a:rPr lang="en-US" sz="2200" dirty="0" err="1"/>
              <a:t>keadaan</a:t>
            </a:r>
            <a:r>
              <a:rPr lang="en-US" sz="2200" dirty="0"/>
              <a:t> commit. Update </a:t>
            </a:r>
            <a:r>
              <a:rPr lang="en-US" sz="2200" dirty="0" err="1"/>
              <a:t>dapat</a:t>
            </a:r>
            <a:r>
              <a:rPr lang="en-US" sz="2200" dirty="0"/>
              <a:t> </a:t>
            </a:r>
            <a:r>
              <a:rPr lang="en-US" sz="2200" dirty="0" err="1"/>
              <a:t>dilakukan</a:t>
            </a:r>
            <a:r>
              <a:rPr lang="en-US" sz="2200" dirty="0"/>
              <a:t> </a:t>
            </a:r>
            <a:r>
              <a:rPr lang="en-US" sz="2200" dirty="0" err="1"/>
              <a:t>terhadap</a:t>
            </a:r>
            <a:r>
              <a:rPr lang="en-US" sz="2200" dirty="0"/>
              <a:t> basis data </a:t>
            </a:r>
            <a:r>
              <a:rPr lang="en-US" sz="2200" dirty="0" err="1"/>
              <a:t>setiap</a:t>
            </a:r>
            <a:r>
              <a:rPr lang="en-US" sz="2200" dirty="0"/>
              <a:t> </a:t>
            </a:r>
            <a:r>
              <a:rPr lang="en-US" sz="2200" dirty="0" err="1"/>
              <a:t>saat</a:t>
            </a:r>
            <a:r>
              <a:rPr lang="en-US" sz="2200" dirty="0"/>
              <a:t> </a:t>
            </a:r>
            <a:r>
              <a:rPr lang="en-US" sz="2200" dirty="0" err="1"/>
              <a:t>setelah</a:t>
            </a:r>
            <a:r>
              <a:rPr lang="en-US" sz="2200" dirty="0"/>
              <a:t> log  record  </a:t>
            </a:r>
            <a:r>
              <a:rPr lang="en-US" sz="2200" dirty="0" err="1"/>
              <a:t>ditulis</a:t>
            </a:r>
            <a:r>
              <a:rPr lang="en-US" sz="2200" dirty="0"/>
              <a:t>.  Log  </a:t>
            </a:r>
            <a:r>
              <a:rPr lang="en-US" sz="2200" dirty="0" err="1"/>
              <a:t>dapat</a:t>
            </a:r>
            <a:r>
              <a:rPr lang="en-US" sz="2200" dirty="0"/>
              <a:t>  </a:t>
            </a:r>
            <a:r>
              <a:rPr lang="en-US" sz="2200" dirty="0" err="1"/>
              <a:t>digunakan</a:t>
            </a:r>
            <a:r>
              <a:rPr lang="en-US" sz="2200" dirty="0"/>
              <a:t>  </a:t>
            </a:r>
            <a:r>
              <a:rPr lang="en-US" sz="2200" dirty="0" err="1"/>
              <a:t>untuk</a:t>
            </a:r>
            <a:r>
              <a:rPr lang="en-US" sz="2200" dirty="0"/>
              <a:t>  </a:t>
            </a:r>
            <a:r>
              <a:rPr lang="en-US" sz="2200" dirty="0" err="1"/>
              <a:t>membatalkan</a:t>
            </a:r>
            <a:r>
              <a:rPr lang="en-US" sz="2200" dirty="0"/>
              <a:t>  </a:t>
            </a:r>
            <a:r>
              <a:rPr lang="en-US" sz="2200" dirty="0" err="1"/>
              <a:t>dan</a:t>
            </a:r>
            <a:r>
              <a:rPr lang="en-US" sz="2200" dirty="0"/>
              <a:t>  </a:t>
            </a:r>
            <a:r>
              <a:rPr lang="en-US" sz="2200" dirty="0" err="1"/>
              <a:t>mengulang</a:t>
            </a:r>
            <a:r>
              <a:rPr lang="en-US" sz="2200" dirty="0"/>
              <a:t> </a:t>
            </a:r>
            <a:r>
              <a:rPr lang="en-US" sz="2200" dirty="0" err="1"/>
              <a:t>kembali</a:t>
            </a:r>
            <a:r>
              <a:rPr lang="en-US" sz="2200" dirty="0"/>
              <a:t> </a:t>
            </a:r>
            <a:r>
              <a:rPr lang="en-US" sz="2200" dirty="0" err="1"/>
              <a:t>transaksi</a:t>
            </a:r>
            <a:r>
              <a:rPr lang="en-US" sz="2200" dirty="0"/>
              <a:t> </a:t>
            </a:r>
            <a:r>
              <a:rPr lang="en-US" sz="2200" dirty="0" err="1"/>
              <a:t>pada</a:t>
            </a:r>
            <a:r>
              <a:rPr lang="en-US" sz="2200" dirty="0"/>
              <a:t> </a:t>
            </a:r>
            <a:r>
              <a:rPr lang="en-US" sz="2200" dirty="0" err="1"/>
              <a:t>saat</a:t>
            </a:r>
            <a:r>
              <a:rPr lang="en-US" sz="2200" dirty="0"/>
              <a:t> </a:t>
            </a:r>
            <a:r>
              <a:rPr lang="en-US" sz="2200" dirty="0" err="1"/>
              <a:t>terjadi</a:t>
            </a:r>
            <a:r>
              <a:rPr lang="en-US" sz="2200" dirty="0"/>
              <a:t> </a:t>
            </a:r>
            <a:r>
              <a:rPr lang="en-US" sz="2200" dirty="0" err="1"/>
              <a:t>kegagalan</a:t>
            </a:r>
            <a:r>
              <a:rPr lang="en-US" sz="2200" dirty="0"/>
              <a:t>.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D4C2D-852B-478A-BA69-DA29363B78A8}" type="slidenum">
              <a:rPr lang="en-US" altLang="en-US"/>
              <a:pPr/>
              <a:t>49</a:t>
            </a:fld>
            <a:endParaRPr lang="en-US" alt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171F3-F8BB-463A-A933-EDE75F13D80E}" type="datetime1">
              <a:rPr lang="en-US" smtClean="0"/>
              <a:t>1/5/2012</a:t>
            </a:fld>
            <a:endParaRPr lang="en-SG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SG" smtClean="0"/>
              <a:t>Basis Data</a:t>
            </a:r>
            <a:endParaRPr lang="en-S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Database Recovery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Kebutuhan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kontrol</a:t>
            </a:r>
            <a:r>
              <a:rPr lang="en-US" dirty="0" smtClean="0"/>
              <a:t> </a:t>
            </a:r>
            <a:r>
              <a:rPr lang="en-US" dirty="0" err="1" smtClean="0"/>
              <a:t>pemulihan</a:t>
            </a:r>
            <a:r>
              <a:rPr lang="en-US" dirty="0" smtClean="0"/>
              <a:t> </a:t>
            </a:r>
            <a:r>
              <a:rPr lang="en-US" dirty="0" err="1" smtClean="0"/>
              <a:t>disebabkan</a:t>
            </a:r>
            <a:r>
              <a:rPr lang="en-US" dirty="0" smtClean="0"/>
              <a:t> </a:t>
            </a:r>
            <a:r>
              <a:rPr lang="en-US" dirty="0" err="1" smtClean="0"/>
              <a:t>penyimpanan</a:t>
            </a:r>
            <a:r>
              <a:rPr lang="en-US" dirty="0" smtClean="0"/>
              <a:t> data </a:t>
            </a:r>
            <a:r>
              <a:rPr lang="en-US" dirty="0" err="1" smtClean="0"/>
              <a:t>umumnya</a:t>
            </a:r>
            <a:r>
              <a:rPr lang="en-US" dirty="0" smtClean="0"/>
              <a:t> </a:t>
            </a:r>
            <a:r>
              <a:rPr lang="en-US" dirty="0" err="1" smtClean="0"/>
              <a:t>kurang</a:t>
            </a:r>
            <a:r>
              <a:rPr lang="en-US" dirty="0" smtClean="0"/>
              <a:t> </a:t>
            </a:r>
            <a:r>
              <a:rPr lang="en-US" dirty="0" err="1" smtClean="0"/>
              <a:t>tahan</a:t>
            </a:r>
            <a:r>
              <a:rPr lang="en-US" dirty="0" smtClean="0"/>
              <a:t> </a:t>
            </a:r>
            <a:r>
              <a:rPr lang="en-US" dirty="0" err="1" smtClean="0"/>
              <a:t>uji</a:t>
            </a:r>
            <a:endParaRPr lang="en-SG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F6A9B-EE00-4E98-A014-BF6DCC2B8D76}" type="datetime1">
              <a:rPr lang="en-US" smtClean="0"/>
              <a:t>1/5/2012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SG" smtClean="0"/>
              <a:t>Basis Data</a:t>
            </a:r>
            <a:endParaRPr lang="en-SG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2371F-35CD-4A4B-AF87-E697A7901DF7}" type="slidenum">
              <a:rPr lang="en-SG" smtClean="0"/>
              <a:pPr/>
              <a:t>5</a:t>
            </a:fld>
            <a:endParaRPr lang="en-S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Fasilitas</a:t>
            </a:r>
            <a:r>
              <a:rPr lang="en-US" dirty="0" smtClean="0"/>
              <a:t> Recovery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</a:pPr>
            <a:r>
              <a:rPr lang="en-US" dirty="0" smtClean="0"/>
              <a:t>DBMS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menyediakan</a:t>
            </a:r>
            <a:r>
              <a:rPr lang="en-US" dirty="0" smtClean="0"/>
              <a:t> </a:t>
            </a:r>
            <a:r>
              <a:rPr lang="en-US" dirty="0" err="1" smtClean="0"/>
              <a:t>fasilitas</a:t>
            </a:r>
            <a:r>
              <a:rPr lang="en-US" dirty="0" smtClean="0"/>
              <a:t> </a:t>
            </a:r>
            <a:r>
              <a:rPr lang="en-US" dirty="0" err="1" smtClean="0"/>
              <a:t>berikut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mendukung</a:t>
            </a:r>
            <a:r>
              <a:rPr lang="en-US" dirty="0" smtClean="0"/>
              <a:t> </a:t>
            </a:r>
            <a:r>
              <a:rPr lang="en-US" dirty="0" err="1" smtClean="0"/>
              <a:t>pemulihan</a:t>
            </a:r>
            <a:r>
              <a:rPr lang="en-US" dirty="0" smtClean="0"/>
              <a:t>, </a:t>
            </a:r>
            <a:r>
              <a:rPr lang="en-US" dirty="0" err="1" smtClean="0"/>
              <a:t>yaitu</a:t>
            </a:r>
            <a:r>
              <a:rPr lang="en-US" dirty="0" smtClean="0"/>
              <a:t>:</a:t>
            </a:r>
          </a:p>
          <a:p>
            <a:pPr lvl="1">
              <a:lnSpc>
                <a:spcPct val="120000"/>
              </a:lnSpc>
            </a:pPr>
            <a:r>
              <a:rPr lang="en-US" dirty="0" err="1" smtClean="0"/>
              <a:t>Mekanisme</a:t>
            </a:r>
            <a:r>
              <a:rPr lang="en-US" dirty="0" smtClean="0"/>
              <a:t> </a:t>
            </a:r>
            <a:r>
              <a:rPr lang="en-US" b="1" i="1" dirty="0" smtClean="0"/>
              <a:t>back up</a:t>
            </a:r>
            <a:r>
              <a:rPr lang="en-US" dirty="0" smtClean="0"/>
              <a:t>, yang </a:t>
            </a:r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salinan</a:t>
            </a:r>
            <a:r>
              <a:rPr lang="en-US" dirty="0" smtClean="0"/>
              <a:t> basis data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periodik</a:t>
            </a:r>
            <a:endParaRPr lang="en-US" dirty="0" smtClean="0"/>
          </a:p>
          <a:p>
            <a:pPr lvl="1">
              <a:lnSpc>
                <a:spcPct val="120000"/>
              </a:lnSpc>
            </a:pPr>
            <a:r>
              <a:rPr lang="en-US" b="1" i="1" dirty="0" smtClean="0"/>
              <a:t>Logging</a:t>
            </a:r>
            <a:r>
              <a:rPr lang="en-US" dirty="0" smtClean="0"/>
              <a:t>, yang </a:t>
            </a:r>
            <a:r>
              <a:rPr lang="en-US" dirty="0" err="1" smtClean="0"/>
              <a:t>menyimpan</a:t>
            </a:r>
            <a:r>
              <a:rPr lang="en-US" dirty="0" smtClean="0"/>
              <a:t> </a:t>
            </a:r>
            <a:r>
              <a:rPr lang="en-US" dirty="0" err="1" smtClean="0"/>
              <a:t>catatan</a:t>
            </a:r>
            <a:r>
              <a:rPr lang="en-US" dirty="0" smtClean="0"/>
              <a:t> </a:t>
            </a:r>
            <a:r>
              <a:rPr lang="en-US" dirty="0" err="1" smtClean="0"/>
              <a:t>keadaan</a:t>
            </a:r>
            <a:r>
              <a:rPr lang="en-US" dirty="0" smtClean="0"/>
              <a:t> </a:t>
            </a:r>
            <a:r>
              <a:rPr lang="en-US" dirty="0" err="1" smtClean="0"/>
              <a:t>transaksi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perubahan</a:t>
            </a:r>
            <a:r>
              <a:rPr lang="en-US" dirty="0" smtClean="0"/>
              <a:t> basis data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smtClean="0"/>
              <a:t>DBMS  </a:t>
            </a:r>
            <a:r>
              <a:rPr lang="en-US" dirty="0" err="1" smtClean="0"/>
              <a:t>memelihara</a:t>
            </a:r>
            <a:r>
              <a:rPr lang="en-US" dirty="0" smtClean="0"/>
              <a:t>  file  </a:t>
            </a:r>
            <a:r>
              <a:rPr lang="en-US" dirty="0" err="1" smtClean="0"/>
              <a:t>khusus</a:t>
            </a:r>
            <a:r>
              <a:rPr lang="en-US" dirty="0" smtClean="0"/>
              <a:t>  yang  </a:t>
            </a:r>
            <a:r>
              <a:rPr lang="en-US" dirty="0" err="1" smtClean="0"/>
              <a:t>disebut</a:t>
            </a:r>
            <a:r>
              <a:rPr lang="en-US" dirty="0" smtClean="0"/>
              <a:t>  Log  (Journal)  yang </a:t>
            </a:r>
            <a:r>
              <a:rPr lang="en-US" dirty="0" err="1" smtClean="0"/>
              <a:t>menyediakan</a:t>
            </a:r>
            <a:r>
              <a:rPr lang="en-US" dirty="0" smtClean="0"/>
              <a:t>   </a:t>
            </a:r>
            <a:r>
              <a:rPr lang="en-US" dirty="0" err="1" smtClean="0"/>
              <a:t>informasi</a:t>
            </a:r>
            <a:r>
              <a:rPr lang="en-US" dirty="0" smtClean="0"/>
              <a:t>   </a:t>
            </a:r>
            <a:r>
              <a:rPr lang="en-US" dirty="0" err="1" smtClean="0"/>
              <a:t>mengenai</a:t>
            </a:r>
            <a:r>
              <a:rPr lang="en-US" dirty="0" smtClean="0"/>
              <a:t>   </a:t>
            </a:r>
            <a:r>
              <a:rPr lang="en-US" dirty="0" err="1" smtClean="0"/>
              <a:t>seluruh</a:t>
            </a:r>
            <a:r>
              <a:rPr lang="en-US" dirty="0" smtClean="0"/>
              <a:t>   </a:t>
            </a:r>
            <a:r>
              <a:rPr lang="en-US" dirty="0" err="1" smtClean="0"/>
              <a:t>perubahan</a:t>
            </a:r>
            <a:r>
              <a:rPr lang="en-US" dirty="0" smtClean="0"/>
              <a:t>   yang   </a:t>
            </a:r>
            <a:r>
              <a:rPr lang="en-US" dirty="0" err="1" smtClean="0"/>
              <a:t>terjadi</a:t>
            </a:r>
            <a:r>
              <a:rPr lang="en-US" dirty="0" smtClean="0"/>
              <a:t>   </a:t>
            </a:r>
            <a:r>
              <a:rPr lang="en-US" dirty="0" err="1" smtClean="0"/>
              <a:t>pada</a:t>
            </a:r>
            <a:r>
              <a:rPr lang="en-US" dirty="0" smtClean="0"/>
              <a:t> basis data.</a:t>
            </a:r>
          </a:p>
          <a:p>
            <a:pPr lvl="1">
              <a:lnSpc>
                <a:spcPct val="120000"/>
              </a:lnSpc>
            </a:pPr>
            <a:r>
              <a:rPr lang="en-US" b="1" i="1" dirty="0" smtClean="0"/>
              <a:t>Checkpoint</a:t>
            </a:r>
            <a:r>
              <a:rPr lang="en-US" dirty="0" smtClean="0"/>
              <a:t>, yang </a:t>
            </a:r>
            <a:r>
              <a:rPr lang="en-US" dirty="0" err="1" smtClean="0"/>
              <a:t>memungkinkan</a:t>
            </a:r>
            <a:r>
              <a:rPr lang="en-US" dirty="0" smtClean="0"/>
              <a:t> </a:t>
            </a:r>
            <a:r>
              <a:rPr lang="en-US" dirty="0" err="1" smtClean="0"/>
              <a:t>perubahan</a:t>
            </a:r>
            <a:r>
              <a:rPr lang="en-US" dirty="0" smtClean="0"/>
              <a:t> basis data yang </a:t>
            </a:r>
            <a:r>
              <a:rPr lang="en-US" dirty="0" err="1" smtClean="0"/>
              <a:t>sedang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pengembangan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permanen</a:t>
            </a:r>
            <a:endParaRPr lang="en-US" dirty="0" smtClean="0"/>
          </a:p>
          <a:p>
            <a:pPr lvl="1">
              <a:lnSpc>
                <a:spcPct val="120000"/>
              </a:lnSpc>
            </a:pPr>
            <a:r>
              <a:rPr lang="en-US" b="1" i="1" dirty="0" smtClean="0"/>
              <a:t>Recovery Manager</a:t>
            </a:r>
            <a:r>
              <a:rPr lang="en-US" dirty="0" smtClean="0"/>
              <a:t>, yang </a:t>
            </a:r>
            <a:r>
              <a:rPr lang="en-US" dirty="0" err="1" smtClean="0"/>
              <a:t>mengizinkan</a:t>
            </a:r>
            <a:r>
              <a:rPr lang="en-US" dirty="0" smtClean="0"/>
              <a:t> DBMS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menyimpan</a:t>
            </a:r>
            <a:r>
              <a:rPr lang="en-US" dirty="0" smtClean="0"/>
              <a:t> basis data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keadaan</a:t>
            </a:r>
            <a:r>
              <a:rPr lang="en-US" dirty="0" smtClean="0"/>
              <a:t> </a:t>
            </a:r>
            <a:r>
              <a:rPr lang="en-US" dirty="0" err="1" smtClean="0"/>
              <a:t>konsisten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kerusakan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kesalahan</a:t>
            </a:r>
            <a:endParaRPr lang="en-SG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E0279-02E9-4DB6-9487-62DDD9FD81BA}" type="datetime1">
              <a:rPr lang="en-US" smtClean="0"/>
              <a:t>1/5/2012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SG" smtClean="0"/>
              <a:t>Basis Data</a:t>
            </a:r>
            <a:endParaRPr lang="en-SG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2371F-35CD-4A4B-AF87-E697A7901DF7}" type="slidenum">
              <a:rPr lang="en-SG" smtClean="0"/>
              <a:pPr/>
              <a:t>50</a:t>
            </a:fld>
            <a:endParaRPr lang="en-S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SG" sz="2200" dirty="0" err="1" smtClean="0"/>
              <a:t>Strategi</a:t>
            </a:r>
            <a:r>
              <a:rPr lang="en-SG" sz="2200" dirty="0" smtClean="0"/>
              <a:t> Backup yang </a:t>
            </a:r>
            <a:r>
              <a:rPr lang="en-SG" sz="2200" dirty="0" err="1" smtClean="0"/>
              <a:t>baik</a:t>
            </a:r>
            <a:r>
              <a:rPr lang="en-SG" sz="2200" dirty="0" smtClean="0"/>
              <a:t> </a:t>
            </a:r>
            <a:r>
              <a:rPr lang="en-SG" sz="2200" dirty="0" err="1" smtClean="0"/>
              <a:t>adalah</a:t>
            </a:r>
            <a:r>
              <a:rPr lang="en-SG" sz="2200" dirty="0" smtClean="0"/>
              <a:t>:</a:t>
            </a:r>
          </a:p>
          <a:p>
            <a:pPr lvl="1">
              <a:lnSpc>
                <a:spcPct val="100000"/>
              </a:lnSpc>
            </a:pPr>
            <a:r>
              <a:rPr lang="en-SG" sz="2200" dirty="0" err="1" smtClean="0"/>
              <a:t>Sistem</a:t>
            </a:r>
            <a:r>
              <a:rPr lang="en-SG" sz="2200" dirty="0" smtClean="0"/>
              <a:t> yang </a:t>
            </a:r>
            <a:r>
              <a:rPr lang="en-SG" sz="2200" dirty="0" err="1" smtClean="0"/>
              <a:t>terlindung</a:t>
            </a:r>
            <a:r>
              <a:rPr lang="en-SG" sz="2200" dirty="0" smtClean="0"/>
              <a:t> </a:t>
            </a:r>
            <a:r>
              <a:rPr lang="en-SG" sz="2200" dirty="0" err="1" smtClean="0"/>
              <a:t>dari</a:t>
            </a:r>
            <a:r>
              <a:rPr lang="en-SG" sz="2200" dirty="0" smtClean="0"/>
              <a:t> </a:t>
            </a:r>
            <a:r>
              <a:rPr lang="en-SG" sz="2200" dirty="0" err="1" smtClean="0"/>
              <a:t>kesalahan</a:t>
            </a:r>
            <a:r>
              <a:rPr lang="en-SG" sz="2200" dirty="0" smtClean="0"/>
              <a:t> </a:t>
            </a:r>
            <a:r>
              <a:rPr lang="en-SG" sz="2200" dirty="0" err="1" smtClean="0"/>
              <a:t>sehari-hari</a:t>
            </a:r>
            <a:r>
              <a:rPr lang="en-SG" sz="2200" dirty="0" smtClean="0"/>
              <a:t> operator. </a:t>
            </a:r>
          </a:p>
          <a:p>
            <a:pPr lvl="1">
              <a:lnSpc>
                <a:spcPct val="100000"/>
              </a:lnSpc>
            </a:pPr>
            <a:r>
              <a:rPr lang="en-SG" sz="2200" dirty="0" smtClean="0"/>
              <a:t>Si</a:t>
            </a:r>
            <a:r>
              <a:rPr lang="en-US" sz="2200" dirty="0" smtClean="0"/>
              <a:t>stem yang </a:t>
            </a:r>
            <a:r>
              <a:rPr lang="en-US" sz="2200" dirty="0" err="1" smtClean="0"/>
              <a:t>terlindung</a:t>
            </a:r>
            <a:r>
              <a:rPr lang="en-US" sz="2200" dirty="0" smtClean="0"/>
              <a:t> </a:t>
            </a:r>
            <a:r>
              <a:rPr lang="en-US" sz="2200" dirty="0" err="1" smtClean="0"/>
              <a:t>dari</a:t>
            </a:r>
            <a:r>
              <a:rPr lang="en-US" sz="2200" dirty="0" smtClean="0"/>
              <a:t> </a:t>
            </a:r>
            <a:r>
              <a:rPr lang="en-US" sz="2200" dirty="0" err="1" smtClean="0"/>
              <a:t>kesalahan</a:t>
            </a:r>
            <a:r>
              <a:rPr lang="en-US" sz="2200" dirty="0" smtClean="0"/>
              <a:t> </a:t>
            </a:r>
            <a:r>
              <a:rPr lang="en-US" sz="2200" i="1" dirty="0" smtClean="0"/>
              <a:t>hardware</a:t>
            </a:r>
            <a:r>
              <a:rPr lang="en-US" sz="2200" dirty="0" smtClean="0"/>
              <a:t> </a:t>
            </a:r>
            <a:r>
              <a:rPr lang="en-US" sz="2200" dirty="0" err="1" smtClean="0"/>
              <a:t>atau</a:t>
            </a:r>
            <a:r>
              <a:rPr lang="en-US" sz="2200" dirty="0" smtClean="0"/>
              <a:t> </a:t>
            </a:r>
            <a:r>
              <a:rPr lang="en-US" sz="2200" i="1" dirty="0" smtClean="0"/>
              <a:t>software</a:t>
            </a:r>
            <a:r>
              <a:rPr lang="en-US" sz="2200" dirty="0" smtClean="0"/>
              <a:t> </a:t>
            </a:r>
            <a:endParaRPr lang="en-SG" sz="2200" dirty="0" smtClean="0"/>
          </a:p>
          <a:p>
            <a:pPr lvl="1">
              <a:lnSpc>
                <a:spcPct val="100000"/>
              </a:lnSpc>
            </a:pPr>
            <a:r>
              <a:rPr lang="en-SG" sz="2200" dirty="0" err="1" smtClean="0"/>
              <a:t>Sistem</a:t>
            </a:r>
            <a:r>
              <a:rPr lang="en-SG" sz="2200" dirty="0" smtClean="0"/>
              <a:t> yang </a:t>
            </a:r>
            <a:r>
              <a:rPr lang="en-SG" sz="2200" dirty="0" err="1" smtClean="0"/>
              <a:t>terlindung</a:t>
            </a:r>
            <a:r>
              <a:rPr lang="en-SG" sz="2200" dirty="0" smtClean="0"/>
              <a:t> </a:t>
            </a:r>
            <a:r>
              <a:rPr lang="en-SG" sz="2200" dirty="0" err="1" smtClean="0"/>
              <a:t>dari</a:t>
            </a:r>
            <a:r>
              <a:rPr lang="en-SG" sz="2200" dirty="0" smtClean="0"/>
              <a:t> </a:t>
            </a:r>
            <a:r>
              <a:rPr lang="en-SG" sz="2200" dirty="0" err="1" smtClean="0"/>
              <a:t>pengrusakan</a:t>
            </a:r>
            <a:r>
              <a:rPr lang="en-SG" sz="2200" dirty="0" smtClean="0"/>
              <a:t>, </a:t>
            </a:r>
            <a:r>
              <a:rPr lang="en-SG" sz="2200" dirty="0" err="1" smtClean="0"/>
              <a:t>pencurian</a:t>
            </a:r>
            <a:r>
              <a:rPr lang="en-SG" sz="2200" dirty="0" smtClean="0"/>
              <a:t> </a:t>
            </a:r>
            <a:r>
              <a:rPr lang="en-SG" sz="2200" dirty="0" err="1" smtClean="0"/>
              <a:t>atau</a:t>
            </a:r>
            <a:r>
              <a:rPr lang="en-SG" sz="2200" dirty="0" smtClean="0"/>
              <a:t> </a:t>
            </a:r>
            <a:r>
              <a:rPr lang="en-SG" sz="2200" dirty="0" err="1" smtClean="0"/>
              <a:t>bencana</a:t>
            </a:r>
            <a:r>
              <a:rPr lang="en-SG" sz="2200" dirty="0" smtClean="0"/>
              <a:t> </a:t>
            </a:r>
            <a:r>
              <a:rPr lang="en-SG" sz="2200" dirty="0" err="1" smtClean="0"/>
              <a:t>alam</a:t>
            </a:r>
            <a:r>
              <a:rPr lang="en-SG" sz="2200" dirty="0" smtClean="0"/>
              <a:t> </a:t>
            </a:r>
          </a:p>
          <a:p>
            <a:pPr lvl="1">
              <a:lnSpc>
                <a:spcPct val="100000"/>
              </a:lnSpc>
            </a:pPr>
            <a:r>
              <a:rPr lang="en-SG" sz="2200" dirty="0" err="1" smtClean="0"/>
              <a:t>Menyediakan</a:t>
            </a:r>
            <a:r>
              <a:rPr lang="en-SG" sz="2200" dirty="0" smtClean="0"/>
              <a:t> </a:t>
            </a:r>
            <a:r>
              <a:rPr lang="en-SG" sz="2200" dirty="0" err="1" smtClean="0"/>
              <a:t>sebuah</a:t>
            </a:r>
            <a:r>
              <a:rPr lang="en-SG" sz="2200" dirty="0" smtClean="0"/>
              <a:t> </a:t>
            </a:r>
            <a:r>
              <a:rPr lang="en-SG" sz="2200" dirty="0" err="1" smtClean="0"/>
              <a:t>mekanisme</a:t>
            </a:r>
            <a:r>
              <a:rPr lang="en-SG" sz="2200" dirty="0" smtClean="0"/>
              <a:t> yang </a:t>
            </a:r>
            <a:r>
              <a:rPr lang="en-SG" sz="2200" dirty="0" err="1" smtClean="0"/>
              <a:t>siap</a:t>
            </a:r>
            <a:r>
              <a:rPr lang="en-SG" sz="2200" dirty="0" smtClean="0"/>
              <a:t> </a:t>
            </a:r>
            <a:r>
              <a:rPr lang="en-SG" sz="2200" dirty="0" err="1" smtClean="0"/>
              <a:t>untuk</a:t>
            </a:r>
            <a:r>
              <a:rPr lang="en-SG" sz="2200" dirty="0" smtClean="0"/>
              <a:t> </a:t>
            </a:r>
            <a:r>
              <a:rPr lang="en-SG" sz="2200" dirty="0" err="1" smtClean="0"/>
              <a:t>hidup</a:t>
            </a:r>
            <a:r>
              <a:rPr lang="en-SG" sz="2200" dirty="0" smtClean="0"/>
              <a:t> </a:t>
            </a:r>
            <a:r>
              <a:rPr lang="en-SG" sz="2200" dirty="0" err="1" smtClean="0"/>
              <a:t>dan</a:t>
            </a:r>
            <a:r>
              <a:rPr lang="en-SG" sz="2200" dirty="0" smtClean="0"/>
              <a:t> </a:t>
            </a:r>
            <a:r>
              <a:rPr lang="en-SG" sz="2200" dirty="0" err="1" smtClean="0"/>
              <a:t>bekerja</a:t>
            </a:r>
            <a:r>
              <a:rPr lang="en-SG" sz="2200" dirty="0" smtClean="0"/>
              <a:t> </a:t>
            </a:r>
            <a:r>
              <a:rPr lang="en-SG" sz="2200" dirty="0" err="1" smtClean="0"/>
              <a:t>lagi</a:t>
            </a:r>
            <a:r>
              <a:rPr lang="en-SG" sz="2200" dirty="0" smtClean="0"/>
              <a:t> </a:t>
            </a:r>
            <a:r>
              <a:rPr lang="en-SG" sz="2200" dirty="0" err="1" smtClean="0"/>
              <a:t>dengan</a:t>
            </a:r>
            <a:r>
              <a:rPr lang="en-SG" sz="2200" dirty="0" smtClean="0"/>
              <a:t> </a:t>
            </a:r>
            <a:r>
              <a:rPr lang="en-SG" sz="2200" dirty="0" err="1" smtClean="0"/>
              <a:t>cepat</a:t>
            </a:r>
            <a:r>
              <a:rPr lang="en-SG" sz="2200" dirty="0" smtClean="0"/>
              <a:t> </a:t>
            </a:r>
            <a:r>
              <a:rPr lang="en-SG" sz="2200" dirty="0" err="1" smtClean="0"/>
              <a:t>setelah</a:t>
            </a:r>
            <a:r>
              <a:rPr lang="en-SG" sz="2200" dirty="0" smtClean="0"/>
              <a:t> </a:t>
            </a:r>
            <a:r>
              <a:rPr lang="en-SG" sz="2200" dirty="0" err="1" smtClean="0"/>
              <a:t>terjadi</a:t>
            </a:r>
            <a:r>
              <a:rPr lang="en-SG" sz="2200" dirty="0" smtClean="0"/>
              <a:t> </a:t>
            </a:r>
            <a:r>
              <a:rPr lang="en-SG" sz="2200" dirty="0" err="1" smtClean="0"/>
              <a:t>kesalahan</a:t>
            </a:r>
            <a:r>
              <a:rPr lang="en-SG" sz="2200" dirty="0" smtClean="0"/>
              <a:t>, </a:t>
            </a:r>
            <a:r>
              <a:rPr lang="en-SG" sz="2200" dirty="0" err="1" smtClean="0"/>
              <a:t>kerusakan</a:t>
            </a:r>
            <a:r>
              <a:rPr lang="en-SG" sz="2200" dirty="0" smtClean="0"/>
              <a:t> </a:t>
            </a:r>
            <a:r>
              <a:rPr lang="en-SG" sz="2200" dirty="0" err="1" smtClean="0"/>
              <a:t>atau</a:t>
            </a:r>
            <a:r>
              <a:rPr lang="en-SG" sz="2200" dirty="0" smtClean="0"/>
              <a:t> </a:t>
            </a:r>
            <a:r>
              <a:rPr lang="en-SG" sz="2200" dirty="0" err="1" smtClean="0"/>
              <a:t>bencana</a:t>
            </a:r>
            <a:r>
              <a:rPr lang="en-SG" sz="2200" dirty="0" smtClean="0"/>
              <a:t>, </a:t>
            </a:r>
            <a:r>
              <a:rPr lang="en-SG" sz="2200" dirty="0" err="1" smtClean="0"/>
              <a:t>dimana</a:t>
            </a:r>
            <a:r>
              <a:rPr lang="en-SG" sz="2200" dirty="0" smtClean="0"/>
              <a:t> </a:t>
            </a:r>
            <a:r>
              <a:rPr lang="en-SG" sz="2200" dirty="0" err="1" smtClean="0"/>
              <a:t>semua</a:t>
            </a:r>
            <a:r>
              <a:rPr lang="en-SG" sz="2200" dirty="0" smtClean="0"/>
              <a:t> data </a:t>
            </a:r>
            <a:r>
              <a:rPr lang="en-SG" sz="2200" dirty="0" err="1" smtClean="0"/>
              <a:t>dapat</a:t>
            </a:r>
            <a:r>
              <a:rPr lang="en-SG" sz="2200" dirty="0" smtClean="0"/>
              <a:t> </a:t>
            </a:r>
            <a:r>
              <a:rPr lang="en-SG" sz="2200" dirty="0" err="1" smtClean="0"/>
              <a:t>diakses</a:t>
            </a:r>
            <a:r>
              <a:rPr lang="en-SG" sz="2200" dirty="0" smtClean="0"/>
              <a:t> </a:t>
            </a:r>
            <a:r>
              <a:rPr lang="en-SG" sz="2200" dirty="0" err="1" smtClean="0"/>
              <a:t>pada</a:t>
            </a:r>
            <a:r>
              <a:rPr lang="en-SG" sz="2200" dirty="0" smtClean="0"/>
              <a:t> </a:t>
            </a:r>
            <a:r>
              <a:rPr lang="en-SG" sz="2200" dirty="0" err="1" smtClean="0"/>
              <a:t>komputer</a:t>
            </a:r>
            <a:r>
              <a:rPr lang="en-SG" sz="2200" dirty="0" smtClean="0"/>
              <a:t> yang </a:t>
            </a:r>
            <a:r>
              <a:rPr lang="en-SG" sz="2200" dirty="0" err="1" smtClean="0"/>
              <a:t>siap</a:t>
            </a:r>
            <a:r>
              <a:rPr lang="en-SG" sz="2200" dirty="0" smtClean="0"/>
              <a:t> </a:t>
            </a:r>
            <a:r>
              <a:rPr lang="en-SG" sz="2200" dirty="0" err="1" smtClean="0"/>
              <a:t>dengan</a:t>
            </a:r>
            <a:r>
              <a:rPr lang="en-SG" sz="2200" dirty="0" smtClean="0"/>
              <a:t> </a:t>
            </a:r>
            <a:r>
              <a:rPr lang="en-SG" sz="2200" dirty="0" err="1" smtClean="0"/>
              <a:t>softwarenya</a:t>
            </a:r>
            <a:r>
              <a:rPr lang="en-SG" sz="2200" dirty="0" smtClean="0"/>
              <a:t>. </a:t>
            </a:r>
          </a:p>
          <a:p>
            <a:pPr lvl="1">
              <a:lnSpc>
                <a:spcPct val="100000"/>
              </a:lnSpc>
            </a:pPr>
            <a:r>
              <a:rPr lang="en-SG" sz="2200" dirty="0" err="1" smtClean="0"/>
              <a:t>Strategi</a:t>
            </a:r>
            <a:r>
              <a:rPr lang="en-SG" sz="2200" dirty="0" smtClean="0"/>
              <a:t> </a:t>
            </a:r>
            <a:r>
              <a:rPr lang="en-SG" sz="2200" dirty="0" err="1" smtClean="0"/>
              <a:t>ini</a:t>
            </a:r>
            <a:r>
              <a:rPr lang="en-SG" sz="2200" dirty="0" smtClean="0"/>
              <a:t> </a:t>
            </a:r>
            <a:r>
              <a:rPr lang="en-SG" sz="2200" dirty="0" err="1" smtClean="0"/>
              <a:t>terasa</a:t>
            </a:r>
            <a:r>
              <a:rPr lang="en-SG" sz="2200" dirty="0" smtClean="0"/>
              <a:t> </a:t>
            </a:r>
            <a:r>
              <a:rPr lang="en-SG" sz="2200" dirty="0" err="1" smtClean="0"/>
              <a:t>nyaman</a:t>
            </a:r>
            <a:r>
              <a:rPr lang="en-SG" sz="2200" dirty="0" smtClean="0"/>
              <a:t> </a:t>
            </a:r>
            <a:r>
              <a:rPr lang="en-SG" sz="2200" dirty="0" err="1" smtClean="0"/>
              <a:t>dan</a:t>
            </a:r>
            <a:r>
              <a:rPr lang="en-SG" sz="2200" dirty="0" smtClean="0"/>
              <a:t> </a:t>
            </a:r>
            <a:r>
              <a:rPr lang="en-SG" sz="2200" dirty="0" err="1" smtClean="0"/>
              <a:t>tetap</a:t>
            </a:r>
            <a:r>
              <a:rPr lang="en-SG" sz="2200" dirty="0" smtClean="0"/>
              <a:t> </a:t>
            </a:r>
            <a:r>
              <a:rPr lang="en-SG" sz="2200" dirty="0" err="1" smtClean="0"/>
              <a:t>konsisten</a:t>
            </a:r>
            <a:r>
              <a:rPr lang="en-SG" sz="2200" dirty="0" smtClean="0"/>
              <a:t> </a:t>
            </a:r>
            <a:r>
              <a:rPr lang="en-SG" sz="2200" dirty="0" err="1" smtClean="0"/>
              <a:t>dalam</a:t>
            </a:r>
            <a:r>
              <a:rPr lang="en-SG" sz="2200" dirty="0" smtClean="0"/>
              <a:t> </a:t>
            </a:r>
            <a:r>
              <a:rPr lang="en-SG" sz="2200" dirty="0" err="1" smtClean="0"/>
              <a:t>penerapannya</a:t>
            </a:r>
            <a:r>
              <a:rPr lang="en-SG" sz="2200" dirty="0" smtClean="0"/>
              <a:t>. </a:t>
            </a:r>
          </a:p>
          <a:p>
            <a:pPr>
              <a:lnSpc>
                <a:spcPct val="100000"/>
              </a:lnSpc>
            </a:pPr>
            <a:endParaRPr lang="en-SG" sz="22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2043A-1476-4058-A441-91A83B205670}" type="datetime1">
              <a:rPr lang="en-US" smtClean="0"/>
              <a:t>1/5/2012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SG" smtClean="0"/>
              <a:t>Basis Data</a:t>
            </a:r>
            <a:endParaRPr lang="en-SG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2371F-35CD-4A4B-AF87-E697A7901DF7}" type="slidenum">
              <a:rPr lang="en-SG" smtClean="0"/>
              <a:pPr/>
              <a:t>51</a:t>
            </a:fld>
            <a:endParaRPr lang="en-S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dirty="0" err="1" smtClean="0"/>
              <a:t>Prinsip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backup </a:t>
            </a:r>
            <a:r>
              <a:rPr lang="en-US" dirty="0" err="1" smtClean="0"/>
              <a:t>dan</a:t>
            </a:r>
            <a:r>
              <a:rPr lang="en-US" dirty="0" smtClean="0"/>
              <a:t> recovery </a:t>
            </a:r>
            <a:r>
              <a:rPr lang="en-US" dirty="0" err="1" smtClean="0"/>
              <a:t>adalah</a:t>
            </a:r>
            <a:r>
              <a:rPr lang="en-US" dirty="0" smtClean="0"/>
              <a:t>:</a:t>
            </a:r>
            <a:endParaRPr lang="en-SG" dirty="0" smtClean="0"/>
          </a:p>
          <a:p>
            <a:pPr lvl="1"/>
            <a:r>
              <a:rPr lang="en-US" i="1" dirty="0" smtClean="0"/>
              <a:t>Multiplex  online redo logs</a:t>
            </a:r>
            <a:endParaRPr lang="en-SG" dirty="0" smtClean="0"/>
          </a:p>
          <a:p>
            <a:pPr lvl="1"/>
            <a:r>
              <a:rPr lang="en-US" i="1" dirty="0" smtClean="0"/>
              <a:t>Run</a:t>
            </a:r>
            <a:r>
              <a:rPr lang="en-US" dirty="0" smtClean="0"/>
              <a:t> database </a:t>
            </a:r>
            <a:r>
              <a:rPr lang="en-US" dirty="0" err="1" smtClean="0"/>
              <a:t>dalam</a:t>
            </a:r>
            <a:r>
              <a:rPr lang="en-US" dirty="0" smtClean="0"/>
              <a:t> mode ARCHIVELOG  </a:t>
            </a:r>
            <a:r>
              <a:rPr lang="en-US" dirty="0" err="1" smtClean="0"/>
              <a:t>dan</a:t>
            </a:r>
            <a:r>
              <a:rPr lang="en-US" dirty="0" smtClean="0"/>
              <a:t>  </a:t>
            </a:r>
            <a:r>
              <a:rPr lang="en-US" i="1" dirty="0" smtClean="0"/>
              <a:t>archive redo logs</a:t>
            </a:r>
            <a:r>
              <a:rPr lang="en-US" dirty="0" smtClean="0"/>
              <a:t> </a:t>
            </a:r>
            <a:r>
              <a:rPr lang="en-US" dirty="0" err="1" smtClean="0"/>
              <a:t>disimpan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sejumlah</a:t>
            </a:r>
            <a:r>
              <a:rPr lang="en-US" dirty="0" smtClean="0"/>
              <a:t> </a:t>
            </a:r>
            <a:r>
              <a:rPr lang="en-US" dirty="0" err="1" smtClean="0"/>
              <a:t>lokasi</a:t>
            </a:r>
            <a:endParaRPr lang="en-SG" dirty="0" smtClean="0"/>
          </a:p>
          <a:p>
            <a:pPr lvl="1"/>
            <a:r>
              <a:rPr lang="en-SG" dirty="0" err="1" smtClean="0"/>
              <a:t>Buat</a:t>
            </a:r>
            <a:r>
              <a:rPr lang="en-SG" dirty="0" smtClean="0"/>
              <a:t> </a:t>
            </a:r>
            <a:r>
              <a:rPr lang="en-SG" dirty="0" err="1" smtClean="0"/>
              <a:t>salinan</a:t>
            </a:r>
            <a:r>
              <a:rPr lang="en-SG" dirty="0" smtClean="0"/>
              <a:t> </a:t>
            </a:r>
            <a:r>
              <a:rPr lang="en-SG" dirty="0" err="1" smtClean="0"/>
              <a:t>sejumlah</a:t>
            </a:r>
            <a:r>
              <a:rPr lang="en-SG" dirty="0" smtClean="0"/>
              <a:t> </a:t>
            </a:r>
            <a:r>
              <a:rPr lang="en-SG" i="1" dirty="0" smtClean="0"/>
              <a:t>control file</a:t>
            </a:r>
            <a:r>
              <a:rPr lang="en-SG" dirty="0" smtClean="0"/>
              <a:t> yang </a:t>
            </a:r>
            <a:r>
              <a:rPr lang="en-SG" dirty="0" err="1" smtClean="0"/>
              <a:t>konkuren</a:t>
            </a:r>
            <a:endParaRPr lang="en-SG" dirty="0" smtClean="0"/>
          </a:p>
          <a:p>
            <a:pPr lvl="1"/>
            <a:r>
              <a:rPr lang="en-SG" dirty="0" err="1" smtClean="0"/>
              <a:t>Buat</a:t>
            </a:r>
            <a:r>
              <a:rPr lang="en-SG" dirty="0" smtClean="0"/>
              <a:t> backup </a:t>
            </a:r>
            <a:r>
              <a:rPr lang="en-SG" dirty="0" err="1" smtClean="0"/>
              <a:t>secara</a:t>
            </a:r>
            <a:r>
              <a:rPr lang="en-SG" dirty="0" smtClean="0"/>
              <a:t> </a:t>
            </a:r>
            <a:r>
              <a:rPr lang="en-SG" dirty="0" err="1" smtClean="0"/>
              <a:t>teratur</a:t>
            </a:r>
            <a:r>
              <a:rPr lang="en-SG" dirty="0" smtClean="0"/>
              <a:t> </a:t>
            </a:r>
            <a:r>
              <a:rPr lang="en-SG" dirty="0" err="1" smtClean="0"/>
              <a:t>terhadap</a:t>
            </a:r>
            <a:r>
              <a:rPr lang="en-SG" dirty="0" smtClean="0"/>
              <a:t> data file </a:t>
            </a:r>
            <a:r>
              <a:rPr lang="en-SG" dirty="0" err="1" smtClean="0"/>
              <a:t>fisik</a:t>
            </a:r>
            <a:r>
              <a:rPr lang="en-SG" dirty="0" smtClean="0"/>
              <a:t> </a:t>
            </a:r>
            <a:r>
              <a:rPr lang="en-SG" dirty="0" err="1" smtClean="0"/>
              <a:t>dan</a:t>
            </a:r>
            <a:r>
              <a:rPr lang="en-SG" dirty="0" smtClean="0"/>
              <a:t> </a:t>
            </a:r>
            <a:r>
              <a:rPr lang="en-SG" dirty="0" err="1" smtClean="0"/>
              <a:t>simpan</a:t>
            </a:r>
            <a:r>
              <a:rPr lang="en-SG" dirty="0" smtClean="0"/>
              <a:t> </a:t>
            </a:r>
            <a:r>
              <a:rPr lang="en-SG" dirty="0" err="1" smtClean="0"/>
              <a:t>di</a:t>
            </a:r>
            <a:r>
              <a:rPr lang="en-SG" dirty="0" smtClean="0"/>
              <a:t> </a:t>
            </a:r>
            <a:r>
              <a:rPr lang="en-SG" dirty="0" err="1" smtClean="0"/>
              <a:t>tempat</a:t>
            </a:r>
            <a:r>
              <a:rPr lang="en-SG" dirty="0" smtClean="0"/>
              <a:t> yang </a:t>
            </a:r>
            <a:r>
              <a:rPr lang="en-SG" dirty="0" err="1" smtClean="0"/>
              <a:t>aman</a:t>
            </a:r>
            <a:r>
              <a:rPr lang="en-SG" dirty="0" smtClean="0"/>
              <a:t>, </a:t>
            </a:r>
            <a:r>
              <a:rPr lang="en-SG" dirty="0" err="1" smtClean="0"/>
              <a:t>perbanyak</a:t>
            </a:r>
            <a:r>
              <a:rPr lang="en-SG" dirty="0" smtClean="0"/>
              <a:t> copy </a:t>
            </a:r>
            <a:r>
              <a:rPr lang="en-SG" dirty="0" err="1" smtClean="0"/>
              <a:t>jika</a:t>
            </a:r>
            <a:r>
              <a:rPr lang="en-SG" dirty="0" smtClean="0"/>
              <a:t> </a:t>
            </a:r>
            <a:r>
              <a:rPr lang="en-SG" dirty="0" err="1" smtClean="0"/>
              <a:t>mungkin</a:t>
            </a:r>
            <a:endParaRPr lang="en-SG" dirty="0" smtClean="0"/>
          </a:p>
          <a:p>
            <a:pPr>
              <a:buNone/>
            </a:pPr>
            <a:r>
              <a:rPr lang="en-SG" dirty="0" smtClean="0"/>
              <a:t>	</a:t>
            </a:r>
            <a:r>
              <a:rPr lang="en-SG" dirty="0" err="1" smtClean="0"/>
              <a:t>Selama</a:t>
            </a:r>
            <a:r>
              <a:rPr lang="en-SG" dirty="0" smtClean="0"/>
              <a:t> </a:t>
            </a:r>
            <a:r>
              <a:rPr lang="en-SG" dirty="0" err="1" smtClean="0"/>
              <a:t>kita</a:t>
            </a:r>
            <a:r>
              <a:rPr lang="en-SG" dirty="0" smtClean="0"/>
              <a:t> </a:t>
            </a:r>
            <a:r>
              <a:rPr lang="en-SG" dirty="0" err="1" smtClean="0"/>
              <a:t>masih</a:t>
            </a:r>
            <a:r>
              <a:rPr lang="en-SG" dirty="0" smtClean="0"/>
              <a:t> </a:t>
            </a:r>
            <a:r>
              <a:rPr lang="en-SG" dirty="0" err="1" smtClean="0"/>
              <a:t>memiliki</a:t>
            </a:r>
            <a:r>
              <a:rPr lang="en-SG" dirty="0" smtClean="0"/>
              <a:t> </a:t>
            </a:r>
            <a:r>
              <a:rPr lang="en-SG" i="1" dirty="0" smtClean="0"/>
              <a:t>backup</a:t>
            </a:r>
            <a:r>
              <a:rPr lang="en-SG" dirty="0" smtClean="0"/>
              <a:t> database </a:t>
            </a:r>
            <a:r>
              <a:rPr lang="en-SG" dirty="0" err="1" smtClean="0"/>
              <a:t>dan</a:t>
            </a:r>
            <a:r>
              <a:rPr lang="en-SG" dirty="0" smtClean="0"/>
              <a:t> </a:t>
            </a:r>
            <a:r>
              <a:rPr lang="en-SG" i="1" dirty="0" smtClean="0"/>
              <a:t>archive redo logs</a:t>
            </a:r>
            <a:r>
              <a:rPr lang="en-SG" dirty="0" smtClean="0"/>
              <a:t> </a:t>
            </a:r>
            <a:r>
              <a:rPr lang="en-SG" dirty="0" err="1" smtClean="0"/>
              <a:t>di</a:t>
            </a:r>
            <a:r>
              <a:rPr lang="en-SG" dirty="0" smtClean="0"/>
              <a:t> </a:t>
            </a:r>
            <a:r>
              <a:rPr lang="en-SG" dirty="0" err="1" smtClean="0"/>
              <a:t>tempat</a:t>
            </a:r>
            <a:r>
              <a:rPr lang="en-SG" dirty="0" smtClean="0"/>
              <a:t> yang </a:t>
            </a:r>
            <a:r>
              <a:rPr lang="en-SG" dirty="0" err="1" smtClean="0"/>
              <a:t>aman</a:t>
            </a:r>
            <a:r>
              <a:rPr lang="en-SG" dirty="0" smtClean="0"/>
              <a:t>, </a:t>
            </a:r>
            <a:r>
              <a:rPr lang="en-SG" dirty="0" err="1" smtClean="0"/>
              <a:t>maka</a:t>
            </a:r>
            <a:r>
              <a:rPr lang="en-SG" dirty="0" smtClean="0"/>
              <a:t> database original </a:t>
            </a:r>
            <a:r>
              <a:rPr lang="en-SG" dirty="0" err="1" smtClean="0"/>
              <a:t>dapat</a:t>
            </a:r>
            <a:r>
              <a:rPr lang="en-SG" dirty="0" smtClean="0"/>
              <a:t> </a:t>
            </a:r>
            <a:r>
              <a:rPr lang="en-SG" dirty="0" err="1" smtClean="0"/>
              <a:t>dibuat</a:t>
            </a:r>
            <a:r>
              <a:rPr lang="en-SG" dirty="0" smtClean="0"/>
              <a:t> </a:t>
            </a:r>
            <a:r>
              <a:rPr lang="en-SG" dirty="0" err="1" smtClean="0"/>
              <a:t>ulang</a:t>
            </a:r>
            <a:r>
              <a:rPr lang="en-SG" dirty="0" smtClean="0"/>
              <a:t>, </a:t>
            </a:r>
            <a:r>
              <a:rPr lang="en-SG" dirty="0" err="1" smtClean="0"/>
              <a:t>bahkan</a:t>
            </a:r>
            <a:r>
              <a:rPr lang="en-SG" dirty="0" smtClean="0"/>
              <a:t> </a:t>
            </a:r>
            <a:r>
              <a:rPr lang="en-SG" dirty="0" err="1" smtClean="0"/>
              <a:t>jika</a:t>
            </a:r>
            <a:r>
              <a:rPr lang="en-SG" dirty="0" smtClean="0"/>
              <a:t> server </a:t>
            </a:r>
            <a:r>
              <a:rPr lang="en-SG" dirty="0" err="1" smtClean="0"/>
              <a:t>hancur</a:t>
            </a:r>
            <a:r>
              <a:rPr lang="en-SG" dirty="0" smtClean="0"/>
              <a:t> </a:t>
            </a:r>
            <a:r>
              <a:rPr lang="en-SG" dirty="0" err="1" smtClean="0"/>
              <a:t>terbakar</a:t>
            </a:r>
            <a:r>
              <a:rPr lang="en-SG" dirty="0" smtClean="0"/>
              <a:t>.</a:t>
            </a:r>
          </a:p>
          <a:p>
            <a:endParaRPr lang="en-SG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FD7CD-18E6-44D5-995F-FDE8B97A9213}" type="datetime1">
              <a:rPr lang="en-US" smtClean="0"/>
              <a:t>1/5/2012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SG" smtClean="0"/>
              <a:t>Basis Data</a:t>
            </a:r>
            <a:endParaRPr lang="en-SG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2371F-35CD-4A4B-AF87-E697A7901DF7}" type="slidenum">
              <a:rPr lang="en-SG" smtClean="0"/>
              <a:pPr/>
              <a:t>52</a:t>
            </a:fld>
            <a:endParaRPr lang="en-S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3F4F6-7C22-4103-9428-9E2D773DFC73}" type="datetime1">
              <a:rPr lang="en-US" smtClean="0"/>
              <a:t>1/5/2012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SG" smtClean="0"/>
              <a:t>Basis Data</a:t>
            </a:r>
            <a:endParaRPr lang="en-SG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2371F-35CD-4A4B-AF87-E697A7901DF7}" type="slidenum">
              <a:rPr lang="en-SG" smtClean="0"/>
              <a:pPr/>
              <a:t>53</a:t>
            </a:fld>
            <a:endParaRPr lang="en-SG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76" y="2143116"/>
            <a:ext cx="6992761" cy="37957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>
                <a:latin typeface="Arial Black" pitchFamily="34" charset="0"/>
              </a:rPr>
              <a:t>ALASAN PENGONTROLAN KONKURENSI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314324" y="2714621"/>
            <a:ext cx="5400684" cy="2500330"/>
          </a:xfrm>
        </p:spPr>
        <p:txBody>
          <a:bodyPr>
            <a:noAutofit/>
          </a:bodyPr>
          <a:lstStyle/>
          <a:p>
            <a:r>
              <a:rPr lang="en-US" sz="2000" dirty="0" err="1" smtClean="0"/>
              <a:t>Konkurensi</a:t>
            </a:r>
            <a:r>
              <a:rPr lang="en-US" sz="2000" dirty="0" smtClean="0"/>
              <a:t> </a:t>
            </a:r>
            <a:r>
              <a:rPr lang="en-US" sz="2000" dirty="0" err="1" smtClean="0"/>
              <a:t>adalah</a:t>
            </a:r>
            <a:r>
              <a:rPr lang="en-US" sz="2000" dirty="0" smtClean="0"/>
              <a:t> </a:t>
            </a:r>
            <a:r>
              <a:rPr lang="en-US" sz="2000" dirty="0" err="1" smtClean="0"/>
              <a:t>banyak</a:t>
            </a:r>
            <a:r>
              <a:rPr lang="en-US" sz="2000" dirty="0" smtClean="0"/>
              <a:t> </a:t>
            </a:r>
            <a:r>
              <a:rPr lang="en-US" sz="2000" dirty="0" err="1" smtClean="0"/>
              <a:t>transaksi</a:t>
            </a:r>
            <a:r>
              <a:rPr lang="en-US" sz="2000" dirty="0" smtClean="0"/>
              <a:t> yang </a:t>
            </a:r>
            <a:r>
              <a:rPr lang="en-US" sz="2000" dirty="0" err="1" smtClean="0"/>
              <a:t>dijalankan</a:t>
            </a:r>
            <a:r>
              <a:rPr lang="en-US" sz="2000" dirty="0" smtClean="0"/>
              <a:t> </a:t>
            </a:r>
            <a:r>
              <a:rPr lang="en-US" sz="2000" dirty="0" err="1" smtClean="0"/>
              <a:t>secara</a:t>
            </a:r>
            <a:r>
              <a:rPr lang="en-US" sz="2000" dirty="0" smtClean="0"/>
              <a:t> </a:t>
            </a:r>
            <a:r>
              <a:rPr lang="en-US" sz="2000" dirty="0" err="1" smtClean="0"/>
              <a:t>bersamaan</a:t>
            </a:r>
            <a:r>
              <a:rPr lang="en-US" sz="2000" dirty="0" smtClean="0"/>
              <a:t> </a:t>
            </a:r>
          </a:p>
          <a:p>
            <a:r>
              <a:rPr lang="en-US" sz="2000" dirty="0" err="1" smtClean="0"/>
              <a:t>Jika</a:t>
            </a:r>
            <a:r>
              <a:rPr lang="en-US" sz="2000" dirty="0" smtClean="0"/>
              <a:t> </a:t>
            </a:r>
            <a:r>
              <a:rPr lang="en-US" sz="2000" dirty="0" err="1"/>
              <a:t>tidak</a:t>
            </a:r>
            <a:r>
              <a:rPr lang="en-US" sz="2000" dirty="0"/>
              <a:t> </a:t>
            </a:r>
            <a:r>
              <a:rPr lang="en-US" sz="2000" dirty="0" err="1"/>
              <a:t>dikontrol</a:t>
            </a:r>
            <a:r>
              <a:rPr lang="en-US" sz="2000" dirty="0"/>
              <a:t>, </a:t>
            </a:r>
            <a:r>
              <a:rPr lang="en-US" sz="2000" dirty="0" err="1"/>
              <a:t>hal</a:t>
            </a:r>
            <a:r>
              <a:rPr lang="en-US" sz="2000" dirty="0"/>
              <a:t> </a:t>
            </a:r>
            <a:r>
              <a:rPr lang="en-US" sz="2000" dirty="0" err="1"/>
              <a:t>ini</a:t>
            </a:r>
            <a:r>
              <a:rPr lang="en-US" sz="2000" dirty="0"/>
              <a:t> </a:t>
            </a:r>
            <a:r>
              <a:rPr lang="en-US" sz="2000" dirty="0" err="1"/>
              <a:t>dapat</a:t>
            </a:r>
            <a:r>
              <a:rPr lang="en-US" sz="2000" dirty="0"/>
              <a:t> </a:t>
            </a:r>
            <a:r>
              <a:rPr lang="en-US" sz="2000" dirty="0" err="1"/>
              <a:t>menyebab</a:t>
            </a:r>
            <a:r>
              <a:rPr lang="en-US" sz="2000" dirty="0"/>
              <a:t> </a:t>
            </a:r>
            <a:r>
              <a:rPr lang="en-US" sz="2000" dirty="0" err="1"/>
              <a:t>kan</a:t>
            </a:r>
            <a:r>
              <a:rPr lang="en-US" sz="2000" dirty="0"/>
              <a:t> </a:t>
            </a:r>
            <a:r>
              <a:rPr lang="en-US" sz="2000" dirty="0" err="1"/>
              <a:t>interferensi</a:t>
            </a:r>
            <a:r>
              <a:rPr lang="en-US" sz="2000" dirty="0"/>
              <a:t> </a:t>
            </a:r>
            <a:r>
              <a:rPr lang="en-US" sz="2000" dirty="0" err="1"/>
              <a:t>satu</a:t>
            </a:r>
            <a:r>
              <a:rPr lang="en-US" sz="2000" dirty="0"/>
              <a:t> </a:t>
            </a:r>
            <a:r>
              <a:rPr lang="en-US" sz="2000" dirty="0" err="1"/>
              <a:t>sama</a:t>
            </a:r>
            <a:r>
              <a:rPr lang="en-US" sz="2000" dirty="0"/>
              <a:t> lain </a:t>
            </a:r>
            <a:r>
              <a:rPr lang="en-US" sz="2000" dirty="0" err="1"/>
              <a:t>sehingga</a:t>
            </a:r>
            <a:r>
              <a:rPr lang="en-US" sz="2000" dirty="0"/>
              <a:t> basis data </a:t>
            </a:r>
            <a:r>
              <a:rPr lang="en-US" sz="2000" dirty="0" err="1"/>
              <a:t>menjadi</a:t>
            </a:r>
            <a:r>
              <a:rPr lang="en-US" sz="2000" dirty="0"/>
              <a:t> </a:t>
            </a:r>
            <a:r>
              <a:rPr lang="en-US" sz="2000" dirty="0" err="1"/>
              <a:t>tidak</a:t>
            </a:r>
            <a:r>
              <a:rPr lang="en-US" sz="2000" dirty="0"/>
              <a:t> </a:t>
            </a:r>
            <a:r>
              <a:rPr lang="en-US" sz="2000" dirty="0" err="1" smtClean="0"/>
              <a:t>konsisten</a:t>
            </a:r>
            <a:endParaRPr lang="en-US" sz="2000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B059B-8B64-468F-A449-41158254A68B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A7CAA-D29F-4E2B-909B-DCCA8D1738B7}" type="datetime1">
              <a:rPr lang="en-US" smtClean="0"/>
              <a:t>1/5/2012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SG" smtClean="0"/>
              <a:t>Basis Data</a:t>
            </a:r>
            <a:endParaRPr lang="en-SG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29256" y="2928934"/>
            <a:ext cx="3433443" cy="2571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Rectangle 7"/>
          <p:cNvSpPr/>
          <p:nvPr/>
        </p:nvSpPr>
        <p:spPr>
          <a:xfrm>
            <a:off x="214282" y="1714489"/>
            <a:ext cx="871543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 err="1" smtClean="0">
                <a:latin typeface="Franklin Gothic Book" pitchFamily="34" charset="0"/>
              </a:rPr>
              <a:t>Hampir</a:t>
            </a:r>
            <a:r>
              <a:rPr lang="en-US" sz="2000" dirty="0" smtClean="0">
                <a:latin typeface="Franklin Gothic Book" pitchFamily="34" charset="0"/>
              </a:rPr>
              <a:t> </a:t>
            </a:r>
            <a:r>
              <a:rPr lang="en-US" sz="2000" dirty="0" err="1" smtClean="0">
                <a:latin typeface="Franklin Gothic Book" pitchFamily="34" charset="0"/>
              </a:rPr>
              <a:t>semua</a:t>
            </a:r>
            <a:r>
              <a:rPr lang="en-US" sz="2000" dirty="0" smtClean="0">
                <a:latin typeface="Franklin Gothic Book" pitchFamily="34" charset="0"/>
              </a:rPr>
              <a:t> DBMS </a:t>
            </a:r>
            <a:r>
              <a:rPr lang="en-US" sz="2000" dirty="0" err="1" smtClean="0">
                <a:latin typeface="Franklin Gothic Book" pitchFamily="34" charset="0"/>
              </a:rPr>
              <a:t>adalah</a:t>
            </a:r>
            <a:r>
              <a:rPr lang="en-US" sz="2000" dirty="0" smtClean="0">
                <a:latin typeface="Franklin Gothic Book" pitchFamily="34" charset="0"/>
              </a:rPr>
              <a:t> multiuser, </a:t>
            </a:r>
            <a:r>
              <a:rPr lang="en-US" sz="2000" dirty="0" err="1" smtClean="0">
                <a:latin typeface="Franklin Gothic Book" pitchFamily="34" charset="0"/>
              </a:rPr>
              <a:t>Lebih</a:t>
            </a:r>
            <a:r>
              <a:rPr lang="en-US" sz="2000" dirty="0" smtClean="0">
                <a:latin typeface="Franklin Gothic Book" pitchFamily="34" charset="0"/>
              </a:rPr>
              <a:t> </a:t>
            </a:r>
            <a:r>
              <a:rPr lang="en-US" sz="2000" dirty="0" err="1" smtClean="0">
                <a:latin typeface="Franklin Gothic Book" pitchFamily="34" charset="0"/>
              </a:rPr>
              <a:t>dari</a:t>
            </a:r>
            <a:r>
              <a:rPr lang="en-US" sz="2000" dirty="0" smtClean="0">
                <a:latin typeface="Franklin Gothic Book" pitchFamily="34" charset="0"/>
              </a:rPr>
              <a:t> </a:t>
            </a:r>
            <a:r>
              <a:rPr lang="en-US" sz="2000" dirty="0" err="1" smtClean="0">
                <a:latin typeface="Franklin Gothic Book" pitchFamily="34" charset="0"/>
              </a:rPr>
              <a:t>satu</a:t>
            </a:r>
            <a:r>
              <a:rPr lang="en-US" sz="2000" dirty="0" smtClean="0">
                <a:latin typeface="Franklin Gothic Book" pitchFamily="34" charset="0"/>
              </a:rPr>
              <a:t> </a:t>
            </a:r>
            <a:r>
              <a:rPr lang="en-US" sz="2000" dirty="0" err="1" smtClean="0">
                <a:latin typeface="Franklin Gothic Book" pitchFamily="34" charset="0"/>
              </a:rPr>
              <a:t>pengguna</a:t>
            </a:r>
            <a:r>
              <a:rPr lang="en-US" sz="2000" dirty="0" smtClean="0">
                <a:latin typeface="Franklin Gothic Book" pitchFamily="34" charset="0"/>
              </a:rPr>
              <a:t> (</a:t>
            </a:r>
            <a:r>
              <a:rPr lang="en-US" sz="2000" dirty="0" err="1" smtClean="0">
                <a:latin typeface="Franklin Gothic Book" pitchFamily="34" charset="0"/>
              </a:rPr>
              <a:t>pada</a:t>
            </a:r>
            <a:r>
              <a:rPr lang="en-US" sz="2000" dirty="0" smtClean="0">
                <a:latin typeface="Franklin Gothic Book" pitchFamily="34" charset="0"/>
              </a:rPr>
              <a:t> DBMS </a:t>
            </a:r>
            <a:r>
              <a:rPr lang="en-US" sz="2000" dirty="0" err="1" smtClean="0">
                <a:latin typeface="Franklin Gothic Book" pitchFamily="34" charset="0"/>
              </a:rPr>
              <a:t>terpusat</a:t>
            </a:r>
            <a:r>
              <a:rPr lang="en-US" sz="2000" dirty="0" smtClean="0">
                <a:latin typeface="Franklin Gothic Book" pitchFamily="34" charset="0"/>
              </a:rPr>
              <a:t>) </a:t>
            </a:r>
            <a:r>
              <a:rPr lang="en-US" sz="2000" dirty="0" err="1" smtClean="0">
                <a:latin typeface="Franklin Gothic Book" pitchFamily="34" charset="0"/>
              </a:rPr>
              <a:t>dapat</a:t>
            </a:r>
            <a:r>
              <a:rPr lang="en-US" sz="2000" dirty="0" smtClean="0">
                <a:latin typeface="Franklin Gothic Book" pitchFamily="34" charset="0"/>
              </a:rPr>
              <a:t> </a:t>
            </a:r>
            <a:r>
              <a:rPr lang="en-US" sz="2000" dirty="0" err="1" smtClean="0">
                <a:latin typeface="Franklin Gothic Book" pitchFamily="34" charset="0"/>
              </a:rPr>
              <a:t>melakukan</a:t>
            </a:r>
            <a:r>
              <a:rPr lang="en-US" sz="2000" dirty="0" smtClean="0">
                <a:latin typeface="Franklin Gothic Book" pitchFamily="34" charset="0"/>
              </a:rPr>
              <a:t> </a:t>
            </a:r>
            <a:r>
              <a:rPr lang="en-US" sz="2000" dirty="0" err="1" smtClean="0">
                <a:latin typeface="Franklin Gothic Book" pitchFamily="34" charset="0"/>
              </a:rPr>
              <a:t>operasi</a:t>
            </a:r>
            <a:r>
              <a:rPr lang="en-US" sz="2000" dirty="0" smtClean="0">
                <a:latin typeface="Franklin Gothic Book" pitchFamily="34" charset="0"/>
              </a:rPr>
              <a:t> </a:t>
            </a:r>
            <a:r>
              <a:rPr lang="en-US" sz="2000" dirty="0" err="1" smtClean="0">
                <a:latin typeface="Franklin Gothic Book" pitchFamily="34" charset="0"/>
              </a:rPr>
              <a:t>pada</a:t>
            </a:r>
            <a:r>
              <a:rPr lang="en-US" sz="2000" dirty="0" smtClean="0">
                <a:latin typeface="Franklin Gothic Book" pitchFamily="34" charset="0"/>
              </a:rPr>
              <a:t> basis data </a:t>
            </a:r>
            <a:r>
              <a:rPr lang="en-US" sz="2000" dirty="0" err="1" smtClean="0">
                <a:latin typeface="Franklin Gothic Book" pitchFamily="34" charset="0"/>
              </a:rPr>
              <a:t>secara</a:t>
            </a:r>
            <a:r>
              <a:rPr lang="en-US" sz="2000" dirty="0" smtClean="0">
                <a:latin typeface="Franklin Gothic Book" pitchFamily="34" charset="0"/>
              </a:rPr>
              <a:t> </a:t>
            </a:r>
            <a:r>
              <a:rPr lang="en-US" sz="2000" dirty="0" err="1" smtClean="0">
                <a:latin typeface="Franklin Gothic Book" pitchFamily="34" charset="0"/>
              </a:rPr>
              <a:t>simultan</a:t>
            </a:r>
            <a:endParaRPr lang="en-US" sz="2000" dirty="0">
              <a:latin typeface="Franklin Gothic Book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85720" y="5143512"/>
            <a:ext cx="7715304" cy="9592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 err="1" smtClean="0">
                <a:latin typeface="Franklin Gothic Book" pitchFamily="34" charset="0"/>
              </a:rPr>
              <a:t>Untuk</a:t>
            </a:r>
            <a:r>
              <a:rPr lang="en-US" sz="2000" dirty="0" smtClean="0">
                <a:latin typeface="Franklin Gothic Book" pitchFamily="34" charset="0"/>
              </a:rPr>
              <a:t> </a:t>
            </a:r>
            <a:r>
              <a:rPr lang="en-US" sz="2000" dirty="0" err="1" smtClean="0">
                <a:latin typeface="Franklin Gothic Book" pitchFamily="34" charset="0"/>
              </a:rPr>
              <a:t>mencegahnya</a:t>
            </a:r>
            <a:r>
              <a:rPr lang="en-US" sz="2000" dirty="0" smtClean="0">
                <a:latin typeface="Franklin Gothic Book" pitchFamily="34" charset="0"/>
              </a:rPr>
              <a:t>, DBMS </a:t>
            </a:r>
            <a:r>
              <a:rPr lang="en-US" sz="2000" dirty="0" err="1" smtClean="0">
                <a:latin typeface="Franklin Gothic Book" pitchFamily="34" charset="0"/>
              </a:rPr>
              <a:t>mengimple-mentasikan</a:t>
            </a:r>
            <a:r>
              <a:rPr lang="en-US" sz="2000" dirty="0" smtClean="0">
                <a:latin typeface="Franklin Gothic Book" pitchFamily="34" charset="0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Franklin Gothic Book" pitchFamily="34" charset="0"/>
              </a:rPr>
              <a:t>pengontrolan</a:t>
            </a:r>
            <a:r>
              <a:rPr lang="en-US" sz="2000" b="1" dirty="0" smtClean="0">
                <a:solidFill>
                  <a:srgbClr val="FF0000"/>
                </a:solidFill>
                <a:latin typeface="Franklin Gothic Book" pitchFamily="34" charset="0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Franklin Gothic Book" pitchFamily="34" charset="0"/>
              </a:rPr>
              <a:t>konkurensi</a:t>
            </a:r>
            <a:r>
              <a:rPr lang="en-US" sz="2000" b="1" dirty="0" smtClean="0">
                <a:solidFill>
                  <a:srgbClr val="FF0000"/>
                </a:solidFill>
                <a:latin typeface="Franklin Gothic Book" pitchFamily="34" charset="0"/>
              </a:rPr>
              <a:t>  (</a:t>
            </a:r>
            <a:r>
              <a:rPr lang="en-US" sz="2000" b="1" dirty="0" err="1" smtClean="0">
                <a:solidFill>
                  <a:srgbClr val="FF0000"/>
                </a:solidFill>
                <a:latin typeface="Franklin Gothic Book" pitchFamily="34" charset="0"/>
              </a:rPr>
              <a:t>concurency</a:t>
            </a:r>
            <a:r>
              <a:rPr lang="en-US" sz="2000" b="1" dirty="0" smtClean="0">
                <a:solidFill>
                  <a:srgbClr val="FF0000"/>
                </a:solidFill>
                <a:latin typeface="Franklin Gothic Book" pitchFamily="34" charset="0"/>
              </a:rPr>
              <a:t> control)</a:t>
            </a:r>
            <a:endParaRPr lang="en-US" sz="2000" b="1" dirty="0">
              <a:solidFill>
                <a:srgbClr val="FF0000"/>
              </a:solidFill>
              <a:latin typeface="Franklin Gothic Boo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>
                <a:latin typeface="Arial Black" pitchFamily="34" charset="0"/>
              </a:rPr>
              <a:t>TRANSAKSI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600" dirty="0" err="1"/>
              <a:t>Merupakan</a:t>
            </a:r>
            <a:r>
              <a:rPr lang="en-US" sz="2600" dirty="0"/>
              <a:t> </a:t>
            </a:r>
            <a:r>
              <a:rPr lang="en-US" sz="2600" dirty="0" err="1"/>
              <a:t>suatu</a:t>
            </a:r>
            <a:r>
              <a:rPr lang="en-US" sz="2600" dirty="0"/>
              <a:t> </a:t>
            </a:r>
            <a:r>
              <a:rPr lang="en-US" sz="2600" dirty="0" err="1"/>
              <a:t>aksi</a:t>
            </a:r>
            <a:r>
              <a:rPr lang="en-US" sz="2600" dirty="0"/>
              <a:t> </a:t>
            </a:r>
            <a:r>
              <a:rPr lang="en-US" sz="2600" dirty="0" err="1"/>
              <a:t>atau</a:t>
            </a:r>
            <a:r>
              <a:rPr lang="en-US" sz="2600" dirty="0"/>
              <a:t> </a:t>
            </a:r>
            <a:r>
              <a:rPr lang="en-US" sz="2600" dirty="0" err="1"/>
              <a:t>serangkaian</a:t>
            </a:r>
            <a:r>
              <a:rPr lang="en-US" sz="2600" dirty="0"/>
              <a:t> </a:t>
            </a:r>
            <a:r>
              <a:rPr lang="en-US" sz="2600" dirty="0" err="1"/>
              <a:t>aksi</a:t>
            </a:r>
            <a:r>
              <a:rPr lang="en-US" sz="2600" dirty="0"/>
              <a:t>, </a:t>
            </a:r>
            <a:r>
              <a:rPr lang="en-US" sz="2600" dirty="0" err="1"/>
              <a:t>dilakukan</a:t>
            </a:r>
            <a:r>
              <a:rPr lang="en-US" sz="2600" dirty="0"/>
              <a:t> </a:t>
            </a:r>
            <a:r>
              <a:rPr lang="en-US" sz="2600" dirty="0" err="1"/>
              <a:t>oleh</a:t>
            </a:r>
            <a:r>
              <a:rPr lang="en-US" sz="2600" dirty="0"/>
              <a:t> </a:t>
            </a:r>
            <a:r>
              <a:rPr lang="en-US" sz="2600" dirty="0" err="1"/>
              <a:t>seorang</a:t>
            </a:r>
            <a:r>
              <a:rPr lang="en-US" sz="2600" dirty="0"/>
              <a:t> </a:t>
            </a:r>
            <a:r>
              <a:rPr lang="en-US" sz="2600" dirty="0" err="1"/>
              <a:t>pengguna</a:t>
            </a:r>
            <a:r>
              <a:rPr lang="en-US" sz="2600" dirty="0"/>
              <a:t> </a:t>
            </a:r>
            <a:r>
              <a:rPr lang="en-US" sz="2600" dirty="0" err="1"/>
              <a:t>atau</a:t>
            </a:r>
            <a:r>
              <a:rPr lang="en-US" sz="2600" dirty="0"/>
              <a:t> program </a:t>
            </a:r>
            <a:r>
              <a:rPr lang="en-US" sz="2600" dirty="0" err="1"/>
              <a:t>aplikasi</a:t>
            </a:r>
            <a:r>
              <a:rPr lang="en-US" sz="2600" dirty="0"/>
              <a:t>, yang </a:t>
            </a:r>
            <a:r>
              <a:rPr lang="en-US" sz="2600" dirty="0" err="1"/>
              <a:t>mengakses</a:t>
            </a:r>
            <a:r>
              <a:rPr lang="en-US" sz="2600" dirty="0"/>
              <a:t> </a:t>
            </a:r>
            <a:r>
              <a:rPr lang="en-US" sz="2600" dirty="0" err="1"/>
              <a:t>atau</a:t>
            </a:r>
            <a:r>
              <a:rPr lang="en-US" sz="2600" dirty="0"/>
              <a:t> </a:t>
            </a:r>
            <a:r>
              <a:rPr lang="en-US" sz="2600" dirty="0" err="1"/>
              <a:t>mengubah</a:t>
            </a:r>
            <a:r>
              <a:rPr lang="en-US" sz="2600" dirty="0"/>
              <a:t> </a:t>
            </a:r>
            <a:r>
              <a:rPr lang="en-US" sz="2600" dirty="0" err="1"/>
              <a:t>konten</a:t>
            </a:r>
            <a:r>
              <a:rPr lang="en-US" sz="2600" dirty="0"/>
              <a:t> basis data</a:t>
            </a:r>
          </a:p>
          <a:p>
            <a:r>
              <a:rPr lang="en-US" sz="2600" dirty="0" err="1" smtClean="0"/>
              <a:t>Mentransformasikan</a:t>
            </a:r>
            <a:r>
              <a:rPr lang="en-US" sz="2600" dirty="0" smtClean="0"/>
              <a:t> </a:t>
            </a:r>
            <a:r>
              <a:rPr lang="en-US" sz="2600" dirty="0"/>
              <a:t>basis data </a:t>
            </a:r>
            <a:r>
              <a:rPr lang="en-US" sz="2600" dirty="0" err="1"/>
              <a:t>dari</a:t>
            </a:r>
            <a:r>
              <a:rPr lang="en-US" sz="2600" dirty="0"/>
              <a:t> </a:t>
            </a:r>
            <a:r>
              <a:rPr lang="en-US" sz="2600" dirty="0" err="1"/>
              <a:t>suatu</a:t>
            </a:r>
            <a:r>
              <a:rPr lang="en-US" sz="2600" dirty="0"/>
              <a:t> </a:t>
            </a:r>
            <a:r>
              <a:rPr lang="en-US" sz="2600" dirty="0" err="1"/>
              <a:t>keadaan</a:t>
            </a:r>
            <a:r>
              <a:rPr lang="en-US" sz="2600" dirty="0"/>
              <a:t> </a:t>
            </a:r>
            <a:r>
              <a:rPr lang="en-US" sz="2600" dirty="0" err="1"/>
              <a:t>konsisten</a:t>
            </a:r>
            <a:r>
              <a:rPr lang="en-US" sz="2600" dirty="0"/>
              <a:t> </a:t>
            </a:r>
            <a:r>
              <a:rPr lang="en-US" sz="2600" dirty="0" err="1"/>
              <a:t>ke</a:t>
            </a:r>
            <a:r>
              <a:rPr lang="en-US" sz="2600" dirty="0"/>
              <a:t> </a:t>
            </a:r>
            <a:r>
              <a:rPr lang="en-US" sz="2600" dirty="0" smtClean="0"/>
              <a:t>yang </a:t>
            </a:r>
            <a:r>
              <a:rPr lang="en-US" sz="2600" dirty="0"/>
              <a:t>lain.</a:t>
            </a:r>
          </a:p>
          <a:p>
            <a:r>
              <a:rPr lang="en-US" sz="2600" dirty="0" err="1" smtClean="0"/>
              <a:t>Contoh</a:t>
            </a:r>
            <a:r>
              <a:rPr lang="en-US" sz="2600" dirty="0"/>
              <a:t>:</a:t>
            </a:r>
          </a:p>
          <a:p>
            <a:pPr lvl="1"/>
            <a:r>
              <a:rPr lang="en-US" sz="2200" dirty="0" err="1"/>
              <a:t>Perintah</a:t>
            </a:r>
            <a:r>
              <a:rPr lang="en-US" sz="2200" dirty="0"/>
              <a:t> INSERT </a:t>
            </a:r>
            <a:r>
              <a:rPr lang="en-US" sz="2200" dirty="0" err="1"/>
              <a:t>atau</a:t>
            </a:r>
            <a:r>
              <a:rPr lang="en-US" sz="2200" dirty="0"/>
              <a:t> UPDATE</a:t>
            </a:r>
          </a:p>
          <a:p>
            <a:pPr lvl="1"/>
            <a:r>
              <a:rPr lang="en-US" sz="2200" dirty="0" err="1"/>
              <a:t>Serangkaian</a:t>
            </a:r>
            <a:r>
              <a:rPr lang="en-US" sz="2200" dirty="0"/>
              <a:t> </a:t>
            </a:r>
            <a:r>
              <a:rPr lang="en-US" sz="2200" dirty="0" err="1"/>
              <a:t>operasi</a:t>
            </a:r>
            <a:r>
              <a:rPr lang="en-US" sz="2200" dirty="0"/>
              <a:t> </a:t>
            </a:r>
            <a:r>
              <a:rPr lang="en-US" sz="2200" dirty="0" err="1"/>
              <a:t>pada</a:t>
            </a:r>
            <a:r>
              <a:rPr lang="en-US" sz="2200" dirty="0"/>
              <a:t> basis data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A4AC3-2014-4EB7-9A24-257C893B5503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788FC-8F4C-400E-AB6A-6DF2963C1F8D}" type="datetime1">
              <a:rPr lang="en-US" smtClean="0"/>
              <a:t>1/5/2012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SG" smtClean="0"/>
              <a:t>Basis Data</a:t>
            </a:r>
            <a:endParaRPr lang="en-S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B5988-49ED-4065-B3D0-B162A6EC7E37}" type="datetime1">
              <a:rPr lang="en-US" smtClean="0"/>
              <a:t>1/5/2012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Basis Data</a:t>
            </a:r>
            <a:endParaRPr lang="en-SG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2371F-35CD-4A4B-AF87-E697A7901DF7}" type="slidenum">
              <a:rPr lang="en-SG" smtClean="0"/>
              <a:pPr/>
              <a:t>8</a:t>
            </a:fld>
            <a:endParaRPr lang="en-SG"/>
          </a:p>
        </p:txBody>
      </p:sp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28" y="2500306"/>
            <a:ext cx="5943600" cy="26860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smtClean="0"/>
              <a:t>TRANSAKSI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nn-NO" smtClean="0"/>
              <a:t>Satu cara untuk menspesifikasikan batasan transaksi adalah dengan</a:t>
            </a:r>
            <a:r>
              <a:rPr lang="id-ID" smtClean="0"/>
              <a:t> </a:t>
            </a:r>
            <a:r>
              <a:rPr lang="en-US" smtClean="0"/>
              <a:t>membuat statemen </a:t>
            </a:r>
            <a:r>
              <a:rPr lang="en-US" b="1" smtClean="0"/>
              <a:t>begin transaction </a:t>
            </a:r>
            <a:r>
              <a:rPr lang="en-US" smtClean="0"/>
              <a:t>dan</a:t>
            </a:r>
            <a:r>
              <a:rPr lang="en-US" b="1" smtClean="0"/>
              <a:t> end transaction </a:t>
            </a:r>
            <a:r>
              <a:rPr lang="en-US" smtClean="0"/>
              <a:t>dalam program</a:t>
            </a:r>
            <a:r>
              <a:rPr lang="id-ID" smtClean="0"/>
              <a:t> </a:t>
            </a:r>
            <a:r>
              <a:rPr lang="nn-NO" smtClean="0"/>
              <a:t>aplikasi; </a:t>
            </a:r>
            <a:endParaRPr lang="id-ID" smtClean="0"/>
          </a:p>
          <a:p>
            <a:pPr>
              <a:buFont typeface="Wingdings" pitchFamily="2" charset="2"/>
              <a:buNone/>
            </a:pPr>
            <a:r>
              <a:rPr lang="id-ID" smtClean="0"/>
              <a:t>	Pada</a:t>
            </a:r>
            <a:r>
              <a:rPr lang="nn-NO" smtClean="0"/>
              <a:t> kasus ini semua operasi </a:t>
            </a:r>
            <a:r>
              <a:rPr lang="id-ID" smtClean="0"/>
              <a:t>yang meng</a:t>
            </a:r>
            <a:r>
              <a:rPr lang="nn-NO" smtClean="0"/>
              <a:t>akses database di antara statemen</a:t>
            </a:r>
            <a:r>
              <a:rPr lang="id-ID" smtClean="0"/>
              <a:t> begin-end dianggap sebagai sebuah transaksi.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2FE72-1F18-4E58-9495-9556CFD56C32}" type="datetime1">
              <a:rPr lang="en-US" smtClean="0"/>
              <a:t>1/5/2012</a:t>
            </a:fld>
            <a:endParaRPr lang="en-S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2371F-35CD-4A4B-AF87-E697A7901DF7}" type="slidenum">
              <a:rPr lang="en-SG" smtClean="0"/>
              <a:pPr/>
              <a:t>9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Basis Data</a:t>
            </a:r>
            <a:endParaRPr lang="en-S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1234</TotalTime>
  <Words>1801</Words>
  <Application>Microsoft Office PowerPoint</Application>
  <PresentationFormat>On-screen Show (4:3)</PresentationFormat>
  <Paragraphs>358</Paragraphs>
  <Slides>53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53</vt:i4>
      </vt:variant>
    </vt:vector>
  </HeadingPairs>
  <TitlesOfParts>
    <vt:vector size="54" baseType="lpstr">
      <vt:lpstr>Office Theme</vt:lpstr>
      <vt:lpstr>Back Up dan Recovery</vt:lpstr>
      <vt:lpstr>Backup dan Recovery</vt:lpstr>
      <vt:lpstr>Kerusakan</vt:lpstr>
      <vt:lpstr>Slide 4</vt:lpstr>
      <vt:lpstr>Database Recovery</vt:lpstr>
      <vt:lpstr>ALASAN PENGONTROLAN KONKURENSI</vt:lpstr>
      <vt:lpstr>TRANSAKSI</vt:lpstr>
      <vt:lpstr>Slide 8</vt:lpstr>
      <vt:lpstr>TRANSAKSI</vt:lpstr>
      <vt:lpstr>TRANSAKSI</vt:lpstr>
      <vt:lpstr>STATUS TRANSAKSI &amp; OPERASI TAMBAHAN</vt:lpstr>
      <vt:lpstr>STATUS TRANSAKSI &amp; OPERASI TAMBAHAN</vt:lpstr>
      <vt:lpstr>STATUS TRANSAKSI &amp; OPERASI TAMBAHAN</vt:lpstr>
      <vt:lpstr>STATUS TRANSAKSI &amp; OPERASI TAMBAHAN</vt:lpstr>
      <vt:lpstr>Contoh1: Transaksi</vt:lpstr>
      <vt:lpstr>Contoh2: Transaksi</vt:lpstr>
      <vt:lpstr>Slide 17</vt:lpstr>
      <vt:lpstr>PROPERTI TRANSAKSI (ACID)</vt:lpstr>
      <vt:lpstr>PROPERTI TRANSAKSI (ACID) (lanj.)</vt:lpstr>
      <vt:lpstr>PENGONTROLAN KONKURENSI</vt:lpstr>
      <vt:lpstr>Slide 21</vt:lpstr>
      <vt:lpstr>3 MASALAH KONKURENSI</vt:lpstr>
      <vt:lpstr>Lost Update (Masalah modifikasi yang hilang)</vt:lpstr>
      <vt:lpstr>Uncommited Dependency (Masalah update sementara)</vt:lpstr>
      <vt:lpstr>Inconsistence Analysis (Masalah analisis yang tidak konsiten)</vt:lpstr>
      <vt:lpstr>OBJEKTIF PENGONTROLAN KONKURENSI</vt:lpstr>
      <vt:lpstr>SERIALIZABILITY</vt:lpstr>
      <vt:lpstr>SERIALIZABILITY (lanj.)</vt:lpstr>
      <vt:lpstr>METODE UNTUK MENJAMIN SERIALIZABILITY</vt:lpstr>
      <vt:lpstr>METODE LOCKING</vt:lpstr>
      <vt:lpstr>2 Kunci</vt:lpstr>
      <vt:lpstr>ATURAN LOCKING</vt:lpstr>
      <vt:lpstr>ATURAN LOCKING (lanj.)</vt:lpstr>
      <vt:lpstr>Matriks LOCKING</vt:lpstr>
      <vt:lpstr>PROTOKOL TWO-PHASE LOCKING (2PL)</vt:lpstr>
      <vt:lpstr>Slide 36</vt:lpstr>
      <vt:lpstr>2PL UNTUK MASALAH KEHILANGAN MODIFIKASI</vt:lpstr>
      <vt:lpstr>2PL UNTUK MASALAH MODIFIKASI SEMENTARA</vt:lpstr>
      <vt:lpstr>Inconsistence Analysis (Masalah analisis yang tidak konsiten)</vt:lpstr>
      <vt:lpstr>2PL UNTUK MASALAH ANALISIS YANG TIDAK KONSISTEN</vt:lpstr>
      <vt:lpstr>DEADLOCK</vt:lpstr>
      <vt:lpstr>TRANSAKSI DEADLOCK</vt:lpstr>
      <vt:lpstr>METODE TIMESTAMPING</vt:lpstr>
      <vt:lpstr>METODE OPTIMISTIC</vt:lpstr>
      <vt:lpstr>Recovery </vt:lpstr>
      <vt:lpstr>TEKNIK RECOVERY</vt:lpstr>
      <vt:lpstr>TEKNIK RECOVERY (lanj.)</vt:lpstr>
      <vt:lpstr>TEKNIK RECOVERY (lanj.)</vt:lpstr>
      <vt:lpstr>Slide 49</vt:lpstr>
      <vt:lpstr>Fasilitas Recovery</vt:lpstr>
      <vt:lpstr>Slide 51</vt:lpstr>
      <vt:lpstr>Slide 52</vt:lpstr>
      <vt:lpstr>Slide 53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Sistem Basis Data</dc:title>
  <dc:creator>HP Mini</dc:creator>
  <cp:lastModifiedBy>HP Mini</cp:lastModifiedBy>
  <cp:revision>18</cp:revision>
  <dcterms:created xsi:type="dcterms:W3CDTF">2011-04-07T07:25:52Z</dcterms:created>
  <dcterms:modified xsi:type="dcterms:W3CDTF">2012-01-04T18:17:41Z</dcterms:modified>
</cp:coreProperties>
</file>