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8"/>
  </p:notesMasterIdLst>
  <p:handoutMasterIdLst>
    <p:handoutMasterId r:id="rId39"/>
  </p:handoutMasterIdLst>
  <p:sldIdLst>
    <p:sldId id="434" r:id="rId2"/>
    <p:sldId id="431" r:id="rId3"/>
    <p:sldId id="450" r:id="rId4"/>
    <p:sldId id="436" r:id="rId5"/>
    <p:sldId id="465" r:id="rId6"/>
    <p:sldId id="470" r:id="rId7"/>
    <p:sldId id="433" r:id="rId8"/>
    <p:sldId id="435" r:id="rId9"/>
    <p:sldId id="437" r:id="rId10"/>
    <p:sldId id="438" r:id="rId11"/>
    <p:sldId id="445" r:id="rId12"/>
    <p:sldId id="439" r:id="rId13"/>
    <p:sldId id="444" r:id="rId14"/>
    <p:sldId id="440" r:id="rId15"/>
    <p:sldId id="441" r:id="rId16"/>
    <p:sldId id="346" r:id="rId17"/>
    <p:sldId id="425" r:id="rId18"/>
    <p:sldId id="471" r:id="rId19"/>
    <p:sldId id="472" r:id="rId20"/>
    <p:sldId id="466" r:id="rId21"/>
    <p:sldId id="467" r:id="rId22"/>
    <p:sldId id="468" r:id="rId23"/>
    <p:sldId id="354" r:id="rId24"/>
    <p:sldId id="456" r:id="rId25"/>
    <p:sldId id="473" r:id="rId26"/>
    <p:sldId id="454" r:id="rId27"/>
    <p:sldId id="455" r:id="rId28"/>
    <p:sldId id="452" r:id="rId29"/>
    <p:sldId id="474" r:id="rId30"/>
    <p:sldId id="475" r:id="rId31"/>
    <p:sldId id="476" r:id="rId32"/>
    <p:sldId id="477" r:id="rId33"/>
    <p:sldId id="478" r:id="rId34"/>
    <p:sldId id="460" r:id="rId35"/>
    <p:sldId id="464" r:id="rId36"/>
    <p:sldId id="480" r:id="rId37"/>
  </p:sldIdLst>
  <p:sldSz cx="9144000" cy="6858000" type="screen4x3"/>
  <p:notesSz cx="6858000" cy="9313863"/>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CCCC00"/>
    <a:srgbClr val="9999FF"/>
    <a:srgbClr val="F7A7C7"/>
    <a:srgbClr val="00FF00"/>
    <a:srgbClr val="FF0000"/>
    <a:srgbClr val="C0C0C0"/>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1" autoAdjust="0"/>
    <p:restoredTop sz="94646" autoAdjust="0"/>
  </p:normalViewPr>
  <p:slideViewPr>
    <p:cSldViewPr>
      <p:cViewPr varScale="1">
        <p:scale>
          <a:sx n="47" d="100"/>
          <a:sy n="47" d="100"/>
        </p:scale>
        <p:origin x="-12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82"/>
    </p:cViewPr>
  </p:sorterViewPr>
  <p:notesViewPr>
    <p:cSldViewPr>
      <p:cViewPr varScale="1">
        <p:scale>
          <a:sx n="55" d="100"/>
          <a:sy n="55" d="100"/>
        </p:scale>
        <p:origin x="-1260" y="-90"/>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4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6249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2500"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62501"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320925-4363-43BD-84F3-FBEF41BA6BF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63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8663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0420" name="Rectangle 4"/>
          <p:cNvSpPr>
            <a:spLocks noRo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86630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6310"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866311"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D7F8B9A-57A2-49C7-88E3-E198AE9C7F7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DC8755B5-262C-402A-8D84-C79DBC9E4F3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37AB88E-03F8-4D41-9EC4-33778589FD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337736C-E3C4-4293-A996-EC593EF06C5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id-ID"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C102C32-F48E-4B80-A819-281BC5796DFB}"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DEF42E8-699E-4970-92C0-7E315C663E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613ABAEA-CB21-44A1-AA78-7C24CBE362E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B2CAA0D-109E-4125-9D32-5B3F104F76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73A2BBF-D838-4649-B364-FDFF4AEFA9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D9625E3-E227-454F-8F91-5795996467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54196E0-3FAC-47BB-BA74-0D75919FEF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9E122FF-5BE4-44B4-9284-854D6079F1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189CE5FD-7C5D-415D-A26F-048CDD2771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lang="en-US"/>
          </a:p>
        </p:txBody>
      </p:sp>
      <p:sp>
        <p:nvSpPr>
          <p:cNvPr id="2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D347DB09-9644-4FF1-8A11-242B9F5832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6" r:id="rId2"/>
    <p:sldLayoutId id="2147483774" r:id="rId3"/>
    <p:sldLayoutId id="2147483767" r:id="rId4"/>
    <p:sldLayoutId id="2147483768" r:id="rId5"/>
    <p:sldLayoutId id="2147483769" r:id="rId6"/>
    <p:sldLayoutId id="2147483770" r:id="rId7"/>
    <p:sldLayoutId id="2147483775" r:id="rId8"/>
    <p:sldLayoutId id="2147483776" r:id="rId9"/>
    <p:sldLayoutId id="2147483771" r:id="rId10"/>
    <p:sldLayoutId id="2147483772" r:id="rId11"/>
    <p:sldLayoutId id="2147483777"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2000"/>
                                        <p:tgtEl>
                                          <p:spTgt spid="13">
                                            <p:txEl>
                                              <p:pRg st="0" end="0"/>
                                            </p:txEl>
                                          </p:spTgt>
                                        </p:tgtEl>
                                      </p:cBhvr>
                                    </p:animEffect>
                                  </p:childTnLst>
                                  <p:subTnLst>
                                    <p:animClr clrSpc="rgb" dir="cw">
                                      <p:cBhvr override="childStyle">
                                        <p:cTn dur="1" fill="hold" display="0" masterRel="nextClick" afterEffect="1"/>
                                        <p:tgtEl>
                                          <p:spTgt spid="13">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2000"/>
                                        <p:tgtEl>
                                          <p:spTgt spid="13">
                                            <p:txEl>
                                              <p:pRg st="1" end="1"/>
                                            </p:txEl>
                                          </p:spTgt>
                                        </p:tgtEl>
                                      </p:cBhvr>
                                    </p:animEffect>
                                  </p:childTnLst>
                                  <p:subTnLst>
                                    <p:animClr clrSpc="rgb" dir="cw">
                                      <p:cBhvr override="childStyle">
                                        <p:cTn dur="1" fill="hold" display="0" masterRel="nextClick" afterEffect="1"/>
                                        <p:tgtEl>
                                          <p:spTgt spid="13">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fade">
                                      <p:cBhvr>
                                        <p:cTn id="18" dur="2000"/>
                                        <p:tgtEl>
                                          <p:spTgt spid="13">
                                            <p:txEl>
                                              <p:pRg st="2" end="2"/>
                                            </p:txEl>
                                          </p:spTgt>
                                        </p:tgtEl>
                                      </p:cBhvr>
                                    </p:animEffect>
                                  </p:childTnLst>
                                  <p:subTnLst>
                                    <p:animClr clrSpc="rgb" dir="cw">
                                      <p:cBhvr override="childStyle">
                                        <p:cTn dur="1" fill="hold" display="0" masterRel="nextClick" afterEffect="1"/>
                                        <p:tgtEl>
                                          <p:spTgt spid="13">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2000"/>
                                        <p:tgtEl>
                                          <p:spTgt spid="13">
                                            <p:txEl>
                                              <p:pRg st="3" end="3"/>
                                            </p:txEl>
                                          </p:spTgt>
                                        </p:tgtEl>
                                      </p:cBhvr>
                                    </p:animEffect>
                                  </p:childTnLst>
                                  <p:subTnLst>
                                    <p:animClr clrSpc="rgb" dir="cw">
                                      <p:cBhvr override="childStyle">
                                        <p:cTn dur="1" fill="hold" display="0" masterRel="nextClick" afterEffect="1"/>
                                        <p:tgtEl>
                                          <p:spTgt spid="13">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fade">
                                      <p:cBhvr>
                                        <p:cTn id="24" dur="2000"/>
                                        <p:tgtEl>
                                          <p:spTgt spid="13">
                                            <p:txEl>
                                              <p:pRg st="4" end="4"/>
                                            </p:txEl>
                                          </p:spTgt>
                                        </p:tgtEl>
                                      </p:cBhvr>
                                    </p:animEffect>
                                  </p:childTnLst>
                                  <p:subTnLst>
                                    <p:animClr clrSpc="rgb" dir="cw">
                                      <p:cBhvr override="childStyle">
                                        <p:cTn dur="1" fill="hold" display="0" masterRel="nextClick" afterEffect="1"/>
                                        <p:tgtEl>
                                          <p:spTgt spid="1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tmplLst>
          <p:tmpl lvl="1">
            <p:tnLst>
              <p:par>
                <p:cTn presetID="10"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subTnLst>
                    <p:animClr>
                      <p:cBhvr override="childStyle">
                        <p:cTn dur="1" fill="hold" display="0" masterRel="nextClick" afterEffect="1"/>
                        <p:tgtEl>
                          <p:spTgt spid="13"/>
                        </p:tgtEl>
                        <p:attrNameLst>
                          <p:attrName>ppt_c</p:attrName>
                        </p:attrNameLst>
                      </p:cBhvr>
                      <p:to>
                        <a:schemeClr val="bg2"/>
                      </p:to>
                    </p:animClr>
                  </p:sub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subTnLst>
                    <p:animClr>
                      <p:cBhvr override="childStyle">
                        <p:cTn dur="1" fill="hold" display="0" masterRel="nextClick" afterEffect="1"/>
                        <p:tgtEl>
                          <p:spTgt spid="13"/>
                        </p:tgtEl>
                        <p:attrNameLst>
                          <p:attrName>ppt_c</p:attrName>
                        </p:attrNameLst>
                      </p:cBhvr>
                      <p:to>
                        <a:schemeClr val="bg2"/>
                      </p:to>
                    </p:animClr>
                  </p:sub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subTnLst>
                    <p:animClr>
                      <p:cBhvr override="childStyle">
                        <p:cTn dur="1" fill="hold" display="0" masterRel="nextClick" afterEffect="1"/>
                        <p:tgtEl>
                          <p:spTgt spid="13"/>
                        </p:tgtEl>
                        <p:attrNameLst>
                          <p:attrName>ppt_c</p:attrName>
                        </p:attrNameLst>
                      </p:cBhvr>
                      <p:to>
                        <a:schemeClr val="bg2"/>
                      </p:to>
                    </p:animClr>
                  </p:sub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subTnLst>
                    <p:animClr>
                      <p:cBhvr override="childStyle">
                        <p:cTn dur="1" fill="hold" display="0" masterRel="nextClick" afterEffect="1"/>
                        <p:tgtEl>
                          <p:spTgt spid="13"/>
                        </p:tgtEl>
                        <p:attrNameLst>
                          <p:attrName>ppt_c</p:attrName>
                        </p:attrNameLst>
                      </p:cBhvr>
                      <p:to>
                        <a:schemeClr val="bg2"/>
                      </p:to>
                    </p:animClr>
                  </p:sub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subTnLst>
                    <p:animClr>
                      <p:cBhvr override="childStyle">
                        <p:cTn dur="1" fill="hold" display="0" masterRel="nextClick" afterEffect="1"/>
                        <p:tgtEl>
                          <p:spTgt spid="13"/>
                        </p:tgtEl>
                        <p:attrNameLst>
                          <p:attrName>ppt_c</p:attrName>
                        </p:attrNameLst>
                      </p:cBhvr>
                      <p:to>
                        <a:schemeClr val="bg2"/>
                      </p:to>
                    </p:animClr>
                  </p:subTnLst>
                </p:cTn>
              </p:par>
            </p:tnLst>
          </p:tmpl>
        </p:tmplLst>
      </p:bldP>
    </p:bld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ubTitle" idx="1"/>
          </p:nvPr>
        </p:nvSpPr>
        <p:spPr/>
        <p:txBody>
          <a:bodyPr/>
          <a:lstStyle/>
          <a:p>
            <a:pPr eaLnBrk="1" hangingPunct="1"/>
            <a:r>
              <a:rPr lang="en-US" dirty="0" smtClean="0"/>
              <a:t>H. Budi Mulyana, S.IP., </a:t>
            </a:r>
            <a:r>
              <a:rPr lang="en-US" dirty="0" err="1" smtClean="0"/>
              <a:t>M.Si</a:t>
            </a:r>
            <a:endParaRPr lang="id-ID" dirty="0" smtClean="0"/>
          </a:p>
        </p:txBody>
      </p:sp>
      <p:sp>
        <p:nvSpPr>
          <p:cNvPr id="783364" name="Rectangle 4"/>
          <p:cNvSpPr>
            <a:spLocks noGrp="1" noChangeArrowheads="1"/>
          </p:cNvSpPr>
          <p:nvPr>
            <p:ph type="ctrTitle"/>
          </p:nvPr>
        </p:nvSpPr>
        <p:spPr>
          <a:xfrm>
            <a:off x="457200" y="1506538"/>
            <a:ext cx="8229600" cy="1470025"/>
          </a:xfrm>
        </p:spPr>
        <p:txBody>
          <a:bodyPr>
            <a:normAutofit fontScale="90000"/>
          </a:bodyPr>
          <a:lstStyle/>
          <a:p>
            <a:pPr eaLnBrk="1" fontAlgn="auto" hangingPunct="1">
              <a:spcAft>
                <a:spcPts val="0"/>
              </a:spcAft>
              <a:defRPr/>
            </a:pPr>
            <a:r>
              <a:rPr>
                <a:latin typeface="Arial Rounded MT Bold" pitchFamily="34" charset="0"/>
              </a:rPr>
              <a:t>UNDANG UNDANG DASAR DALAM SEJARAH KETATANEGARAAN INDONESIA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3842" name="Rectangle 2"/>
          <p:cNvSpPr>
            <a:spLocks noGrp="1" noChangeArrowheads="1"/>
          </p:cNvSpPr>
          <p:nvPr>
            <p:ph type="title"/>
          </p:nvPr>
        </p:nvSpPr>
        <p:spPr/>
        <p:txBody>
          <a:bodyPr/>
          <a:lstStyle/>
          <a:p>
            <a:pPr eaLnBrk="1" hangingPunct="1"/>
            <a:r>
              <a:rPr lang="en-US" sz="3200" smtClean="0">
                <a:latin typeface="Arial Rounded MT Bold" pitchFamily="34" charset="0"/>
              </a:rPr>
              <a:t>KONSTITUSI REPUBLIK INDONESIA SERIKAT (RIS) 1949</a:t>
            </a:r>
          </a:p>
        </p:txBody>
      </p:sp>
      <p:sp>
        <p:nvSpPr>
          <p:cNvPr id="803843" name="Rectangle 3"/>
          <p:cNvSpPr>
            <a:spLocks noGrp="1" noChangeArrowheads="1"/>
          </p:cNvSpPr>
          <p:nvPr>
            <p:ph sz="quarter" idx="1"/>
          </p:nvPr>
        </p:nvSpPr>
        <p:spPr/>
        <p:txBody>
          <a:bodyPr/>
          <a:lstStyle/>
          <a:p>
            <a:pPr marL="533400" indent="-533400" eaLnBrk="1" hangingPunct="1">
              <a:lnSpc>
                <a:spcPct val="90000"/>
              </a:lnSpc>
              <a:buFontTx/>
              <a:buNone/>
            </a:pPr>
            <a:r>
              <a:rPr lang="en-US" sz="2000" smtClean="0">
                <a:latin typeface="Arial Rounded MT Bold" pitchFamily="34" charset="0"/>
              </a:rPr>
              <a:t>Latar Belakang:</a:t>
            </a:r>
          </a:p>
          <a:p>
            <a:pPr marL="533400" indent="-533400" eaLnBrk="1" hangingPunct="1">
              <a:lnSpc>
                <a:spcPct val="90000"/>
              </a:lnSpc>
              <a:buFontTx/>
              <a:buNone/>
            </a:pPr>
            <a:endParaRPr lang="en-US" sz="2000" smtClean="0">
              <a:latin typeface="Arial Rounded MT Bold" pitchFamily="34" charset="0"/>
            </a:endParaRPr>
          </a:p>
          <a:p>
            <a:pPr marL="533400" indent="-533400" eaLnBrk="1" hangingPunct="1">
              <a:lnSpc>
                <a:spcPct val="90000"/>
              </a:lnSpc>
              <a:buFontTx/>
              <a:buNone/>
            </a:pPr>
            <a:r>
              <a:rPr lang="en-US" sz="2400" smtClean="0">
                <a:latin typeface="Arial Rounded MT Bold" pitchFamily="34" charset="0"/>
              </a:rPr>
              <a:t>Perang Dunia II berakhir: Jepang menjadi negara kalah perang.</a:t>
            </a:r>
          </a:p>
          <a:p>
            <a:pPr marL="533400" indent="-533400" eaLnBrk="1" hangingPunct="1">
              <a:lnSpc>
                <a:spcPct val="90000"/>
              </a:lnSpc>
              <a:buFontTx/>
              <a:buNone/>
            </a:pPr>
            <a:r>
              <a:rPr lang="en-US" sz="2400" smtClean="0">
                <a:latin typeface="Arial Rounded MT Bold" pitchFamily="34" charset="0"/>
              </a:rPr>
              <a:t> Kerajaan Belanda hendak kembali menjajah dengan taktik mendirikan negara kecil di Sumatera, Negara Indonesia Timur, Negara Pasundan, Negara Jawa Timur dsb  serta melancarkan Agresi Militer I (1947) dan Agresi II (1948)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3842"/>
                                        </p:tgtEl>
                                        <p:attrNameLst>
                                          <p:attrName>style.visibility</p:attrName>
                                        </p:attrNameLst>
                                      </p:cBhvr>
                                      <p:to>
                                        <p:strVal val="visible"/>
                                      </p:to>
                                    </p:set>
                                    <p:animEffect transition="in" filter="fade">
                                      <p:cBhvr>
                                        <p:cTn id="7" dur="2000"/>
                                        <p:tgtEl>
                                          <p:spTgt spid="8038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3843">
                                            <p:txEl>
                                              <p:pRg st="0" end="0"/>
                                            </p:txEl>
                                          </p:spTgt>
                                        </p:tgtEl>
                                        <p:attrNameLst>
                                          <p:attrName>style.visibility</p:attrName>
                                        </p:attrNameLst>
                                      </p:cBhvr>
                                      <p:to>
                                        <p:strVal val="visible"/>
                                      </p:to>
                                    </p:set>
                                    <p:animEffect transition="in" filter="fade">
                                      <p:cBhvr>
                                        <p:cTn id="12" dur="2000"/>
                                        <p:tgtEl>
                                          <p:spTgt spid="803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3843">
                                            <p:txEl>
                                              <p:pRg st="2" end="2"/>
                                            </p:txEl>
                                          </p:spTgt>
                                        </p:tgtEl>
                                        <p:attrNameLst>
                                          <p:attrName>style.visibility</p:attrName>
                                        </p:attrNameLst>
                                      </p:cBhvr>
                                      <p:to>
                                        <p:strVal val="visible"/>
                                      </p:to>
                                    </p:set>
                                    <p:animEffect transition="in" filter="fade">
                                      <p:cBhvr>
                                        <p:cTn id="17" dur="2000"/>
                                        <p:tgtEl>
                                          <p:spTgt spid="803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03843">
                                            <p:txEl>
                                              <p:pRg st="3" end="3"/>
                                            </p:txEl>
                                          </p:spTgt>
                                        </p:tgtEl>
                                        <p:attrNameLst>
                                          <p:attrName>style.visibility</p:attrName>
                                        </p:attrNameLst>
                                      </p:cBhvr>
                                      <p:to>
                                        <p:strVal val="visible"/>
                                      </p:to>
                                    </p:set>
                                    <p:animEffect transition="in" filter="fade">
                                      <p:cBhvr>
                                        <p:cTn id="22" dur="2000"/>
                                        <p:tgtEl>
                                          <p:spTgt spid="803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2" grpId="0"/>
      <p:bldP spid="8038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id-ID" smtClean="0"/>
          </a:p>
        </p:txBody>
      </p:sp>
      <p:sp>
        <p:nvSpPr>
          <p:cNvPr id="33795" name="Rectangle 3"/>
          <p:cNvSpPr>
            <a:spLocks noGrp="1" noChangeArrowheads="1"/>
          </p:cNvSpPr>
          <p:nvPr>
            <p:ph sz="quarter" idx="1"/>
          </p:nvPr>
        </p:nvSpPr>
        <p:spPr/>
        <p:txBody>
          <a:bodyPr/>
          <a:lstStyle/>
          <a:p>
            <a:pPr marL="609600" indent="-609600" eaLnBrk="1" hangingPunct="1">
              <a:lnSpc>
                <a:spcPct val="80000"/>
              </a:lnSpc>
              <a:buFontTx/>
              <a:buNone/>
            </a:pPr>
            <a:r>
              <a:rPr lang="en-US" sz="2400" smtClean="0">
                <a:latin typeface="Arial Rounded MT Bold" pitchFamily="34" charset="0"/>
              </a:rPr>
              <a:t>23 Agustus -12 November 1949 diadakan Konferensi Meja Bundar di The Hague (Den Haag)</a:t>
            </a:r>
          </a:p>
          <a:p>
            <a:pPr marL="609600" indent="-609600" eaLnBrk="1" hangingPunct="1">
              <a:lnSpc>
                <a:spcPct val="80000"/>
              </a:lnSpc>
              <a:buFontTx/>
              <a:buNone/>
            </a:pPr>
            <a:r>
              <a:rPr lang="en-US" sz="2400" smtClean="0">
                <a:latin typeface="Arial Rounded MT Bold" pitchFamily="34" charset="0"/>
              </a:rPr>
              <a:t>Hasil Konferensi:</a:t>
            </a:r>
          </a:p>
          <a:p>
            <a:pPr marL="609600" indent="-609600" eaLnBrk="1" hangingPunct="1">
              <a:lnSpc>
                <a:spcPct val="80000"/>
              </a:lnSpc>
              <a:buFontTx/>
              <a:buAutoNum type="arabicPeriod"/>
            </a:pPr>
            <a:r>
              <a:rPr lang="en-US" sz="2400" smtClean="0">
                <a:latin typeface="Arial Rounded MT Bold" pitchFamily="34" charset="0"/>
              </a:rPr>
              <a:t>Mendirikan Negara Republik Indonesia Serikat</a:t>
            </a:r>
          </a:p>
          <a:p>
            <a:pPr marL="609600" indent="-609600" eaLnBrk="1" hangingPunct="1">
              <a:lnSpc>
                <a:spcPct val="80000"/>
              </a:lnSpc>
              <a:buFontTx/>
              <a:buAutoNum type="arabicPeriod"/>
            </a:pPr>
            <a:r>
              <a:rPr lang="en-US" sz="2400" smtClean="0">
                <a:latin typeface="Arial Rounded MT Bold" pitchFamily="34" charset="0"/>
              </a:rPr>
              <a:t>Penyerahan Kedaulatan kepada RIS yang berisi 3 hal, yaitu (a) piagam penyerahan kedaulatan dari Kerajaan Belanda kepada Pemerintah RIS; (b) status uni; dan (c) persetujuan perpindahan</a:t>
            </a:r>
          </a:p>
          <a:p>
            <a:pPr marL="609600" indent="-609600" eaLnBrk="1" hangingPunct="1">
              <a:lnSpc>
                <a:spcPct val="80000"/>
              </a:lnSpc>
              <a:buFontTx/>
              <a:buAutoNum type="arabicPeriod"/>
            </a:pPr>
            <a:r>
              <a:rPr lang="en-US" sz="2400" smtClean="0">
                <a:latin typeface="Arial Rounded MT Bold" pitchFamily="34" charset="0"/>
              </a:rPr>
              <a:t>Mendirikan Uni antara Republik Indonesia Serikat dengan Kerajaan Belanda</a:t>
            </a:r>
          </a:p>
          <a:p>
            <a:pPr marL="609600" indent="-609600" eaLnBrk="1" hangingPunct="1">
              <a:lnSpc>
                <a:spcPct val="80000"/>
              </a:lnSpc>
              <a:buFontTx/>
              <a:buNone/>
            </a:pPr>
            <a:endParaRPr lang="en-US" sz="2400" smtClean="0">
              <a:latin typeface="Arial Rounded MT Bold" pitchFamily="34" charset="0"/>
            </a:endParaRPr>
          </a:p>
          <a:p>
            <a:pPr marL="609600" indent="-609600" eaLnBrk="1" hangingPunct="1">
              <a:lnSpc>
                <a:spcPct val="80000"/>
              </a:lnSpc>
              <a:buFontTx/>
              <a:buNone/>
            </a:pPr>
            <a:r>
              <a:rPr lang="en-US" sz="2000" smtClean="0">
                <a:latin typeface="AvantGarde Bk BT" pitchFamily="34" charset="0"/>
              </a:rPr>
              <a:t>Lebih detail mengenai hal ini bacalah Asshiddiqie, </a:t>
            </a:r>
            <a:r>
              <a:rPr lang="en-US" sz="2000" b="1" i="1" smtClean="0">
                <a:latin typeface="AvantGarde Bk BT" pitchFamily="34" charset="0"/>
              </a:rPr>
              <a:t>Konstitusi &amp; Konstitusionalisme..</a:t>
            </a:r>
            <a:r>
              <a:rPr lang="en-US" sz="2000" smtClean="0">
                <a:latin typeface="AvantGarde Bk BT" pitchFamily="34" charset="0"/>
              </a:rPr>
              <a:t> hal.44-46</a:t>
            </a:r>
          </a:p>
          <a:p>
            <a:pPr marL="609600" indent="-609600" eaLnBrk="1" hangingPunct="1">
              <a:lnSpc>
                <a:spcPct val="80000"/>
              </a:lnSpc>
            </a:pPr>
            <a:endParaRPr lang="en-US" sz="20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200" smtClean="0">
                <a:latin typeface="Arial Rounded MT Bold" pitchFamily="34" charset="0"/>
              </a:rPr>
              <a:t>Undang-undang Dasar Sementara 1950</a:t>
            </a:r>
          </a:p>
        </p:txBody>
      </p:sp>
      <p:sp>
        <p:nvSpPr>
          <p:cNvPr id="34819" name="Rectangle 3"/>
          <p:cNvSpPr>
            <a:spLocks noGrp="1" noChangeArrowheads="1"/>
          </p:cNvSpPr>
          <p:nvPr>
            <p:ph sz="quarter" idx="1"/>
          </p:nvPr>
        </p:nvSpPr>
        <p:spPr/>
        <p:txBody>
          <a:bodyPr/>
          <a:lstStyle/>
          <a:p>
            <a:pPr eaLnBrk="1" hangingPunct="1">
              <a:lnSpc>
                <a:spcPct val="90000"/>
              </a:lnSpc>
              <a:buFontTx/>
              <a:buNone/>
            </a:pPr>
            <a:r>
              <a:rPr lang="en-US" sz="2400" smtClean="0">
                <a:latin typeface="Arial Rounded MT Bold" pitchFamily="34" charset="0"/>
              </a:rPr>
              <a:t>Negara RIS tidak bertahan lama. Negara Republik Indonesia, Negara Indonesia Timur, dan Negara Sumatera Timur menggabungkan diri menjadi satu wilayah Republik Indonesia. </a:t>
            </a:r>
          </a:p>
          <a:p>
            <a:pPr eaLnBrk="1" hangingPunct="1">
              <a:lnSpc>
                <a:spcPct val="90000"/>
              </a:lnSpc>
              <a:buFontTx/>
              <a:buNone/>
            </a:pPr>
            <a:r>
              <a:rPr lang="en-US" sz="2400" smtClean="0">
                <a:latin typeface="Arial Rounded MT Bold" pitchFamily="34" charset="0"/>
              </a:rPr>
              <a:t>19 Mei 1950 Pemerintah RIS dan Pemerintah RI sepakat membentuk kembali NKRI</a:t>
            </a:r>
          </a:p>
          <a:p>
            <a:pPr eaLnBrk="1" hangingPunct="1">
              <a:lnSpc>
                <a:spcPct val="90000"/>
              </a:lnSpc>
              <a:buFontTx/>
              <a:buNone/>
            </a:pPr>
            <a:r>
              <a:rPr lang="en-US" sz="2400" smtClean="0">
                <a:latin typeface="Arial Rounded MT Bold" pitchFamily="34" charset="0"/>
              </a:rPr>
              <a:t>Dibentuk Panitia untuk merancang UUD</a:t>
            </a:r>
          </a:p>
          <a:p>
            <a:pPr eaLnBrk="1" hangingPunct="1">
              <a:lnSpc>
                <a:spcPct val="90000"/>
              </a:lnSpc>
              <a:buFontTx/>
              <a:buNone/>
            </a:pPr>
            <a:r>
              <a:rPr lang="en-US" sz="2400" smtClean="0">
                <a:latin typeface="Arial Rounded MT Bold" pitchFamily="34" charset="0"/>
              </a:rPr>
              <a:t>UUDS resmi berlaku 17 Agustus 1950</a:t>
            </a:r>
          </a:p>
          <a:p>
            <a:pPr eaLnBrk="1" hangingPunct="1">
              <a:lnSpc>
                <a:spcPct val="90000"/>
              </a:lnSpc>
              <a:buFontTx/>
              <a:buNone/>
            </a:pPr>
            <a:r>
              <a:rPr lang="en-US" sz="2400" smtClean="0">
                <a:latin typeface="Arial Rounded MT Bold" pitchFamily="34" charset="0"/>
              </a:rPr>
              <a:t>Pasal 134 UUDS :  Konstituante bersama Pemerintah menyusun suatu UUD RI yang akan menggantikan UUDS 1950</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300" name="Rectangle 4"/>
          <p:cNvSpPr>
            <a:spLocks noGrp="1" noChangeArrowheads="1"/>
          </p:cNvSpPr>
          <p:nvPr>
            <p:ph type="title"/>
          </p:nvPr>
        </p:nvSpPr>
        <p:spPr/>
        <p:txBody>
          <a:bodyPr/>
          <a:lstStyle/>
          <a:p>
            <a:pPr eaLnBrk="1" hangingPunct="1"/>
            <a:r>
              <a:rPr lang="en-US" sz="3200" smtClean="0">
                <a:latin typeface="Arial Rounded MT Bold" pitchFamily="34" charset="0"/>
              </a:rPr>
              <a:t>Pemilihan Umum 1955: Memilih  Konstituante</a:t>
            </a:r>
          </a:p>
        </p:txBody>
      </p:sp>
      <p:sp>
        <p:nvSpPr>
          <p:cNvPr id="823299" name="Rectangle 3"/>
          <p:cNvSpPr>
            <a:spLocks noGrp="1" noChangeArrowheads="1"/>
          </p:cNvSpPr>
          <p:nvPr>
            <p:ph sz="quarter" idx="1"/>
          </p:nvPr>
        </p:nvSpPr>
        <p:spPr/>
        <p:txBody>
          <a:bodyPr/>
          <a:lstStyle/>
          <a:p>
            <a:pPr eaLnBrk="1" hangingPunct="1"/>
            <a:r>
              <a:rPr lang="en-US" sz="2400" smtClean="0">
                <a:latin typeface="Arial Rounded MT Bold" pitchFamily="34" charset="0"/>
              </a:rPr>
              <a:t>Desember 1955 Pemilu memilih konstituante untuk membentuk UUD</a:t>
            </a:r>
          </a:p>
          <a:p>
            <a:pPr eaLnBrk="1" hangingPunct="1"/>
            <a:r>
              <a:rPr lang="en-US" sz="2400" smtClean="0">
                <a:latin typeface="Arial Rounded MT Bold" pitchFamily="34" charset="0"/>
              </a:rPr>
              <a:t>1956-1959 Konstituante bersidang dengan maksud membuat  UUD yang tetap</a:t>
            </a:r>
          </a:p>
          <a:p>
            <a:pPr eaLnBrk="1" hangingPunct="1"/>
            <a:r>
              <a:rPr lang="en-US" sz="2400" smtClean="0">
                <a:latin typeface="Arial Rounded MT Bold" pitchFamily="34" charset="0"/>
              </a:rPr>
              <a:t>Dalam kurun waktu 3 tahun (1956-1959)  Konstituante berhasil merumuskan sejumlah pasal, tapi mengalami kebuntuan dalam Dasar Negara</a:t>
            </a:r>
          </a:p>
          <a:p>
            <a:pPr eaLnBrk="1" hangingPunct="1"/>
            <a:endParaRPr lang="en-US" sz="2800" smtClean="0">
              <a:latin typeface="Arial Rounded MT Bold" pitchFamily="34" charset="0"/>
            </a:endParaRPr>
          </a:p>
          <a:p>
            <a:pPr eaLnBrk="1" hangingPunct="1"/>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23300"/>
                                        </p:tgtEl>
                                        <p:attrNameLst>
                                          <p:attrName>style.visibility</p:attrName>
                                        </p:attrNameLst>
                                      </p:cBhvr>
                                      <p:to>
                                        <p:strVal val="visible"/>
                                      </p:to>
                                    </p:set>
                                    <p:animEffect transition="in" filter="fade">
                                      <p:cBhvr>
                                        <p:cTn id="7" dur="2000"/>
                                        <p:tgtEl>
                                          <p:spTgt spid="8233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3299">
                                            <p:txEl>
                                              <p:pRg st="0" end="0"/>
                                            </p:txEl>
                                          </p:spTgt>
                                        </p:tgtEl>
                                        <p:attrNameLst>
                                          <p:attrName>style.visibility</p:attrName>
                                        </p:attrNameLst>
                                      </p:cBhvr>
                                      <p:to>
                                        <p:strVal val="visible"/>
                                      </p:to>
                                    </p:set>
                                    <p:animEffect transition="in" filter="fade">
                                      <p:cBhvr>
                                        <p:cTn id="12" dur="2000"/>
                                        <p:tgtEl>
                                          <p:spTgt spid="8232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3299">
                                            <p:txEl>
                                              <p:pRg st="1" end="1"/>
                                            </p:txEl>
                                          </p:spTgt>
                                        </p:tgtEl>
                                        <p:attrNameLst>
                                          <p:attrName>style.visibility</p:attrName>
                                        </p:attrNameLst>
                                      </p:cBhvr>
                                      <p:to>
                                        <p:strVal val="visible"/>
                                      </p:to>
                                    </p:set>
                                    <p:animEffect transition="in" filter="fade">
                                      <p:cBhvr>
                                        <p:cTn id="17" dur="2000"/>
                                        <p:tgtEl>
                                          <p:spTgt spid="8232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3299">
                                            <p:txEl>
                                              <p:pRg st="2" end="2"/>
                                            </p:txEl>
                                          </p:spTgt>
                                        </p:tgtEl>
                                        <p:attrNameLst>
                                          <p:attrName>style.visibility</p:attrName>
                                        </p:attrNameLst>
                                      </p:cBhvr>
                                      <p:to>
                                        <p:strVal val="visible"/>
                                      </p:to>
                                    </p:set>
                                    <p:animEffect transition="in" filter="fade">
                                      <p:cBhvr>
                                        <p:cTn id="22" dur="2000"/>
                                        <p:tgtEl>
                                          <p:spTgt spid="823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0" grpId="0"/>
      <p:bldP spid="8232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0" name="Rectangle 2"/>
          <p:cNvSpPr>
            <a:spLocks noGrp="1" noChangeArrowheads="1"/>
          </p:cNvSpPr>
          <p:nvPr>
            <p:ph type="title"/>
          </p:nvPr>
        </p:nvSpPr>
        <p:spPr/>
        <p:txBody>
          <a:bodyPr/>
          <a:lstStyle/>
          <a:p>
            <a:pPr eaLnBrk="1" hangingPunct="1"/>
            <a:r>
              <a:rPr lang="en-US" sz="3200" smtClean="0">
                <a:latin typeface="Arial Rounded MT Bold" pitchFamily="34" charset="0"/>
              </a:rPr>
              <a:t>Dekrit Presiden 5 Juli 1959</a:t>
            </a:r>
          </a:p>
        </p:txBody>
      </p:sp>
      <p:sp>
        <p:nvSpPr>
          <p:cNvPr id="811011" name="Rectangle 3"/>
          <p:cNvSpPr>
            <a:spLocks noGrp="1" noChangeArrowheads="1"/>
          </p:cNvSpPr>
          <p:nvPr>
            <p:ph sz="quarter" idx="1"/>
          </p:nvPr>
        </p:nvSpPr>
        <p:spPr/>
        <p:txBody>
          <a:bodyPr/>
          <a:lstStyle/>
          <a:p>
            <a:pPr eaLnBrk="1" hangingPunct="1">
              <a:lnSpc>
                <a:spcPct val="90000"/>
              </a:lnSpc>
            </a:pPr>
            <a:r>
              <a:rPr lang="en-US" sz="2400" smtClean="0">
                <a:latin typeface="Arial Rounded MT Bold" pitchFamily="34" charset="0"/>
              </a:rPr>
              <a:t>Presiden Soekarno menyimpulkan Majelis Konstituante gagal, ia mengeluarkan Dekrit 5 Juli 1959 : membubarkan Konstituante dan memberlakukan kembali UUD 1945</a:t>
            </a:r>
          </a:p>
          <a:p>
            <a:pPr eaLnBrk="1" hangingPunct="1">
              <a:lnSpc>
                <a:spcPct val="90000"/>
              </a:lnSpc>
            </a:pPr>
            <a:r>
              <a:rPr lang="en-US" sz="2400" smtClean="0">
                <a:latin typeface="Arial Rounded MT Bold" pitchFamily="34" charset="0"/>
              </a:rPr>
              <a:t>Dikukuhkan secara aklamasi pada 22 Juli 1959 oleh DPR</a:t>
            </a:r>
          </a:p>
          <a:p>
            <a:pPr eaLnBrk="1" hangingPunct="1">
              <a:lnSpc>
                <a:spcPct val="90000"/>
              </a:lnSpc>
            </a:pPr>
            <a:r>
              <a:rPr lang="en-US" sz="2400" smtClean="0">
                <a:latin typeface="Arial Rounded MT Bold" pitchFamily="34" charset="0"/>
              </a:rPr>
              <a:t>Dituangkan dalam Keputusan Presiden Nomor 150 Tahun 1959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1010"/>
                                        </p:tgtEl>
                                        <p:attrNameLst>
                                          <p:attrName>style.visibility</p:attrName>
                                        </p:attrNameLst>
                                      </p:cBhvr>
                                      <p:to>
                                        <p:strVal val="visible"/>
                                      </p:to>
                                    </p:set>
                                    <p:animEffect transition="in" filter="fade">
                                      <p:cBhvr>
                                        <p:cTn id="7" dur="2000"/>
                                        <p:tgtEl>
                                          <p:spTgt spid="8110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1011">
                                            <p:txEl>
                                              <p:pRg st="0" end="0"/>
                                            </p:txEl>
                                          </p:spTgt>
                                        </p:tgtEl>
                                        <p:attrNameLst>
                                          <p:attrName>style.visibility</p:attrName>
                                        </p:attrNameLst>
                                      </p:cBhvr>
                                      <p:to>
                                        <p:strVal val="visible"/>
                                      </p:to>
                                    </p:set>
                                    <p:animEffect transition="in" filter="fade">
                                      <p:cBhvr>
                                        <p:cTn id="12" dur="2000"/>
                                        <p:tgtEl>
                                          <p:spTgt spid="8110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1011">
                                            <p:txEl>
                                              <p:pRg st="1" end="1"/>
                                            </p:txEl>
                                          </p:spTgt>
                                        </p:tgtEl>
                                        <p:attrNameLst>
                                          <p:attrName>style.visibility</p:attrName>
                                        </p:attrNameLst>
                                      </p:cBhvr>
                                      <p:to>
                                        <p:strVal val="visible"/>
                                      </p:to>
                                    </p:set>
                                    <p:animEffect transition="in" filter="fade">
                                      <p:cBhvr>
                                        <p:cTn id="17" dur="2000"/>
                                        <p:tgtEl>
                                          <p:spTgt spid="8110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1011">
                                            <p:txEl>
                                              <p:pRg st="2" end="2"/>
                                            </p:txEl>
                                          </p:spTgt>
                                        </p:tgtEl>
                                        <p:attrNameLst>
                                          <p:attrName>style.visibility</p:attrName>
                                        </p:attrNameLst>
                                      </p:cBhvr>
                                      <p:to>
                                        <p:strVal val="visible"/>
                                      </p:to>
                                    </p:set>
                                    <p:animEffect transition="in" filter="fade">
                                      <p:cBhvr>
                                        <p:cTn id="22" dur="2000"/>
                                        <p:tgtEl>
                                          <p:spTgt spid="811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0" grpId="0"/>
      <p:bldP spid="811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200" smtClean="0">
                <a:latin typeface="Arial Rounded MT Bold" pitchFamily="34" charset="0"/>
              </a:rPr>
              <a:t>UUD 1945 Setelah Dekrit</a:t>
            </a:r>
          </a:p>
        </p:txBody>
      </p:sp>
      <p:sp>
        <p:nvSpPr>
          <p:cNvPr id="812035" name="Rectangle 3"/>
          <p:cNvSpPr>
            <a:spLocks noGrp="1" noChangeArrowheads="1"/>
          </p:cNvSpPr>
          <p:nvPr>
            <p:ph sz="quarter" idx="1"/>
          </p:nvPr>
        </p:nvSpPr>
        <p:spPr/>
        <p:txBody>
          <a:bodyPr>
            <a:normAutofit lnSpcReduction="10000"/>
          </a:bodyPr>
          <a:lstStyle/>
          <a:p>
            <a:pPr marL="274320" indent="-274320" eaLnBrk="1" fontAlgn="auto" hangingPunct="1">
              <a:lnSpc>
                <a:spcPct val="90000"/>
              </a:lnSpc>
              <a:spcBef>
                <a:spcPts val="580"/>
              </a:spcBef>
              <a:spcAft>
                <a:spcPts val="0"/>
              </a:spcAft>
              <a:buFontTx/>
              <a:buNone/>
              <a:defRPr/>
            </a:pPr>
            <a:r>
              <a:rPr lang="en-US" sz="2400">
                <a:latin typeface="Arial Rounded MT Bold" pitchFamily="34" charset="0"/>
              </a:rPr>
              <a:t>Mengalami sakralisasi: tidak boleh dirubah, walau UUD 1945 adalah sementara sifatnya</a:t>
            </a:r>
          </a:p>
          <a:p>
            <a:pPr marL="274320" indent="-274320" eaLnBrk="1" fontAlgn="auto" hangingPunct="1">
              <a:lnSpc>
                <a:spcPct val="90000"/>
              </a:lnSpc>
              <a:spcBef>
                <a:spcPts val="580"/>
              </a:spcBef>
              <a:spcAft>
                <a:spcPts val="0"/>
              </a:spcAft>
              <a:buFontTx/>
              <a:buNone/>
              <a:defRPr/>
            </a:pPr>
            <a:r>
              <a:rPr lang="en-US" sz="2400">
                <a:latin typeface="Arial Rounded MT Bold" pitchFamily="34" charset="0"/>
              </a:rPr>
              <a:t>Tap MPR Nomor IV/MPR/1983 tentang Referendum mempersulit perubahan UUD 1945</a:t>
            </a:r>
          </a:p>
          <a:p>
            <a:pPr marL="274320" indent="-274320" eaLnBrk="1" fontAlgn="auto" hangingPunct="1">
              <a:lnSpc>
                <a:spcPct val="90000"/>
              </a:lnSpc>
              <a:spcBef>
                <a:spcPts val="580"/>
              </a:spcBef>
              <a:spcAft>
                <a:spcPts val="0"/>
              </a:spcAft>
              <a:buFontTx/>
              <a:buNone/>
              <a:defRPr/>
            </a:pPr>
            <a:r>
              <a:rPr lang="en-US" sz="2400">
                <a:latin typeface="Arial Rounded MT Bold" pitchFamily="34" charset="0"/>
              </a:rPr>
              <a:t>Kekuasaan mengalami stagnasi. Tidak berubah selama 32 tahun</a:t>
            </a:r>
          </a:p>
          <a:p>
            <a:pPr marL="274320" indent="-274320" eaLnBrk="1" fontAlgn="auto" hangingPunct="1">
              <a:lnSpc>
                <a:spcPct val="90000"/>
              </a:lnSpc>
              <a:spcBef>
                <a:spcPts val="580"/>
              </a:spcBef>
              <a:spcAft>
                <a:spcPts val="0"/>
              </a:spcAft>
              <a:buFontTx/>
              <a:buNone/>
              <a:defRPr/>
            </a:pPr>
            <a:r>
              <a:rPr lang="en-US" sz="2400">
                <a:latin typeface="Arial Rounded MT Bold" pitchFamily="34" charset="0"/>
              </a:rPr>
              <a:t>Kolusi Korupsi Nepotisme sebagai akibat UUD 1945 yang sentralistik dan sangat </a:t>
            </a:r>
            <a:r>
              <a:rPr lang="en-US" sz="2400" i="1">
                <a:latin typeface="Arial Rounded MT Bold" pitchFamily="34" charset="0"/>
              </a:rPr>
              <a:t>executive heavy</a:t>
            </a:r>
          </a:p>
          <a:p>
            <a:pPr marL="274320" indent="-274320" eaLnBrk="1" fontAlgn="auto" hangingPunct="1">
              <a:lnSpc>
                <a:spcPct val="90000"/>
              </a:lnSpc>
              <a:spcBef>
                <a:spcPts val="580"/>
              </a:spcBef>
              <a:spcAft>
                <a:spcPts val="0"/>
              </a:spcAft>
              <a:buFontTx/>
              <a:buNone/>
              <a:defRPr/>
            </a:pPr>
            <a:r>
              <a:rPr lang="en-US" sz="2400">
                <a:latin typeface="Arial Rounded MT Bold" pitchFamily="34" charset="0"/>
              </a:rPr>
              <a:t>Pelanggaran berbagai hak asasi manusia: hak hidup, hak untuk bebas dari penyiksaan, hak persamaan dimuka hukum, hak berserikat berkumpul, mengeluarkan pendapat, pembatasan pers, sensor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normAutofit/>
          </a:bodyPr>
          <a:lstStyle/>
          <a:p>
            <a:pPr eaLnBrk="1" fontAlgn="auto" hangingPunct="1">
              <a:spcAft>
                <a:spcPts val="0"/>
              </a:spcAft>
              <a:defRPr/>
            </a:pPr>
            <a:r>
              <a:rPr lang="en-US" sz="3200" b="1">
                <a:effectLst>
                  <a:outerShdw blurRad="38100" dist="38100" dir="2700000" algn="tl">
                    <a:srgbClr val="C0C0C0"/>
                  </a:outerShdw>
                </a:effectLst>
                <a:latin typeface="Arial Rounded MT Bold" pitchFamily="34" charset="0"/>
              </a:rPr>
              <a:t>Latar Belakang Perubahan UUD 1945</a:t>
            </a:r>
          </a:p>
        </p:txBody>
      </p:sp>
      <p:sp>
        <p:nvSpPr>
          <p:cNvPr id="38915" name="Rectangle 3"/>
          <p:cNvSpPr>
            <a:spLocks noGrp="1" noChangeArrowheads="1"/>
          </p:cNvSpPr>
          <p:nvPr>
            <p:ph sz="quarter" idx="1"/>
          </p:nvPr>
        </p:nvSpPr>
        <p:spPr>
          <a:xfrm>
            <a:off x="301625" y="1600200"/>
            <a:ext cx="8540750" cy="4953000"/>
          </a:xfrm>
        </p:spPr>
        <p:txBody>
          <a:bodyPr/>
          <a:lstStyle/>
          <a:p>
            <a:pPr marL="609600" indent="-609600" algn="just" eaLnBrk="1" hangingPunct="1">
              <a:buFontTx/>
              <a:buNone/>
            </a:pPr>
            <a:r>
              <a:rPr lang="en-US" sz="2400" smtClean="0">
                <a:latin typeface="Arial Rounded MT Bold" pitchFamily="34" charset="0"/>
              </a:rPr>
              <a:t>Agenda Reformasi (Pembaharuan) a.l:</a:t>
            </a:r>
          </a:p>
          <a:p>
            <a:pPr marL="609600" indent="-609600" algn="just" eaLnBrk="1" hangingPunct="1">
              <a:buFontTx/>
              <a:buAutoNum type="arabicPeriod"/>
            </a:pPr>
            <a:r>
              <a:rPr lang="en-US" sz="2400" smtClean="0">
                <a:latin typeface="Arial Rounded MT Bold" pitchFamily="34" charset="0"/>
              </a:rPr>
              <a:t>Amandemen UUD 1945</a:t>
            </a:r>
          </a:p>
          <a:p>
            <a:pPr marL="609600" indent="-609600" algn="just" eaLnBrk="1" hangingPunct="1">
              <a:buFontTx/>
              <a:buAutoNum type="arabicPeriod"/>
            </a:pPr>
            <a:r>
              <a:rPr lang="en-US" sz="2400" smtClean="0">
                <a:latin typeface="Arial Rounded MT Bold" pitchFamily="34" charset="0"/>
              </a:rPr>
              <a:t>Penghapusan Doktrin Dwi Fungsi ABRI</a:t>
            </a:r>
          </a:p>
          <a:p>
            <a:pPr marL="609600" indent="-609600" algn="just" eaLnBrk="1" hangingPunct="1">
              <a:buFontTx/>
              <a:buAutoNum type="arabicPeriod"/>
            </a:pPr>
            <a:r>
              <a:rPr lang="en-US" sz="2400" smtClean="0">
                <a:latin typeface="Arial Rounded MT Bold" pitchFamily="34" charset="0"/>
              </a:rPr>
              <a:t>Penegakan Supremasi Hukum, Penghormatan HAM, serta pemberantasan KKN</a:t>
            </a:r>
          </a:p>
          <a:p>
            <a:pPr marL="609600" indent="-609600" algn="just" eaLnBrk="1" hangingPunct="1">
              <a:buFontTx/>
              <a:buAutoNum type="arabicPeriod"/>
            </a:pPr>
            <a:r>
              <a:rPr lang="en-US" sz="2400" smtClean="0">
                <a:latin typeface="Arial Rounded MT Bold" pitchFamily="34" charset="0"/>
              </a:rPr>
              <a:t>Desentralisasi dan hubungan yang adil antara pusat dan daerah</a:t>
            </a:r>
          </a:p>
          <a:p>
            <a:pPr marL="609600" indent="-609600" algn="just" eaLnBrk="1" hangingPunct="1">
              <a:buFontTx/>
              <a:buAutoNum type="arabicPeriod"/>
            </a:pPr>
            <a:r>
              <a:rPr lang="en-US" sz="2400" smtClean="0">
                <a:latin typeface="Arial Rounded MT Bold" pitchFamily="34" charset="0"/>
              </a:rPr>
              <a:t>Mewujudkan Kebebasan Pers</a:t>
            </a:r>
          </a:p>
          <a:p>
            <a:pPr marL="609600" indent="-609600" algn="just" eaLnBrk="1" hangingPunct="1">
              <a:buFontTx/>
              <a:buAutoNum type="arabicPeriod"/>
            </a:pPr>
            <a:r>
              <a:rPr lang="en-US" sz="2400" smtClean="0">
                <a:latin typeface="Arial Rounded MT Bold" pitchFamily="34" charset="0"/>
              </a:rPr>
              <a:t>Mewujudkan kehidupan demokrasi</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200" smtClean="0">
                <a:latin typeface="Arial Rounded MT Bold" pitchFamily="34" charset="0"/>
              </a:rPr>
              <a:t>Amandemen UUD 1945 Sebagai agenda utama Reformasi: Mengapa?</a:t>
            </a:r>
          </a:p>
        </p:txBody>
      </p:sp>
      <p:sp>
        <p:nvSpPr>
          <p:cNvPr id="39939" name="Rectangle 3"/>
          <p:cNvSpPr>
            <a:spLocks noGrp="1" noChangeArrowheads="1"/>
          </p:cNvSpPr>
          <p:nvPr>
            <p:ph sz="quarter" idx="1"/>
          </p:nvPr>
        </p:nvSpPr>
        <p:spPr/>
        <p:txBody>
          <a:bodyPr/>
          <a:lstStyle/>
          <a:p>
            <a:pPr eaLnBrk="1" hangingPunct="1">
              <a:buFont typeface="Wingdings" pitchFamily="2" charset="2"/>
              <a:buChar char="q"/>
            </a:pPr>
            <a:r>
              <a:rPr lang="en-US" sz="2400" smtClean="0">
                <a:latin typeface="Arial Rounded MT Bold" pitchFamily="34" charset="0"/>
              </a:rPr>
              <a:t>UUD 1945 belum cukup memuat landasan bagi kehidupan yang demokratis, pemberdayaan rakyat dan penghormatan HAM.</a:t>
            </a:r>
          </a:p>
          <a:p>
            <a:pPr lvl="2" eaLnBrk="1" hangingPunct="1">
              <a:buFont typeface="Wingdings" pitchFamily="2" charset="2"/>
              <a:buChar char="Ø"/>
            </a:pPr>
            <a:r>
              <a:rPr lang="en-US" smtClean="0">
                <a:latin typeface="Arial Rounded MT Bold" pitchFamily="34" charset="0"/>
              </a:rPr>
              <a:t> Presiden memiliki kekuasaan legislatif (membentuk Undang-undang)</a:t>
            </a:r>
          </a:p>
          <a:p>
            <a:pPr eaLnBrk="1" hangingPunct="1">
              <a:buFont typeface="Wingdings" pitchFamily="2" charset="2"/>
              <a:buChar char="q"/>
            </a:pPr>
            <a:r>
              <a:rPr lang="en-US" sz="2400" smtClean="0">
                <a:latin typeface="Arial Rounded MT Bold" pitchFamily="34" charset="0"/>
              </a:rPr>
              <a:t>UUD 1945 mengandung pasal-pasal yang multitafsir dan membuka peluang bagi penyelenggaraan negara yang otoriter, sentralistik, tertutup, dan KKN</a:t>
            </a:r>
          </a:p>
          <a:p>
            <a:pPr lvl="2" eaLnBrk="1" hangingPunct="1">
              <a:buFont typeface="Wingdings" pitchFamily="2" charset="2"/>
              <a:buChar char="Ø"/>
            </a:pPr>
            <a:r>
              <a:rPr lang="en-US" smtClean="0">
                <a:latin typeface="Arial Rounded MT Bold" pitchFamily="34" charset="0"/>
              </a:rPr>
              <a:t>Pasal Mengenai Masa Jabatan Presiden (Pasal 7), Mengenai Keharusan Bahwa Presiden Adalah Orang Indonesia Asli (Pasal 6 ayat (1)) dll</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200" smtClean="0">
                <a:latin typeface="Arial Rounded MT Bold" pitchFamily="34" charset="0"/>
              </a:rPr>
              <a:t>Amandemen UUD 1945 Sebagai agenda utama Reformasi: Mengapa?</a:t>
            </a:r>
          </a:p>
        </p:txBody>
      </p:sp>
      <p:sp>
        <p:nvSpPr>
          <p:cNvPr id="40963" name="Rectangle 3"/>
          <p:cNvSpPr>
            <a:spLocks noGrp="1" noChangeArrowheads="1"/>
          </p:cNvSpPr>
          <p:nvPr>
            <p:ph sz="quarter" idx="1"/>
          </p:nvPr>
        </p:nvSpPr>
        <p:spPr/>
        <p:txBody>
          <a:bodyPr/>
          <a:lstStyle/>
          <a:p>
            <a:pPr eaLnBrk="1" hangingPunct="1">
              <a:buFont typeface="Wingdings" pitchFamily="2" charset="2"/>
              <a:buChar char="q"/>
            </a:pPr>
            <a:r>
              <a:rPr lang="en-US" sz="2800" smtClean="0">
                <a:latin typeface="Arial Rounded MT Bold" pitchFamily="34" charset="0"/>
              </a:rPr>
              <a:t>Tidak adanya saling mengawasi dan saling mengimbangi (Checks and balances) antarlembaga negara dan kekuasaan terpusat pada Presiden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smtClean="0">
                <a:latin typeface="Arial Rounded MT Bold" pitchFamily="34" charset="0"/>
              </a:rPr>
              <a:t>Tujuan Perubahan UUD 1945</a:t>
            </a:r>
          </a:p>
        </p:txBody>
      </p:sp>
      <p:sp>
        <p:nvSpPr>
          <p:cNvPr id="892931" name="Rectangle 3"/>
          <p:cNvSpPr>
            <a:spLocks noGrp="1" noChangeArrowheads="1"/>
          </p:cNvSpPr>
          <p:nvPr>
            <p:ph sz="quarter" idx="1"/>
          </p:nvPr>
        </p:nvSpPr>
        <p:spPr/>
        <p:txBody>
          <a:bodyPr>
            <a:normAutofit lnSpcReduction="10000"/>
          </a:bodyPr>
          <a:lstStyle/>
          <a:p>
            <a:pPr marL="274320" indent="-274320" eaLnBrk="1" fontAlgn="auto" hangingPunct="1">
              <a:lnSpc>
                <a:spcPct val="90000"/>
              </a:lnSpc>
              <a:spcBef>
                <a:spcPts val="580"/>
              </a:spcBef>
              <a:spcAft>
                <a:spcPts val="0"/>
              </a:spcAft>
              <a:buFont typeface="Wingdings" pitchFamily="2" charset="2"/>
              <a:buChar char="Ø"/>
              <a:defRPr/>
            </a:pPr>
            <a:r>
              <a:rPr lang="en-US" sz="2400">
                <a:latin typeface="Arial Rounded MT Bold" pitchFamily="34" charset="0"/>
              </a:rPr>
              <a:t>Menyempurnakan aturan dasar mengenai tatanan negara dalam mencapai tujuan nasional dalam Pembukaan UUD 1945 dan memperkokoh NKRI berdasar Pancasila</a:t>
            </a:r>
          </a:p>
          <a:p>
            <a:pPr marL="274320" indent="-274320" eaLnBrk="1" fontAlgn="auto" hangingPunct="1">
              <a:lnSpc>
                <a:spcPct val="90000"/>
              </a:lnSpc>
              <a:spcBef>
                <a:spcPts val="580"/>
              </a:spcBef>
              <a:spcAft>
                <a:spcPts val="0"/>
              </a:spcAft>
              <a:buFont typeface="Wingdings" pitchFamily="2" charset="2"/>
              <a:buChar char="Ø"/>
              <a:defRPr/>
            </a:pPr>
            <a:r>
              <a:rPr lang="en-US" sz="2400">
                <a:latin typeface="Arial Rounded MT Bold" pitchFamily="34" charset="0"/>
              </a:rPr>
              <a:t>Menyempurnakan aturan dasar mengenai jaminan dan pelaksanaan kedaulatan rakyat serta memperluas partisipasi rakyat</a:t>
            </a:r>
          </a:p>
          <a:p>
            <a:pPr marL="274320" indent="-274320" eaLnBrk="1" fontAlgn="auto" hangingPunct="1">
              <a:lnSpc>
                <a:spcPct val="90000"/>
              </a:lnSpc>
              <a:spcBef>
                <a:spcPts val="580"/>
              </a:spcBef>
              <a:spcAft>
                <a:spcPts val="0"/>
              </a:spcAft>
              <a:buFont typeface="Wingdings" pitchFamily="2" charset="2"/>
              <a:buChar char="Ø"/>
              <a:defRPr/>
            </a:pPr>
            <a:r>
              <a:rPr lang="en-US" sz="2400">
                <a:latin typeface="Arial Rounded MT Bold" pitchFamily="34" charset="0"/>
              </a:rPr>
              <a:t>Menyempurnakan aturan dasar mengenai perlindungan hak asasi manusia</a:t>
            </a:r>
          </a:p>
          <a:p>
            <a:pPr marL="274320" indent="-274320" eaLnBrk="1" fontAlgn="auto" hangingPunct="1">
              <a:lnSpc>
                <a:spcPct val="90000"/>
              </a:lnSpc>
              <a:spcBef>
                <a:spcPts val="580"/>
              </a:spcBef>
              <a:spcAft>
                <a:spcPts val="0"/>
              </a:spcAft>
              <a:buFont typeface="Wingdings" pitchFamily="2" charset="2"/>
              <a:buChar char="Ø"/>
              <a:defRPr/>
            </a:pPr>
            <a:r>
              <a:rPr lang="en-US" sz="2400">
                <a:latin typeface="Arial Rounded MT Bold" pitchFamily="34" charset="0"/>
              </a:rPr>
              <a:t>Menyempurnakan aturan dasar penyelenggaraan negara secara demokratis dan modern, antara lain melalui pembagian kekuasaan yang lebih tegas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b="1" smtClean="0">
                <a:latin typeface="Arial Rounded MT Bold" pitchFamily="34" charset="0"/>
              </a:rPr>
              <a:t>UNDANG UNDANG DASAR 1945</a:t>
            </a:r>
          </a:p>
        </p:txBody>
      </p:sp>
      <p:sp>
        <p:nvSpPr>
          <p:cNvPr id="24579" name="Rectangle 3"/>
          <p:cNvSpPr>
            <a:spLocks noGrp="1" noChangeArrowheads="1"/>
          </p:cNvSpPr>
          <p:nvPr>
            <p:ph sz="quarter" idx="1"/>
          </p:nvPr>
        </p:nvSpPr>
        <p:spPr/>
        <p:txBody>
          <a:bodyPr/>
          <a:lstStyle/>
          <a:p>
            <a:pPr eaLnBrk="1" hangingPunct="1">
              <a:lnSpc>
                <a:spcPct val="80000"/>
              </a:lnSpc>
            </a:pPr>
            <a:r>
              <a:rPr lang="en-US" sz="2400" smtClean="0">
                <a:latin typeface="Arial Rounded MT Bold" pitchFamily="34" charset="0"/>
              </a:rPr>
              <a:t>Naskahnya dipersiapkan oleh </a:t>
            </a:r>
            <a:r>
              <a:rPr lang="en-US" sz="2400" smtClean="0">
                <a:solidFill>
                  <a:srgbClr val="FF0000"/>
                </a:solidFill>
                <a:latin typeface="Arial Rounded MT Bold" pitchFamily="34" charset="0"/>
              </a:rPr>
              <a:t>Dokuritu Zyunbi Tyosa Kai</a:t>
            </a:r>
            <a:r>
              <a:rPr lang="en-US" sz="2400" smtClean="0">
                <a:latin typeface="Arial Rounded MT Bold" pitchFamily="34" charset="0"/>
              </a:rPr>
              <a:t> (baca: </a:t>
            </a:r>
            <a:r>
              <a:rPr lang="en-US" sz="2400" smtClean="0">
                <a:solidFill>
                  <a:schemeClr val="accent2"/>
                </a:solidFill>
                <a:latin typeface="Arial Rounded MT Bold" pitchFamily="34" charset="0"/>
              </a:rPr>
              <a:t>Dokuritsu Jiunbi Cosakai</a:t>
            </a:r>
            <a:r>
              <a:rPr lang="en-US" sz="2400" smtClean="0">
                <a:latin typeface="Arial Rounded MT Bold" pitchFamily="34" charset="0"/>
              </a:rPr>
              <a:t>, diterjemahkan sebagai Badan Penyelidik Usaha Persiapan Kemerdekaan, disingkat </a:t>
            </a:r>
            <a:r>
              <a:rPr lang="en-US" sz="2400" smtClean="0">
                <a:solidFill>
                  <a:schemeClr val="folHlink"/>
                </a:solidFill>
                <a:latin typeface="Arial Rounded MT Bold" pitchFamily="34" charset="0"/>
              </a:rPr>
              <a:t>BPUPK</a:t>
            </a:r>
            <a:r>
              <a:rPr lang="en-US" sz="2400" smtClean="0">
                <a:latin typeface="Arial Rounded MT Bold" pitchFamily="34" charset="0"/>
              </a:rPr>
              <a:t>) yang dibentuk pada 29 April 1945 oleh pemerintah Jepang sebagai pelaksanaan janji Kemerdekaan, dilantik pada 28 Mei 1945</a:t>
            </a:r>
          </a:p>
          <a:p>
            <a:pPr eaLnBrk="1" hangingPunct="1">
              <a:lnSpc>
                <a:spcPct val="80000"/>
              </a:lnSpc>
            </a:pPr>
            <a:r>
              <a:rPr lang="en-US" sz="2400" smtClean="0">
                <a:latin typeface="Arial Rounded MT Bold" pitchFamily="34" charset="0"/>
              </a:rPr>
              <a:t>BPUPK : 62 Anggota, diketuai KRT Radjiman Wedyodiningrat &amp; wakilnya Hibangase Yosio</a:t>
            </a:r>
          </a:p>
          <a:p>
            <a:pPr eaLnBrk="1" hangingPunct="1">
              <a:lnSpc>
                <a:spcPct val="80000"/>
              </a:lnSpc>
            </a:pPr>
            <a:r>
              <a:rPr lang="en-US" sz="2400" smtClean="0">
                <a:latin typeface="Arial Rounded MT Bold" pitchFamily="34" charset="0"/>
              </a:rPr>
              <a:t>Persidangan dibagi dlm 2 periode: 29 Mei – 1 Juni 1945 &amp; 10 Juli-17 Juli 1945 </a:t>
            </a:r>
          </a:p>
          <a:p>
            <a:pPr eaLnBrk="1" hangingPunct="1">
              <a:lnSpc>
                <a:spcPct val="80000"/>
              </a:lnSpc>
            </a:pPr>
            <a:r>
              <a:rPr lang="en-US" sz="2400" smtClean="0">
                <a:latin typeface="Arial Rounded MT Bold" pitchFamily="34" charset="0"/>
              </a:rPr>
              <a:t>dalam kedua sidang, pembicaraan fokus pada pembentukan sebuah NEGARA MERDEKA</a:t>
            </a:r>
          </a:p>
          <a:p>
            <a:pPr eaLnBrk="1" hangingPunct="1">
              <a:lnSpc>
                <a:spcPct val="80000"/>
              </a:lnSpc>
              <a:buFontTx/>
              <a:buNone/>
            </a:pPr>
            <a:endParaRPr lang="en-US" sz="24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200" smtClean="0">
                <a:latin typeface="Arial Rounded MT Bold" pitchFamily="34" charset="0"/>
              </a:rPr>
              <a:t>Dasar Yuridis Perubahan UUD 1945</a:t>
            </a:r>
          </a:p>
        </p:txBody>
      </p:sp>
      <p:sp>
        <p:nvSpPr>
          <p:cNvPr id="43011" name="Rectangle 3"/>
          <p:cNvSpPr>
            <a:spLocks noGrp="1" noChangeArrowheads="1"/>
          </p:cNvSpPr>
          <p:nvPr>
            <p:ph sz="quarter" idx="1"/>
          </p:nvPr>
        </p:nvSpPr>
        <p:spPr/>
        <p:txBody>
          <a:bodyPr/>
          <a:lstStyle/>
          <a:p>
            <a:pPr eaLnBrk="1" hangingPunct="1">
              <a:lnSpc>
                <a:spcPct val="90000"/>
              </a:lnSpc>
              <a:buFont typeface="Wingdings" pitchFamily="2" charset="2"/>
              <a:buChar char="§"/>
            </a:pPr>
            <a:r>
              <a:rPr lang="en-US" sz="2400" smtClean="0">
                <a:latin typeface="Arial Rounded MT Bold" pitchFamily="34" charset="0"/>
              </a:rPr>
              <a:t>Pasal 37 UUD 1945</a:t>
            </a:r>
          </a:p>
          <a:p>
            <a:pPr eaLnBrk="1" hangingPunct="1">
              <a:lnSpc>
                <a:spcPct val="90000"/>
              </a:lnSpc>
              <a:buFont typeface="Wingdings" pitchFamily="2" charset="2"/>
              <a:buChar char="§"/>
            </a:pPr>
            <a:r>
              <a:rPr lang="en-US" sz="2400" smtClean="0">
                <a:latin typeface="Arial Rounded MT Bold" pitchFamily="34" charset="0"/>
              </a:rPr>
              <a:t>Naskah yang menjadi objek perubahan: Undang Undang Dasar Negara Republik Indonesia tahun 1945 yang ditetapkan pada tanggal 18 Agustus 1945 dan diberlakukan kembali dengan Dekrit Presiden pada tanggal 5 Juli 1959 serta dikukuhkan secara aklamasi pada tanggal 22 Juli 1959 oleh Dewan Perwakilan Rakyat sebagaimana tercantum dalam Lembaga Negara Nomor 75 Tahun 1959</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pPr eaLnBrk="1" hangingPunct="1"/>
            <a:r>
              <a:rPr lang="en-US" sz="3200" smtClean="0">
                <a:latin typeface="Arial Rounded MT Bold" pitchFamily="34" charset="0"/>
              </a:rPr>
              <a:t>Awal Perubahan UUD 1945</a:t>
            </a:r>
          </a:p>
        </p:txBody>
      </p:sp>
      <p:sp>
        <p:nvSpPr>
          <p:cNvPr id="884739" name="Rectangle 3"/>
          <p:cNvSpPr>
            <a:spLocks noGrp="1" noChangeArrowheads="1"/>
          </p:cNvSpPr>
          <p:nvPr>
            <p:ph sz="quarter" idx="1"/>
          </p:nvPr>
        </p:nvSpPr>
        <p:spPr/>
        <p:txBody>
          <a:bodyPr/>
          <a:lstStyle/>
          <a:p>
            <a:pPr eaLnBrk="1" hangingPunct="1">
              <a:lnSpc>
                <a:spcPct val="90000"/>
              </a:lnSpc>
            </a:pPr>
            <a:r>
              <a:rPr lang="en-US" sz="2800" smtClean="0">
                <a:latin typeface="Arial Rounded MT Bold" pitchFamily="34" charset="0"/>
              </a:rPr>
              <a:t>Sidang Istimewa MPR RI 1998: diterbitkan Tiga Ketetapan MPR</a:t>
            </a:r>
          </a:p>
          <a:p>
            <a:pPr eaLnBrk="1" hangingPunct="1">
              <a:lnSpc>
                <a:spcPct val="90000"/>
              </a:lnSpc>
            </a:pPr>
            <a:r>
              <a:rPr lang="en-US" sz="2800" smtClean="0">
                <a:latin typeface="Arial Rounded MT Bold" pitchFamily="34" charset="0"/>
              </a:rPr>
              <a:t>Tiga ketetapan tersebut tidak secara langsung merubah UUD 1945 tapi telah menyentuh muatan UUD 1945</a:t>
            </a:r>
          </a:p>
          <a:p>
            <a:pPr eaLnBrk="1" hangingPunct="1">
              <a:lnSpc>
                <a:spcPct val="90000"/>
              </a:lnSpc>
            </a:pPr>
            <a:r>
              <a:rPr lang="en-US" sz="2800" smtClean="0">
                <a:latin typeface="Arial Rounded MT Bold" pitchFamily="34" charset="0"/>
              </a:rPr>
              <a:t>Setelah ada tiga ketetapan tersebut kehendak dan keinginan untuk melakukan perubahan UUD 1945 makin mengkristal di kalangan masyarakat, pemerintah, dan kekuatan sosial politik, termasuk partai politik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84738"/>
                                        </p:tgtEl>
                                        <p:attrNameLst>
                                          <p:attrName>style.visibility</p:attrName>
                                        </p:attrNameLst>
                                      </p:cBhvr>
                                      <p:to>
                                        <p:strVal val="visible"/>
                                      </p:to>
                                    </p:set>
                                    <p:animEffect transition="in" filter="fade">
                                      <p:cBhvr>
                                        <p:cTn id="7" dur="2000"/>
                                        <p:tgtEl>
                                          <p:spTgt spid="8847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4739">
                                            <p:txEl>
                                              <p:pRg st="0" end="0"/>
                                            </p:txEl>
                                          </p:spTgt>
                                        </p:tgtEl>
                                        <p:attrNameLst>
                                          <p:attrName>style.visibility</p:attrName>
                                        </p:attrNameLst>
                                      </p:cBhvr>
                                      <p:to>
                                        <p:strVal val="visible"/>
                                      </p:to>
                                    </p:set>
                                    <p:animEffect transition="in" filter="fade">
                                      <p:cBhvr>
                                        <p:cTn id="12" dur="2000"/>
                                        <p:tgtEl>
                                          <p:spTgt spid="8847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4739">
                                            <p:txEl>
                                              <p:pRg st="1" end="1"/>
                                            </p:txEl>
                                          </p:spTgt>
                                        </p:tgtEl>
                                        <p:attrNameLst>
                                          <p:attrName>style.visibility</p:attrName>
                                        </p:attrNameLst>
                                      </p:cBhvr>
                                      <p:to>
                                        <p:strVal val="visible"/>
                                      </p:to>
                                    </p:set>
                                    <p:animEffect transition="in" filter="fade">
                                      <p:cBhvr>
                                        <p:cTn id="17" dur="2000"/>
                                        <p:tgtEl>
                                          <p:spTgt spid="8847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4739">
                                            <p:txEl>
                                              <p:pRg st="2" end="2"/>
                                            </p:txEl>
                                          </p:spTgt>
                                        </p:tgtEl>
                                        <p:attrNameLst>
                                          <p:attrName>style.visibility</p:attrName>
                                        </p:attrNameLst>
                                      </p:cBhvr>
                                      <p:to>
                                        <p:strVal val="visible"/>
                                      </p:to>
                                    </p:set>
                                    <p:animEffect transition="in" filter="fade">
                                      <p:cBhvr>
                                        <p:cTn id="22" dur="2000"/>
                                        <p:tgtEl>
                                          <p:spTgt spid="884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4738" grpId="0"/>
      <p:bldP spid="8847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200" smtClean="0">
                <a:latin typeface="Arial Rounded MT Bold" pitchFamily="34" charset="0"/>
              </a:rPr>
              <a:t>Tiga Ketetapan MPR Pada Sidang Istimewa MPR 1998</a:t>
            </a:r>
          </a:p>
        </p:txBody>
      </p:sp>
      <p:sp>
        <p:nvSpPr>
          <p:cNvPr id="885763" name="Rectangle 3"/>
          <p:cNvSpPr>
            <a:spLocks noGrp="1" noChangeArrowheads="1"/>
          </p:cNvSpPr>
          <p:nvPr>
            <p:ph sz="quarter" idx="1"/>
          </p:nvPr>
        </p:nvSpPr>
        <p:spPr/>
        <p:txBody>
          <a:bodyPr>
            <a:normAutofit lnSpcReduction="10000"/>
          </a:bodyPr>
          <a:lstStyle/>
          <a:p>
            <a:pPr marL="609600" indent="-609600" eaLnBrk="1" fontAlgn="auto" hangingPunct="1">
              <a:spcBef>
                <a:spcPts val="580"/>
              </a:spcBef>
              <a:spcAft>
                <a:spcPts val="0"/>
              </a:spcAft>
              <a:buFontTx/>
              <a:buAutoNum type="arabicPeriod"/>
              <a:defRPr/>
            </a:pPr>
            <a:r>
              <a:rPr lang="en-US" sz="2000">
                <a:latin typeface="Arial Rounded MT Bold" pitchFamily="34" charset="0"/>
              </a:rPr>
              <a:t>Ketetapan MPR Nomor VIII/MPR/1998 tentang Pencabutan Ketetapan MPR Nomor IV/MPR/1983 tentang Referendum</a:t>
            </a:r>
          </a:p>
          <a:p>
            <a:pPr marL="609600" indent="-609600" eaLnBrk="1" fontAlgn="auto" hangingPunct="1">
              <a:spcBef>
                <a:spcPts val="580"/>
              </a:spcBef>
              <a:spcAft>
                <a:spcPts val="0"/>
              </a:spcAft>
              <a:buFontTx/>
              <a:buAutoNum type="arabicPeriod"/>
              <a:defRPr/>
            </a:pPr>
            <a:r>
              <a:rPr lang="en-US" sz="2000">
                <a:latin typeface="Arial Rounded MT Bold" pitchFamily="34" charset="0"/>
              </a:rPr>
              <a:t>Ketetapan MPR Nomor XIII/MPR/1998 tentang Pembatasan Masa Jabatan Presiden dan Wakil Presiden Indonesia. Ketentuan Pasal 1 ketetapan MPR tersebut berbunyi “Presiden dan Wakil Presiden Republik Indonesia memegang jabatan selama masa lima tahun, dan sesudahnya dapat dipilih kembali dalam jabatan yang sama, hanya untuk satu kali masa jabatan”</a:t>
            </a:r>
          </a:p>
          <a:p>
            <a:pPr marL="609600" indent="-609600" eaLnBrk="1" fontAlgn="auto" hangingPunct="1">
              <a:spcBef>
                <a:spcPts val="580"/>
              </a:spcBef>
              <a:spcAft>
                <a:spcPts val="0"/>
              </a:spcAft>
              <a:buFontTx/>
              <a:buAutoNum type="arabicPeriod"/>
              <a:defRPr/>
            </a:pPr>
            <a:r>
              <a:rPr lang="en-US" sz="2000">
                <a:latin typeface="Arial Rounded MT Bold" pitchFamily="34" charset="0"/>
              </a:rPr>
              <a:t>Ketetapan MPR Nomor XVII/MPR/1998 tentang Hak Asasi Manusia. Ketetapan ini dapat dilihat sebagai penyempurnaan ketentuan mengenai HAM yang terdapat dalam UUD 1945, seperti Pasal 27; Pasal 28; Pasal 29 ayat (2)</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3200" smtClean="0">
                <a:latin typeface="Arial Rounded MT Bold" pitchFamily="34" charset="0"/>
              </a:rPr>
              <a:t>Kesepakatan dasar Perubahan UUD 1945</a:t>
            </a:r>
          </a:p>
        </p:txBody>
      </p:sp>
      <p:sp>
        <p:nvSpPr>
          <p:cNvPr id="46083" name="Rectangle 3"/>
          <p:cNvSpPr>
            <a:spLocks noGrp="1" noChangeArrowheads="1"/>
          </p:cNvSpPr>
          <p:nvPr>
            <p:ph sz="quarter" idx="1"/>
          </p:nvPr>
        </p:nvSpPr>
        <p:spPr>
          <a:xfrm>
            <a:off x="698500" y="2044700"/>
            <a:ext cx="7988300" cy="4006850"/>
          </a:xfrm>
        </p:spPr>
        <p:txBody>
          <a:bodyPr/>
          <a:lstStyle/>
          <a:p>
            <a:pPr marL="609600" indent="-609600" algn="just" eaLnBrk="1" hangingPunct="1">
              <a:buFontTx/>
              <a:buAutoNum type="arabicParenR"/>
            </a:pPr>
            <a:r>
              <a:rPr lang="en-US" sz="2400" smtClean="0">
                <a:latin typeface="Arial Rounded MT Bold" pitchFamily="34" charset="0"/>
              </a:rPr>
              <a:t>Tidak mengubah Pembukaan UUD 1945,</a:t>
            </a:r>
          </a:p>
          <a:p>
            <a:pPr marL="609600" indent="-609600" algn="just" eaLnBrk="1" hangingPunct="1">
              <a:buFontTx/>
              <a:buAutoNum type="arabicParenR"/>
            </a:pPr>
            <a:r>
              <a:rPr lang="en-US" sz="2400" smtClean="0">
                <a:latin typeface="Arial Rounded MT Bold" pitchFamily="34" charset="0"/>
              </a:rPr>
              <a:t>Tetap mempertahankan Negara Kesatuan Republik Indonesia,</a:t>
            </a:r>
          </a:p>
          <a:p>
            <a:pPr marL="609600" indent="-609600" algn="just" eaLnBrk="1" hangingPunct="1">
              <a:buFontTx/>
              <a:buAutoNum type="arabicParenR"/>
            </a:pPr>
            <a:r>
              <a:rPr lang="en-US" sz="2400" smtClean="0">
                <a:latin typeface="Arial Rounded MT Bold" pitchFamily="34" charset="0"/>
              </a:rPr>
              <a:t>Mempertegas Sistem Pemerintahan Presidensial</a:t>
            </a:r>
          </a:p>
          <a:p>
            <a:pPr marL="609600" indent="-609600" algn="just" eaLnBrk="1" hangingPunct="1">
              <a:buFontTx/>
              <a:buAutoNum type="arabicParenR"/>
            </a:pPr>
            <a:r>
              <a:rPr lang="en-US" sz="2400" smtClean="0">
                <a:latin typeface="Arial Rounded MT Bold" pitchFamily="34" charset="0"/>
              </a:rPr>
              <a:t>Penjelasan UUD 1945 yg memuat hal-hal normatif, akan dimasukkan dalam pasal-pasal,</a:t>
            </a:r>
          </a:p>
          <a:p>
            <a:pPr marL="609600" indent="-609600" algn="just" eaLnBrk="1" hangingPunct="1">
              <a:buFontTx/>
              <a:buAutoNum type="arabicParenR"/>
            </a:pPr>
            <a:r>
              <a:rPr lang="en-US" sz="2400" smtClean="0">
                <a:latin typeface="Arial Rounded MT Bold" pitchFamily="34" charset="0"/>
              </a:rPr>
              <a:t>Melakukan perubahan dengan cara </a:t>
            </a:r>
            <a:r>
              <a:rPr lang="en-US" sz="2400" i="1" smtClean="0">
                <a:latin typeface="Arial Rounded MT Bold" pitchFamily="34" charset="0"/>
              </a:rPr>
              <a:t>adendum</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id-ID" smtClean="0"/>
          </a:p>
        </p:txBody>
      </p:sp>
      <p:sp>
        <p:nvSpPr>
          <p:cNvPr id="865283" name="Rectangle 3"/>
          <p:cNvSpPr>
            <a:spLocks noGrp="1" noChangeArrowheads="1"/>
          </p:cNvSpPr>
          <p:nvPr>
            <p:ph sz="quarter" idx="1"/>
          </p:nvPr>
        </p:nvSpPr>
        <p:spPr/>
        <p:txBody>
          <a:bodyPr>
            <a:normAutofit/>
          </a:bodyPr>
          <a:lstStyle/>
          <a:p>
            <a:pPr marL="274320" indent="-274320" eaLnBrk="1" fontAlgn="auto" hangingPunct="1">
              <a:spcBef>
                <a:spcPts val="580"/>
              </a:spcBef>
              <a:spcAft>
                <a:spcPts val="0"/>
              </a:spcAft>
              <a:buFont typeface="Wingdings" pitchFamily="2" charset="2"/>
              <a:buChar char="v"/>
              <a:defRPr/>
            </a:pPr>
            <a:r>
              <a:rPr lang="en-US" sz="2000" b="1">
                <a:effectLst>
                  <a:outerShdw blurRad="38100" dist="38100" dir="2700000" algn="tl">
                    <a:srgbClr val="C0C0C0"/>
                  </a:outerShdw>
                </a:effectLst>
                <a:latin typeface="Arial Rounded MT Bold" pitchFamily="34" charset="0"/>
              </a:rPr>
              <a:t>Pembukaan UUD 1945</a:t>
            </a:r>
            <a:r>
              <a:rPr lang="en-US" sz="2000">
                <a:latin typeface="Arial Rounded MT Bold" pitchFamily="34" charset="0"/>
              </a:rPr>
              <a:t>: Memuat dasar filosofis &amp; normatif yang mendasari seluruh pasal dalam UUD 1945 Pembukaan mengandung</a:t>
            </a:r>
            <a:r>
              <a:rPr lang="en-US" sz="2000" i="1">
                <a:latin typeface="Arial Rounded MT Bold" pitchFamily="34" charset="0"/>
              </a:rPr>
              <a:t> staatsidee </a:t>
            </a:r>
            <a:r>
              <a:rPr lang="en-US" sz="2000">
                <a:latin typeface="Arial Rounded MT Bold" pitchFamily="34" charset="0"/>
              </a:rPr>
              <a:t>berdirinya NKRI, tujuan (haluan) negara yang harus dipertahankan</a:t>
            </a:r>
          </a:p>
          <a:p>
            <a:pPr marL="274320" indent="-274320" eaLnBrk="1" fontAlgn="auto" hangingPunct="1">
              <a:spcBef>
                <a:spcPts val="580"/>
              </a:spcBef>
              <a:spcAft>
                <a:spcPts val="0"/>
              </a:spcAft>
              <a:buFont typeface="Wingdings" pitchFamily="2" charset="2"/>
              <a:buChar char="v"/>
              <a:defRPr/>
            </a:pPr>
            <a:r>
              <a:rPr lang="en-US" sz="2000">
                <a:latin typeface="Arial Rounded MT Bold" pitchFamily="34" charset="0"/>
              </a:rPr>
              <a:t>Kesepakatan untuk </a:t>
            </a:r>
            <a:r>
              <a:rPr lang="en-US" sz="2000" b="1">
                <a:effectLst>
                  <a:outerShdw blurRad="38100" dist="38100" dir="2700000" algn="tl">
                    <a:srgbClr val="C0C0C0"/>
                  </a:outerShdw>
                </a:effectLst>
                <a:latin typeface="Arial Rounded MT Bold" pitchFamily="34" charset="0"/>
              </a:rPr>
              <a:t>mempertahankan NKRI </a:t>
            </a:r>
            <a:r>
              <a:rPr lang="en-US" sz="2000">
                <a:latin typeface="Arial Rounded MT Bold" pitchFamily="34" charset="0"/>
              </a:rPr>
              <a:t>didasari pertimbangan bahwa negara kesatuan adalah bentuk yang ditetapkan sejak awal berdirinya negara Indonesia dan dipandang paling tepat untuk mewadahi ide persatuan bangsa yang majemuk ditinjau dari berbagai latar belakang</a:t>
            </a:r>
          </a:p>
          <a:p>
            <a:pPr marL="274320" indent="-274320" eaLnBrk="1" fontAlgn="auto" hangingPunct="1">
              <a:spcBef>
                <a:spcPts val="580"/>
              </a:spcBef>
              <a:spcAft>
                <a:spcPts val="0"/>
              </a:spcAft>
              <a:buFont typeface="Wingdings" pitchFamily="2" charset="2"/>
              <a:buChar char="v"/>
              <a:defRPr/>
            </a:pPr>
            <a:r>
              <a:rPr lang="en-US" sz="2000">
                <a:latin typeface="Arial Rounded MT Bold" pitchFamily="34" charset="0"/>
              </a:rPr>
              <a:t>Kesepakatan </a:t>
            </a:r>
            <a:r>
              <a:rPr lang="en-US" sz="2000" b="1">
                <a:effectLst>
                  <a:outerShdw blurRad="38100" dist="38100" dir="2700000" algn="tl">
                    <a:srgbClr val="C0C0C0"/>
                  </a:outerShdw>
                </a:effectLst>
                <a:latin typeface="Arial Rounded MT Bold" pitchFamily="34" charset="0"/>
              </a:rPr>
              <a:t>mempertegas Sistem Presidensial</a:t>
            </a:r>
            <a:r>
              <a:rPr lang="en-US" sz="2000">
                <a:latin typeface="Arial Rounded MT Bold" pitchFamily="34" charset="0"/>
              </a:rPr>
              <a:t> bertujuan untuk memperkukuh sistem pemerintahan yang stabil dan demokratis yang dianut oleh Negara Republik Indonesia dan pada tahun 1945 telah dipilih oleh para pendiri negara</a:t>
            </a:r>
          </a:p>
          <a:p>
            <a:pPr marL="274320" indent="-274320" eaLnBrk="1" fontAlgn="auto" hangingPunct="1">
              <a:spcBef>
                <a:spcPts val="580"/>
              </a:spcBef>
              <a:spcAft>
                <a:spcPts val="0"/>
              </a:spcAft>
              <a:buFont typeface="Wingdings 2"/>
              <a:buChar char=""/>
              <a:defRPr/>
            </a:pPr>
            <a:endParaRPr lang="en-US" sz="2000">
              <a:latin typeface="Arial Rounded MT Bold"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id-ID" smtClean="0"/>
          </a:p>
        </p:txBody>
      </p:sp>
      <p:sp>
        <p:nvSpPr>
          <p:cNvPr id="48131" name="Rectangle 3"/>
          <p:cNvSpPr>
            <a:spLocks noGrp="1" noChangeArrowheads="1"/>
          </p:cNvSpPr>
          <p:nvPr>
            <p:ph sz="quarter" idx="1"/>
          </p:nvPr>
        </p:nvSpPr>
        <p:spPr/>
        <p:txBody>
          <a:bodyPr/>
          <a:lstStyle/>
          <a:p>
            <a:pPr eaLnBrk="1" hangingPunct="1">
              <a:buFont typeface="Wingdings" pitchFamily="2" charset="2"/>
              <a:buChar char="v"/>
            </a:pPr>
            <a:r>
              <a:rPr lang="en-US" sz="2000" smtClean="0">
                <a:latin typeface="Arial Rounded MT Bold" pitchFamily="34" charset="0"/>
              </a:rPr>
              <a:t>Peniadaan Penjelasan dimaksudkan untuk menghindarkan kesulitan dalam menentukan status “Penjelasan” dari sisi sumber hukum dan tata urutan perundang-undangan. Selain itu Penjelasan BUKAN produk BPUPK atau PPKI karena kedua lembaga itu menyusun rancangan Pembukaan dan Batang Tubuh (Pasal-pasal) UUD 1945 tanpa Penjelasan</a:t>
            </a:r>
          </a:p>
          <a:p>
            <a:pPr eaLnBrk="1" hangingPunct="1">
              <a:buFont typeface="Wingdings" pitchFamily="2" charset="2"/>
              <a:buChar char="v"/>
            </a:pPr>
            <a:r>
              <a:rPr lang="en-US" sz="2000" smtClean="0">
                <a:latin typeface="Arial Rounded MT Bold" pitchFamily="34" charset="0"/>
              </a:rPr>
              <a:t>Perubahan secara </a:t>
            </a:r>
            <a:r>
              <a:rPr lang="en-US" sz="2000" i="1" smtClean="0">
                <a:latin typeface="Arial Rounded MT Bold" pitchFamily="34" charset="0"/>
              </a:rPr>
              <a:t>Adendum</a:t>
            </a:r>
            <a:r>
              <a:rPr lang="en-US" sz="2000" smtClean="0">
                <a:latin typeface="Arial Rounded MT Bold" pitchFamily="34" charset="0"/>
              </a:rPr>
              <a:t> artinya perubahan dilakukan dengan TETAP mempertahankan naskah asli sebagaimana terdapat dalam Lembaran negara Nomor 75 Tahun 1959 hasil Dekrit Presiden 5 Juli 1959 dan naskah perubahan-perubahan UUD 1945 diletakkan MELEKAT pada naskah asli</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3200" smtClean="0">
                <a:latin typeface="Arial Rounded MT Bold" pitchFamily="34" charset="0"/>
              </a:rPr>
              <a:t>Perubahan UUD 1945</a:t>
            </a:r>
          </a:p>
        </p:txBody>
      </p:sp>
      <p:graphicFrame>
        <p:nvGraphicFramePr>
          <p:cNvPr id="859226" name="Group 90"/>
          <p:cNvGraphicFramePr>
            <a:graphicFrameLocks noGrp="1"/>
          </p:cNvGraphicFramePr>
          <p:nvPr>
            <p:ph type="tbl" idx="1"/>
          </p:nvPr>
        </p:nvGraphicFramePr>
        <p:xfrm>
          <a:off x="457200" y="1600200"/>
          <a:ext cx="8229600" cy="4175760"/>
        </p:xfrm>
        <a:graphic>
          <a:graphicData uri="http://schemas.openxmlformats.org/drawingml/2006/table">
            <a:tbl>
              <a:tblPr/>
              <a:tblGrid>
                <a:gridCol w="2438400"/>
                <a:gridCol w="4191000"/>
                <a:gridCol w="16002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PERUBAHAN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MATERI PERUBAHAN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KETERANGAN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Pertama (disahkan dalam Sidang Umum MPR-RI 19 Oktober 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Pasal 5 ayat (1), Pasal 7, Pasal 9 ayat (1) dan ayat (2), Pasal 13 ayat (2) dan ayat (3), Pasal 14 ayat (1) dan ayat (2), Pasal 15, Pasal 17 ayat (2) dan ayat (3), Pasal 20 ayat (1) sampai dengan ayat (4), dan Pasal 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Keseluruhan berisi 16 ayat= 16 butir ketentuan dasar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Kedua (disahkan dalam Sidang Tahunan MPR-RI tanggal 18 Agustus 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Mencakup 27 Pasal yang tersebar dalam 7 bab, yaitu Bab VI tentang Pemerintahan Daerah, Bab VII tentang Dewan Perwakilan Rakyat, Bab IXA Tentang Wilayah Negara, Bab X Tentang Warga Negara dan Penduduk, Bab XA Tentang Hak Asasi Manusia, Bab XII tentang Pertahanan dan Keamanan Negara, Bab XV tentang Bendera, Bahasa, dan Lambang Negara serta Lagu Kebangsaan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27 Pasal tersebut isinya mencakup 59 butir ketentuan yang mengalami perubahan atau bertambah dengan rumusan ketentuan baru samasekali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2"/>
          <p:cNvSpPr>
            <a:spLocks noGrp="1" noChangeArrowheads="1"/>
          </p:cNvSpPr>
          <p:nvPr>
            <p:ph type="title"/>
          </p:nvPr>
        </p:nvSpPr>
        <p:spPr/>
        <p:txBody>
          <a:bodyPr/>
          <a:lstStyle/>
          <a:p>
            <a:pPr eaLnBrk="1" hangingPunct="1"/>
            <a:endParaRPr lang="id-ID" smtClean="0"/>
          </a:p>
        </p:txBody>
      </p:sp>
      <p:graphicFrame>
        <p:nvGraphicFramePr>
          <p:cNvPr id="861223" name="Group 39"/>
          <p:cNvGraphicFramePr>
            <a:graphicFrameLocks noGrp="1"/>
          </p:cNvGraphicFramePr>
          <p:nvPr>
            <p:ph type="tbl" idx="1"/>
          </p:nvPr>
        </p:nvGraphicFramePr>
        <p:xfrm>
          <a:off x="457200" y="1600200"/>
          <a:ext cx="8229600" cy="4109403"/>
        </p:xfrm>
        <a:graphic>
          <a:graphicData uri="http://schemas.openxmlformats.org/drawingml/2006/table">
            <a:tbl>
              <a:tblPr/>
              <a:tblGrid>
                <a:gridCol w="1828800"/>
                <a:gridCol w="4267200"/>
                <a:gridCol w="2133600"/>
              </a:tblGrid>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PERUBAHAN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MATERI PERUBAHAN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KETERANGAN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Ketiga (disahkan 9 November 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Bab I tentang Bentuk Negara dan Kedaulatan, Bab II Tentang Majelis Permusyawaratan Rakyat, Bab III tentang Kekuasaan Pemerintahan Negara, Bab V tentang Kementrian Negara, Bab VIIA tentang Dewan Perwakilan Daerah, Bab VIIB tentang Pemilihan Umum, dan Bab VIIIA tentang Badan Pemeriksa Keuangan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Paling luas cakupannya terdiri dari 7 Bab, 23 Pasal, dan 68 butir ketentuan/ayat. Secara kuantitatif lebih besar perubahan, secara kualitatif perubahan sangat mendasar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Keempat (disahkan 10 Agustus 2002) dalam Sidang Tahunan MPR-RI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Antara lain ditetapkan bahwa UUD NRI 1945 sebagaimana telah dirubah dengan Perubahan I, II, III,IV adalah UUD NRI 1945 yang ditetapkan 18 Agustus 1945 dan diberlakukan kembali dengan Dekrit 5 Juli 1959 serta dikukuhkan secara aklamasi pada 22 Juli 1959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Mencakup 19 Pasal termasuk satu Pasal yang dihapus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sz="3200" smtClean="0">
                <a:latin typeface="Arial Rounded MT Bold" pitchFamily="34" charset="0"/>
              </a:rPr>
              <a:t>Naskah UUD 1945 dari masa ke masa</a:t>
            </a:r>
          </a:p>
        </p:txBody>
      </p:sp>
      <p:graphicFrame>
        <p:nvGraphicFramePr>
          <p:cNvPr id="855111" name="Group 71"/>
          <p:cNvGraphicFramePr>
            <a:graphicFrameLocks noGrp="1"/>
          </p:cNvGraphicFramePr>
          <p:nvPr>
            <p:ph type="tbl" idx="1"/>
          </p:nvPr>
        </p:nvGraphicFramePr>
        <p:xfrm>
          <a:off x="685800" y="1295400"/>
          <a:ext cx="7848600" cy="4680713"/>
        </p:xfrm>
        <a:graphic>
          <a:graphicData uri="http://schemas.openxmlformats.org/drawingml/2006/table">
            <a:tbl>
              <a:tblPr/>
              <a:tblGrid>
                <a:gridCol w="2106613"/>
                <a:gridCol w="5741987"/>
              </a:tblGrid>
              <a:tr h="892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PERIODE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MUATAN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1945-1959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Naskah Asli UUD 1945 tanpa Penjelasan. Yang ada adalah Penjelasan Tentang UUD 1945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1959-1999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Naskah Asli UUD 1945 dengan Penjelasan Pasal per Pasal.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1999-2000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Naskah Asli UUD 1945 versi 1959-1999 + Perubahan I (1999)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2000-2001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Naskah Asli UUD 1945 versi 1959 -1999+ Perubahan I (1999) dan  Perubahan II (2000)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2001-2002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Naskah Asli UUD 1945 versi 1959-1999 + Perubahan I (1999) , Perubahan II (2000) dan Perubahan III (2001)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2002- Sekarang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Naskah Asli UUD 1945 versi 1959-1999 + Perubahan I (1999) , Perubahan II (2000), Perubahan III (2001), dan Perubahan IV (2002)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3200" smtClean="0">
                <a:latin typeface="Arial Rounded MT Bold" pitchFamily="34" charset="0"/>
              </a:rPr>
              <a:t>Jenis Perubahan</a:t>
            </a:r>
          </a:p>
        </p:txBody>
      </p:sp>
      <p:sp>
        <p:nvSpPr>
          <p:cNvPr id="52227" name="Rectangle 3"/>
          <p:cNvSpPr>
            <a:spLocks noGrp="1" noChangeArrowheads="1"/>
          </p:cNvSpPr>
          <p:nvPr>
            <p:ph sz="quarter" idx="1"/>
          </p:nvPr>
        </p:nvSpPr>
        <p:spPr/>
        <p:txBody>
          <a:bodyPr/>
          <a:lstStyle/>
          <a:p>
            <a:pPr eaLnBrk="1" hangingPunct="1"/>
            <a:r>
              <a:rPr lang="en-US" sz="2400" smtClean="0">
                <a:latin typeface="Arial Rounded MT Bold" pitchFamily="34" charset="0"/>
              </a:rPr>
              <a:t>Perubahan UUD 1945 dilakukan dalam rangka menyempurnakan dan bukan mengganti UUD 1945</a:t>
            </a:r>
          </a:p>
          <a:p>
            <a:pPr eaLnBrk="1" hangingPunct="1"/>
            <a:r>
              <a:rPr lang="en-US" sz="2400" smtClean="0">
                <a:latin typeface="Arial Rounded MT Bold" pitchFamily="34" charset="0"/>
              </a:rPr>
              <a:t>Oleh karenanya jenis perubahan UUD yang dilakukan MPR adalah mengubah, membuat rumusan baru sama sekali, menghapus atau menghilangkan, memindahkan tempat pasal atau ayat sekaligus mengubah penomoran pasal atau ayat.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0948" name="Rectangle 4"/>
          <p:cNvSpPr>
            <a:spLocks noGrp="1" noChangeArrowheads="1"/>
          </p:cNvSpPr>
          <p:nvPr>
            <p:ph type="title"/>
          </p:nvPr>
        </p:nvSpPr>
        <p:spPr/>
        <p:txBody>
          <a:bodyPr/>
          <a:lstStyle/>
          <a:p>
            <a:pPr eaLnBrk="1" hangingPunct="1"/>
            <a:r>
              <a:rPr lang="en-US" sz="3200" smtClean="0">
                <a:latin typeface="Arial Rounded MT Bold" pitchFamily="34" charset="0"/>
              </a:rPr>
              <a:t>Sidang Dokuritsu Junbi Cosakai</a:t>
            </a:r>
          </a:p>
        </p:txBody>
      </p:sp>
      <p:graphicFrame>
        <p:nvGraphicFramePr>
          <p:cNvPr id="851020" name="Group 76"/>
          <p:cNvGraphicFramePr>
            <a:graphicFrameLocks noGrp="1"/>
          </p:cNvGraphicFramePr>
          <p:nvPr>
            <p:ph type="tbl" idx="1"/>
          </p:nvPr>
        </p:nvGraphicFramePr>
        <p:xfrm>
          <a:off x="838200" y="1447800"/>
          <a:ext cx="7467600" cy="4528503"/>
        </p:xfrm>
        <a:graphic>
          <a:graphicData uri="http://schemas.openxmlformats.org/drawingml/2006/table">
            <a:tbl>
              <a:tblPr/>
              <a:tblGrid>
                <a:gridCol w="1219200"/>
                <a:gridCol w="1600200"/>
                <a:gridCol w="1981200"/>
                <a:gridCol w="2667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Rounded MT Bold" pitchFamily="34" charset="0"/>
                        </a:rPr>
                        <a:t>PERIODE SIDANG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7C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Rounded MT Bold" pitchFamily="34" charset="0"/>
                        </a:rPr>
                        <a:t>TANGGAL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7C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Rounded MT Bold" pitchFamily="34" charset="0"/>
                        </a:rPr>
                        <a:t>POKOK BAHASAN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7C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Rounded MT Bold" pitchFamily="34" charset="0"/>
                        </a:rPr>
                        <a:t>KETERANGAN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7C7"/>
                    </a:solidFill>
                  </a:tcPr>
                </a:tc>
              </a:tr>
              <a:tr h="150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29 Mei-1 Juni 1945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Dasar Negara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Prof Mr. Soepomo, Mr. Muhammad Yamin &amp; Ir. Soekarno mengajukan pendapatnya tentang Dasar Negara.1 Juni Soekarno mengajukan Pancasila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950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Antara Pertama dan Kedua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22 Juni 1945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Dihasilkan Piagam Jakarta pada 22 Juni 1945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69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10-17 Juli 1945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Antara lain ttg bentuk negara, wilayah negara, rancangan UUD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Disepakati wilayah negara adalah ex Hindia Belanda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50948"/>
                                        </p:tgtEl>
                                        <p:attrNameLst>
                                          <p:attrName>style.visibility</p:attrName>
                                        </p:attrNameLst>
                                      </p:cBhvr>
                                      <p:to>
                                        <p:strVal val="visible"/>
                                      </p:to>
                                    </p:set>
                                    <p:animEffect transition="in" filter="fade">
                                      <p:cBhvr>
                                        <p:cTn id="7" dur="1000">
                                          <p:stCondLst>
                                            <p:cond delay="0"/>
                                          </p:stCondLst>
                                        </p:cTn>
                                        <p:tgtEl>
                                          <p:spTgt spid="850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200" smtClean="0">
                <a:latin typeface="Arial Rounded MT Bold" pitchFamily="34" charset="0"/>
              </a:rPr>
              <a:t>Mengubah Rumusan</a:t>
            </a:r>
          </a:p>
        </p:txBody>
      </p:sp>
      <p:sp>
        <p:nvSpPr>
          <p:cNvPr id="53251" name="Rectangle 3"/>
          <p:cNvSpPr>
            <a:spLocks noGrp="1" noChangeArrowheads="1"/>
          </p:cNvSpPr>
          <p:nvPr>
            <p:ph sz="quarter" idx="1"/>
          </p:nvPr>
        </p:nvSpPr>
        <p:spPr/>
        <p:txBody>
          <a:bodyPr/>
          <a:lstStyle/>
          <a:p>
            <a:pPr marL="609600" indent="-609600" eaLnBrk="1" hangingPunct="1">
              <a:buFontTx/>
              <a:buNone/>
            </a:pPr>
            <a:r>
              <a:rPr lang="en-US" sz="2000" smtClean="0"/>
              <a:t>Contoh; Pasal 2 ayat (1) UUD 1945 yang semula berbunyi</a:t>
            </a:r>
          </a:p>
          <a:p>
            <a:pPr marL="609600" indent="-609600" algn="ctr" eaLnBrk="1" hangingPunct="1">
              <a:buFontTx/>
              <a:buNone/>
            </a:pPr>
            <a:r>
              <a:rPr lang="en-US" sz="2000" b="1" i="1" smtClean="0"/>
              <a:t>Pasal 2</a:t>
            </a:r>
          </a:p>
          <a:p>
            <a:pPr marL="609600" indent="-609600" eaLnBrk="1" hangingPunct="1">
              <a:buFontTx/>
              <a:buNone/>
            </a:pPr>
            <a:r>
              <a:rPr lang="en-US" sz="2000" i="1" smtClean="0">
                <a:latin typeface="Arial Rounded MT Bold" pitchFamily="34" charset="0"/>
              </a:rPr>
              <a:t>(1) Majelis Permusyawaratan Rakyat terdiri atas anggota-anggota Dewan Perwakilan Rakyat, ditambah dengan utusan-utusan dari daerah-daerah dan golongan-golongan, menurut aturan yang ditetapkan dengan undang-undang</a:t>
            </a:r>
          </a:p>
          <a:p>
            <a:pPr marL="609600" indent="-609600" eaLnBrk="1" hangingPunct="1">
              <a:buFontTx/>
              <a:buNone/>
            </a:pPr>
            <a:r>
              <a:rPr lang="en-US" sz="2000" smtClean="0">
                <a:solidFill>
                  <a:srgbClr val="FF0000"/>
                </a:solidFill>
                <a:latin typeface="Arial Rounded MT Bold" pitchFamily="34" charset="0"/>
              </a:rPr>
              <a:t>Setelah diubah menjadi</a:t>
            </a:r>
          </a:p>
          <a:p>
            <a:pPr marL="609600" indent="-609600" algn="ctr" eaLnBrk="1" hangingPunct="1">
              <a:buFontTx/>
              <a:buNone/>
            </a:pPr>
            <a:r>
              <a:rPr lang="en-US" sz="2000" b="1" i="1" smtClean="0"/>
              <a:t>Pasal 2</a:t>
            </a:r>
          </a:p>
          <a:p>
            <a:pPr marL="609600" indent="-609600" eaLnBrk="1" hangingPunct="1">
              <a:buFontTx/>
              <a:buNone/>
            </a:pPr>
            <a:r>
              <a:rPr lang="en-US" sz="2400" smtClean="0">
                <a:latin typeface="Arial Rounded MT Bold" pitchFamily="34" charset="0"/>
              </a:rPr>
              <a:t>(1)  </a:t>
            </a:r>
            <a:r>
              <a:rPr lang="en-US" sz="2000" i="1" smtClean="0">
                <a:latin typeface="Arial Rounded MT Bold" pitchFamily="34" charset="0"/>
              </a:rPr>
              <a:t>Majelis Permusyawaratan Rakyat terdiri atas anggota Dewan Perwakilan Rakyat dan anggota Dewan Perwakilan Daerah yang dipilih melalui pemilihan umum dan diatur lebih lanjut dengan undang-undang</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200" smtClean="0">
                <a:latin typeface="Arial Rounded MT Bold" pitchFamily="34" charset="0"/>
              </a:rPr>
              <a:t>Membuat Rumusan Baru Sama Sekali</a:t>
            </a:r>
          </a:p>
        </p:txBody>
      </p:sp>
      <p:sp>
        <p:nvSpPr>
          <p:cNvPr id="54275" name="Rectangle 3"/>
          <p:cNvSpPr>
            <a:spLocks noGrp="1" noChangeArrowheads="1"/>
          </p:cNvSpPr>
          <p:nvPr>
            <p:ph sz="quarter" idx="1"/>
          </p:nvPr>
        </p:nvSpPr>
        <p:spPr/>
        <p:txBody>
          <a:bodyPr/>
          <a:lstStyle/>
          <a:p>
            <a:pPr eaLnBrk="1" hangingPunct="1">
              <a:buFontTx/>
              <a:buNone/>
            </a:pPr>
            <a:r>
              <a:rPr lang="en-US" sz="2400" smtClean="0">
                <a:latin typeface="Arial Rounded MT Bold" pitchFamily="34" charset="0"/>
              </a:rPr>
              <a:t>Contoh; Pasal 6A ayat (1) UUD 1945</a:t>
            </a:r>
          </a:p>
          <a:p>
            <a:pPr eaLnBrk="1" hangingPunct="1">
              <a:buFontTx/>
              <a:buNone/>
            </a:pPr>
            <a:r>
              <a:rPr lang="en-US" sz="2400" smtClean="0">
                <a:latin typeface="Arial Rounded MT Bold" pitchFamily="34" charset="0"/>
              </a:rPr>
              <a:t>Pasal 6A</a:t>
            </a:r>
          </a:p>
          <a:p>
            <a:pPr eaLnBrk="1" hangingPunct="1">
              <a:buFontTx/>
              <a:buNone/>
            </a:pPr>
            <a:r>
              <a:rPr lang="en-US" sz="2400" smtClean="0">
                <a:latin typeface="Arial Rounded MT Bold" pitchFamily="34" charset="0"/>
              </a:rPr>
              <a:t>(1) Presiden dan Wakil Presiden Dipilih dalam satu pasangan secara langsung oleh rakyat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3200" smtClean="0">
                <a:latin typeface="Arial Rounded MT Bold" pitchFamily="34" charset="0"/>
              </a:rPr>
              <a:t>Menghapuskan/Menghilangkan rumusan yang ada</a:t>
            </a:r>
          </a:p>
        </p:txBody>
      </p:sp>
      <p:sp>
        <p:nvSpPr>
          <p:cNvPr id="55299" name="Rectangle 3"/>
          <p:cNvSpPr>
            <a:spLocks noGrp="1" noChangeArrowheads="1"/>
          </p:cNvSpPr>
          <p:nvPr>
            <p:ph sz="quarter" idx="1"/>
          </p:nvPr>
        </p:nvSpPr>
        <p:spPr/>
        <p:txBody>
          <a:bodyPr/>
          <a:lstStyle/>
          <a:p>
            <a:pPr marL="609600" indent="-609600" eaLnBrk="1" hangingPunct="1">
              <a:lnSpc>
                <a:spcPct val="80000"/>
              </a:lnSpc>
              <a:buFontTx/>
              <a:buNone/>
            </a:pPr>
            <a:r>
              <a:rPr lang="en-US" sz="2000" smtClean="0"/>
              <a:t>Contoh, Ketentuan Bab IV Dewan Pertimbangan Agung</a:t>
            </a:r>
          </a:p>
          <a:p>
            <a:pPr marL="609600" indent="-609600" algn="ctr" eaLnBrk="1" hangingPunct="1">
              <a:lnSpc>
                <a:spcPct val="80000"/>
              </a:lnSpc>
              <a:buFontTx/>
              <a:buNone/>
            </a:pPr>
            <a:r>
              <a:rPr lang="en-US" sz="2000" b="1" i="1" smtClean="0"/>
              <a:t>BAB IV</a:t>
            </a:r>
          </a:p>
          <a:p>
            <a:pPr marL="609600" indent="-609600" algn="ctr" eaLnBrk="1" hangingPunct="1">
              <a:lnSpc>
                <a:spcPct val="80000"/>
              </a:lnSpc>
              <a:buFontTx/>
              <a:buNone/>
            </a:pPr>
            <a:r>
              <a:rPr lang="en-US" sz="2000" b="1" i="1" smtClean="0"/>
              <a:t>DEWAN PERTIMBANGAN AGUNG</a:t>
            </a:r>
          </a:p>
          <a:p>
            <a:pPr marL="609600" indent="-609600" algn="ctr" eaLnBrk="1" hangingPunct="1">
              <a:lnSpc>
                <a:spcPct val="80000"/>
              </a:lnSpc>
              <a:buFontTx/>
              <a:buNone/>
            </a:pPr>
            <a:r>
              <a:rPr lang="en-US" sz="2000" b="1" i="1" smtClean="0"/>
              <a:t>Pasal 16</a:t>
            </a:r>
          </a:p>
          <a:p>
            <a:pPr marL="609600" indent="-609600" eaLnBrk="1" hangingPunct="1">
              <a:lnSpc>
                <a:spcPct val="80000"/>
              </a:lnSpc>
              <a:buFontTx/>
              <a:buAutoNum type="arabicParenBoth"/>
            </a:pPr>
            <a:r>
              <a:rPr lang="en-US" sz="2000" i="1" smtClean="0"/>
              <a:t>Susunan Dewan Pertimbangan Agung ditetapkan dengan Undang-undang</a:t>
            </a:r>
          </a:p>
          <a:p>
            <a:pPr marL="609600" indent="-609600" eaLnBrk="1" hangingPunct="1">
              <a:lnSpc>
                <a:spcPct val="80000"/>
              </a:lnSpc>
              <a:buFontTx/>
              <a:buAutoNum type="arabicParenBoth"/>
            </a:pPr>
            <a:r>
              <a:rPr lang="en-US" sz="2000" i="1" smtClean="0"/>
              <a:t>Dewan ini berkewajiban memberi jawab atas pertanyaan Presiden dan berhak memajukan usul kepada Pemerintah</a:t>
            </a:r>
          </a:p>
          <a:p>
            <a:pPr marL="609600" indent="-609600" eaLnBrk="1" hangingPunct="1">
              <a:lnSpc>
                <a:spcPct val="80000"/>
              </a:lnSpc>
              <a:buFontTx/>
              <a:buNone/>
            </a:pPr>
            <a:endParaRPr lang="en-US" sz="2000" smtClean="0"/>
          </a:p>
          <a:p>
            <a:pPr marL="609600" indent="-609600" eaLnBrk="1" hangingPunct="1">
              <a:lnSpc>
                <a:spcPct val="80000"/>
              </a:lnSpc>
              <a:buFontTx/>
              <a:buNone/>
            </a:pPr>
            <a:r>
              <a:rPr lang="en-US" sz="2000" smtClean="0">
                <a:solidFill>
                  <a:srgbClr val="FF0000"/>
                </a:solidFill>
              </a:rPr>
              <a:t>Setelah diubah menjadi</a:t>
            </a:r>
          </a:p>
          <a:p>
            <a:pPr marL="609600" indent="-609600" algn="ctr" eaLnBrk="1" hangingPunct="1">
              <a:lnSpc>
                <a:spcPct val="80000"/>
              </a:lnSpc>
              <a:buFontTx/>
              <a:buNone/>
            </a:pPr>
            <a:r>
              <a:rPr lang="en-US" sz="2000" b="1" i="1" smtClean="0"/>
              <a:t>BAB IV</a:t>
            </a:r>
          </a:p>
          <a:p>
            <a:pPr marL="609600" indent="-609600" algn="ctr" eaLnBrk="1" hangingPunct="1">
              <a:lnSpc>
                <a:spcPct val="80000"/>
              </a:lnSpc>
              <a:buFontTx/>
              <a:buNone/>
            </a:pPr>
            <a:r>
              <a:rPr lang="en-US" sz="2000" b="1" i="1" smtClean="0"/>
              <a:t>DEWAN PERTIMBANGAN AGUNG</a:t>
            </a:r>
          </a:p>
          <a:p>
            <a:pPr marL="609600" indent="-609600" algn="ctr" eaLnBrk="1" hangingPunct="1">
              <a:lnSpc>
                <a:spcPct val="80000"/>
              </a:lnSpc>
              <a:buFontTx/>
              <a:buNone/>
            </a:pPr>
            <a:r>
              <a:rPr lang="en-US" sz="2000" i="1" smtClean="0"/>
              <a:t>Dihapus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p:txBody>
          <a:bodyPr>
            <a:normAutofit fontScale="90000"/>
          </a:bodyPr>
          <a:lstStyle/>
          <a:p>
            <a:pPr eaLnBrk="1" fontAlgn="auto" hangingPunct="1">
              <a:spcAft>
                <a:spcPts val="0"/>
              </a:spcAft>
              <a:defRPr/>
            </a:pPr>
            <a:r>
              <a:rPr lang="en-US" sz="2800">
                <a:latin typeface="Arial Rounded MT Bold" pitchFamily="34" charset="0"/>
              </a:rPr>
              <a:t>Memindahkan rumusan Pasal ke dalam rumusan ayat atau sebaliknya sekaligus mengubah penomoran pasal atau ayat</a:t>
            </a:r>
          </a:p>
        </p:txBody>
      </p:sp>
      <p:sp>
        <p:nvSpPr>
          <p:cNvPr id="56323" name="Rectangle 3"/>
          <p:cNvSpPr>
            <a:spLocks noGrp="1" noChangeArrowheads="1"/>
          </p:cNvSpPr>
          <p:nvPr>
            <p:ph sz="quarter" idx="1"/>
          </p:nvPr>
        </p:nvSpPr>
        <p:spPr/>
        <p:txBody>
          <a:bodyPr/>
          <a:lstStyle/>
          <a:p>
            <a:pPr marL="609600" indent="-609600" eaLnBrk="1" hangingPunct="1">
              <a:buFontTx/>
              <a:buNone/>
            </a:pPr>
            <a:r>
              <a:rPr lang="en-US" sz="2000" smtClean="0">
                <a:latin typeface="Arial Rounded MT Bold" pitchFamily="34" charset="0"/>
              </a:rPr>
              <a:t>Contoh Pemindahan Rumusan Pasal ke dalam Rumusan Ayat: Pasal 34 UUD 1945</a:t>
            </a:r>
          </a:p>
          <a:p>
            <a:pPr marL="609600" indent="-609600" algn="ctr" eaLnBrk="1" hangingPunct="1">
              <a:buFontTx/>
              <a:buNone/>
            </a:pPr>
            <a:r>
              <a:rPr lang="en-US" sz="2000" b="1" i="1" smtClean="0">
                <a:latin typeface="Arial Rounded MT Bold" pitchFamily="34" charset="0"/>
              </a:rPr>
              <a:t>Pasal 34</a:t>
            </a:r>
          </a:p>
          <a:p>
            <a:pPr marL="609600" indent="-609600" eaLnBrk="1" hangingPunct="1">
              <a:buFontTx/>
              <a:buNone/>
            </a:pPr>
            <a:r>
              <a:rPr lang="en-US" sz="2000" smtClean="0">
                <a:latin typeface="Arial Rounded MT Bold" pitchFamily="34" charset="0"/>
              </a:rPr>
              <a:t>Fakir Miskin dan anak-anak yang terlantar dipelihara oleh negara</a:t>
            </a:r>
          </a:p>
          <a:p>
            <a:pPr marL="609600" indent="-609600" eaLnBrk="1" hangingPunct="1">
              <a:buFontTx/>
              <a:buNone/>
            </a:pPr>
            <a:r>
              <a:rPr lang="en-US" sz="2000" smtClean="0">
                <a:solidFill>
                  <a:srgbClr val="FF0000"/>
                </a:solidFill>
                <a:latin typeface="Arial Rounded MT Bold" pitchFamily="34" charset="0"/>
              </a:rPr>
              <a:t>Setelah diubah menjadi</a:t>
            </a:r>
          </a:p>
          <a:p>
            <a:pPr marL="609600" indent="-609600" algn="ctr" eaLnBrk="1" hangingPunct="1">
              <a:buFontTx/>
              <a:buNone/>
            </a:pPr>
            <a:r>
              <a:rPr lang="en-US" sz="2000" b="1" i="1" smtClean="0">
                <a:latin typeface="Arial Rounded MT Bold" pitchFamily="34" charset="0"/>
              </a:rPr>
              <a:t>Pasal 34</a:t>
            </a:r>
          </a:p>
          <a:p>
            <a:pPr marL="609600" indent="-609600" eaLnBrk="1" hangingPunct="1">
              <a:buFontTx/>
              <a:buAutoNum type="arabicParenBoth"/>
            </a:pPr>
            <a:r>
              <a:rPr lang="en-US" sz="2000" smtClean="0">
                <a:latin typeface="Arial Rounded MT Bold" pitchFamily="34" charset="0"/>
              </a:rPr>
              <a:t>Fakir Miskin dan anak-anak yang terlantar dipelihara oleh negara</a:t>
            </a:r>
          </a:p>
          <a:p>
            <a:pPr marL="609600" indent="-609600" eaLnBrk="1" hangingPunct="1">
              <a:buFontTx/>
              <a:buNone/>
            </a:pPr>
            <a:endParaRPr lang="en-US" sz="20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z="3200" smtClean="0">
                <a:latin typeface="Arial Rounded MT Bold" pitchFamily="34" charset="0"/>
              </a:rPr>
              <a:t>Tiga Arus Tentang Perubahan UUD 1945</a:t>
            </a:r>
          </a:p>
        </p:txBody>
      </p:sp>
      <p:sp>
        <p:nvSpPr>
          <p:cNvPr id="57347" name="Rectangle 3"/>
          <p:cNvSpPr>
            <a:spLocks noGrp="1" noChangeArrowheads="1"/>
          </p:cNvSpPr>
          <p:nvPr>
            <p:ph sz="quarter" idx="1"/>
          </p:nvPr>
        </p:nvSpPr>
        <p:spPr/>
        <p:txBody>
          <a:bodyPr/>
          <a:lstStyle/>
          <a:p>
            <a:pPr marL="812800" indent="-812800" eaLnBrk="1" hangingPunct="1">
              <a:buFontTx/>
              <a:buAutoNum type="romanUcPeriod"/>
            </a:pPr>
            <a:r>
              <a:rPr lang="en-US" sz="2000" smtClean="0">
                <a:latin typeface="Arial Rounded MT Bold" pitchFamily="34" charset="0"/>
              </a:rPr>
              <a:t>Kelompok /Arus yang ingin </a:t>
            </a:r>
            <a:r>
              <a:rPr lang="en-US" sz="2000" smtClean="0">
                <a:solidFill>
                  <a:srgbClr val="FF0000"/>
                </a:solidFill>
                <a:latin typeface="Arial Rounded MT Bold" pitchFamily="34" charset="0"/>
              </a:rPr>
              <a:t>kembali</a:t>
            </a:r>
            <a:r>
              <a:rPr lang="en-US" sz="2000" smtClean="0">
                <a:latin typeface="Arial Rounded MT Bold" pitchFamily="34" charset="0"/>
              </a:rPr>
              <a:t> ke UUD 1945</a:t>
            </a:r>
          </a:p>
          <a:p>
            <a:pPr marL="1879600" lvl="3" indent="-508000" eaLnBrk="1" hangingPunct="1">
              <a:buFont typeface="Wingdings" pitchFamily="2" charset="2"/>
              <a:buChar char="Ø"/>
            </a:pPr>
            <a:r>
              <a:rPr lang="en-US" sz="1800" smtClean="0">
                <a:latin typeface="Arial Rounded MT Bold" pitchFamily="34" charset="0"/>
              </a:rPr>
              <a:t>Kelompok Sapta Margais/Purnawirawan TNI dengan alasan Kesetiaan kepada Pancasila dan UUD 1945</a:t>
            </a:r>
          </a:p>
          <a:p>
            <a:pPr marL="812800" indent="-812800" eaLnBrk="1" hangingPunct="1">
              <a:buFontTx/>
              <a:buAutoNum type="romanUcPeriod"/>
            </a:pPr>
            <a:r>
              <a:rPr lang="en-US" sz="2000" smtClean="0">
                <a:latin typeface="Arial Rounded MT Bold" pitchFamily="34" charset="0"/>
              </a:rPr>
              <a:t>Kelompok /Arus yang ingin </a:t>
            </a:r>
            <a:r>
              <a:rPr lang="en-US" sz="2000" smtClean="0">
                <a:solidFill>
                  <a:srgbClr val="FF0000"/>
                </a:solidFill>
                <a:latin typeface="Arial Rounded MT Bold" pitchFamily="34" charset="0"/>
              </a:rPr>
              <a:t>mempertahankan </a:t>
            </a:r>
            <a:r>
              <a:rPr lang="en-US" sz="2000" smtClean="0">
                <a:latin typeface="Arial Rounded MT Bold" pitchFamily="34" charset="0"/>
              </a:rPr>
              <a:t>UUD 1945 hasil</a:t>
            </a:r>
            <a:r>
              <a:rPr lang="en-US" sz="2000" smtClean="0">
                <a:solidFill>
                  <a:srgbClr val="FF0000"/>
                </a:solidFill>
                <a:latin typeface="Arial Rounded MT Bold" pitchFamily="34" charset="0"/>
              </a:rPr>
              <a:t> </a:t>
            </a:r>
            <a:r>
              <a:rPr lang="en-US" sz="2000" smtClean="0">
                <a:latin typeface="Arial Rounded MT Bold" pitchFamily="34" charset="0"/>
              </a:rPr>
              <a:t>Perubahan</a:t>
            </a:r>
          </a:p>
          <a:p>
            <a:pPr marL="1879600" lvl="3" indent="-508000" eaLnBrk="1" hangingPunct="1">
              <a:buFont typeface="Wingdings" pitchFamily="2" charset="2"/>
              <a:buChar char="Ø"/>
            </a:pPr>
            <a:r>
              <a:rPr lang="en-US" sz="1800" smtClean="0">
                <a:latin typeface="Arial Rounded MT Bold" pitchFamily="34" charset="0"/>
              </a:rPr>
              <a:t>Parpol  dominan di MPR/DPR dengan alasan: Perubahan sudah cukup menampung aspirasi dan kompromi</a:t>
            </a:r>
          </a:p>
          <a:p>
            <a:pPr marL="812800" indent="-812800" eaLnBrk="1" hangingPunct="1">
              <a:buFontTx/>
              <a:buAutoNum type="romanUcPeriod"/>
            </a:pPr>
            <a:r>
              <a:rPr lang="en-US" sz="2000" smtClean="0">
                <a:latin typeface="Arial Rounded MT Bold" pitchFamily="34" charset="0"/>
              </a:rPr>
              <a:t>Kelompok /Arus yang ingin Perubahan </a:t>
            </a:r>
            <a:r>
              <a:rPr lang="en-US" sz="2000" smtClean="0">
                <a:solidFill>
                  <a:srgbClr val="FF0000"/>
                </a:solidFill>
                <a:latin typeface="Arial Rounded MT Bold" pitchFamily="34" charset="0"/>
              </a:rPr>
              <a:t>Lanjutan</a:t>
            </a:r>
            <a:r>
              <a:rPr lang="en-US" sz="2000" smtClean="0">
                <a:latin typeface="Arial Rounded MT Bold" pitchFamily="34" charset="0"/>
              </a:rPr>
              <a:t>/Perubahan ke-Lima</a:t>
            </a:r>
          </a:p>
          <a:p>
            <a:pPr marL="1879600" lvl="3" indent="-508000" eaLnBrk="1" hangingPunct="1">
              <a:buFont typeface="Wingdings" pitchFamily="2" charset="2"/>
              <a:buChar char="Ø"/>
            </a:pPr>
            <a:r>
              <a:rPr lang="en-US" sz="1800" smtClean="0">
                <a:latin typeface="Arial Rounded MT Bold" pitchFamily="34" charset="0"/>
              </a:rPr>
              <a:t>Akademisi, Peneliti, LSM, dengan alasan Perubahan UUD 1945  masih belum sempurna</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3200" smtClean="0">
                <a:latin typeface="Arial Rounded MT Bold" pitchFamily="34" charset="0"/>
              </a:rPr>
              <a:t>Kembali (lagi) Ke UUD 1945?</a:t>
            </a:r>
          </a:p>
        </p:txBody>
      </p:sp>
      <p:sp>
        <p:nvSpPr>
          <p:cNvPr id="58371" name="Rectangle 3"/>
          <p:cNvSpPr>
            <a:spLocks noGrp="1" noChangeArrowheads="1"/>
          </p:cNvSpPr>
          <p:nvPr>
            <p:ph sz="quarter" idx="1"/>
          </p:nvPr>
        </p:nvSpPr>
        <p:spPr/>
        <p:txBody>
          <a:bodyPr/>
          <a:lstStyle/>
          <a:p>
            <a:pPr eaLnBrk="1" hangingPunct="1">
              <a:buFont typeface="Wingdings" pitchFamily="2" charset="2"/>
              <a:buChar char="v"/>
            </a:pPr>
            <a:r>
              <a:rPr lang="en-US" sz="2000" smtClean="0">
                <a:latin typeface="Arial Rounded MT Bold" pitchFamily="34" charset="0"/>
              </a:rPr>
              <a:t>Perubahan UUD 1945 (199-2002) bukan pengkhianatan terhadap Pancasila dan UUD 1945. Perubahan bahkan amanat Aturan Tambahan II UUD 1945</a:t>
            </a:r>
          </a:p>
          <a:p>
            <a:pPr eaLnBrk="1" hangingPunct="1">
              <a:buFont typeface="Wingdings" pitchFamily="2" charset="2"/>
              <a:buChar char="v"/>
            </a:pPr>
            <a:r>
              <a:rPr lang="en-US" sz="2000" smtClean="0">
                <a:latin typeface="Arial Rounded MT Bold" pitchFamily="34" charset="0"/>
              </a:rPr>
              <a:t>Perubahan tidak menyentuh Pembukaan UUD 1945 yang berisi Dasar Negara Panca Sila</a:t>
            </a:r>
          </a:p>
          <a:p>
            <a:pPr eaLnBrk="1" hangingPunct="1">
              <a:buFont typeface="Wingdings" pitchFamily="2" charset="2"/>
              <a:buChar char="v"/>
            </a:pPr>
            <a:r>
              <a:rPr lang="en-US" sz="2000" smtClean="0">
                <a:latin typeface="Arial Rounded MT Bold" pitchFamily="34" charset="0"/>
              </a:rPr>
              <a:t>Perubahan telah dibahas dalam jangka waktu lebih lama, 12 kali lipat waktu sidang BPUPK</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914400" y="4900613"/>
            <a:ext cx="7315200" cy="522287"/>
          </a:xfrm>
        </p:spPr>
        <p:txBody>
          <a:bodyPr/>
          <a:lstStyle/>
          <a:p>
            <a:pPr eaLnBrk="1" hangingPunct="1"/>
            <a:r>
              <a:rPr lang="id-ID" smtClean="0"/>
              <a:t>Next ... Hukum Pidana</a:t>
            </a:r>
          </a:p>
        </p:txBody>
      </p:sp>
      <p:sp>
        <p:nvSpPr>
          <p:cNvPr id="59395" name="Text Placeholder 2"/>
          <p:cNvSpPr>
            <a:spLocks noGrp="1"/>
          </p:cNvSpPr>
          <p:nvPr>
            <p:ph type="body" sz="half" idx="2"/>
          </p:nvPr>
        </p:nvSpPr>
        <p:spPr>
          <a:xfrm>
            <a:off x="914400" y="5445125"/>
            <a:ext cx="7315200" cy="685800"/>
          </a:xfrm>
        </p:spPr>
        <p:txBody>
          <a:bodyPr/>
          <a:lstStyle/>
          <a:p>
            <a:pPr eaLnBrk="1" hangingPunct="1"/>
            <a:endParaRPr lang="id-ID" smtClean="0"/>
          </a:p>
        </p:txBody>
      </p:sp>
      <p:sp>
        <p:nvSpPr>
          <p:cNvPr id="4" name="Picture Placeholder 3"/>
          <p:cNvSpPr>
            <a:spLocks noGrp="1"/>
          </p:cNvSpPr>
          <p:nvPr>
            <p:ph type="pic" idx="1"/>
          </p:nvPr>
        </p:nvSpPr>
        <p:spPr>
          <a:xfrm>
            <a:off x="68263" y="66675"/>
            <a:ext cx="9001125" cy="4581525"/>
          </a:xfrm>
        </p:spPr>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a:latin typeface="Arial Rounded MT Bold" pitchFamily="34" charset="0"/>
              </a:rPr>
              <a:t>UUD 1945 &amp; Paham Negara Integralistik</a:t>
            </a:r>
          </a:p>
        </p:txBody>
      </p:sp>
      <p:sp>
        <p:nvSpPr>
          <p:cNvPr id="26627" name="Rectangle 3"/>
          <p:cNvSpPr>
            <a:spLocks noGrp="1" noChangeArrowheads="1"/>
          </p:cNvSpPr>
          <p:nvPr>
            <p:ph sz="quarter" idx="1"/>
          </p:nvPr>
        </p:nvSpPr>
        <p:spPr/>
        <p:txBody>
          <a:bodyPr/>
          <a:lstStyle/>
          <a:p>
            <a:pPr eaLnBrk="1" hangingPunct="1">
              <a:lnSpc>
                <a:spcPct val="90000"/>
              </a:lnSpc>
              <a:buFontTx/>
              <a:buNone/>
            </a:pPr>
            <a:r>
              <a:rPr lang="en-US" sz="2400" smtClean="0">
                <a:latin typeface="Arial Rounded MT Bold" pitchFamily="34" charset="0"/>
              </a:rPr>
              <a:t>Mr. Soepomo dalam pidato di Sidang BPUPKI 31 Mei 1945 menyatakan bahwa cita negara yang sesuai dengan Indonesia adalah negara integralistik. </a:t>
            </a:r>
          </a:p>
          <a:p>
            <a:pPr eaLnBrk="1" hangingPunct="1">
              <a:lnSpc>
                <a:spcPct val="90000"/>
              </a:lnSpc>
              <a:buFontTx/>
              <a:buNone/>
            </a:pPr>
            <a:r>
              <a:rPr lang="en-US" sz="2400" smtClean="0">
                <a:latin typeface="Arial Rounded MT Bold" pitchFamily="34" charset="0"/>
              </a:rPr>
              <a:t>Negara integralistik menurut Mr. Soepomo  lebih tepat daripada </a:t>
            </a:r>
            <a:r>
              <a:rPr lang="en-US" sz="2400" smtClean="0">
                <a:solidFill>
                  <a:srgbClr val="FF0000"/>
                </a:solidFill>
                <a:latin typeface="Arial Rounded MT Bold" pitchFamily="34" charset="0"/>
              </a:rPr>
              <a:t>negara individual liberalistis</a:t>
            </a:r>
            <a:r>
              <a:rPr lang="en-US" sz="2400" smtClean="0">
                <a:latin typeface="Arial Rounded MT Bold" pitchFamily="34" charset="0"/>
              </a:rPr>
              <a:t> atau negara yang didasarkan pada kelas sebagaimana diperlihatkan </a:t>
            </a:r>
            <a:r>
              <a:rPr lang="en-US" sz="2400" smtClean="0">
                <a:solidFill>
                  <a:srgbClr val="FF0000"/>
                </a:solidFill>
                <a:latin typeface="Arial Rounded MT Bold" pitchFamily="34" charset="0"/>
              </a:rPr>
              <a:t>negara komunis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id-ID" smtClean="0"/>
          </a:p>
        </p:txBody>
      </p:sp>
      <p:sp>
        <p:nvSpPr>
          <p:cNvPr id="27651" name="Rectangle 3"/>
          <p:cNvSpPr>
            <a:spLocks noGrp="1" noChangeArrowheads="1"/>
          </p:cNvSpPr>
          <p:nvPr>
            <p:ph sz="quarter" idx="1"/>
          </p:nvPr>
        </p:nvSpPr>
        <p:spPr/>
        <p:txBody>
          <a:bodyPr/>
          <a:lstStyle/>
          <a:p>
            <a:pPr eaLnBrk="1" hangingPunct="1">
              <a:lnSpc>
                <a:spcPct val="80000"/>
              </a:lnSpc>
              <a:buFontTx/>
              <a:buNone/>
            </a:pPr>
            <a:r>
              <a:rPr lang="en-US" sz="2400" smtClean="0">
                <a:latin typeface="Arial Rounded MT Bold" pitchFamily="34" charset="0"/>
              </a:rPr>
              <a:t>Mr. Soepomo yang seorang ahli hukum adat, telah lama meyakini bahwa kesatuan antara pemimpin dan rakyat adalah karakter bangsa Indonesia, sebagaimana juga dijumpai di Jerman dan Jepang.</a:t>
            </a:r>
          </a:p>
          <a:p>
            <a:pPr eaLnBrk="1" hangingPunct="1">
              <a:lnSpc>
                <a:spcPct val="80000"/>
              </a:lnSpc>
              <a:buFontTx/>
              <a:buNone/>
            </a:pPr>
            <a:r>
              <a:rPr lang="en-US" sz="2400" smtClean="0">
                <a:latin typeface="Arial Rounded MT Bold" pitchFamily="34" charset="0"/>
              </a:rPr>
              <a:t>Pendapat Soepomo didukung Ir. Soekarno &amp; anggota-anggota BPUPK beretnis Jawa</a:t>
            </a:r>
          </a:p>
          <a:p>
            <a:pPr eaLnBrk="1" hangingPunct="1">
              <a:lnSpc>
                <a:spcPct val="80000"/>
              </a:lnSpc>
              <a:buFontTx/>
              <a:buNone/>
            </a:pPr>
            <a:r>
              <a:rPr lang="en-US" sz="2400" smtClean="0">
                <a:latin typeface="Arial Rounded MT Bold" pitchFamily="34" charset="0"/>
              </a:rPr>
              <a:t>Hatta &amp; Yamin di sisi lain menginginkan bahwa Negara Indonesia yang akan terbentuk tetap mengedepankan hak-hak individu, sehingga UUD harus memuat jaminan hak asasi manusia</a:t>
            </a:r>
          </a:p>
          <a:p>
            <a:pPr eaLnBrk="1" hangingPunct="1">
              <a:lnSpc>
                <a:spcPct val="80000"/>
              </a:lnSpc>
            </a:pPr>
            <a:endParaRPr lang="en-US" sz="24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200" smtClean="0">
                <a:latin typeface="Arial Rounded MT Bold" pitchFamily="34" charset="0"/>
              </a:rPr>
              <a:t>Pro &amp; Contra Negara Integralistik Soepomo</a:t>
            </a:r>
          </a:p>
        </p:txBody>
      </p:sp>
      <p:sp>
        <p:nvSpPr>
          <p:cNvPr id="28675" name="Rectangle 3"/>
          <p:cNvSpPr>
            <a:spLocks noGrp="1" noChangeArrowheads="1"/>
          </p:cNvSpPr>
          <p:nvPr>
            <p:ph sz="quarter" idx="1"/>
          </p:nvPr>
        </p:nvSpPr>
        <p:spPr/>
        <p:txBody>
          <a:bodyPr/>
          <a:lstStyle/>
          <a:p>
            <a:pPr eaLnBrk="1" hangingPunct="1">
              <a:lnSpc>
                <a:spcPct val="90000"/>
              </a:lnSpc>
              <a:buFontTx/>
              <a:buNone/>
            </a:pPr>
            <a:r>
              <a:rPr lang="en-US" sz="2800" smtClean="0">
                <a:latin typeface="Arial Rounded MT Bold" pitchFamily="34" charset="0"/>
              </a:rPr>
              <a:t>Pro: konsep negara integralistik adalah pandangan asli bangsa Indonesia</a:t>
            </a:r>
          </a:p>
          <a:p>
            <a:pPr eaLnBrk="1" hangingPunct="1">
              <a:lnSpc>
                <a:spcPct val="90000"/>
              </a:lnSpc>
              <a:buFontTx/>
              <a:buNone/>
            </a:pPr>
            <a:r>
              <a:rPr lang="en-US" sz="2800" smtClean="0">
                <a:latin typeface="Arial Rounded MT Bold" pitchFamily="34" charset="0"/>
              </a:rPr>
              <a:t>Contra: konsep negara integralistik Menjadikan UUD 1945  cenderung melahirkan kekuasaan otoriter</a:t>
            </a:r>
          </a:p>
          <a:p>
            <a:pPr eaLnBrk="1" hangingPunct="1">
              <a:lnSpc>
                <a:spcPct val="90000"/>
              </a:lnSpc>
              <a:buFontTx/>
              <a:buNone/>
            </a:pPr>
            <a:r>
              <a:rPr lang="en-US" sz="2800" smtClean="0">
                <a:latin typeface="Arial Rounded MT Bold" pitchFamily="34" charset="0"/>
              </a:rPr>
              <a:t>Pandangan lain: Konsep Integralistik harus diletakkan dalam konteks ruang dan waktu saat itu dimana bangsa Indonesia menolak segala sesuatu yang bernuansa kolonial/barat termasuk demokrasi liberal.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id-ID" smtClean="0"/>
          </a:p>
        </p:txBody>
      </p:sp>
      <p:sp>
        <p:nvSpPr>
          <p:cNvPr id="29699" name="Rectangle 3"/>
          <p:cNvSpPr>
            <a:spLocks noGrp="1" noChangeArrowheads="1"/>
          </p:cNvSpPr>
          <p:nvPr>
            <p:ph sz="quarter" idx="1"/>
          </p:nvPr>
        </p:nvSpPr>
        <p:spPr/>
        <p:txBody>
          <a:bodyPr/>
          <a:lstStyle/>
          <a:p>
            <a:pPr eaLnBrk="1" hangingPunct="1"/>
            <a:r>
              <a:rPr lang="en-US" sz="2400" smtClean="0">
                <a:latin typeface="Arial Rounded MT Bold" pitchFamily="34" charset="0"/>
              </a:rPr>
              <a:t>Pada persidangan kedua, dibentuk </a:t>
            </a:r>
            <a:r>
              <a:rPr lang="en-US" sz="2400" smtClean="0">
                <a:solidFill>
                  <a:srgbClr val="FF0000"/>
                </a:solidFill>
                <a:latin typeface="Arial Rounded MT Bold" pitchFamily="34" charset="0"/>
              </a:rPr>
              <a:t>Panitia Hukum Dasar</a:t>
            </a:r>
            <a:r>
              <a:rPr lang="en-US" sz="2400" smtClean="0">
                <a:latin typeface="Arial Rounded MT Bold" pitchFamily="34" charset="0"/>
              </a:rPr>
              <a:t>, beranggotakan 19 orang, diketuai Ir. Soekarno</a:t>
            </a:r>
          </a:p>
          <a:p>
            <a:pPr eaLnBrk="1" hangingPunct="1"/>
            <a:r>
              <a:rPr lang="en-US" sz="2400" smtClean="0">
                <a:latin typeface="Arial Rounded MT Bold" pitchFamily="34" charset="0"/>
              </a:rPr>
              <a:t>Panitia ini membentuk Panitia Kecil diketuai o/ Prof.Soepomo </a:t>
            </a:r>
          </a:p>
          <a:p>
            <a:pPr eaLnBrk="1" hangingPunct="1"/>
            <a:r>
              <a:rPr lang="en-US" sz="2400" smtClean="0">
                <a:latin typeface="Arial Rounded MT Bold" pitchFamily="34" charset="0"/>
              </a:rPr>
              <a:t>13 Juli 1945, panitia kecil menyelesaikan tugas &amp; BPUPK menyetujui hasil kerjanya sebagai RUUD pada 16 Agustus 1945</a:t>
            </a:r>
          </a:p>
          <a:p>
            <a:pPr eaLnBrk="1" hangingPunct="1"/>
            <a:r>
              <a:rPr lang="en-US" sz="2400" smtClean="0">
                <a:latin typeface="Arial Rounded MT Bold" pitchFamily="34" charset="0"/>
              </a:rPr>
              <a:t>18 Agustus 1945 disahkan sebagai UUD oleh PPKI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smtClean="0">
                <a:latin typeface="Arial Rounded MT Bold" pitchFamily="34" charset="0"/>
              </a:rPr>
              <a:t>UUD 1945 : Konstitusi Tertulis Sementara</a:t>
            </a:r>
          </a:p>
        </p:txBody>
      </p:sp>
      <p:sp>
        <p:nvSpPr>
          <p:cNvPr id="791566" name="Rectangle 14"/>
          <p:cNvSpPr>
            <a:spLocks noGrp="1" noChangeArrowheads="1"/>
          </p:cNvSpPr>
          <p:nvPr>
            <p:ph sz="quarter" idx="1"/>
          </p:nvPr>
        </p:nvSpPr>
        <p:spPr/>
        <p:txBody>
          <a:bodyPr/>
          <a:lstStyle/>
          <a:p>
            <a:pPr eaLnBrk="1" hangingPunct="1">
              <a:buFontTx/>
              <a:buChar char="o"/>
            </a:pPr>
            <a:r>
              <a:rPr lang="en-US" sz="2000" smtClean="0">
                <a:latin typeface="Arial Rounded MT Bold" pitchFamily="34" charset="0"/>
              </a:rPr>
              <a:t>Pidato Ketua PPKI Soekarno 18 Agustus 1945: UUD 1945 adalah </a:t>
            </a:r>
            <a:r>
              <a:rPr lang="en-US" sz="2000" i="1" smtClean="0">
                <a:latin typeface="Arial Rounded MT Bold" pitchFamily="34" charset="0"/>
              </a:rPr>
              <a:t>Revolutie Grondwet</a:t>
            </a:r>
            <a:r>
              <a:rPr lang="en-US" sz="2000" smtClean="0">
                <a:latin typeface="Arial Rounded MT Bold" pitchFamily="34" charset="0"/>
              </a:rPr>
              <a:t>, nanti kita akan memiliki UUD yang lebih baik</a:t>
            </a:r>
            <a:endParaRPr lang="en-US" sz="2000" i="1" smtClean="0">
              <a:latin typeface="Arial Rounded MT Bold" pitchFamily="34" charset="0"/>
            </a:endParaRPr>
          </a:p>
          <a:p>
            <a:pPr eaLnBrk="1" hangingPunct="1">
              <a:buFontTx/>
              <a:buChar char="o"/>
            </a:pPr>
            <a:r>
              <a:rPr lang="en-US" sz="2000" smtClean="0">
                <a:latin typeface="Arial Rounded MT Bold" pitchFamily="34" charset="0"/>
              </a:rPr>
              <a:t>Ratulangi: UUD 1945 perlu disempurnakan</a:t>
            </a:r>
          </a:p>
          <a:p>
            <a:pPr eaLnBrk="1" hangingPunct="1">
              <a:buFontTx/>
              <a:buChar char="o"/>
            </a:pPr>
            <a:r>
              <a:rPr lang="en-US" sz="2000" smtClean="0">
                <a:latin typeface="Arial Rounded MT Bold" pitchFamily="34" charset="0"/>
              </a:rPr>
              <a:t>Aturan Tambahan Pasal II: </a:t>
            </a:r>
          </a:p>
          <a:p>
            <a:pPr eaLnBrk="1" hangingPunct="1">
              <a:buFontTx/>
              <a:buNone/>
            </a:pPr>
            <a:r>
              <a:rPr lang="en-US" sz="2000" smtClean="0">
                <a:latin typeface="Arial Rounded MT Bold" pitchFamily="34" charset="0"/>
              </a:rPr>
              <a:t>Dalam enam bulan setelah Majelis Permusyawaratan Rakyat ini terbentuk, Majelis bersidang untuk menetapkan Undang-undang Dasar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1566">
                                            <p:txEl>
                                              <p:pRg st="3" end="3"/>
                                            </p:txEl>
                                          </p:spTgt>
                                        </p:tgtEl>
                                        <p:attrNameLst>
                                          <p:attrName>style.visibility</p:attrName>
                                        </p:attrNameLst>
                                      </p:cBhvr>
                                      <p:to>
                                        <p:strVal val="visible"/>
                                      </p:to>
                                    </p:set>
                                    <p:anim calcmode="lin" valueType="num">
                                      <p:cBhvr additive="base">
                                        <p:cTn id="7" dur="5000" fill="hold"/>
                                        <p:tgtEl>
                                          <p:spTgt spid="791566">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7915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1566">
                                            <p:txEl>
                                              <p:pRg st="0" end="0"/>
                                            </p:txEl>
                                          </p:spTgt>
                                        </p:tgtEl>
                                        <p:attrNameLst>
                                          <p:attrName>style.visibility</p:attrName>
                                        </p:attrNameLst>
                                      </p:cBhvr>
                                      <p:to>
                                        <p:strVal val="visible"/>
                                      </p:to>
                                    </p:set>
                                    <p:anim calcmode="lin" valueType="num">
                                      <p:cBhvr additive="base">
                                        <p:cTn id="13" dur="5000" fill="hold"/>
                                        <p:tgtEl>
                                          <p:spTgt spid="791566">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7915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91566">
                                            <p:txEl>
                                              <p:pRg st="1" end="1"/>
                                            </p:txEl>
                                          </p:spTgt>
                                        </p:tgtEl>
                                        <p:attrNameLst>
                                          <p:attrName>style.visibility</p:attrName>
                                        </p:attrNameLst>
                                      </p:cBhvr>
                                      <p:to>
                                        <p:strVal val="visible"/>
                                      </p:to>
                                    </p:set>
                                    <p:anim calcmode="lin" valueType="num">
                                      <p:cBhvr additive="base">
                                        <p:cTn id="19" dur="5000" fill="hold"/>
                                        <p:tgtEl>
                                          <p:spTgt spid="791566">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7915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91566">
                                            <p:txEl>
                                              <p:pRg st="2" end="2"/>
                                            </p:txEl>
                                          </p:spTgt>
                                        </p:tgtEl>
                                        <p:attrNameLst>
                                          <p:attrName>style.visibility</p:attrName>
                                        </p:attrNameLst>
                                      </p:cBhvr>
                                      <p:to>
                                        <p:strVal val="visible"/>
                                      </p:to>
                                    </p:set>
                                    <p:anim calcmode="lin" valueType="num">
                                      <p:cBhvr additive="base">
                                        <p:cTn id="25" dur="5000" fill="hold"/>
                                        <p:tgtEl>
                                          <p:spTgt spid="791566">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7915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id-ID" smtClean="0"/>
          </a:p>
        </p:txBody>
      </p:sp>
      <p:sp>
        <p:nvSpPr>
          <p:cNvPr id="31747" name="Rectangle 3"/>
          <p:cNvSpPr>
            <a:spLocks noGrp="1" noChangeArrowheads="1"/>
          </p:cNvSpPr>
          <p:nvPr>
            <p:ph sz="quarter" idx="1"/>
          </p:nvPr>
        </p:nvSpPr>
        <p:spPr/>
        <p:txBody>
          <a:bodyPr/>
          <a:lstStyle/>
          <a:p>
            <a:pPr eaLnBrk="1" hangingPunct="1">
              <a:lnSpc>
                <a:spcPct val="90000"/>
              </a:lnSpc>
              <a:buFontTx/>
              <a:buNone/>
            </a:pPr>
            <a:r>
              <a:rPr lang="en-US" sz="2800" smtClean="0">
                <a:latin typeface="Arial Rounded MT Bold" pitchFamily="34" charset="0"/>
              </a:rPr>
              <a:t>UUD 1945, UUD darurat, OKI tidak selalu dijadikan rujukan</a:t>
            </a:r>
          </a:p>
          <a:p>
            <a:pPr eaLnBrk="1" hangingPunct="1">
              <a:lnSpc>
                <a:spcPct val="90000"/>
              </a:lnSpc>
              <a:buFontTx/>
              <a:buNone/>
            </a:pPr>
            <a:r>
              <a:rPr lang="en-US" sz="2800" smtClean="0">
                <a:latin typeface="Arial Rounded MT Bold" pitchFamily="34" charset="0"/>
              </a:rPr>
              <a:t>2 September 1945 dibentuk kabinet pertama dibawah tanggungjawab Presiden Soekarno. Ini berkesesuaian dengan UUD 1945 yang menganut </a:t>
            </a:r>
            <a:r>
              <a:rPr lang="en-US" sz="2800" smtClean="0">
                <a:solidFill>
                  <a:srgbClr val="FF0000"/>
                </a:solidFill>
                <a:latin typeface="Arial Rounded MT Bold" pitchFamily="34" charset="0"/>
              </a:rPr>
              <a:t>sistem Presidensial</a:t>
            </a:r>
            <a:r>
              <a:rPr lang="en-US" sz="2800" smtClean="0">
                <a:latin typeface="Arial Rounded MT Bold" pitchFamily="34" charset="0"/>
              </a:rPr>
              <a:t>. tapi</a:t>
            </a:r>
          </a:p>
          <a:p>
            <a:pPr eaLnBrk="1" hangingPunct="1">
              <a:lnSpc>
                <a:spcPct val="90000"/>
              </a:lnSpc>
              <a:buFontTx/>
              <a:buNone/>
            </a:pPr>
            <a:r>
              <a:rPr lang="en-US" sz="2800" smtClean="0">
                <a:latin typeface="Arial Rounded MT Bold" pitchFamily="34" charset="0"/>
              </a:rPr>
              <a:t>14 November 1945 Pemerintah mengeluarkan Maklumat berisi perubahan sistem kabinet dari Presidensiil ke </a:t>
            </a:r>
            <a:r>
              <a:rPr lang="en-US" sz="2800" smtClean="0">
                <a:solidFill>
                  <a:srgbClr val="FF0000"/>
                </a:solidFill>
                <a:latin typeface="Arial Rounded MT Bold" pitchFamily="34" charset="0"/>
              </a:rPr>
              <a:t>sistem Parlementer</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7328</TotalTime>
  <Words>2407</Words>
  <Application>Microsoft Office PowerPoint</Application>
  <PresentationFormat>On-screen Show (4:3)</PresentationFormat>
  <Paragraphs>198</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Franklin Gothic Book</vt:lpstr>
      <vt:lpstr>Perpetua</vt:lpstr>
      <vt:lpstr>Wingdings 2</vt:lpstr>
      <vt:lpstr>Arial Rounded MT Bold</vt:lpstr>
      <vt:lpstr>Wingdings</vt:lpstr>
      <vt:lpstr>AvantGarde Bk BT</vt:lpstr>
      <vt:lpstr>Equity</vt:lpstr>
      <vt:lpstr>UNDANG UNDANG DASAR DALAM SEJARAH KETATANEGARAAN INDONESIA</vt:lpstr>
      <vt:lpstr>UNDANG UNDANG DASAR 1945</vt:lpstr>
      <vt:lpstr>Sidang Dokuritsu Junbi Cosakai</vt:lpstr>
      <vt:lpstr>UUD 1945 &amp; Paham Negara Integralistik</vt:lpstr>
      <vt:lpstr>Slide 5</vt:lpstr>
      <vt:lpstr>Pro &amp; Contra Negara Integralistik Soepomo</vt:lpstr>
      <vt:lpstr>Slide 7</vt:lpstr>
      <vt:lpstr>UUD 1945 : Konstitusi Tertulis Sementara</vt:lpstr>
      <vt:lpstr>Slide 9</vt:lpstr>
      <vt:lpstr>KONSTITUSI REPUBLIK INDONESIA SERIKAT (RIS) 1949</vt:lpstr>
      <vt:lpstr>Slide 11</vt:lpstr>
      <vt:lpstr>Undang-undang Dasar Sementara 1950</vt:lpstr>
      <vt:lpstr>Pemilihan Umum 1955: Memilih  Konstituante</vt:lpstr>
      <vt:lpstr>Dekrit Presiden 5 Juli 1959</vt:lpstr>
      <vt:lpstr>UUD 1945 Setelah Dekrit</vt:lpstr>
      <vt:lpstr>Latar Belakang Perubahan UUD 1945</vt:lpstr>
      <vt:lpstr>Amandemen UUD 1945 Sebagai agenda utama Reformasi: Mengapa?</vt:lpstr>
      <vt:lpstr>Amandemen UUD 1945 Sebagai agenda utama Reformasi: Mengapa?</vt:lpstr>
      <vt:lpstr>Tujuan Perubahan UUD 1945</vt:lpstr>
      <vt:lpstr>Dasar Yuridis Perubahan UUD 1945</vt:lpstr>
      <vt:lpstr>Awal Perubahan UUD 1945</vt:lpstr>
      <vt:lpstr>Tiga Ketetapan MPR Pada Sidang Istimewa MPR 1998</vt:lpstr>
      <vt:lpstr>Kesepakatan dasar Perubahan UUD 1945</vt:lpstr>
      <vt:lpstr>Slide 24</vt:lpstr>
      <vt:lpstr>Slide 25</vt:lpstr>
      <vt:lpstr>Perubahan UUD 1945</vt:lpstr>
      <vt:lpstr>Slide 27</vt:lpstr>
      <vt:lpstr>Naskah UUD 1945 dari masa ke masa</vt:lpstr>
      <vt:lpstr>Jenis Perubahan</vt:lpstr>
      <vt:lpstr>Mengubah Rumusan</vt:lpstr>
      <vt:lpstr>Membuat Rumusan Baru Sama Sekali</vt:lpstr>
      <vt:lpstr>Menghapuskan/Menghilangkan rumusan yang ada</vt:lpstr>
      <vt:lpstr>Memindahkan rumusan Pasal ke dalam rumusan ayat atau sebaliknya sekaligus mengubah penomoran pasal atau ayat</vt:lpstr>
      <vt:lpstr>Tiga Arus Tentang Perubahan UUD 1945</vt:lpstr>
      <vt:lpstr>Kembali (lagi) Ke UUD 1945?</vt:lpstr>
      <vt:lpstr>Next ... Hukum Pidana</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TATA NEGARA</dc:title>
  <dc:creator>Dody Nur Andriyan</dc:creator>
  <cp:lastModifiedBy>HB Mulyana</cp:lastModifiedBy>
  <cp:revision>829</cp:revision>
  <dcterms:created xsi:type="dcterms:W3CDTF">2005-08-30T09:35:03Z</dcterms:created>
  <dcterms:modified xsi:type="dcterms:W3CDTF">2012-01-06T01:40:47Z</dcterms:modified>
</cp:coreProperties>
</file>