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2"/>
  </p:handoutMasterIdLst>
  <p:sldIdLst>
    <p:sldId id="256" r:id="rId2"/>
    <p:sldId id="260" r:id="rId3"/>
    <p:sldId id="257" r:id="rId4"/>
    <p:sldId id="259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735763" cy="98694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9C6038-EA39-4EA1-935D-C1FBF500E270}" type="datetimeFigureOut">
              <a:rPr lang="en-US" smtClean="0"/>
              <a:t>12/30/2010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373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5E9EB2-6094-480F-B41D-FB2F20023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6616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20B31-2ADE-4F60-9FD2-A54B9965A2FA}" type="datetimeFigureOut">
              <a:rPr lang="en-US" smtClean="0"/>
              <a:t>12/30/2010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334F4-E67B-4D84-BEF8-297798FAD4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20B31-2ADE-4F60-9FD2-A54B9965A2FA}" type="datetimeFigureOut">
              <a:rPr lang="en-US" smtClean="0"/>
              <a:t>12/30/2010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334F4-E67B-4D84-BEF8-297798FAD4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20B31-2ADE-4F60-9FD2-A54B9965A2FA}" type="datetimeFigureOut">
              <a:rPr lang="en-US" smtClean="0"/>
              <a:t>12/30/2010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334F4-E67B-4D84-BEF8-297798FAD4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20B31-2ADE-4F60-9FD2-A54B9965A2FA}" type="datetimeFigureOut">
              <a:rPr lang="en-US" smtClean="0"/>
              <a:t>12/30/2010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334F4-E67B-4D84-BEF8-297798FAD4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20B31-2ADE-4F60-9FD2-A54B9965A2FA}" type="datetimeFigureOut">
              <a:rPr lang="en-US" smtClean="0"/>
              <a:t>12/30/2010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334F4-E67B-4D84-BEF8-297798FAD4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20B31-2ADE-4F60-9FD2-A54B9965A2FA}" type="datetimeFigureOut">
              <a:rPr lang="en-US" smtClean="0"/>
              <a:t>12/30/2010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334F4-E67B-4D84-BEF8-297798FAD4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20B31-2ADE-4F60-9FD2-A54B9965A2FA}" type="datetimeFigureOut">
              <a:rPr lang="en-US" smtClean="0"/>
              <a:t>12/30/2010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334F4-E67B-4D84-BEF8-297798FAD4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20B31-2ADE-4F60-9FD2-A54B9965A2FA}" type="datetimeFigureOut">
              <a:rPr lang="en-US" smtClean="0"/>
              <a:t>12/30/2010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334F4-E67B-4D84-BEF8-297798FAD4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20B31-2ADE-4F60-9FD2-A54B9965A2FA}" type="datetimeFigureOut">
              <a:rPr lang="en-US" smtClean="0"/>
              <a:t>12/30/2010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334F4-E67B-4D84-BEF8-297798FAD4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20B31-2ADE-4F60-9FD2-A54B9965A2FA}" type="datetimeFigureOut">
              <a:rPr lang="en-US" smtClean="0"/>
              <a:t>12/30/2010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334F4-E67B-4D84-BEF8-297798FAD4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20B31-2ADE-4F60-9FD2-A54B9965A2FA}" type="datetimeFigureOut">
              <a:rPr lang="en-US" smtClean="0"/>
              <a:t>12/30/2010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334F4-E67B-4D84-BEF8-297798FAD4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20B31-2ADE-4F60-9FD2-A54B9965A2FA}" type="datetimeFigureOut">
              <a:rPr lang="en-US" smtClean="0"/>
              <a:t>12/30/2010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334F4-E67B-4D84-BEF8-297798FAD43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68575"/>
            <a:ext cx="7772400" cy="1470025"/>
          </a:xfrm>
        </p:spPr>
        <p:txBody>
          <a:bodyPr/>
          <a:lstStyle/>
          <a:p>
            <a:r>
              <a:rPr lang="en-US" dirty="0" smtClean="0"/>
              <a:t>MATRIKS</a:t>
            </a:r>
            <a:br>
              <a:rPr lang="en-US" dirty="0" smtClean="0"/>
            </a:br>
            <a:r>
              <a:rPr lang="en-US" dirty="0" smtClean="0"/>
              <a:t>(ARRAY 2 DIMENSI)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Latihan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382000" cy="4953000"/>
          </a:xfrm>
        </p:spPr>
        <p:txBody>
          <a:bodyPr>
            <a:normAutofit fontScale="92500" lnSpcReduction="20000"/>
          </a:bodyPr>
          <a:lstStyle/>
          <a:p>
            <a:pPr marL="344488" indent="-344488" algn="just">
              <a:buFont typeface="+mj-lt"/>
              <a:buAutoNum type="arabicPeriod" startAt="6"/>
            </a:pPr>
            <a:r>
              <a:rPr lang="en-US" sz="2000" dirty="0" err="1" smtClean="0"/>
              <a:t>Buatlah</a:t>
            </a:r>
            <a:r>
              <a:rPr lang="en-US" sz="2000" dirty="0" smtClean="0"/>
              <a:t> </a:t>
            </a:r>
            <a:r>
              <a:rPr lang="en-US" sz="2000" dirty="0" err="1"/>
              <a:t>suatu</a:t>
            </a:r>
            <a:r>
              <a:rPr lang="en-US" sz="2000" dirty="0"/>
              <a:t> program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mengecek</a:t>
            </a:r>
            <a:r>
              <a:rPr lang="en-US" sz="2000" dirty="0"/>
              <a:t> </a:t>
            </a:r>
            <a:r>
              <a:rPr lang="en-US" sz="2000" dirty="0" err="1"/>
              <a:t>apakah</a:t>
            </a:r>
            <a:r>
              <a:rPr lang="en-US" sz="2000" dirty="0"/>
              <a:t> </a:t>
            </a:r>
            <a:r>
              <a:rPr lang="en-US" sz="2000" dirty="0" err="1"/>
              <a:t>suatu</a:t>
            </a:r>
            <a:r>
              <a:rPr lang="en-US" sz="2000" dirty="0"/>
              <a:t> </a:t>
            </a:r>
            <a:r>
              <a:rPr lang="en-US" sz="2000" dirty="0" err="1"/>
              <a:t>matrik</a:t>
            </a:r>
            <a:r>
              <a:rPr lang="en-US" sz="2000" dirty="0"/>
              <a:t> </a:t>
            </a:r>
            <a:r>
              <a:rPr lang="en-US" sz="2000" dirty="0" err="1"/>
              <a:t>simetris</a:t>
            </a:r>
            <a:r>
              <a:rPr lang="en-US" sz="2000" dirty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tidak</a:t>
            </a:r>
            <a:r>
              <a:rPr lang="en-US" sz="2000" dirty="0"/>
              <a:t>.</a:t>
            </a:r>
          </a:p>
          <a:p>
            <a:pPr marL="344488" indent="0" algn="just">
              <a:buNone/>
            </a:pPr>
            <a:r>
              <a:rPr lang="en-US" sz="2000" b="1" dirty="0" err="1"/>
              <a:t>Contoh</a:t>
            </a:r>
            <a:r>
              <a:rPr lang="en-US" sz="2000" b="1" dirty="0"/>
              <a:t> 1</a:t>
            </a:r>
            <a:r>
              <a:rPr lang="en-US" sz="2000" dirty="0"/>
              <a:t> :</a:t>
            </a:r>
          </a:p>
          <a:p>
            <a:pPr indent="1588" algn="just">
              <a:buNone/>
            </a:pPr>
            <a:r>
              <a:rPr lang="en-US" sz="2000" b="1" u="sng" dirty="0" err="1" smtClean="0"/>
              <a:t>Layar</a:t>
            </a:r>
            <a:r>
              <a:rPr lang="en-US" sz="2000" b="1" u="sng" dirty="0" smtClean="0"/>
              <a:t> </a:t>
            </a:r>
            <a:r>
              <a:rPr lang="en-US" sz="2000" b="1" u="sng" dirty="0" err="1" smtClean="0"/>
              <a:t>Masukan</a:t>
            </a:r>
            <a:r>
              <a:rPr lang="en-US" sz="2000" dirty="0" smtClean="0"/>
              <a:t> </a:t>
            </a:r>
            <a:r>
              <a:rPr lang="en-US" sz="2000" dirty="0"/>
              <a:t>:</a:t>
            </a:r>
          </a:p>
          <a:p>
            <a:pPr indent="1588" algn="just">
              <a:buNone/>
            </a:pPr>
            <a:r>
              <a:rPr lang="en-US" sz="2000" dirty="0" smtClean="0"/>
              <a:t>2    </a:t>
            </a:r>
            <a:r>
              <a:rPr lang="en-US" sz="2000" dirty="0"/>
              <a:t>3 </a:t>
            </a:r>
            <a:r>
              <a:rPr lang="en-US" sz="2000" dirty="0" smtClean="0"/>
              <a:t>   4</a:t>
            </a:r>
            <a:endParaRPr lang="en-US" sz="2000" dirty="0"/>
          </a:p>
          <a:p>
            <a:pPr indent="1588" algn="just">
              <a:buNone/>
            </a:pPr>
            <a:r>
              <a:rPr lang="en-US" sz="2000" dirty="0"/>
              <a:t>5 </a:t>
            </a:r>
            <a:r>
              <a:rPr lang="en-US" sz="2000" dirty="0" smtClean="0"/>
              <a:t>   6    </a:t>
            </a:r>
            <a:r>
              <a:rPr lang="en-US" sz="2000" dirty="0"/>
              <a:t>2</a:t>
            </a:r>
          </a:p>
          <a:p>
            <a:pPr indent="1588" algn="just">
              <a:buNone/>
            </a:pPr>
            <a:r>
              <a:rPr lang="en-US" sz="2000" dirty="0"/>
              <a:t>1 </a:t>
            </a:r>
            <a:r>
              <a:rPr lang="en-US" sz="2000" dirty="0" smtClean="0"/>
              <a:t>   3    4</a:t>
            </a:r>
            <a:endParaRPr lang="en-US" sz="2000" dirty="0"/>
          </a:p>
          <a:p>
            <a:pPr indent="1588" algn="just">
              <a:buNone/>
            </a:pPr>
            <a:r>
              <a:rPr lang="en-US" sz="2000" dirty="0" err="1"/>
              <a:t>Matrik</a:t>
            </a:r>
            <a:r>
              <a:rPr lang="en-US" sz="2000" dirty="0"/>
              <a:t>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simetris</a:t>
            </a:r>
            <a:endParaRPr lang="en-US" sz="2000" dirty="0"/>
          </a:p>
          <a:p>
            <a:pPr indent="1588" algn="just">
              <a:buNone/>
            </a:pPr>
            <a:r>
              <a:rPr lang="en-US" sz="2000" b="1" dirty="0" err="1"/>
              <a:t>Contoh</a:t>
            </a:r>
            <a:r>
              <a:rPr lang="en-US" sz="2000" b="1" dirty="0"/>
              <a:t> 2</a:t>
            </a:r>
            <a:r>
              <a:rPr lang="en-US" sz="2000" dirty="0"/>
              <a:t> :</a:t>
            </a:r>
          </a:p>
          <a:p>
            <a:pPr indent="1588" algn="just">
              <a:buNone/>
            </a:pPr>
            <a:r>
              <a:rPr lang="en-US" sz="2000" b="1" u="sng" dirty="0" err="1" smtClean="0"/>
              <a:t>Layar</a:t>
            </a:r>
            <a:r>
              <a:rPr lang="en-US" sz="2000" b="1" u="sng" dirty="0" smtClean="0"/>
              <a:t> </a:t>
            </a:r>
            <a:r>
              <a:rPr lang="en-US" sz="2000" b="1" u="sng" dirty="0" err="1" smtClean="0"/>
              <a:t>Masukan</a:t>
            </a:r>
            <a:r>
              <a:rPr lang="en-US" sz="2000" dirty="0" smtClean="0"/>
              <a:t> </a:t>
            </a:r>
            <a:r>
              <a:rPr lang="en-US" sz="2000" dirty="0"/>
              <a:t>:</a:t>
            </a:r>
          </a:p>
          <a:p>
            <a:pPr indent="1588" algn="just">
              <a:buNone/>
            </a:pPr>
            <a:r>
              <a:rPr lang="en-US" sz="2000" dirty="0"/>
              <a:t>2 </a:t>
            </a:r>
            <a:r>
              <a:rPr lang="en-US" sz="2000" dirty="0" smtClean="0"/>
              <a:t>   5    6</a:t>
            </a:r>
            <a:endParaRPr lang="en-US" sz="2000" dirty="0"/>
          </a:p>
          <a:p>
            <a:pPr indent="1588" algn="just">
              <a:buNone/>
            </a:pPr>
            <a:r>
              <a:rPr lang="en-US" sz="2000" dirty="0"/>
              <a:t>5 </a:t>
            </a:r>
            <a:r>
              <a:rPr lang="en-US" sz="2000" dirty="0" smtClean="0"/>
              <a:t>   1    2</a:t>
            </a:r>
            <a:endParaRPr lang="en-US" sz="2000" dirty="0"/>
          </a:p>
          <a:p>
            <a:pPr indent="1588" algn="just">
              <a:buNone/>
            </a:pPr>
            <a:r>
              <a:rPr lang="en-US" sz="2000" dirty="0"/>
              <a:t>6 </a:t>
            </a:r>
            <a:r>
              <a:rPr lang="en-US" sz="2000" dirty="0" smtClean="0"/>
              <a:t>   2    4</a:t>
            </a:r>
            <a:endParaRPr lang="en-US" sz="2000" dirty="0"/>
          </a:p>
          <a:p>
            <a:pPr indent="1588" algn="just">
              <a:buNone/>
            </a:pPr>
            <a:r>
              <a:rPr lang="en-US" sz="2000" dirty="0" err="1"/>
              <a:t>Matrik</a:t>
            </a:r>
            <a:r>
              <a:rPr lang="en-US" sz="2000" dirty="0"/>
              <a:t> </a:t>
            </a:r>
            <a:r>
              <a:rPr lang="en-US" sz="2000" dirty="0" err="1" smtClean="0"/>
              <a:t>simetris</a:t>
            </a:r>
            <a:endParaRPr lang="en-US" sz="2000" dirty="0" smtClean="0"/>
          </a:p>
          <a:p>
            <a:pPr indent="1588" algn="just">
              <a:buNone/>
            </a:pPr>
            <a:endParaRPr lang="en-US" sz="2000" dirty="0"/>
          </a:p>
          <a:p>
            <a:pPr marL="1317625" indent="-973138" algn="just">
              <a:buNone/>
            </a:pPr>
            <a:r>
              <a:rPr lang="en-US" sz="2000" b="1" u="sng" dirty="0" err="1"/>
              <a:t>Catatan</a:t>
            </a:r>
            <a:r>
              <a:rPr lang="en-US" sz="2000" dirty="0"/>
              <a:t> : </a:t>
            </a:r>
            <a:r>
              <a:rPr lang="en-US" sz="2000" dirty="0" err="1"/>
              <a:t>Suatu</a:t>
            </a:r>
            <a:r>
              <a:rPr lang="en-US" sz="2000" dirty="0"/>
              <a:t> </a:t>
            </a:r>
            <a:r>
              <a:rPr lang="en-US" sz="2000" dirty="0" err="1" smtClean="0"/>
              <a:t>matriks</a:t>
            </a:r>
            <a:r>
              <a:rPr lang="en-US" sz="2000" dirty="0" smtClean="0"/>
              <a:t> </a:t>
            </a:r>
            <a:r>
              <a:rPr lang="en-US" sz="2000" dirty="0" err="1"/>
              <a:t>akan</a:t>
            </a:r>
            <a:r>
              <a:rPr lang="en-US" sz="2000" dirty="0"/>
              <a:t> </a:t>
            </a:r>
            <a:r>
              <a:rPr lang="en-US" sz="2000" dirty="0" err="1"/>
              <a:t>disebut</a:t>
            </a:r>
            <a:r>
              <a:rPr lang="en-US" sz="2000" dirty="0"/>
              <a:t> </a:t>
            </a:r>
            <a:r>
              <a:rPr lang="en-US" sz="2000" dirty="0" err="1"/>
              <a:t>simetris</a:t>
            </a:r>
            <a:r>
              <a:rPr lang="en-US" sz="2000" dirty="0"/>
              <a:t> </a:t>
            </a:r>
            <a:r>
              <a:rPr lang="en-US" sz="2000" dirty="0" err="1"/>
              <a:t>jika</a:t>
            </a:r>
            <a:r>
              <a:rPr lang="en-US" sz="2000" dirty="0"/>
              <a:t> </a:t>
            </a:r>
            <a:r>
              <a:rPr lang="en-US" sz="2000" dirty="0" err="1"/>
              <a:t>Mij</a:t>
            </a:r>
            <a:r>
              <a:rPr lang="en-US" sz="2000" dirty="0"/>
              <a:t> = </a:t>
            </a:r>
            <a:r>
              <a:rPr lang="en-US" sz="2000" dirty="0" err="1"/>
              <a:t>Mji</a:t>
            </a:r>
            <a:r>
              <a:rPr lang="en-US" sz="2000" dirty="0"/>
              <a:t>, </a:t>
            </a:r>
            <a:r>
              <a:rPr lang="en-US" sz="2000" dirty="0" err="1"/>
              <a:t>jadi</a:t>
            </a:r>
            <a:r>
              <a:rPr lang="en-US" sz="2000" dirty="0"/>
              <a:t> </a:t>
            </a:r>
            <a:r>
              <a:rPr lang="en-US" sz="2000" dirty="0" err="1" smtClean="0"/>
              <a:t>satu</a:t>
            </a:r>
            <a:r>
              <a:rPr lang="en-US" sz="2000" dirty="0" smtClean="0"/>
              <a:t> </a:t>
            </a:r>
            <a:r>
              <a:rPr lang="en-US" sz="2000" dirty="0" err="1" smtClean="0"/>
              <a:t>elemen</a:t>
            </a:r>
            <a:r>
              <a:rPr lang="en-US" sz="2000" dirty="0" smtClean="0"/>
              <a:t> </a:t>
            </a:r>
            <a:r>
              <a:rPr lang="en-US" sz="2000" dirty="0" err="1"/>
              <a:t>saja</a:t>
            </a:r>
            <a:r>
              <a:rPr lang="en-US" sz="2000" dirty="0"/>
              <a:t>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terpenuhi</a:t>
            </a:r>
            <a:r>
              <a:rPr lang="en-US" sz="2000" dirty="0"/>
              <a:t> </a:t>
            </a:r>
            <a:r>
              <a:rPr lang="en-US" sz="2000" dirty="0" err="1"/>
              <a:t>berarti</a:t>
            </a:r>
            <a:r>
              <a:rPr lang="en-US" sz="2000" dirty="0"/>
              <a:t> </a:t>
            </a:r>
            <a:r>
              <a:rPr lang="en-US" sz="2000" dirty="0" err="1"/>
              <a:t>matrik</a:t>
            </a:r>
            <a:r>
              <a:rPr lang="en-US" sz="2000" dirty="0"/>
              <a:t> </a:t>
            </a:r>
            <a:r>
              <a:rPr lang="en-US" sz="2000" dirty="0" err="1"/>
              <a:t>tersebut</a:t>
            </a:r>
            <a:r>
              <a:rPr lang="en-US" sz="2000" dirty="0"/>
              <a:t>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simetris</a:t>
            </a:r>
            <a:r>
              <a:rPr lang="en-US" sz="2000" dirty="0"/>
              <a:t>.</a:t>
            </a:r>
          </a:p>
          <a:p>
            <a:pPr marL="457200" indent="-457200" algn="just">
              <a:buNone/>
            </a:pPr>
            <a:endParaRPr lang="en-US" sz="2000" dirty="0" smtClean="0"/>
          </a:p>
          <a:p>
            <a:pPr marL="457200" indent="-457200" algn="just">
              <a:buNone/>
            </a:pPr>
            <a:endParaRPr lang="en-US" sz="2000" dirty="0" smtClean="0"/>
          </a:p>
          <a:p>
            <a:pPr marL="457200" indent="-457200" algn="just">
              <a:buNone/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err="1" smtClean="0"/>
              <a:t>Definisi</a:t>
            </a:r>
            <a:r>
              <a:rPr lang="en-US" dirty="0" smtClean="0"/>
              <a:t> Array 2 </a:t>
            </a:r>
            <a:r>
              <a:rPr lang="en-US" dirty="0" err="1" smtClean="0"/>
              <a:t>Dimensi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382000" cy="5029199"/>
          </a:xfrm>
        </p:spPr>
        <p:txBody>
          <a:bodyPr>
            <a:normAutofit/>
          </a:bodyPr>
          <a:lstStyle/>
          <a:p>
            <a:pPr marL="4763" indent="6350">
              <a:buNone/>
            </a:pPr>
            <a:r>
              <a:rPr lang="en-US" sz="2400" dirty="0" err="1" smtClean="0"/>
              <a:t>Sekumpulan</a:t>
            </a:r>
            <a:r>
              <a:rPr lang="en-US" sz="2400" dirty="0" smtClean="0"/>
              <a:t> data </a:t>
            </a:r>
            <a:r>
              <a:rPr lang="en-US" sz="2400" b="1" dirty="0" err="1" smtClean="0"/>
              <a:t>bertipe</a:t>
            </a:r>
            <a:r>
              <a:rPr lang="en-US" sz="2400" b="1" dirty="0" smtClean="0"/>
              <a:t> data </a:t>
            </a:r>
            <a:r>
              <a:rPr lang="en-US" sz="2400" b="1" dirty="0" err="1" smtClean="0"/>
              <a:t>sama</a:t>
            </a:r>
            <a:r>
              <a:rPr lang="en-US" sz="2400" b="1" dirty="0" smtClean="0"/>
              <a:t>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b="1" dirty="0" err="1" smtClean="0"/>
              <a:t>diakses</a:t>
            </a:r>
            <a:r>
              <a:rPr lang="en-US" sz="2400" b="1" dirty="0" smtClean="0"/>
              <a:t>/</a:t>
            </a:r>
            <a:r>
              <a:rPr lang="en-US" sz="2400" b="1" dirty="0" err="1" smtClean="0"/>
              <a:t>diacu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b="1" dirty="0" err="1" smtClean="0"/>
              <a:t>dua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buah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indeks</a:t>
            </a:r>
            <a:r>
              <a:rPr lang="en-US" sz="2400" dirty="0" smtClean="0"/>
              <a:t>.</a:t>
            </a:r>
          </a:p>
          <a:p>
            <a:pPr marL="4763" indent="6350">
              <a:buNone/>
            </a:pPr>
            <a:r>
              <a:rPr lang="en-US" sz="2400" dirty="0" err="1" smtClean="0"/>
              <a:t>Misalkan</a:t>
            </a:r>
            <a:r>
              <a:rPr lang="en-US" sz="2400" dirty="0" smtClean="0"/>
              <a:t>: </a:t>
            </a:r>
            <a:r>
              <a:rPr lang="en-US" sz="2400" dirty="0" err="1" smtClean="0"/>
              <a:t>Matriks</a:t>
            </a:r>
            <a:r>
              <a:rPr lang="en-US" sz="2400" dirty="0" smtClean="0"/>
              <a:t> A </a:t>
            </a:r>
            <a:r>
              <a:rPr lang="en-US" sz="2400" dirty="0" err="1" smtClean="0"/>
              <a:t>berordo</a:t>
            </a:r>
            <a:r>
              <a:rPr lang="en-US" sz="2400" dirty="0" smtClean="0"/>
              <a:t> m x n</a:t>
            </a:r>
          </a:p>
          <a:p>
            <a:pPr marL="4763" indent="6350">
              <a:buNone/>
            </a:pPr>
            <a:r>
              <a:rPr lang="en-US" sz="2400" dirty="0" smtClean="0"/>
              <a:t>            </a:t>
            </a:r>
          </a:p>
          <a:p>
            <a:pPr marL="977900" indent="6350">
              <a:buNone/>
            </a:pPr>
            <a:endParaRPr lang="en-US" sz="2400" dirty="0" smtClean="0"/>
          </a:p>
          <a:p>
            <a:pPr marL="977900" indent="6350">
              <a:buNone/>
            </a:pPr>
            <a:endParaRPr lang="en-US" sz="2400" dirty="0"/>
          </a:p>
          <a:p>
            <a:pPr marL="977900" indent="6350">
              <a:buNone/>
            </a:pPr>
            <a:r>
              <a:rPr lang="en-US" sz="2400" dirty="0" smtClean="0"/>
              <a:t>A  </a:t>
            </a:r>
          </a:p>
          <a:p>
            <a:pPr marL="977900" indent="6350">
              <a:buNone/>
            </a:pPr>
            <a:r>
              <a:rPr lang="en-US" sz="2400" dirty="0" smtClean="0"/>
              <a:t>                                                 </a:t>
            </a:r>
          </a:p>
          <a:p>
            <a:pPr marL="977900" indent="6350">
              <a:buNone/>
            </a:pPr>
            <a:endParaRPr lang="en-US" sz="2400" dirty="0"/>
          </a:p>
          <a:p>
            <a:pPr marL="977900" indent="6350">
              <a:buNone/>
            </a:pPr>
            <a:r>
              <a:rPr lang="en-US" sz="2400" dirty="0" smtClean="0"/>
              <a:t>                        m x n</a:t>
            </a:r>
          </a:p>
          <a:p>
            <a:pPr marL="457200" indent="6350">
              <a:buNone/>
            </a:pPr>
            <a:endParaRPr lang="en-US" sz="2000" dirty="0" smtClean="0"/>
          </a:p>
          <a:p>
            <a:pPr marL="457200" indent="-457200">
              <a:buNone/>
            </a:pPr>
            <a:endParaRPr lang="en-US" sz="2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133600" y="2819400"/>
          <a:ext cx="2971800" cy="21945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42950"/>
                <a:gridCol w="742950"/>
                <a:gridCol w="742950"/>
                <a:gridCol w="74295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</a:t>
                      </a:r>
                      <a:r>
                        <a:rPr lang="en-US" sz="2400" strike="noStrike" baseline="-25000" dirty="0" smtClean="0"/>
                        <a:t>11</a:t>
                      </a:r>
                      <a:endParaRPr lang="en-US" sz="2400" strike="noStrike" baseline="-25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</a:t>
                      </a:r>
                      <a:r>
                        <a:rPr lang="en-US" sz="2400" baseline="-25000" dirty="0" smtClean="0"/>
                        <a:t>12</a:t>
                      </a:r>
                      <a:endParaRPr lang="en-US" sz="24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..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</a:t>
                      </a:r>
                      <a:r>
                        <a:rPr lang="en-US" sz="2400" baseline="-25000" dirty="0" smtClean="0"/>
                        <a:t>1n</a:t>
                      </a:r>
                      <a:endParaRPr lang="en-US" sz="2400" baseline="-250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</a:t>
                      </a:r>
                      <a:r>
                        <a:rPr lang="en-US" sz="2400" baseline="-25000" dirty="0" smtClean="0"/>
                        <a:t>21</a:t>
                      </a:r>
                      <a:endParaRPr lang="en-US" sz="2400" baseline="-25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</a:t>
                      </a:r>
                      <a:r>
                        <a:rPr lang="en-US" sz="2400" baseline="-25000" dirty="0" smtClean="0"/>
                        <a:t>22</a:t>
                      </a:r>
                      <a:endParaRPr lang="en-US" sz="24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..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</a:t>
                      </a:r>
                      <a:r>
                        <a:rPr lang="en-US" sz="2400" baseline="-25000" dirty="0" smtClean="0"/>
                        <a:t>2n</a:t>
                      </a:r>
                      <a:endParaRPr lang="en-US" sz="2400" baseline="-250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.</a:t>
                      </a:r>
                    </a:p>
                    <a:p>
                      <a:pPr algn="ctr"/>
                      <a:r>
                        <a:rPr lang="en-US" sz="2400" dirty="0" smtClean="0"/>
                        <a:t>.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.</a:t>
                      </a:r>
                    </a:p>
                    <a:p>
                      <a:pPr algn="ctr"/>
                      <a:r>
                        <a:rPr lang="en-US" sz="2400" dirty="0" smtClean="0"/>
                        <a:t>.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.</a:t>
                      </a:r>
                    </a:p>
                    <a:p>
                      <a:pPr algn="ctr"/>
                      <a:r>
                        <a:rPr lang="en-US" sz="2400" dirty="0" smtClean="0"/>
                        <a:t>.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.</a:t>
                      </a:r>
                    </a:p>
                    <a:p>
                      <a:pPr algn="ctr"/>
                      <a:r>
                        <a:rPr lang="en-US" sz="2400" dirty="0" smtClean="0"/>
                        <a:t>.</a:t>
                      </a:r>
                      <a:endParaRPr lang="en-US" sz="2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</a:t>
                      </a:r>
                      <a:r>
                        <a:rPr lang="en-US" sz="2400" baseline="-25000" dirty="0" smtClean="0"/>
                        <a:t>m1</a:t>
                      </a:r>
                      <a:endParaRPr lang="en-US" sz="2400" baseline="-25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</a:t>
                      </a:r>
                      <a:r>
                        <a:rPr lang="en-US" sz="2400" baseline="-25000" dirty="0" smtClean="0"/>
                        <a:t>m2</a:t>
                      </a:r>
                      <a:endParaRPr lang="en-US" sz="24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..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err="1" smtClean="0"/>
                        <a:t>a</a:t>
                      </a:r>
                      <a:r>
                        <a:rPr lang="en-US" sz="2400" baseline="-25000" dirty="0" err="1" smtClean="0"/>
                        <a:t>mn</a:t>
                      </a:r>
                      <a:endParaRPr lang="en-US" sz="2400" baseline="-25000" dirty="0" smtClean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Deklarasi</a:t>
            </a:r>
            <a:r>
              <a:rPr lang="en-US" dirty="0" smtClean="0"/>
              <a:t> Array 2 </a:t>
            </a:r>
            <a:r>
              <a:rPr lang="en-US" dirty="0" err="1" smtClean="0"/>
              <a:t>Dimensi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4800601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US" sz="2000" dirty="0" err="1" smtClean="0"/>
              <a:t>nama_var_matriks</a:t>
            </a:r>
            <a:r>
              <a:rPr lang="en-US" sz="2000" dirty="0" smtClean="0"/>
              <a:t> : </a:t>
            </a:r>
            <a:r>
              <a:rPr lang="en-US" sz="2000" b="1" u="sng" dirty="0" smtClean="0"/>
              <a:t>array</a:t>
            </a:r>
            <a:r>
              <a:rPr lang="en-US" sz="2000" dirty="0" smtClean="0"/>
              <a:t>[1..maks_baris,1..maks_kolom] </a:t>
            </a:r>
            <a:r>
              <a:rPr lang="en-US" sz="2000" b="1" dirty="0" smtClean="0"/>
              <a:t>of</a:t>
            </a:r>
            <a:r>
              <a:rPr lang="en-US" sz="2000" dirty="0" smtClean="0"/>
              <a:t> </a:t>
            </a:r>
            <a:r>
              <a:rPr lang="en-US" sz="2000" dirty="0" err="1" smtClean="0"/>
              <a:t>tipedata</a:t>
            </a:r>
            <a:endParaRPr lang="en-US" sz="2000" dirty="0" smtClean="0"/>
          </a:p>
          <a:p>
            <a:pPr marL="457200" indent="-457200">
              <a:buNone/>
            </a:pPr>
            <a:r>
              <a:rPr lang="en-US" sz="2000" dirty="0"/>
              <a:t>	</a:t>
            </a:r>
            <a:r>
              <a:rPr lang="en-US" sz="2000" dirty="0" err="1" smtClean="0"/>
              <a:t>contoh</a:t>
            </a:r>
            <a:r>
              <a:rPr lang="en-US" sz="2000" dirty="0" smtClean="0"/>
              <a:t>:</a:t>
            </a:r>
          </a:p>
          <a:p>
            <a:pPr marL="457200" indent="-457200">
              <a:buNone/>
            </a:pPr>
            <a:r>
              <a:rPr lang="en-US" sz="2000" dirty="0"/>
              <a:t>	</a:t>
            </a:r>
            <a:r>
              <a:rPr lang="en-US" sz="2000" dirty="0" smtClean="0"/>
              <a:t>	A  :  </a:t>
            </a:r>
            <a:r>
              <a:rPr lang="en-US" sz="2000" b="1" u="sng" dirty="0" smtClean="0"/>
              <a:t>array</a:t>
            </a:r>
            <a:r>
              <a:rPr lang="en-US" sz="2000" dirty="0" smtClean="0"/>
              <a:t>[1..5,1..3] </a:t>
            </a:r>
            <a:r>
              <a:rPr lang="en-US" sz="2000" b="1" dirty="0" smtClean="0"/>
              <a:t>of</a:t>
            </a:r>
            <a:r>
              <a:rPr lang="en-US" sz="2000" dirty="0" smtClean="0"/>
              <a:t> </a:t>
            </a:r>
            <a:r>
              <a:rPr lang="en-US" sz="2000" b="1" u="sng" dirty="0" smtClean="0"/>
              <a:t>integer</a:t>
            </a:r>
            <a:r>
              <a:rPr lang="en-US" sz="2000" dirty="0" smtClean="0"/>
              <a:t>    {</a:t>
            </a:r>
            <a:r>
              <a:rPr lang="en-US" sz="2000" b="1" dirty="0" err="1" smtClean="0"/>
              <a:t>nama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variabel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matriks</a:t>
            </a:r>
            <a:r>
              <a:rPr lang="en-US" sz="2000" dirty="0" smtClean="0"/>
              <a:t>}</a:t>
            </a:r>
            <a:endParaRPr lang="en-US" sz="2000" u="sng" dirty="0" smtClean="0"/>
          </a:p>
          <a:p>
            <a:pPr marL="457200" indent="-457200">
              <a:buFont typeface="+mj-lt"/>
              <a:buAutoNum type="arabicPeriod" startAt="2"/>
            </a:pPr>
            <a:r>
              <a:rPr lang="en-US" sz="2000" b="1" u="sng" dirty="0"/>
              <a:t>c</a:t>
            </a:r>
            <a:r>
              <a:rPr lang="en-US" sz="2000" b="1" u="sng" dirty="0" smtClean="0"/>
              <a:t>onst</a:t>
            </a:r>
          </a:p>
          <a:p>
            <a:pPr marL="457200" indent="-457200">
              <a:buNone/>
            </a:pPr>
            <a:r>
              <a:rPr lang="en-US" sz="2000" dirty="0" smtClean="0"/>
              <a:t>            	</a:t>
            </a:r>
            <a:r>
              <a:rPr lang="en-US" sz="2000" dirty="0" err="1" smtClean="0"/>
              <a:t>maks_baris</a:t>
            </a:r>
            <a:r>
              <a:rPr lang="en-US" sz="2000" dirty="0" smtClean="0"/>
              <a:t>   = …</a:t>
            </a:r>
          </a:p>
          <a:p>
            <a:pPr marL="457200" indent="-457200">
              <a:buNone/>
            </a:pPr>
            <a:r>
              <a:rPr lang="en-US" sz="2000" dirty="0" smtClean="0"/>
              <a:t>		</a:t>
            </a:r>
            <a:r>
              <a:rPr lang="en-US" sz="2000" dirty="0" err="1" smtClean="0"/>
              <a:t>maks_kolom</a:t>
            </a:r>
            <a:r>
              <a:rPr lang="en-US" sz="2000" dirty="0" smtClean="0"/>
              <a:t> = …</a:t>
            </a:r>
          </a:p>
          <a:p>
            <a:pPr marL="457200" indent="6350">
              <a:buNone/>
            </a:pPr>
            <a:r>
              <a:rPr lang="en-US" sz="2000" dirty="0" err="1" smtClean="0"/>
              <a:t>nama_var_matriks</a:t>
            </a:r>
            <a:r>
              <a:rPr lang="en-US" sz="2000" dirty="0" smtClean="0"/>
              <a:t> : </a:t>
            </a:r>
            <a:r>
              <a:rPr lang="en-US" sz="2000" b="1" u="sng" dirty="0" smtClean="0"/>
              <a:t>array</a:t>
            </a:r>
            <a:r>
              <a:rPr lang="en-US" sz="2000" dirty="0" smtClean="0"/>
              <a:t>[1..maks_baris,1..maks_kolom] </a:t>
            </a:r>
            <a:r>
              <a:rPr lang="en-US" sz="2000" b="1" dirty="0" smtClean="0"/>
              <a:t>of</a:t>
            </a:r>
            <a:r>
              <a:rPr lang="en-US" sz="2000" dirty="0" smtClean="0"/>
              <a:t> </a:t>
            </a:r>
            <a:r>
              <a:rPr lang="en-US" sz="2000" dirty="0" err="1" smtClean="0"/>
              <a:t>tipedata</a:t>
            </a:r>
            <a:endParaRPr lang="en-US" sz="2000" dirty="0" smtClean="0"/>
          </a:p>
          <a:p>
            <a:pPr marL="457200" indent="6350">
              <a:buNone/>
            </a:pPr>
            <a:r>
              <a:rPr lang="en-US" sz="2000" dirty="0" err="1" smtClean="0"/>
              <a:t>Contoh</a:t>
            </a:r>
            <a:r>
              <a:rPr lang="en-US" sz="2000" dirty="0" smtClean="0"/>
              <a:t>:</a:t>
            </a:r>
          </a:p>
          <a:p>
            <a:pPr marL="457200" indent="-457200">
              <a:buNone/>
            </a:pPr>
            <a:r>
              <a:rPr lang="en-US" sz="2000" dirty="0"/>
              <a:t>	</a:t>
            </a:r>
            <a:r>
              <a:rPr lang="en-US" sz="2000" b="1" u="sng" dirty="0" smtClean="0"/>
              <a:t>const</a:t>
            </a:r>
          </a:p>
          <a:p>
            <a:pPr marL="457200" indent="-457200">
              <a:buNone/>
            </a:pPr>
            <a:r>
              <a:rPr lang="en-US" sz="2000" dirty="0" smtClean="0"/>
              <a:t>            	</a:t>
            </a:r>
            <a:r>
              <a:rPr lang="en-US" sz="2000" dirty="0" err="1" smtClean="0"/>
              <a:t>maks_baris</a:t>
            </a:r>
            <a:r>
              <a:rPr lang="en-US" sz="2000" dirty="0" smtClean="0"/>
              <a:t>   = 5</a:t>
            </a:r>
          </a:p>
          <a:p>
            <a:pPr marL="457200" indent="-457200">
              <a:buNone/>
            </a:pPr>
            <a:r>
              <a:rPr lang="en-US" sz="2000" dirty="0" smtClean="0"/>
              <a:t>		</a:t>
            </a:r>
            <a:r>
              <a:rPr lang="en-US" sz="2000" dirty="0" err="1" smtClean="0"/>
              <a:t>maks_kolom</a:t>
            </a:r>
            <a:r>
              <a:rPr lang="en-US" sz="2000" dirty="0" smtClean="0"/>
              <a:t> = 3</a:t>
            </a:r>
          </a:p>
          <a:p>
            <a:pPr marL="457200" indent="-457200">
              <a:buNone/>
            </a:pPr>
            <a:r>
              <a:rPr lang="en-US" sz="2000" dirty="0"/>
              <a:t>	</a:t>
            </a:r>
            <a:r>
              <a:rPr lang="en-US" sz="2000" dirty="0" smtClean="0"/>
              <a:t>A : </a:t>
            </a:r>
            <a:r>
              <a:rPr lang="en-US" sz="2000" b="1" u="sng" dirty="0" smtClean="0"/>
              <a:t>array</a:t>
            </a:r>
            <a:r>
              <a:rPr lang="en-US" sz="2000" dirty="0" smtClean="0"/>
              <a:t>[1..maks_baris,1..maks_kolom] </a:t>
            </a:r>
            <a:r>
              <a:rPr lang="en-US" sz="2000" b="1" dirty="0" smtClean="0"/>
              <a:t>of</a:t>
            </a:r>
            <a:r>
              <a:rPr lang="en-US" sz="2000" dirty="0" smtClean="0"/>
              <a:t> </a:t>
            </a:r>
            <a:r>
              <a:rPr lang="en-US" sz="2000" b="1" u="sng" dirty="0" smtClean="0"/>
              <a:t>integer</a:t>
            </a:r>
            <a:r>
              <a:rPr lang="en-US" sz="2000" dirty="0" smtClean="0"/>
              <a:t>  {</a:t>
            </a:r>
            <a:r>
              <a:rPr lang="en-US" sz="2000" b="1" dirty="0" err="1" smtClean="0"/>
              <a:t>nama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variabel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matriks</a:t>
            </a:r>
            <a:r>
              <a:rPr lang="en-US" sz="2000" dirty="0" smtClean="0"/>
              <a:t>}</a:t>
            </a:r>
            <a:endParaRPr lang="en-US" sz="2000" u="sng" dirty="0" smtClean="0"/>
          </a:p>
          <a:p>
            <a:pPr marL="457200" indent="6350">
              <a:buNone/>
            </a:pPr>
            <a:endParaRPr lang="en-US" sz="2000" dirty="0" smtClean="0"/>
          </a:p>
          <a:p>
            <a:pPr marL="457200" indent="6350">
              <a:buNone/>
            </a:pPr>
            <a:endParaRPr lang="en-US" sz="2000" dirty="0" smtClean="0"/>
          </a:p>
          <a:p>
            <a:pPr marL="457200" indent="-457200">
              <a:buNone/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err="1" smtClean="0"/>
              <a:t>Deklarasi</a:t>
            </a:r>
            <a:r>
              <a:rPr lang="en-US" dirty="0" smtClean="0"/>
              <a:t> Array 2 </a:t>
            </a:r>
            <a:r>
              <a:rPr lang="en-US" dirty="0" err="1" smtClean="0"/>
              <a:t>Dimensi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382000" cy="4525963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 startAt="3"/>
            </a:pPr>
            <a:r>
              <a:rPr lang="en-US" sz="2000" b="1" u="sng" dirty="0" smtClean="0"/>
              <a:t>const</a:t>
            </a:r>
          </a:p>
          <a:p>
            <a:pPr marL="457200" indent="-457200">
              <a:buNone/>
            </a:pPr>
            <a:r>
              <a:rPr lang="en-US" sz="2000" dirty="0" smtClean="0"/>
              <a:t>            	</a:t>
            </a:r>
            <a:r>
              <a:rPr lang="en-US" sz="2000" dirty="0" err="1" smtClean="0"/>
              <a:t>maks_baris</a:t>
            </a:r>
            <a:r>
              <a:rPr lang="en-US" sz="2000" dirty="0" smtClean="0"/>
              <a:t>   = …</a:t>
            </a:r>
          </a:p>
          <a:p>
            <a:pPr marL="457200" indent="-457200">
              <a:buNone/>
            </a:pPr>
            <a:r>
              <a:rPr lang="en-US" sz="2000" dirty="0" smtClean="0"/>
              <a:t>		</a:t>
            </a:r>
            <a:r>
              <a:rPr lang="en-US" sz="2000" dirty="0" err="1" smtClean="0"/>
              <a:t>maks_kolom</a:t>
            </a:r>
            <a:r>
              <a:rPr lang="en-US" sz="2000" dirty="0" smtClean="0"/>
              <a:t> = …</a:t>
            </a:r>
          </a:p>
          <a:p>
            <a:pPr marL="457200" indent="-457200">
              <a:buNone/>
            </a:pPr>
            <a:r>
              <a:rPr lang="en-US" sz="2000" dirty="0"/>
              <a:t>	</a:t>
            </a:r>
            <a:r>
              <a:rPr lang="en-US" sz="2000" b="1" u="sng" dirty="0" smtClean="0"/>
              <a:t>type</a:t>
            </a:r>
          </a:p>
          <a:p>
            <a:pPr marL="457200" indent="-457200">
              <a:buNone/>
            </a:pPr>
            <a:r>
              <a:rPr lang="en-US" sz="2000" dirty="0"/>
              <a:t>	</a:t>
            </a:r>
            <a:r>
              <a:rPr lang="en-US" sz="2000" dirty="0" smtClean="0"/>
              <a:t>	</a:t>
            </a:r>
            <a:r>
              <a:rPr lang="en-US" sz="2000" dirty="0" err="1" smtClean="0"/>
              <a:t>nama_tipe_matriks</a:t>
            </a:r>
            <a:r>
              <a:rPr lang="en-US" sz="2000" dirty="0" smtClean="0"/>
              <a:t> = </a:t>
            </a:r>
            <a:r>
              <a:rPr lang="en-US" sz="2000" b="1" u="sng" dirty="0" smtClean="0"/>
              <a:t>array</a:t>
            </a:r>
            <a:r>
              <a:rPr lang="en-US" sz="2000" dirty="0" smtClean="0"/>
              <a:t>[1..maks_baris,1..maks_kolom] </a:t>
            </a:r>
            <a:r>
              <a:rPr lang="en-US" sz="2000" b="1" dirty="0" smtClean="0"/>
              <a:t>of</a:t>
            </a:r>
            <a:r>
              <a:rPr lang="en-US" sz="2000" dirty="0" smtClean="0"/>
              <a:t> </a:t>
            </a:r>
            <a:r>
              <a:rPr lang="en-US" sz="2000" dirty="0" err="1" smtClean="0"/>
              <a:t>tipedata</a:t>
            </a:r>
            <a:endParaRPr lang="en-US" sz="2000" dirty="0" smtClean="0"/>
          </a:p>
          <a:p>
            <a:pPr marL="457200" indent="6350">
              <a:buNone/>
            </a:pPr>
            <a:r>
              <a:rPr lang="en-US" sz="2000" dirty="0" err="1" smtClean="0"/>
              <a:t>nama_var_matriks</a:t>
            </a:r>
            <a:r>
              <a:rPr lang="en-US" sz="2000" dirty="0" smtClean="0"/>
              <a:t> : </a:t>
            </a:r>
            <a:r>
              <a:rPr lang="en-US" sz="2000" dirty="0" err="1" smtClean="0"/>
              <a:t>nama_tipe_matriks</a:t>
            </a:r>
            <a:endParaRPr lang="en-US" sz="2000" dirty="0" smtClean="0"/>
          </a:p>
          <a:p>
            <a:pPr marL="457200" indent="6350">
              <a:buNone/>
            </a:pPr>
            <a:r>
              <a:rPr lang="en-US" sz="2000" dirty="0" err="1" smtClean="0"/>
              <a:t>Contoh</a:t>
            </a:r>
            <a:r>
              <a:rPr lang="en-US" sz="2000" dirty="0" smtClean="0"/>
              <a:t>:</a:t>
            </a:r>
          </a:p>
          <a:p>
            <a:pPr marL="457200" indent="-457200">
              <a:buNone/>
            </a:pPr>
            <a:r>
              <a:rPr lang="en-US" sz="2000" dirty="0" smtClean="0"/>
              <a:t>	</a:t>
            </a:r>
            <a:r>
              <a:rPr lang="en-US" sz="2000" b="1" u="sng" dirty="0" smtClean="0"/>
              <a:t>const</a:t>
            </a:r>
          </a:p>
          <a:p>
            <a:pPr marL="457200" indent="-457200">
              <a:buNone/>
            </a:pPr>
            <a:r>
              <a:rPr lang="en-US" sz="2000" dirty="0" smtClean="0"/>
              <a:t>            	</a:t>
            </a:r>
            <a:r>
              <a:rPr lang="en-US" sz="2000" dirty="0" err="1" smtClean="0"/>
              <a:t>maks_baris</a:t>
            </a:r>
            <a:r>
              <a:rPr lang="en-US" sz="2000" dirty="0" smtClean="0"/>
              <a:t>   = 5</a:t>
            </a:r>
          </a:p>
          <a:p>
            <a:pPr marL="457200" indent="-457200">
              <a:buNone/>
            </a:pPr>
            <a:r>
              <a:rPr lang="en-US" sz="2000" dirty="0" smtClean="0"/>
              <a:t>		</a:t>
            </a:r>
            <a:r>
              <a:rPr lang="en-US" sz="2000" dirty="0" err="1" smtClean="0"/>
              <a:t>maks_kolom</a:t>
            </a:r>
            <a:r>
              <a:rPr lang="en-US" sz="2000" dirty="0" smtClean="0"/>
              <a:t> = 3</a:t>
            </a:r>
          </a:p>
          <a:p>
            <a:pPr marL="457200" indent="-457200">
              <a:buNone/>
            </a:pPr>
            <a:r>
              <a:rPr lang="en-US" sz="2000" dirty="0" smtClean="0"/>
              <a:t>	</a:t>
            </a:r>
            <a:r>
              <a:rPr lang="en-US" sz="2000" b="1" u="sng" dirty="0" smtClean="0"/>
              <a:t>type</a:t>
            </a:r>
          </a:p>
          <a:p>
            <a:pPr marL="457200" indent="-457200">
              <a:buNone/>
            </a:pPr>
            <a:r>
              <a:rPr lang="en-US" sz="2000" dirty="0" smtClean="0"/>
              <a:t>		</a:t>
            </a:r>
            <a:r>
              <a:rPr lang="en-US" sz="2000" dirty="0" err="1" smtClean="0"/>
              <a:t>matriks</a:t>
            </a:r>
            <a:r>
              <a:rPr lang="en-US" sz="2000" dirty="0" smtClean="0"/>
              <a:t> = </a:t>
            </a:r>
            <a:r>
              <a:rPr lang="en-US" sz="2000" b="1" u="sng" dirty="0" smtClean="0"/>
              <a:t>array</a:t>
            </a:r>
            <a:r>
              <a:rPr lang="en-US" sz="2000" dirty="0" smtClean="0"/>
              <a:t>[1..maks_baris,1..maks_kolom] </a:t>
            </a:r>
            <a:r>
              <a:rPr lang="en-US" sz="2000" b="1" dirty="0" smtClean="0"/>
              <a:t>of</a:t>
            </a:r>
            <a:r>
              <a:rPr lang="en-US" sz="2000" dirty="0" smtClean="0"/>
              <a:t> </a:t>
            </a:r>
            <a:r>
              <a:rPr lang="en-US" sz="2000" b="1" u="sng" dirty="0" smtClean="0"/>
              <a:t>integer</a:t>
            </a:r>
          </a:p>
          <a:p>
            <a:pPr marL="457200" indent="6350">
              <a:buNone/>
            </a:pPr>
            <a:r>
              <a:rPr lang="en-US" sz="2000" dirty="0" smtClean="0"/>
              <a:t>A : </a:t>
            </a:r>
            <a:r>
              <a:rPr lang="en-US" sz="2000" dirty="0" err="1" smtClean="0"/>
              <a:t>matriks</a:t>
            </a:r>
            <a:r>
              <a:rPr lang="en-US" sz="2000" dirty="0" smtClean="0"/>
              <a:t>   {</a:t>
            </a:r>
            <a:r>
              <a:rPr lang="en-US" sz="2000" b="1" dirty="0" err="1" smtClean="0"/>
              <a:t>nama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variabel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matriks</a:t>
            </a:r>
            <a:r>
              <a:rPr lang="en-US" sz="2000" dirty="0" smtClean="0"/>
              <a:t>}</a:t>
            </a:r>
          </a:p>
          <a:p>
            <a:pPr marL="457200" indent="6350">
              <a:buNone/>
            </a:pPr>
            <a:endParaRPr lang="en-US" sz="2000" dirty="0" smtClean="0"/>
          </a:p>
          <a:p>
            <a:pPr marL="457200" indent="-457200">
              <a:buNone/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algn="just"/>
            <a:r>
              <a:rPr lang="en-US" dirty="0" err="1" smtClean="0"/>
              <a:t>Latihan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382000" cy="4800600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US" sz="2000" dirty="0" err="1" smtClean="0"/>
              <a:t>Buat</a:t>
            </a:r>
            <a:r>
              <a:rPr lang="en-US" sz="2000" dirty="0" smtClean="0"/>
              <a:t> </a:t>
            </a:r>
            <a:r>
              <a:rPr lang="en-US" sz="2000" dirty="0" err="1" smtClean="0"/>
              <a:t>algo</a:t>
            </a:r>
            <a:r>
              <a:rPr lang="en-US" sz="2000" dirty="0" smtClean="0"/>
              <a:t>.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membuat</a:t>
            </a:r>
            <a:r>
              <a:rPr lang="en-US" sz="2000" dirty="0" smtClean="0"/>
              <a:t> </a:t>
            </a:r>
            <a:r>
              <a:rPr lang="en-US" sz="2000" dirty="0" err="1" smtClean="0"/>
              <a:t>matriks</a:t>
            </a:r>
            <a:r>
              <a:rPr lang="en-US" sz="2000" dirty="0" smtClean="0"/>
              <a:t> A </a:t>
            </a:r>
            <a:r>
              <a:rPr lang="en-US" sz="2000" dirty="0" err="1" smtClean="0"/>
              <a:t>berordo</a:t>
            </a:r>
            <a:r>
              <a:rPr lang="en-US" sz="2000" dirty="0" smtClean="0"/>
              <a:t> 5 x 3, </a:t>
            </a:r>
            <a:r>
              <a:rPr lang="en-US" sz="2000" dirty="0" err="1" smtClean="0"/>
              <a:t>gunakan</a:t>
            </a:r>
            <a:r>
              <a:rPr lang="en-US" sz="2000" dirty="0" smtClean="0"/>
              <a:t> </a:t>
            </a:r>
            <a:r>
              <a:rPr lang="en-US" sz="2000" dirty="0" err="1" smtClean="0"/>
              <a:t>subrutin</a:t>
            </a:r>
            <a:r>
              <a:rPr lang="en-US" sz="2000" dirty="0" smtClean="0"/>
              <a:t>.</a:t>
            </a:r>
          </a:p>
          <a:p>
            <a:pPr marL="457200" indent="-457200">
              <a:buNone/>
            </a:pPr>
            <a:r>
              <a:rPr lang="en-US" sz="2000" b="1" u="sng" dirty="0" smtClean="0"/>
              <a:t>Procedure</a:t>
            </a:r>
            <a:r>
              <a:rPr lang="en-US" sz="2000" dirty="0" smtClean="0"/>
              <a:t> </a:t>
            </a:r>
            <a:r>
              <a:rPr lang="en-US" sz="2000" dirty="0" err="1" smtClean="0"/>
              <a:t>isi_matriks</a:t>
            </a:r>
            <a:r>
              <a:rPr lang="en-US" sz="2000" dirty="0" smtClean="0"/>
              <a:t>(</a:t>
            </a:r>
            <a:r>
              <a:rPr lang="en-US" sz="2000" b="1" u="sng" dirty="0" smtClean="0"/>
              <a:t>Output</a:t>
            </a:r>
            <a:r>
              <a:rPr lang="en-US" sz="2000" dirty="0" smtClean="0"/>
              <a:t> A : </a:t>
            </a:r>
            <a:r>
              <a:rPr lang="en-US" sz="2000" dirty="0" err="1" smtClean="0"/>
              <a:t>matriks</a:t>
            </a:r>
            <a:r>
              <a:rPr lang="en-US" sz="2000" dirty="0" smtClean="0"/>
              <a:t>)</a:t>
            </a:r>
          </a:p>
          <a:p>
            <a:pPr marL="457200" indent="-457200">
              <a:buNone/>
            </a:pPr>
            <a:r>
              <a:rPr lang="en-US" sz="2000" dirty="0" smtClean="0"/>
              <a:t>{I.S. : user </a:t>
            </a:r>
            <a:r>
              <a:rPr lang="en-US" sz="2000" dirty="0" err="1" smtClean="0"/>
              <a:t>memasukan</a:t>
            </a:r>
            <a:r>
              <a:rPr lang="en-US" sz="2000" dirty="0" smtClean="0"/>
              <a:t> </a:t>
            </a:r>
            <a:r>
              <a:rPr lang="en-US" sz="2000" dirty="0" err="1" smtClean="0"/>
              <a:t>elemen</a:t>
            </a:r>
            <a:r>
              <a:rPr lang="en-US" sz="2000" dirty="0" smtClean="0"/>
              <a:t> </a:t>
            </a:r>
            <a:r>
              <a:rPr lang="en-US" sz="2000" dirty="0" err="1" smtClean="0"/>
              <a:t>matriks</a:t>
            </a:r>
            <a:r>
              <a:rPr lang="en-US" sz="2000" dirty="0" smtClean="0"/>
              <a:t> A </a:t>
            </a:r>
            <a:r>
              <a:rPr lang="en-US" sz="2000" dirty="0" err="1" smtClean="0"/>
              <a:t>berordo</a:t>
            </a:r>
            <a:r>
              <a:rPr lang="en-US" sz="2000" dirty="0" smtClean="0"/>
              <a:t> 5 x 3}</a:t>
            </a:r>
          </a:p>
          <a:p>
            <a:pPr marL="457200" indent="-457200">
              <a:buNone/>
            </a:pPr>
            <a:r>
              <a:rPr lang="en-US" sz="2000" dirty="0" smtClean="0"/>
              <a:t>{F.S. : </a:t>
            </a:r>
            <a:r>
              <a:rPr lang="en-US" sz="2000" dirty="0" err="1" smtClean="0"/>
              <a:t>menghasilkan</a:t>
            </a:r>
            <a:r>
              <a:rPr lang="en-US" sz="2000" dirty="0" smtClean="0"/>
              <a:t> </a:t>
            </a:r>
            <a:r>
              <a:rPr lang="en-US" sz="2000" dirty="0" err="1" smtClean="0"/>
              <a:t>matriks</a:t>
            </a:r>
            <a:r>
              <a:rPr lang="en-US" sz="2000" dirty="0" smtClean="0"/>
              <a:t> A </a:t>
            </a:r>
            <a:r>
              <a:rPr lang="en-US" sz="2000" dirty="0" err="1" smtClean="0"/>
              <a:t>berordo</a:t>
            </a:r>
            <a:r>
              <a:rPr lang="en-US" sz="2000" dirty="0" smtClean="0"/>
              <a:t> 5 x 3}</a:t>
            </a:r>
          </a:p>
          <a:p>
            <a:pPr marL="457200" indent="-457200">
              <a:buNone/>
            </a:pPr>
            <a:r>
              <a:rPr lang="en-US" sz="2000" b="1" u="sng" dirty="0" err="1" smtClean="0"/>
              <a:t>Kamus</a:t>
            </a:r>
            <a:r>
              <a:rPr lang="en-US" sz="2000" b="1" u="sng" dirty="0" smtClean="0"/>
              <a:t>:</a:t>
            </a:r>
          </a:p>
          <a:p>
            <a:pPr marL="457200" indent="-45720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	</a:t>
            </a:r>
            <a:r>
              <a:rPr lang="en-US" sz="2000" dirty="0" err="1" smtClean="0"/>
              <a:t>i,j</a:t>
            </a:r>
            <a:r>
              <a:rPr lang="en-US" sz="2000" dirty="0" smtClean="0"/>
              <a:t> : </a:t>
            </a:r>
            <a:r>
              <a:rPr lang="en-US" sz="2000" b="1" u="sng" dirty="0" smtClean="0"/>
              <a:t>integer</a:t>
            </a:r>
          </a:p>
          <a:p>
            <a:pPr marL="457200" indent="-457200">
              <a:buNone/>
            </a:pPr>
            <a:r>
              <a:rPr lang="en-US" sz="2000" b="1" u="sng" dirty="0" err="1" smtClean="0"/>
              <a:t>Algoritma</a:t>
            </a:r>
            <a:r>
              <a:rPr lang="en-US" sz="2000" b="1" u="sng" dirty="0" smtClean="0"/>
              <a:t>:</a:t>
            </a:r>
            <a:endParaRPr lang="en-US" sz="2000" b="1" dirty="0" smtClean="0"/>
          </a:p>
          <a:p>
            <a:pPr marL="457200" indent="-457200">
              <a:buNone/>
            </a:pPr>
            <a:r>
              <a:rPr lang="en-US" sz="2000" dirty="0" smtClean="0"/>
              <a:t>	</a:t>
            </a:r>
            <a:r>
              <a:rPr lang="en-US" sz="2000" b="1" u="sng" dirty="0" smtClean="0"/>
              <a:t>for</a:t>
            </a:r>
            <a:r>
              <a:rPr lang="en-US" sz="2000" dirty="0" smtClean="0"/>
              <a:t>  </a:t>
            </a:r>
            <a:r>
              <a:rPr lang="en-US" sz="2000" dirty="0" err="1" smtClean="0"/>
              <a:t>i</a:t>
            </a:r>
            <a:r>
              <a:rPr lang="en-US" sz="2000" dirty="0" smtClean="0"/>
              <a:t>  </a:t>
            </a:r>
            <a:r>
              <a:rPr lang="en-US" sz="2000" dirty="0" smtClean="0">
                <a:sym typeface="Wingdings" pitchFamily="2" charset="2"/>
              </a:rPr>
              <a:t>  1  </a:t>
            </a:r>
            <a:r>
              <a:rPr lang="en-US" sz="2000" b="1" u="sng" dirty="0" smtClean="0">
                <a:sym typeface="Wingdings" pitchFamily="2" charset="2"/>
              </a:rPr>
              <a:t>to</a:t>
            </a:r>
            <a:r>
              <a:rPr lang="en-US" sz="2000" dirty="0" smtClean="0">
                <a:sym typeface="Wingdings" pitchFamily="2" charset="2"/>
              </a:rPr>
              <a:t>  5   </a:t>
            </a:r>
            <a:r>
              <a:rPr lang="en-US" sz="2000" b="1" u="sng" dirty="0" smtClean="0">
                <a:sym typeface="Wingdings" pitchFamily="2" charset="2"/>
              </a:rPr>
              <a:t>do</a:t>
            </a:r>
          </a:p>
          <a:p>
            <a:pPr marL="457200" indent="-457200">
              <a:buNone/>
            </a:pP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smtClean="0">
                <a:sym typeface="Wingdings" pitchFamily="2" charset="2"/>
              </a:rPr>
              <a:t>          </a:t>
            </a:r>
            <a:r>
              <a:rPr lang="en-US" sz="2000" b="1" u="sng" dirty="0" smtClean="0">
                <a:sym typeface="Wingdings" pitchFamily="2" charset="2"/>
              </a:rPr>
              <a:t>for</a:t>
            </a:r>
            <a:r>
              <a:rPr lang="en-US" sz="2000" dirty="0" smtClean="0">
                <a:sym typeface="Wingdings" pitchFamily="2" charset="2"/>
              </a:rPr>
              <a:t>   j     1   </a:t>
            </a:r>
            <a:r>
              <a:rPr lang="en-US" sz="2000" b="1" u="sng" dirty="0" smtClean="0">
                <a:sym typeface="Wingdings" pitchFamily="2" charset="2"/>
              </a:rPr>
              <a:t>to</a:t>
            </a:r>
            <a:r>
              <a:rPr lang="en-US" sz="2000" dirty="0" smtClean="0">
                <a:sym typeface="Wingdings" pitchFamily="2" charset="2"/>
              </a:rPr>
              <a:t>   3  </a:t>
            </a:r>
            <a:r>
              <a:rPr lang="en-US" sz="2000" b="1" u="sng" dirty="0" smtClean="0">
                <a:sym typeface="Wingdings" pitchFamily="2" charset="2"/>
              </a:rPr>
              <a:t>do</a:t>
            </a:r>
          </a:p>
          <a:p>
            <a:pPr marL="457200" indent="-457200">
              <a:buNone/>
            </a:pP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smtClean="0">
                <a:sym typeface="Wingdings" pitchFamily="2" charset="2"/>
              </a:rPr>
              <a:t>               </a:t>
            </a:r>
            <a:r>
              <a:rPr lang="en-US" sz="2000" b="1" u="sng" dirty="0" smtClean="0">
                <a:sym typeface="Wingdings" pitchFamily="2" charset="2"/>
              </a:rPr>
              <a:t>input</a:t>
            </a:r>
            <a:r>
              <a:rPr lang="en-US" sz="2000" dirty="0" smtClean="0">
                <a:sym typeface="Wingdings" pitchFamily="2" charset="2"/>
              </a:rPr>
              <a:t>(A(</a:t>
            </a:r>
            <a:r>
              <a:rPr lang="en-US" sz="2000" dirty="0" err="1">
                <a:sym typeface="Wingdings" pitchFamily="2" charset="2"/>
              </a:rPr>
              <a:t>i</a:t>
            </a:r>
            <a:r>
              <a:rPr lang="en-US" sz="2000" dirty="0" err="1" smtClean="0">
                <a:sym typeface="Wingdings" pitchFamily="2" charset="2"/>
              </a:rPr>
              <a:t>,j</a:t>
            </a:r>
            <a:r>
              <a:rPr lang="en-US" sz="2000" dirty="0" smtClean="0">
                <a:sym typeface="Wingdings" pitchFamily="2" charset="2"/>
              </a:rPr>
              <a:t>))</a:t>
            </a:r>
          </a:p>
          <a:p>
            <a:pPr marL="457200" indent="-457200">
              <a:buNone/>
            </a:pP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smtClean="0">
                <a:sym typeface="Wingdings" pitchFamily="2" charset="2"/>
              </a:rPr>
              <a:t>	   </a:t>
            </a:r>
            <a:r>
              <a:rPr lang="en-US" sz="2000" b="1" u="sng" dirty="0" err="1" smtClean="0">
                <a:sym typeface="Wingdings" pitchFamily="2" charset="2"/>
              </a:rPr>
              <a:t>endfor</a:t>
            </a:r>
            <a:endParaRPr lang="en-US" sz="2000" b="1" u="sng" dirty="0" smtClean="0">
              <a:sym typeface="Wingdings" pitchFamily="2" charset="2"/>
            </a:endParaRPr>
          </a:p>
          <a:p>
            <a:pPr marL="457200" indent="-457200">
              <a:buNone/>
            </a:pPr>
            <a:r>
              <a:rPr lang="en-US" sz="2000" dirty="0">
                <a:sym typeface="Wingdings" pitchFamily="2" charset="2"/>
              </a:rPr>
              <a:t>	</a:t>
            </a:r>
            <a:r>
              <a:rPr lang="en-US" sz="2000" b="1" u="sng" dirty="0" err="1" smtClean="0">
                <a:sym typeface="Wingdings" pitchFamily="2" charset="2"/>
              </a:rPr>
              <a:t>endfor</a:t>
            </a:r>
            <a:endParaRPr lang="en-US" sz="2000" b="1" u="sng" dirty="0" smtClean="0">
              <a:sym typeface="Wingdings" pitchFamily="2" charset="2"/>
            </a:endParaRPr>
          </a:p>
          <a:p>
            <a:pPr marL="457200" indent="-457200">
              <a:buNone/>
            </a:pPr>
            <a:r>
              <a:rPr lang="en-US" sz="2000" b="1" u="sng" dirty="0" err="1" smtClean="0">
                <a:sym typeface="Wingdings" pitchFamily="2" charset="2"/>
              </a:rPr>
              <a:t>EndProcedure</a:t>
            </a:r>
            <a:endParaRPr lang="en-US" sz="2000" b="1" u="sng" dirty="0" smtClean="0"/>
          </a:p>
          <a:p>
            <a:pPr marL="457200" indent="-457200">
              <a:buNone/>
            </a:pPr>
            <a:endParaRPr lang="en-US" sz="2000" dirty="0" smtClean="0"/>
          </a:p>
          <a:p>
            <a:pPr marL="457200" indent="-457200">
              <a:buNone/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382000" cy="5029200"/>
          </a:xfrm>
        </p:spPr>
        <p:txBody>
          <a:bodyPr>
            <a:normAutofit/>
          </a:bodyPr>
          <a:lstStyle/>
          <a:p>
            <a:pPr marL="457200" indent="-457200">
              <a:buNone/>
            </a:pPr>
            <a:r>
              <a:rPr lang="en-US" sz="2000" b="1" u="sng" dirty="0" smtClean="0"/>
              <a:t>Procedure</a:t>
            </a:r>
            <a:r>
              <a:rPr lang="en-US" sz="2000" dirty="0" smtClean="0"/>
              <a:t> </a:t>
            </a:r>
            <a:r>
              <a:rPr lang="en-US" sz="2000" dirty="0" err="1" smtClean="0"/>
              <a:t>tampil_matriks</a:t>
            </a:r>
            <a:r>
              <a:rPr lang="en-US" sz="2000" dirty="0" smtClean="0"/>
              <a:t>(</a:t>
            </a:r>
            <a:r>
              <a:rPr lang="en-US" sz="2000" b="1" u="sng" dirty="0" smtClean="0"/>
              <a:t>Input</a:t>
            </a:r>
            <a:r>
              <a:rPr lang="en-US" sz="2000" dirty="0" smtClean="0"/>
              <a:t> A : </a:t>
            </a:r>
            <a:r>
              <a:rPr lang="en-US" sz="2000" dirty="0" err="1" smtClean="0"/>
              <a:t>matriks</a:t>
            </a:r>
            <a:r>
              <a:rPr lang="en-US" sz="2000" dirty="0" smtClean="0"/>
              <a:t>)</a:t>
            </a:r>
          </a:p>
          <a:p>
            <a:pPr marL="457200" indent="-457200">
              <a:buNone/>
            </a:pPr>
            <a:r>
              <a:rPr lang="en-US" sz="2000" dirty="0" smtClean="0"/>
              <a:t>{I.S. : </a:t>
            </a:r>
            <a:r>
              <a:rPr lang="en-US" sz="2000" dirty="0" err="1" smtClean="0"/>
              <a:t>elemen</a:t>
            </a:r>
            <a:r>
              <a:rPr lang="en-US" sz="2000" dirty="0" smtClean="0"/>
              <a:t> </a:t>
            </a:r>
            <a:r>
              <a:rPr lang="en-US" sz="2000" dirty="0" err="1" smtClean="0"/>
              <a:t>matriks</a:t>
            </a:r>
            <a:r>
              <a:rPr lang="en-US" sz="2000" dirty="0" smtClean="0"/>
              <a:t> A </a:t>
            </a:r>
            <a:r>
              <a:rPr lang="en-US" sz="2000" dirty="0" err="1" smtClean="0"/>
              <a:t>berordo</a:t>
            </a:r>
            <a:r>
              <a:rPr lang="en-US" sz="2000" dirty="0" smtClean="0"/>
              <a:t> 5 x 3 </a:t>
            </a:r>
            <a:r>
              <a:rPr lang="en-US" sz="2000" dirty="0" err="1" smtClean="0"/>
              <a:t>sudah</a:t>
            </a:r>
            <a:r>
              <a:rPr lang="en-US" sz="2000" dirty="0" smtClean="0"/>
              <a:t> </a:t>
            </a:r>
            <a:r>
              <a:rPr lang="en-US" sz="2000" dirty="0" err="1" smtClean="0"/>
              <a:t>terdefinisi</a:t>
            </a:r>
            <a:r>
              <a:rPr lang="en-US" sz="2000" dirty="0" smtClean="0"/>
              <a:t>}</a:t>
            </a:r>
          </a:p>
          <a:p>
            <a:pPr marL="457200" indent="-457200">
              <a:buNone/>
            </a:pPr>
            <a:r>
              <a:rPr lang="en-US" sz="2000" dirty="0" smtClean="0"/>
              <a:t>{F.S. : </a:t>
            </a:r>
            <a:r>
              <a:rPr lang="en-US" sz="2000" dirty="0" err="1" smtClean="0"/>
              <a:t>menampilkan</a:t>
            </a:r>
            <a:r>
              <a:rPr lang="en-US" sz="2000" dirty="0" smtClean="0"/>
              <a:t> </a:t>
            </a:r>
            <a:r>
              <a:rPr lang="en-US" sz="2000" dirty="0" err="1" smtClean="0"/>
              <a:t>matriks</a:t>
            </a:r>
            <a:r>
              <a:rPr lang="en-US" sz="2000" dirty="0" smtClean="0"/>
              <a:t> A </a:t>
            </a:r>
            <a:r>
              <a:rPr lang="en-US" sz="2000" dirty="0" err="1" smtClean="0"/>
              <a:t>berordo</a:t>
            </a:r>
            <a:r>
              <a:rPr lang="en-US" sz="2000" dirty="0" smtClean="0"/>
              <a:t> 5 x 3}</a:t>
            </a:r>
          </a:p>
          <a:p>
            <a:pPr marL="457200" indent="-457200">
              <a:buNone/>
            </a:pPr>
            <a:r>
              <a:rPr lang="en-US" sz="2000" b="1" u="sng" dirty="0" err="1" smtClean="0"/>
              <a:t>Kamus</a:t>
            </a:r>
            <a:r>
              <a:rPr lang="en-US" sz="2000" b="1" u="sng" dirty="0" smtClean="0"/>
              <a:t>:</a:t>
            </a:r>
          </a:p>
          <a:p>
            <a:pPr marL="457200" indent="-45720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	</a:t>
            </a:r>
            <a:r>
              <a:rPr lang="en-US" sz="2000" dirty="0" err="1" smtClean="0"/>
              <a:t>i,j</a:t>
            </a:r>
            <a:r>
              <a:rPr lang="en-US" sz="2000" dirty="0" smtClean="0"/>
              <a:t> : </a:t>
            </a:r>
            <a:r>
              <a:rPr lang="en-US" sz="2000" b="1" u="sng" dirty="0" smtClean="0"/>
              <a:t>integer</a:t>
            </a:r>
          </a:p>
          <a:p>
            <a:pPr marL="457200" indent="-457200">
              <a:buNone/>
            </a:pPr>
            <a:r>
              <a:rPr lang="en-US" sz="2000" b="1" u="sng" dirty="0" err="1" smtClean="0"/>
              <a:t>Algoritma</a:t>
            </a:r>
            <a:r>
              <a:rPr lang="en-US" sz="2000" b="1" u="sng" dirty="0" smtClean="0"/>
              <a:t>:</a:t>
            </a:r>
            <a:endParaRPr lang="en-US" sz="2000" b="1" dirty="0" smtClean="0"/>
          </a:p>
          <a:p>
            <a:pPr marL="457200" indent="-457200">
              <a:buNone/>
            </a:pPr>
            <a:r>
              <a:rPr lang="en-US" sz="2000" dirty="0" smtClean="0"/>
              <a:t>	</a:t>
            </a:r>
            <a:r>
              <a:rPr lang="en-US" sz="2000" b="1" u="sng" dirty="0" smtClean="0"/>
              <a:t>for</a:t>
            </a:r>
            <a:r>
              <a:rPr lang="en-US" sz="2000" dirty="0" smtClean="0"/>
              <a:t>  </a:t>
            </a:r>
            <a:r>
              <a:rPr lang="en-US" sz="2000" dirty="0" err="1" smtClean="0"/>
              <a:t>i</a:t>
            </a:r>
            <a:r>
              <a:rPr lang="en-US" sz="2000" dirty="0" smtClean="0"/>
              <a:t>  </a:t>
            </a:r>
            <a:r>
              <a:rPr lang="en-US" sz="2000" dirty="0" smtClean="0">
                <a:sym typeface="Wingdings" pitchFamily="2" charset="2"/>
              </a:rPr>
              <a:t>  1  </a:t>
            </a:r>
            <a:r>
              <a:rPr lang="en-US" sz="2000" b="1" u="sng" dirty="0" smtClean="0">
                <a:sym typeface="Wingdings" pitchFamily="2" charset="2"/>
              </a:rPr>
              <a:t>to</a:t>
            </a:r>
            <a:r>
              <a:rPr lang="en-US" sz="2000" dirty="0" smtClean="0">
                <a:sym typeface="Wingdings" pitchFamily="2" charset="2"/>
              </a:rPr>
              <a:t>  5   </a:t>
            </a:r>
            <a:r>
              <a:rPr lang="en-US" sz="2000" b="1" u="sng" dirty="0" smtClean="0">
                <a:sym typeface="Wingdings" pitchFamily="2" charset="2"/>
              </a:rPr>
              <a:t>do</a:t>
            </a:r>
          </a:p>
          <a:p>
            <a:pPr marL="457200" indent="-457200">
              <a:buNone/>
            </a:pP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smtClean="0">
                <a:sym typeface="Wingdings" pitchFamily="2" charset="2"/>
              </a:rPr>
              <a:t>          </a:t>
            </a:r>
            <a:r>
              <a:rPr lang="en-US" sz="2000" b="1" u="sng" dirty="0" smtClean="0">
                <a:sym typeface="Wingdings" pitchFamily="2" charset="2"/>
              </a:rPr>
              <a:t>for</a:t>
            </a:r>
            <a:r>
              <a:rPr lang="en-US" sz="2000" dirty="0" smtClean="0">
                <a:sym typeface="Wingdings" pitchFamily="2" charset="2"/>
              </a:rPr>
              <a:t>   j     1   </a:t>
            </a:r>
            <a:r>
              <a:rPr lang="en-US" sz="2000" b="1" u="sng" dirty="0" smtClean="0">
                <a:sym typeface="Wingdings" pitchFamily="2" charset="2"/>
              </a:rPr>
              <a:t>to</a:t>
            </a:r>
            <a:r>
              <a:rPr lang="en-US" sz="2000" dirty="0" smtClean="0">
                <a:sym typeface="Wingdings" pitchFamily="2" charset="2"/>
              </a:rPr>
              <a:t>   3  </a:t>
            </a:r>
            <a:r>
              <a:rPr lang="en-US" sz="2000" b="1" u="sng" dirty="0" smtClean="0">
                <a:sym typeface="Wingdings" pitchFamily="2" charset="2"/>
              </a:rPr>
              <a:t>do</a:t>
            </a:r>
          </a:p>
          <a:p>
            <a:pPr marL="457200" indent="-457200">
              <a:buNone/>
            </a:pP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smtClean="0">
                <a:sym typeface="Wingdings" pitchFamily="2" charset="2"/>
              </a:rPr>
              <a:t>               </a:t>
            </a:r>
            <a:r>
              <a:rPr lang="en-US" sz="2000" b="1" u="sng" dirty="0" smtClean="0">
                <a:sym typeface="Wingdings" pitchFamily="2" charset="2"/>
              </a:rPr>
              <a:t>output</a:t>
            </a:r>
            <a:r>
              <a:rPr lang="en-US" sz="2000" dirty="0" smtClean="0">
                <a:sym typeface="Wingdings" pitchFamily="2" charset="2"/>
              </a:rPr>
              <a:t>(A(</a:t>
            </a:r>
            <a:r>
              <a:rPr lang="en-US" sz="2000" dirty="0" err="1" smtClean="0">
                <a:sym typeface="Wingdings" pitchFamily="2" charset="2"/>
              </a:rPr>
              <a:t>i,j</a:t>
            </a:r>
            <a:r>
              <a:rPr lang="en-US" sz="2000" dirty="0" smtClean="0">
                <a:sym typeface="Wingdings" pitchFamily="2" charset="2"/>
              </a:rPr>
              <a:t>))</a:t>
            </a:r>
          </a:p>
          <a:p>
            <a:pPr marL="457200" indent="-457200">
              <a:buNone/>
            </a:pP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smtClean="0">
                <a:sym typeface="Wingdings" pitchFamily="2" charset="2"/>
              </a:rPr>
              <a:t>	   </a:t>
            </a:r>
            <a:r>
              <a:rPr lang="en-US" sz="2000" b="1" u="sng" dirty="0" err="1" smtClean="0">
                <a:sym typeface="Wingdings" pitchFamily="2" charset="2"/>
              </a:rPr>
              <a:t>endfor</a:t>
            </a:r>
            <a:endParaRPr lang="en-US" sz="2000" b="1" u="sng" dirty="0" smtClean="0">
              <a:sym typeface="Wingdings" pitchFamily="2" charset="2"/>
            </a:endParaRPr>
          </a:p>
          <a:p>
            <a:pPr marL="457200" indent="-457200">
              <a:buNone/>
            </a:pPr>
            <a:r>
              <a:rPr lang="en-US" sz="2000" dirty="0">
                <a:sym typeface="Wingdings" pitchFamily="2" charset="2"/>
              </a:rPr>
              <a:t>	</a:t>
            </a:r>
            <a:r>
              <a:rPr lang="en-US" sz="2000" b="1" u="sng" dirty="0" err="1" smtClean="0">
                <a:sym typeface="Wingdings" pitchFamily="2" charset="2"/>
              </a:rPr>
              <a:t>endfor</a:t>
            </a:r>
            <a:endParaRPr lang="en-US" sz="2000" b="1" u="sng" dirty="0" smtClean="0">
              <a:sym typeface="Wingdings" pitchFamily="2" charset="2"/>
            </a:endParaRPr>
          </a:p>
          <a:p>
            <a:pPr marL="457200" indent="-457200">
              <a:buNone/>
            </a:pPr>
            <a:r>
              <a:rPr lang="en-US" sz="2000" b="1" u="sng" dirty="0" err="1" smtClean="0">
                <a:sym typeface="Wingdings" pitchFamily="2" charset="2"/>
              </a:rPr>
              <a:t>EndProcedure</a:t>
            </a:r>
            <a:endParaRPr lang="en-US" sz="2000" b="1" u="sng" dirty="0" smtClean="0"/>
          </a:p>
          <a:p>
            <a:pPr marL="457200" indent="-457200">
              <a:buNone/>
            </a:pPr>
            <a:endParaRPr lang="en-US" sz="2000" dirty="0" smtClean="0"/>
          </a:p>
          <a:p>
            <a:pPr marL="457200" indent="-457200">
              <a:buNone/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382000" cy="5410200"/>
          </a:xfrm>
        </p:spPr>
        <p:txBody>
          <a:bodyPr>
            <a:normAutofit/>
          </a:bodyPr>
          <a:lstStyle/>
          <a:p>
            <a:pPr marL="457200" indent="-457200">
              <a:buNone/>
            </a:pPr>
            <a:r>
              <a:rPr lang="en-US" sz="2000" b="1" dirty="0" smtClean="0"/>
              <a:t>{</a:t>
            </a:r>
            <a:r>
              <a:rPr lang="en-US" sz="2000" b="1" dirty="0" err="1" smtClean="0"/>
              <a:t>Algoritma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Utama</a:t>
            </a:r>
            <a:r>
              <a:rPr lang="en-US" sz="2000" b="1" dirty="0" smtClean="0"/>
              <a:t>}</a:t>
            </a:r>
          </a:p>
          <a:p>
            <a:pPr marL="457200" indent="-457200">
              <a:buNone/>
            </a:pPr>
            <a:r>
              <a:rPr lang="en-US" sz="2000" dirty="0" err="1" smtClean="0"/>
              <a:t>Membuat_Matriks_A</a:t>
            </a:r>
            <a:endParaRPr lang="en-US" sz="2000" dirty="0" smtClean="0"/>
          </a:p>
          <a:p>
            <a:pPr marL="457200" indent="-457200">
              <a:buNone/>
            </a:pPr>
            <a:r>
              <a:rPr lang="en-US" sz="2000" dirty="0" smtClean="0"/>
              <a:t>{I.S. : user </a:t>
            </a:r>
            <a:r>
              <a:rPr lang="en-US" sz="2000" dirty="0" err="1" smtClean="0"/>
              <a:t>memasukan</a:t>
            </a:r>
            <a:r>
              <a:rPr lang="en-US" sz="2000" dirty="0" smtClean="0"/>
              <a:t> </a:t>
            </a:r>
            <a:r>
              <a:rPr lang="en-US" sz="2000" dirty="0" err="1" smtClean="0"/>
              <a:t>elemen</a:t>
            </a:r>
            <a:r>
              <a:rPr lang="en-US" sz="2000" dirty="0" smtClean="0"/>
              <a:t> </a:t>
            </a:r>
            <a:r>
              <a:rPr lang="en-US" sz="2000" dirty="0" err="1" smtClean="0"/>
              <a:t>matriks</a:t>
            </a:r>
            <a:r>
              <a:rPr lang="en-US" sz="2000" dirty="0" smtClean="0"/>
              <a:t> A </a:t>
            </a:r>
            <a:r>
              <a:rPr lang="en-US" sz="2000" dirty="0" err="1" smtClean="0"/>
              <a:t>berordo</a:t>
            </a:r>
            <a:r>
              <a:rPr lang="en-US" sz="2000" dirty="0" smtClean="0"/>
              <a:t> 5 x 3}</a:t>
            </a:r>
          </a:p>
          <a:p>
            <a:pPr marL="457200" indent="-457200">
              <a:buNone/>
            </a:pPr>
            <a:r>
              <a:rPr lang="en-US" sz="2000" dirty="0" smtClean="0"/>
              <a:t>{F.S. : </a:t>
            </a:r>
            <a:r>
              <a:rPr lang="en-US" sz="2000" dirty="0" err="1" smtClean="0"/>
              <a:t>menampilkan</a:t>
            </a:r>
            <a:r>
              <a:rPr lang="en-US" sz="2000" dirty="0" smtClean="0"/>
              <a:t> </a:t>
            </a:r>
            <a:r>
              <a:rPr lang="en-US" sz="2000" dirty="0" err="1" smtClean="0"/>
              <a:t>matriks</a:t>
            </a:r>
            <a:r>
              <a:rPr lang="en-US" sz="2000" dirty="0" smtClean="0"/>
              <a:t> A </a:t>
            </a:r>
            <a:r>
              <a:rPr lang="en-US" sz="2000" dirty="0" err="1" smtClean="0"/>
              <a:t>berordo</a:t>
            </a:r>
            <a:r>
              <a:rPr lang="en-US" sz="2000" dirty="0" smtClean="0"/>
              <a:t> 5 x 3}</a:t>
            </a:r>
          </a:p>
          <a:p>
            <a:pPr marL="457200" indent="-457200">
              <a:buNone/>
            </a:pPr>
            <a:r>
              <a:rPr lang="en-US" sz="2000" b="1" u="sng" dirty="0" err="1" smtClean="0"/>
              <a:t>Kamus</a:t>
            </a:r>
            <a:r>
              <a:rPr lang="en-US" sz="2000" b="1" u="sng" dirty="0" smtClean="0"/>
              <a:t>:</a:t>
            </a:r>
          </a:p>
          <a:p>
            <a:pPr marL="457200" indent="-457200">
              <a:buNone/>
            </a:pPr>
            <a:r>
              <a:rPr lang="en-US" sz="2000" dirty="0"/>
              <a:t> </a:t>
            </a:r>
            <a:r>
              <a:rPr lang="en-US" sz="2000" dirty="0" smtClean="0"/>
              <a:t>	</a:t>
            </a:r>
            <a:r>
              <a:rPr lang="en-US" sz="2000" b="1" u="sng" dirty="0" smtClean="0"/>
              <a:t>Procedure</a:t>
            </a:r>
            <a:r>
              <a:rPr lang="en-US" sz="2000" dirty="0" smtClean="0"/>
              <a:t> </a:t>
            </a:r>
            <a:r>
              <a:rPr lang="en-US" sz="2000" dirty="0" err="1" smtClean="0"/>
              <a:t>isi_matriks</a:t>
            </a:r>
            <a:r>
              <a:rPr lang="en-US" sz="2000" dirty="0" smtClean="0"/>
              <a:t>(</a:t>
            </a:r>
            <a:r>
              <a:rPr lang="en-US" sz="2000" b="1" u="sng" dirty="0" smtClean="0"/>
              <a:t>Output</a:t>
            </a:r>
            <a:r>
              <a:rPr lang="en-US" sz="2000" dirty="0" smtClean="0"/>
              <a:t> A : </a:t>
            </a:r>
            <a:r>
              <a:rPr lang="en-US" sz="2000" dirty="0" err="1" smtClean="0"/>
              <a:t>matriks</a:t>
            </a:r>
            <a:r>
              <a:rPr lang="en-US" sz="2000" dirty="0" smtClean="0"/>
              <a:t>)</a:t>
            </a:r>
          </a:p>
          <a:p>
            <a:pPr marL="457200" indent="-457200">
              <a:buNone/>
            </a:pPr>
            <a:r>
              <a:rPr lang="en-US" sz="2000" dirty="0" smtClean="0"/>
              <a:t>	</a:t>
            </a:r>
            <a:r>
              <a:rPr lang="en-US" sz="2000" b="1" u="sng" dirty="0" smtClean="0"/>
              <a:t>Procedure</a:t>
            </a:r>
            <a:r>
              <a:rPr lang="en-US" sz="2000" dirty="0" smtClean="0"/>
              <a:t> </a:t>
            </a:r>
            <a:r>
              <a:rPr lang="en-US" sz="2000" dirty="0" err="1" smtClean="0"/>
              <a:t>tampil_matriks</a:t>
            </a:r>
            <a:r>
              <a:rPr lang="en-US" sz="2000" dirty="0" smtClean="0"/>
              <a:t>(</a:t>
            </a:r>
            <a:r>
              <a:rPr lang="en-US" sz="2000" b="1" u="sng" dirty="0" smtClean="0"/>
              <a:t>Input</a:t>
            </a:r>
            <a:r>
              <a:rPr lang="en-US" sz="2000" dirty="0" smtClean="0"/>
              <a:t> A : </a:t>
            </a:r>
            <a:r>
              <a:rPr lang="en-US" sz="2000" dirty="0" err="1" smtClean="0"/>
              <a:t>matriks</a:t>
            </a:r>
            <a:r>
              <a:rPr lang="en-US" sz="2000" dirty="0" smtClean="0"/>
              <a:t>)</a:t>
            </a:r>
          </a:p>
          <a:p>
            <a:pPr marL="457200" indent="-457200">
              <a:buNone/>
            </a:pPr>
            <a:r>
              <a:rPr lang="en-US" sz="2000" dirty="0" smtClean="0"/>
              <a:t>	</a:t>
            </a:r>
            <a:r>
              <a:rPr lang="en-US" sz="2000" b="1" u="sng" dirty="0" smtClean="0"/>
              <a:t>type</a:t>
            </a:r>
          </a:p>
          <a:p>
            <a:pPr marL="457200" indent="-457200">
              <a:buNone/>
            </a:pPr>
            <a:r>
              <a:rPr lang="en-US" sz="2000" dirty="0"/>
              <a:t>	</a:t>
            </a:r>
            <a:r>
              <a:rPr lang="en-US" sz="2000" dirty="0" smtClean="0"/>
              <a:t>	</a:t>
            </a:r>
            <a:r>
              <a:rPr lang="en-US" sz="2000" dirty="0" err="1" smtClean="0"/>
              <a:t>matriks</a:t>
            </a:r>
            <a:r>
              <a:rPr lang="en-US" sz="2000" dirty="0" smtClean="0"/>
              <a:t> = </a:t>
            </a:r>
            <a:r>
              <a:rPr lang="en-US" sz="2000" b="1" u="sng" dirty="0" smtClean="0"/>
              <a:t>array</a:t>
            </a:r>
            <a:r>
              <a:rPr lang="en-US" sz="2000" dirty="0" smtClean="0"/>
              <a:t>[1..5,1..3] </a:t>
            </a:r>
            <a:r>
              <a:rPr lang="en-US" sz="2000" b="1" dirty="0" smtClean="0"/>
              <a:t>of</a:t>
            </a:r>
            <a:r>
              <a:rPr lang="en-US" sz="2000" dirty="0" smtClean="0"/>
              <a:t> </a:t>
            </a:r>
            <a:r>
              <a:rPr lang="en-US" sz="2000" b="1" u="sng" dirty="0" smtClean="0"/>
              <a:t>integer</a:t>
            </a:r>
          </a:p>
          <a:p>
            <a:pPr marL="457200" indent="-457200">
              <a:buNone/>
            </a:pPr>
            <a:r>
              <a:rPr lang="en-US" sz="2000" dirty="0"/>
              <a:t>	</a:t>
            </a:r>
            <a:endParaRPr lang="en-US" sz="2000" dirty="0" smtClean="0"/>
          </a:p>
          <a:p>
            <a:pPr marL="457200" indent="-457200">
              <a:buNone/>
            </a:pPr>
            <a:r>
              <a:rPr lang="en-US" sz="2000" dirty="0"/>
              <a:t>	</a:t>
            </a:r>
            <a:r>
              <a:rPr lang="en-US" sz="2000" dirty="0" smtClean="0"/>
              <a:t>A : </a:t>
            </a:r>
            <a:r>
              <a:rPr lang="en-US" sz="2000" dirty="0" err="1" smtClean="0"/>
              <a:t>matriks</a:t>
            </a:r>
            <a:endParaRPr lang="en-US" sz="2000" dirty="0" smtClean="0"/>
          </a:p>
          <a:p>
            <a:pPr marL="457200" indent="-457200">
              <a:buNone/>
            </a:pPr>
            <a:r>
              <a:rPr lang="en-US" sz="2000" b="1" u="sng" dirty="0" err="1" smtClean="0"/>
              <a:t>Algoritma</a:t>
            </a:r>
            <a:r>
              <a:rPr lang="en-US" sz="2000" b="1" u="sng" dirty="0" smtClean="0"/>
              <a:t>:</a:t>
            </a:r>
            <a:endParaRPr lang="en-US" sz="2000" b="1" dirty="0" smtClean="0"/>
          </a:p>
          <a:p>
            <a:pPr marL="457200" indent="-457200">
              <a:buNone/>
            </a:pPr>
            <a:r>
              <a:rPr lang="en-US" sz="2000" dirty="0" smtClean="0"/>
              <a:t>	</a:t>
            </a:r>
            <a:r>
              <a:rPr lang="en-US" sz="2000" dirty="0" err="1" smtClean="0"/>
              <a:t>isi_matriks</a:t>
            </a:r>
            <a:r>
              <a:rPr lang="en-US" sz="2000" dirty="0" smtClean="0"/>
              <a:t>(A)</a:t>
            </a:r>
          </a:p>
          <a:p>
            <a:pPr marL="457200" indent="-457200">
              <a:buNone/>
            </a:pPr>
            <a:r>
              <a:rPr lang="en-US" sz="2000" dirty="0" smtClean="0">
                <a:sym typeface="Wingdings" pitchFamily="2" charset="2"/>
              </a:rPr>
              <a:t>	</a:t>
            </a:r>
            <a:r>
              <a:rPr lang="en-US" sz="2000" dirty="0" err="1" smtClean="0">
                <a:sym typeface="Wingdings" pitchFamily="2" charset="2"/>
              </a:rPr>
              <a:t>tampil_matriks</a:t>
            </a:r>
            <a:r>
              <a:rPr lang="en-US" sz="2000" dirty="0" smtClean="0">
                <a:sym typeface="Wingdings" pitchFamily="2" charset="2"/>
              </a:rPr>
              <a:t>(A)</a:t>
            </a:r>
          </a:p>
          <a:p>
            <a:pPr marL="457200" indent="-457200">
              <a:buNone/>
            </a:pPr>
            <a:endParaRPr lang="en-US" sz="2000" dirty="0" smtClean="0"/>
          </a:p>
          <a:p>
            <a:pPr marL="457200" indent="-457200">
              <a:buNone/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algn="just"/>
            <a:r>
              <a:rPr lang="en-US" dirty="0" err="1" smtClean="0"/>
              <a:t>Latihan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382000" cy="4800600"/>
          </a:xfrm>
        </p:spPr>
        <p:txBody>
          <a:bodyPr>
            <a:normAutofit/>
          </a:bodyPr>
          <a:lstStyle/>
          <a:p>
            <a:pPr marL="457200" indent="-457200" algn="just">
              <a:buFont typeface="+mj-lt"/>
              <a:buAutoNum type="arabicPeriod" startAt="2"/>
            </a:pPr>
            <a:r>
              <a:rPr lang="en-US" sz="2000" dirty="0" err="1" smtClean="0"/>
              <a:t>Buat</a:t>
            </a:r>
            <a:r>
              <a:rPr lang="en-US" sz="2000" dirty="0" smtClean="0"/>
              <a:t> </a:t>
            </a:r>
            <a:r>
              <a:rPr lang="en-US" sz="2000" dirty="0" err="1" smtClean="0"/>
              <a:t>algo</a:t>
            </a:r>
            <a:r>
              <a:rPr lang="en-US" sz="2000" dirty="0" smtClean="0"/>
              <a:t>.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menjumlahkan</a:t>
            </a:r>
            <a:r>
              <a:rPr lang="en-US" sz="2000" dirty="0" smtClean="0"/>
              <a:t> 2 </a:t>
            </a:r>
            <a:r>
              <a:rPr lang="en-US" sz="2000" dirty="0" err="1" smtClean="0"/>
              <a:t>buah</a:t>
            </a:r>
            <a:r>
              <a:rPr lang="en-US" sz="2000" dirty="0" smtClean="0"/>
              <a:t> </a:t>
            </a:r>
            <a:r>
              <a:rPr lang="en-US" sz="2000" dirty="0" err="1" smtClean="0"/>
              <a:t>matriks</a:t>
            </a:r>
            <a:r>
              <a:rPr lang="en-US" sz="2000" dirty="0" smtClean="0"/>
              <a:t> </a:t>
            </a:r>
            <a:r>
              <a:rPr lang="en-US" sz="2000" dirty="0" err="1" smtClean="0"/>
              <a:t>berordo</a:t>
            </a:r>
            <a:r>
              <a:rPr lang="en-US" sz="2000" dirty="0" smtClean="0"/>
              <a:t> m x n, </a:t>
            </a:r>
            <a:r>
              <a:rPr lang="en-US" sz="2000" dirty="0" err="1" smtClean="0"/>
              <a:t>gunakan</a:t>
            </a:r>
            <a:r>
              <a:rPr lang="en-US" sz="2000" dirty="0" smtClean="0"/>
              <a:t> </a:t>
            </a:r>
            <a:r>
              <a:rPr lang="en-US" sz="2000" dirty="0" err="1" smtClean="0"/>
              <a:t>subrutin</a:t>
            </a:r>
            <a:r>
              <a:rPr lang="en-US" sz="2000" dirty="0" smtClean="0"/>
              <a:t>.</a:t>
            </a:r>
          </a:p>
          <a:p>
            <a:pPr marL="457200" indent="-457200" algn="just">
              <a:buFont typeface="+mj-lt"/>
              <a:buAutoNum type="arabicPeriod" startAt="2"/>
            </a:pPr>
            <a:r>
              <a:rPr lang="en-US" sz="2000" dirty="0" err="1" smtClean="0"/>
              <a:t>Buat</a:t>
            </a:r>
            <a:r>
              <a:rPr lang="en-US" sz="2000" dirty="0" smtClean="0"/>
              <a:t> </a:t>
            </a:r>
            <a:r>
              <a:rPr lang="en-US" sz="2000" dirty="0" err="1" smtClean="0"/>
              <a:t>algo</a:t>
            </a:r>
            <a:r>
              <a:rPr lang="en-US" sz="2000" dirty="0" smtClean="0"/>
              <a:t>. </a:t>
            </a:r>
            <a:r>
              <a:rPr lang="en-US" sz="2000" dirty="0" err="1"/>
              <a:t>u</a:t>
            </a:r>
            <a:r>
              <a:rPr lang="en-US" sz="2000" dirty="0" err="1" smtClean="0"/>
              <a:t>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mengalikan</a:t>
            </a:r>
            <a:r>
              <a:rPr lang="en-US" sz="2000" dirty="0" smtClean="0"/>
              <a:t> 2 </a:t>
            </a:r>
            <a:r>
              <a:rPr lang="en-US" sz="2000" dirty="0" err="1" smtClean="0"/>
              <a:t>buah</a:t>
            </a:r>
            <a:r>
              <a:rPr lang="en-US" sz="2000" dirty="0" smtClean="0"/>
              <a:t> </a:t>
            </a:r>
            <a:r>
              <a:rPr lang="en-US" sz="2000" dirty="0" err="1" smtClean="0"/>
              <a:t>matriks</a:t>
            </a:r>
            <a:r>
              <a:rPr lang="en-US" sz="2000" dirty="0" smtClean="0"/>
              <a:t> </a:t>
            </a:r>
            <a:r>
              <a:rPr lang="en-US" sz="2000" dirty="0" err="1" smtClean="0"/>
              <a:t>berordo</a:t>
            </a:r>
            <a:r>
              <a:rPr lang="en-US" sz="2000" dirty="0" smtClean="0"/>
              <a:t> m x n, </a:t>
            </a:r>
            <a:r>
              <a:rPr lang="en-US" sz="2000" dirty="0" err="1" smtClean="0"/>
              <a:t>gunakan</a:t>
            </a:r>
            <a:r>
              <a:rPr lang="en-US" sz="2000" dirty="0" smtClean="0"/>
              <a:t> </a:t>
            </a:r>
            <a:r>
              <a:rPr lang="en-US" sz="2000" dirty="0" err="1" smtClean="0"/>
              <a:t>subrutin</a:t>
            </a:r>
            <a:r>
              <a:rPr lang="en-US" sz="2000" dirty="0" smtClean="0"/>
              <a:t>.</a:t>
            </a:r>
          </a:p>
          <a:p>
            <a:pPr marL="457200" indent="-457200" algn="just">
              <a:buFont typeface="+mj-lt"/>
              <a:buAutoNum type="arabicPeriod" startAt="4"/>
            </a:pPr>
            <a:r>
              <a:rPr lang="sv-SE" sz="2000" dirty="0" smtClean="0"/>
              <a:t>Buatlah </a:t>
            </a:r>
            <a:r>
              <a:rPr lang="sv-SE" sz="2000" dirty="0"/>
              <a:t>suatu program untuk menghitung jumlah anggota yang ada </a:t>
            </a:r>
            <a:r>
              <a:rPr lang="sv-SE" sz="2000" dirty="0" smtClean="0"/>
              <a:t>dalam </a:t>
            </a:r>
            <a:r>
              <a:rPr lang="en-US" sz="2000" dirty="0" err="1" smtClean="0"/>
              <a:t>suatu</a:t>
            </a:r>
            <a:r>
              <a:rPr lang="en-US" sz="2000" dirty="0" smtClean="0"/>
              <a:t> </a:t>
            </a:r>
            <a:r>
              <a:rPr lang="en-US" sz="2000" dirty="0" err="1"/>
              <a:t>matrik</a:t>
            </a:r>
            <a:r>
              <a:rPr lang="en-US" sz="2000" dirty="0"/>
              <a:t>.</a:t>
            </a:r>
          </a:p>
          <a:p>
            <a:pPr marL="461963" indent="1588" algn="just">
              <a:buNone/>
            </a:pPr>
            <a:r>
              <a:rPr lang="en-US" sz="2000" b="1" u="sng" dirty="0" err="1" smtClean="0"/>
              <a:t>Contoh</a:t>
            </a:r>
            <a:r>
              <a:rPr lang="en-US" sz="2000" dirty="0" smtClean="0"/>
              <a:t> </a:t>
            </a:r>
            <a:r>
              <a:rPr lang="en-US" sz="2000" dirty="0"/>
              <a:t>:</a:t>
            </a:r>
          </a:p>
          <a:p>
            <a:pPr indent="1588" algn="just">
              <a:buNone/>
            </a:pPr>
            <a:r>
              <a:rPr lang="en-US" sz="2000" dirty="0" smtClean="0"/>
              <a:t>	2     3     </a:t>
            </a:r>
            <a:r>
              <a:rPr lang="en-US" sz="2000" dirty="0"/>
              <a:t>4</a:t>
            </a:r>
          </a:p>
          <a:p>
            <a:pPr indent="1588" algn="just">
              <a:buNone/>
            </a:pPr>
            <a:r>
              <a:rPr lang="en-US" sz="2000" dirty="0" smtClean="0"/>
              <a:t>	5     6     2</a:t>
            </a:r>
            <a:endParaRPr lang="en-US" sz="2000" dirty="0"/>
          </a:p>
          <a:p>
            <a:pPr indent="1588" algn="just">
              <a:buNone/>
            </a:pPr>
            <a:r>
              <a:rPr lang="en-US" sz="2000" dirty="0" smtClean="0"/>
              <a:t>	1     3     4</a:t>
            </a:r>
            <a:endParaRPr lang="en-US" sz="2000" dirty="0"/>
          </a:p>
          <a:p>
            <a:pPr indent="1588" algn="just">
              <a:buNone/>
            </a:pPr>
            <a:r>
              <a:rPr lang="en-US" sz="2000" dirty="0" smtClean="0"/>
              <a:t>	Total </a:t>
            </a:r>
            <a:r>
              <a:rPr lang="en-US" sz="2000" dirty="0" err="1"/>
              <a:t>Elemen</a:t>
            </a:r>
            <a:r>
              <a:rPr lang="en-US" sz="2000" dirty="0"/>
              <a:t> </a:t>
            </a:r>
            <a:r>
              <a:rPr lang="en-US" sz="2000" dirty="0" err="1"/>
              <a:t>matrik</a:t>
            </a:r>
            <a:r>
              <a:rPr lang="en-US" sz="2000" dirty="0"/>
              <a:t> </a:t>
            </a:r>
            <a:r>
              <a:rPr lang="en-US" sz="2000" dirty="0" err="1"/>
              <a:t>adalah</a:t>
            </a:r>
            <a:r>
              <a:rPr lang="en-US" sz="2000" dirty="0"/>
              <a:t> 30</a:t>
            </a:r>
          </a:p>
          <a:p>
            <a:pPr indent="1588" algn="just">
              <a:buNone/>
            </a:pPr>
            <a:r>
              <a:rPr lang="sv-SE" sz="2000" dirty="0" smtClean="0"/>
              <a:t>	</a:t>
            </a:r>
            <a:r>
              <a:rPr lang="sv-SE" sz="2000" b="1" u="sng" dirty="0" smtClean="0"/>
              <a:t>Catatan</a:t>
            </a:r>
            <a:r>
              <a:rPr lang="sv-SE" sz="2000" dirty="0" smtClean="0"/>
              <a:t> </a:t>
            </a:r>
            <a:r>
              <a:rPr lang="sv-SE" sz="2000" dirty="0"/>
              <a:t>: Anggota elemen dimasukan dari keyboard</a:t>
            </a:r>
          </a:p>
          <a:p>
            <a:pPr marL="457200" indent="-457200" algn="just">
              <a:buNone/>
            </a:pPr>
            <a:endParaRPr lang="en-US" sz="2000" dirty="0" smtClean="0"/>
          </a:p>
          <a:p>
            <a:pPr marL="457200" indent="-457200" algn="just">
              <a:buNone/>
            </a:pPr>
            <a:endParaRPr lang="en-US" sz="2000" dirty="0" smtClean="0"/>
          </a:p>
          <a:p>
            <a:pPr marL="457200" indent="-457200" algn="just">
              <a:buNone/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err="1" smtClean="0"/>
              <a:t>Latihan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382000" cy="4800600"/>
          </a:xfrm>
        </p:spPr>
        <p:txBody>
          <a:bodyPr>
            <a:normAutofit/>
          </a:bodyPr>
          <a:lstStyle/>
          <a:p>
            <a:pPr marL="285750" indent="-285750" algn="just">
              <a:buFont typeface="+mj-lt"/>
              <a:buAutoNum type="arabicPeriod" startAt="5"/>
            </a:pPr>
            <a:r>
              <a:rPr lang="en-US" sz="2000" dirty="0" err="1" smtClean="0"/>
              <a:t>Buatlah</a:t>
            </a:r>
            <a:r>
              <a:rPr lang="en-US" sz="2000" dirty="0" smtClean="0"/>
              <a:t> </a:t>
            </a:r>
            <a:r>
              <a:rPr lang="en-US" sz="2000" dirty="0" err="1"/>
              <a:t>suatu</a:t>
            </a:r>
            <a:r>
              <a:rPr lang="en-US" sz="2000" dirty="0"/>
              <a:t> program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menampilkan</a:t>
            </a:r>
            <a:r>
              <a:rPr lang="en-US" sz="2000" dirty="0"/>
              <a:t> total </a:t>
            </a:r>
            <a:r>
              <a:rPr lang="en-US" sz="2000" dirty="0" err="1"/>
              <a:t>elemen</a:t>
            </a:r>
            <a:r>
              <a:rPr lang="en-US" sz="2000" dirty="0"/>
              <a:t> per </a:t>
            </a:r>
            <a:r>
              <a:rPr lang="en-US" sz="2000" dirty="0" err="1"/>
              <a:t>baris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 smtClean="0"/>
              <a:t>perkolom</a:t>
            </a:r>
            <a:r>
              <a:rPr lang="en-US" sz="2000" dirty="0"/>
              <a:t>.</a:t>
            </a:r>
          </a:p>
          <a:p>
            <a:pPr marL="284163" indent="1588" algn="just">
              <a:buNone/>
            </a:pPr>
            <a:r>
              <a:rPr lang="en-US" sz="2000" b="1" dirty="0" err="1" smtClean="0"/>
              <a:t>Contoh</a:t>
            </a:r>
            <a:r>
              <a:rPr lang="en-US" sz="2000" dirty="0" smtClean="0"/>
              <a:t> </a:t>
            </a:r>
            <a:r>
              <a:rPr lang="en-US" sz="2000" dirty="0"/>
              <a:t>:</a:t>
            </a:r>
          </a:p>
          <a:p>
            <a:pPr marL="285750" indent="0" algn="just">
              <a:buNone/>
            </a:pPr>
            <a:r>
              <a:rPr lang="en-US" sz="2000" b="1" u="sng" dirty="0" err="1" smtClean="0"/>
              <a:t>Layar</a:t>
            </a:r>
            <a:r>
              <a:rPr lang="en-US" sz="2000" b="1" u="sng" dirty="0" smtClean="0"/>
              <a:t> </a:t>
            </a:r>
            <a:r>
              <a:rPr lang="en-US" sz="2000" b="1" u="sng" dirty="0" err="1" smtClean="0"/>
              <a:t>Masukan</a:t>
            </a:r>
            <a:r>
              <a:rPr lang="en-US" sz="2000" dirty="0" smtClean="0"/>
              <a:t> </a:t>
            </a:r>
            <a:r>
              <a:rPr lang="en-US" sz="2000" dirty="0"/>
              <a:t>:</a:t>
            </a:r>
          </a:p>
          <a:p>
            <a:pPr marL="688975" indent="0" algn="just">
              <a:buNone/>
            </a:pPr>
            <a:r>
              <a:rPr lang="en-US" sz="2000" dirty="0" smtClean="0"/>
              <a:t>2     3     4</a:t>
            </a:r>
            <a:endParaRPr lang="en-US" sz="2000" dirty="0"/>
          </a:p>
          <a:p>
            <a:pPr marL="688975" indent="0" algn="just">
              <a:buNone/>
            </a:pPr>
            <a:r>
              <a:rPr lang="en-US" sz="2000" dirty="0"/>
              <a:t>5 </a:t>
            </a:r>
            <a:r>
              <a:rPr lang="en-US" sz="2000" dirty="0" smtClean="0"/>
              <a:t>    6     2</a:t>
            </a:r>
            <a:endParaRPr lang="en-US" sz="2000" dirty="0"/>
          </a:p>
          <a:p>
            <a:pPr marL="688975" indent="0" algn="just">
              <a:buNone/>
            </a:pPr>
            <a:r>
              <a:rPr lang="en-US" sz="2000" dirty="0"/>
              <a:t>1 </a:t>
            </a:r>
            <a:r>
              <a:rPr lang="en-US" sz="2000" dirty="0" smtClean="0"/>
              <a:t>    3     4</a:t>
            </a:r>
            <a:endParaRPr lang="en-US" sz="2000" dirty="0"/>
          </a:p>
          <a:p>
            <a:pPr marL="225425" indent="0" algn="just">
              <a:buNone/>
            </a:pPr>
            <a:r>
              <a:rPr lang="en-US" sz="2000" b="1" u="sng" dirty="0" err="1" smtClean="0"/>
              <a:t>Layar</a:t>
            </a:r>
            <a:r>
              <a:rPr lang="en-US" sz="2000" b="1" u="sng" dirty="0" smtClean="0"/>
              <a:t> </a:t>
            </a:r>
            <a:r>
              <a:rPr lang="en-US" sz="2000" b="1" u="sng" dirty="0" err="1" smtClean="0"/>
              <a:t>Keluaran</a:t>
            </a:r>
            <a:r>
              <a:rPr lang="en-US" sz="2000" b="1" dirty="0" smtClean="0"/>
              <a:t> </a:t>
            </a:r>
            <a:r>
              <a:rPr lang="en-US" sz="2000" dirty="0" smtClean="0"/>
              <a:t>:</a:t>
            </a:r>
            <a:endParaRPr lang="en-US" sz="2000" dirty="0"/>
          </a:p>
          <a:p>
            <a:pPr marL="688975" indent="0" algn="just">
              <a:buNone/>
            </a:pPr>
            <a:r>
              <a:rPr lang="en-US" sz="2000" dirty="0"/>
              <a:t>2 </a:t>
            </a:r>
            <a:r>
              <a:rPr lang="en-US" sz="2000" dirty="0" smtClean="0"/>
              <a:t>    3     </a:t>
            </a:r>
            <a:r>
              <a:rPr lang="en-US" sz="2000" dirty="0"/>
              <a:t>4 </a:t>
            </a:r>
            <a:r>
              <a:rPr lang="en-US" sz="2000" dirty="0" smtClean="0"/>
              <a:t>     </a:t>
            </a:r>
            <a:r>
              <a:rPr lang="en-US" sz="2000" b="1" dirty="0" smtClean="0"/>
              <a:t>9</a:t>
            </a:r>
            <a:endParaRPr lang="en-US" sz="2000" b="1" dirty="0"/>
          </a:p>
          <a:p>
            <a:pPr marL="688975" indent="0" algn="just">
              <a:buNone/>
            </a:pPr>
            <a:r>
              <a:rPr lang="en-US" sz="2000" dirty="0"/>
              <a:t>5 </a:t>
            </a:r>
            <a:r>
              <a:rPr lang="en-US" sz="2000" dirty="0" smtClean="0"/>
              <a:t>    6     2    </a:t>
            </a:r>
            <a:r>
              <a:rPr lang="en-US" sz="2000" b="1" dirty="0" smtClean="0"/>
              <a:t>13</a:t>
            </a:r>
            <a:endParaRPr lang="en-US" sz="2000" b="1" dirty="0"/>
          </a:p>
          <a:p>
            <a:pPr marL="688975" indent="0" algn="just">
              <a:buNone/>
            </a:pPr>
            <a:r>
              <a:rPr lang="en-US" sz="2000" dirty="0"/>
              <a:t>1 </a:t>
            </a:r>
            <a:r>
              <a:rPr lang="en-US" sz="2000" dirty="0" smtClean="0"/>
              <a:t>    3     4      </a:t>
            </a:r>
            <a:r>
              <a:rPr lang="en-US" sz="2000" b="1" dirty="0" smtClean="0"/>
              <a:t>8</a:t>
            </a:r>
            <a:endParaRPr lang="en-US" sz="2000" b="1" dirty="0"/>
          </a:p>
          <a:p>
            <a:pPr marL="688975" indent="0" algn="just">
              <a:buNone/>
            </a:pPr>
            <a:r>
              <a:rPr lang="en-US" sz="2000" b="1" dirty="0"/>
              <a:t>8 </a:t>
            </a:r>
            <a:r>
              <a:rPr lang="en-US" sz="2000" b="1" dirty="0" smtClean="0"/>
              <a:t>   12  10</a:t>
            </a:r>
            <a:endParaRPr lang="en-US" sz="2000" b="1" dirty="0"/>
          </a:p>
          <a:p>
            <a:pPr marL="457200" indent="-457200" algn="just">
              <a:buNone/>
            </a:pPr>
            <a:endParaRPr lang="en-US" sz="2000" dirty="0" smtClean="0"/>
          </a:p>
          <a:p>
            <a:pPr marL="457200" indent="-457200" algn="just">
              <a:buNone/>
            </a:pPr>
            <a:endParaRPr lang="en-US" sz="2000" dirty="0" smtClean="0"/>
          </a:p>
          <a:p>
            <a:pPr marL="457200" indent="-457200" algn="just">
              <a:buNone/>
            </a:pPr>
            <a:endParaRPr lang="en-US" sz="20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295400" y="5181600"/>
            <a:ext cx="914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>
            <a:off x="1828800" y="4648200"/>
            <a:ext cx="914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574</TotalTime>
  <Words>357</Words>
  <Application>Microsoft Office PowerPoint</Application>
  <PresentationFormat>On-screen Show (4:3)</PresentationFormat>
  <Paragraphs>140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MATRIKS (ARRAY 2 DIMENSI)</vt:lpstr>
      <vt:lpstr>Definisi Array 2 Dimensi</vt:lpstr>
      <vt:lpstr>Deklarasi Array 2 Dimensi</vt:lpstr>
      <vt:lpstr>Deklarasi Array 2 Dimensi</vt:lpstr>
      <vt:lpstr>Latihan</vt:lpstr>
      <vt:lpstr>PowerPoint Presentation</vt:lpstr>
      <vt:lpstr>PowerPoint Presentation</vt:lpstr>
      <vt:lpstr>Latihan</vt:lpstr>
      <vt:lpstr>Latihan</vt:lpstr>
      <vt:lpstr>Latihan</vt:lpstr>
    </vt:vector>
  </TitlesOfParts>
  <Company>Universitas Komputer Indonesia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MATRIKS (ARRAY 2 DIMENSI)</dc:title>
  <dc:creator>Universitas Komputer Indonesia</dc:creator>
  <cp:lastModifiedBy>Universitas Komputer Indonesia</cp:lastModifiedBy>
  <cp:revision>36</cp:revision>
  <dcterms:created xsi:type="dcterms:W3CDTF">2010-12-29T02:34:11Z</dcterms:created>
  <dcterms:modified xsi:type="dcterms:W3CDTF">2010-12-30T10:14:50Z</dcterms:modified>
</cp:coreProperties>
</file>