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2.xml" ContentType="application/vnd.openxmlformats-officedocument.presentationml.tags+xml"/>
  <Override PartName="/ppt/notesSlides/notesSlide9.xml" ContentType="application/vnd.openxmlformats-officedocument.presentationml.notesSlide+xml"/>
  <Override PartName="/ppt/tags/tag3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4.xml" ContentType="application/vnd.openxmlformats-officedocument.presentationml.tags+xml"/>
  <Override PartName="/ppt/notesSlides/notesSlide12.xml" ContentType="application/vnd.openxmlformats-officedocument.presentationml.notesSlide+xml"/>
  <Override PartName="/ppt/tags/tag5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6.xml" ContentType="application/vnd.openxmlformats-officedocument.presentationml.tags+xml"/>
  <Override PartName="/ppt/notesSlides/notesSlide15.xml" ContentType="application/vnd.openxmlformats-officedocument.presentationml.notesSlide+xml"/>
  <Override PartName="/ppt/tags/tag7.xml" ContentType="application/vnd.openxmlformats-officedocument.presentationml.tag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8.xml" ContentType="application/vnd.openxmlformats-officedocument.presentationml.tags+xml"/>
  <Override PartName="/ppt/notesSlides/notesSlide20.xml" ContentType="application/vnd.openxmlformats-officedocument.presentationml.notesSlide+xml"/>
  <Override PartName="/ppt/tags/tag9.xml" ContentType="application/vnd.openxmlformats-officedocument.presentationml.tags+xml"/>
  <Override PartName="/ppt/notesSlides/notesSlide21.xml" ContentType="application/vnd.openxmlformats-officedocument.presentationml.notesSlide+xml"/>
  <Override PartName="/ppt/tags/tag10.xml" ContentType="application/vnd.openxmlformats-officedocument.presentationml.tags+xml"/>
  <Override PartName="/ppt/notesSlides/notesSlide22.xml" ContentType="application/vnd.openxmlformats-officedocument.presentationml.notesSlide+xml"/>
  <Override PartName="/ppt/tags/tag11.xml" ContentType="application/vnd.openxmlformats-officedocument.presentationml.tags+xml"/>
  <Override PartName="/ppt/notesSlides/notesSlide23.xml" ContentType="application/vnd.openxmlformats-officedocument.presentationml.notesSlide+xml"/>
  <Override PartName="/ppt/tags/tag12.xml" ContentType="application/vnd.openxmlformats-officedocument.presentationml.tags+xml"/>
  <Override PartName="/ppt/notesSlides/notesSlide24.xml" ContentType="application/vnd.openxmlformats-officedocument.presentationml.notesSlide+xml"/>
  <Override PartName="/ppt/tags/tag13.xml" ContentType="application/vnd.openxmlformats-officedocument.presentationml.tags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9"/>
  </p:notesMasterIdLst>
  <p:sldIdLst>
    <p:sldId id="277" r:id="rId3"/>
    <p:sldId id="258" r:id="rId4"/>
    <p:sldId id="278" r:id="rId5"/>
    <p:sldId id="435" r:id="rId6"/>
    <p:sldId id="556" r:id="rId7"/>
    <p:sldId id="263" r:id="rId8"/>
    <p:sldId id="439" r:id="rId9"/>
    <p:sldId id="570" r:id="rId10"/>
    <p:sldId id="495" r:id="rId11"/>
    <p:sldId id="496" r:id="rId12"/>
    <p:sldId id="571" r:id="rId13"/>
    <p:sldId id="572" r:id="rId14"/>
    <p:sldId id="573" r:id="rId15"/>
    <p:sldId id="574" r:id="rId16"/>
    <p:sldId id="575" r:id="rId17"/>
    <p:sldId id="576" r:id="rId18"/>
    <p:sldId id="270" r:id="rId19"/>
    <p:sldId id="486" r:id="rId20"/>
    <p:sldId id="564" r:id="rId21"/>
    <p:sldId id="565" r:id="rId22"/>
    <p:sldId id="577" r:id="rId23"/>
    <p:sldId id="578" r:id="rId24"/>
    <p:sldId id="579" r:id="rId25"/>
    <p:sldId id="580" r:id="rId26"/>
    <p:sldId id="581" r:id="rId27"/>
    <p:sldId id="27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62" autoAdjust="0"/>
    <p:restoredTop sz="89825" autoAdjust="0"/>
  </p:normalViewPr>
  <p:slideViewPr>
    <p:cSldViewPr>
      <p:cViewPr>
        <p:scale>
          <a:sx n="66" d="100"/>
          <a:sy n="66" d="100"/>
        </p:scale>
        <p:origin x="-151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F830A1-3891-4B82-A120-081866556DA0}" type="datetimeFigureOut">
              <a:rPr lang="en-US" smtClean="0"/>
              <a:pPr/>
              <a:t>1/12/2012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CC9574-A819-4FE4-99A7-1E27AD09A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06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21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22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23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24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25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26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0548" y="20547"/>
            <a:ext cx="3498527" cy="28253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503486" y="20548"/>
            <a:ext cx="5624418" cy="28254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20923" y="2818500"/>
            <a:ext cx="7668994" cy="22962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7662119" y="2819400"/>
            <a:ext cx="1461333" cy="2293850"/>
          </a:xfrm>
          <a:prstGeom prst="rect">
            <a:avLst/>
          </a:prstGeom>
        </p:spPr>
      </p:pic>
      <p:pic>
        <p:nvPicPr>
          <p:cNvPr id="11" name="Picture 10"/>
          <p:cNvPicPr>
            <a:picLocks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20548" y="5089818"/>
            <a:ext cx="9098280" cy="173736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8755230" y="2469776"/>
            <a:ext cx="304800" cy="152400"/>
          </a:xfrm>
          <a:prstGeom prst="rect">
            <a:avLst/>
          </a:prstGeom>
          <a:solidFill>
            <a:srgbClr val="F27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47F28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1/12/2012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581400" y="1295400"/>
            <a:ext cx="5105400" cy="1416269"/>
          </a:xfrm>
        </p:spPr>
        <p:txBody>
          <a:bodyPr anchor="b">
            <a:normAutofit/>
          </a:bodyPr>
          <a:lstStyle>
            <a:lvl1pPr algn="r">
              <a:buNone/>
              <a:defRPr lang="en-US" sz="2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344" y="4114800"/>
            <a:ext cx="7315200" cy="914400"/>
          </a:xfrm>
        </p:spPr>
        <p:txBody>
          <a:bodyPr anchor="b" anchorCtr="0">
            <a:normAutofit/>
          </a:bodyPr>
          <a:lstStyle>
            <a:lvl1pPr marL="0" indent="0">
              <a:defRPr lang="en-US" sz="3600" b="1" kern="1200" baseline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build="p">
        <p:tmplLst>
          <p:tmpl lvl="1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edia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1/12/2012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595263" y="4800600"/>
            <a:ext cx="4873752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Georgia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6552" y="4800600"/>
            <a:ext cx="4809244" cy="566738"/>
          </a:xfrm>
        </p:spPr>
        <p:txBody>
          <a:bodyPr anchor="b">
            <a:normAutofit/>
          </a:bodyPr>
          <a:lstStyle>
            <a:lvl1pPr algn="ctr">
              <a:defRPr sz="18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Media Placeholder 8"/>
          <p:cNvSpPr>
            <a:spLocks noGrp="1"/>
          </p:cNvSpPr>
          <p:nvPr>
            <p:ph type="media" sz="quarter" idx="13"/>
          </p:nvPr>
        </p:nvSpPr>
        <p:spPr>
          <a:xfrm>
            <a:off x="587022" y="838200"/>
            <a:ext cx="4873752" cy="381282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media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5776863" y="838200"/>
            <a:ext cx="2819400" cy="4636911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792800" y="4800600"/>
            <a:ext cx="5500800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Georg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ctr">
              <a:defRPr sz="18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62600"/>
            <a:ext cx="5486400" cy="609600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1/12/2012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Vertical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en-US" smtClean="0"/>
              <a:pPr/>
              <a:t>1/12/2012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0" y="414867"/>
            <a:ext cx="5029200" cy="457200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/>
          </a:bodyPr>
          <a:lstStyle>
            <a:lvl1pPr algn="l">
              <a:defRPr lang="en-US" sz="2800" b="1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    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150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105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1/12/2012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34E2-BBB6-4D34-BB01-078E9AA25260}" type="datetimeFigureOut">
              <a:rPr lang="en-US" smtClean="0"/>
              <a:pPr/>
              <a:t>1/12/2012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0FCD-5F4C-4989-BE05-0A8208BCBC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1992354"/>
            <a:ext cx="5867400" cy="1970046"/>
          </a:xfrm>
        </p:spPr>
        <p:txBody>
          <a:bodyPr anchor="ctr">
            <a:normAutofit/>
          </a:bodyPr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5105400"/>
            <a:ext cx="8229601" cy="375787"/>
          </a:xfrm>
        </p:spPr>
        <p:txBody>
          <a:bodyPr anchor="b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 userDrawn="1"/>
        </p:nvSpPr>
        <p:spPr>
          <a:xfrm>
            <a:off x="762000" y="1946209"/>
            <a:ext cx="2057400" cy="2057400"/>
          </a:xfrm>
          <a:prstGeom prst="ellipse">
            <a:avLst/>
          </a:prstGeom>
          <a:gradFill flip="none" rotWithShape="1">
            <a:gsLst>
              <a:gs pos="0">
                <a:srgbClr val="F39C29"/>
              </a:gs>
              <a:gs pos="50000">
                <a:srgbClr val="F7931D"/>
              </a:gs>
              <a:gs pos="100000">
                <a:srgbClr val="FF6600"/>
              </a:gs>
            </a:gsLst>
            <a:path path="circle">
              <a:fillToRect l="50000" t="50000" r="50000" b="50000"/>
            </a:path>
            <a:tileRect/>
          </a:gradFill>
          <a:ln w="82550">
            <a:noFill/>
          </a:ln>
          <a:effectLst>
            <a:outerShdw blurRad="1524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      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8686800" y="5265376"/>
            <a:ext cx="457200" cy="9667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6600"/>
                </a:solidFill>
              </a:rPr>
              <a:t>           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1007328" y="1992354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180" y="76200"/>
            <a:ext cx="8403020" cy="685800"/>
          </a:xfrm>
        </p:spPr>
        <p:txBody>
          <a:bodyPr anchor="ctr" anchorCtr="0">
            <a:normAutofit/>
          </a:bodyPr>
          <a:lstStyle>
            <a:lvl1pPr algn="l">
              <a:defRPr sz="3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1/12/2012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: Emphasi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1/12/2012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99" y="1"/>
            <a:ext cx="7068015" cy="838200"/>
          </a:xfrm>
        </p:spPr>
        <p:txBody>
          <a:bodyPr anchor="b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2"/>
            <a:ext cx="4038600" cy="3971455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3971454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en-US" smtClean="0"/>
              <a:pPr/>
              <a:t>1/12/2012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1/12/2012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762000"/>
            <a:ext cx="2445488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400" y="2077200"/>
            <a:ext cx="70104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: Emphasi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en-US" smtClean="0"/>
              <a:pPr/>
              <a:t>1/12/2012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90400" y="3081000"/>
            <a:ext cx="8686800" cy="1095600"/>
          </a:xfrm>
        </p:spPr>
        <p:txBody>
          <a:bodyPr>
            <a:normAutofit/>
          </a:bodyPr>
          <a:lstStyle>
            <a:lvl1pPr algn="ctr">
              <a:defRPr lang="en-US" sz="4600" b="1" kern="1200" spc="-150" baseline="0" dirty="0" smtClean="0">
                <a:ln>
                  <a:gradFill>
                    <a:gsLst>
                      <a:gs pos="0">
                        <a:schemeClr val="bg1"/>
                      </a:gs>
                      <a:gs pos="50000">
                        <a:schemeClr val="bg1">
                          <a:lumMod val="75000"/>
                        </a:schemeClr>
                      </a:gs>
                    </a:gsLst>
                    <a:lin ang="5400000" scaled="0"/>
                  </a:gradFill>
                </a:ln>
                <a:gradFill>
                  <a:gsLst>
                    <a:gs pos="11000">
                      <a:schemeClr val="bg1">
                        <a:lumMod val="75000"/>
                      </a:schemeClr>
                    </a:gs>
                    <a:gs pos="91000">
                      <a:schemeClr val="bg1"/>
                    </a:gs>
                  </a:gsLst>
                  <a:lin ang="16200000" scaled="1"/>
                </a:gradFill>
                <a:effectLst>
                  <a:outerShdw blurRad="38100" algn="ctr" rotWithShape="0">
                    <a:prstClr val="black">
                      <a:alpha val="25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283952" y="2424752"/>
            <a:ext cx="8694000" cy="639762"/>
          </a:xfrm>
        </p:spPr>
        <p:txBody>
          <a:bodyPr anchor="b">
            <a:normAutofit/>
          </a:bodyPr>
          <a:lstStyle>
            <a:lvl1pPr marL="0" indent="0" algn="ctr">
              <a:buNone/>
              <a:defRPr lang="en-US" sz="2800" kern="1200" dirty="0" smtClean="0">
                <a:solidFill>
                  <a:srgbClr val="2E507A">
                    <a:alpha val="81000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with Text 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1/12/2012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2895600"/>
            <a:ext cx="7543800" cy="2133600"/>
          </a:xfrm>
          <a:prstGeom prst="rect">
            <a:avLst/>
          </a:prstGeom>
          <a:gradFill flip="none" rotWithShape="1">
            <a:gsLst>
              <a:gs pos="63000">
                <a:schemeClr val="tx1">
                  <a:lumMod val="85000"/>
                  <a:lumOff val="15000"/>
                  <a:alpha val="49000"/>
                </a:schemeClr>
              </a:gs>
              <a:gs pos="100000">
                <a:schemeClr val="tx1">
                  <a:lumMod val="95000"/>
                  <a:lumOff val="5000"/>
                  <a:alpha val="5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14867" y="3200400"/>
            <a:ext cx="7010400" cy="167640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defRPr lang="en-US" sz="40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4648200" y="664780"/>
            <a:ext cx="4191000" cy="381000"/>
          </a:xfrm>
        </p:spPr>
        <p:txBody>
          <a:bodyPr>
            <a:normAutofit/>
          </a:bodyPr>
          <a:lstStyle>
            <a:lvl1pPr algn="r">
              <a:buNone/>
              <a:defRPr lang="en-US" sz="1800" b="1" kern="12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utoUpdateAnimBg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3008313" cy="825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609600"/>
            <a:ext cx="5111750" cy="533400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1"/>
            <a:ext cx="3008313" cy="38226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1/12/2012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6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1/12/2012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1" r:id="rId4"/>
    <p:sldLayoutId id="2147483652" r:id="rId5"/>
    <p:sldLayoutId id="2147483654" r:id="rId6"/>
    <p:sldLayoutId id="2147483655" r:id="rId7"/>
    <p:sldLayoutId id="2147483660" r:id="rId8"/>
    <p:sldLayoutId id="2147483656" r:id="rId9"/>
    <p:sldLayoutId id="2147483676" r:id="rId10"/>
    <p:sldLayoutId id="2147483657" r:id="rId11"/>
    <p:sldLayoutId id="2147483658" r:id="rId12"/>
    <p:sldLayoutId id="2147483659" r:id="rId13"/>
    <p:sldLayoutId id="2147483663" r:id="rId1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3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4.xml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5.xml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6.xml"/><Relationship Id="rId4" Type="http://schemas.openxmlformats.org/officeDocument/2006/relationships/image" Target="../media/image10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7.xml"/><Relationship Id="rId4" Type="http://schemas.openxmlformats.org/officeDocument/2006/relationships/image" Target="../media/image10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8.xml"/><Relationship Id="rId4" Type="http://schemas.openxmlformats.org/officeDocument/2006/relationships/image" Target="../media/image10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9.xml"/><Relationship Id="rId4" Type="http://schemas.openxmlformats.org/officeDocument/2006/relationships/image" Target="../media/image10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0.xml"/><Relationship Id="rId4" Type="http://schemas.openxmlformats.org/officeDocument/2006/relationships/image" Target="../media/image10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1.xml"/><Relationship Id="rId4" Type="http://schemas.openxmlformats.org/officeDocument/2006/relationships/image" Target="../media/image10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2.xml"/><Relationship Id="rId4" Type="http://schemas.openxmlformats.org/officeDocument/2006/relationships/image" Target="../media/image10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3.xml"/><Relationship Id="rId4" Type="http://schemas.openxmlformats.org/officeDocument/2006/relationships/image" Target="../media/image10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adfbipotter.wordpress.com/" TargetMode="External"/><Relationship Id="rId4" Type="http://schemas.openxmlformats.org/officeDocument/2006/relationships/hyperlink" Target="mailto:adfbipotter@gmail.co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733800" y="1316420"/>
            <a:ext cx="4953000" cy="1416269"/>
          </a:xfrm>
        </p:spPr>
        <p:txBody>
          <a:bodyPr>
            <a:normAutofit/>
          </a:bodyPr>
          <a:lstStyle/>
          <a:p>
            <a:r>
              <a:rPr lang="id-ID" dirty="0" smtClean="0"/>
              <a:t>Adam Mukharil Bachtiar</a:t>
            </a:r>
          </a:p>
          <a:p>
            <a:r>
              <a:rPr lang="id-ID" dirty="0" smtClean="0"/>
              <a:t>English Class</a:t>
            </a:r>
          </a:p>
          <a:p>
            <a:r>
              <a:rPr lang="id-ID" dirty="0" smtClean="0"/>
              <a:t>Informatics Engineering 2011</a:t>
            </a:r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2895600"/>
            <a:ext cx="7391400" cy="1600200"/>
          </a:xfrm>
        </p:spPr>
        <p:txBody>
          <a:bodyPr>
            <a:normAutofit/>
          </a:bodyPr>
          <a:lstStyle/>
          <a:p>
            <a:pPr algn="l"/>
            <a:r>
              <a:rPr lang="id-ID" sz="2400" b="0" dirty="0" smtClean="0">
                <a:solidFill>
                  <a:srgbClr val="7BCF27"/>
                </a:solidFill>
                <a:latin typeface="Calibri" pitchFamily="34" charset="0"/>
              </a:rPr>
              <a:t>Algorithms and Programming</a:t>
            </a:r>
            <a:r>
              <a:rPr lang="en-US" sz="2400" b="0" dirty="0">
                <a:solidFill>
                  <a:srgbClr val="262626"/>
                </a:solidFill>
              </a:rPr>
              <a:t/>
            </a:r>
            <a:br>
              <a:rPr lang="en-US" sz="2400" b="0" dirty="0">
                <a:solidFill>
                  <a:srgbClr val="262626"/>
                </a:solidFill>
              </a:rPr>
            </a:br>
            <a:r>
              <a:rPr lang="id-ID" sz="4800" b="0" dirty="0" smtClean="0">
                <a:solidFill>
                  <a:prstClr val="white"/>
                </a:solidFill>
              </a:rPr>
              <a:t>Searching</a:t>
            </a:r>
            <a:endParaRPr lang="en-US" sz="5600" b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34622" y="76200"/>
            <a:ext cx="6651978" cy="734291"/>
          </a:xfrm>
        </p:spPr>
        <p:txBody>
          <a:bodyPr anchor="b">
            <a:normAutofit/>
          </a:bodyPr>
          <a:lstStyle/>
          <a:p>
            <a:pPr lvl="0">
              <a:spcBef>
                <a:spcPts val="0"/>
              </a:spcBef>
            </a:pPr>
            <a:r>
              <a:rPr lang="en-US" b="1" dirty="0" smtClean="0">
                <a:solidFill>
                  <a:prstClr val="white"/>
                </a:solidFill>
                <a:ea typeface="+mn-ea"/>
                <a:cs typeface="+mn-cs"/>
              </a:rPr>
              <a:t>S</a:t>
            </a:r>
            <a:r>
              <a:rPr lang="id-ID" b="1" dirty="0" smtClean="0">
                <a:solidFill>
                  <a:prstClr val="white"/>
                </a:solidFill>
                <a:ea typeface="+mn-ea"/>
                <a:cs typeface="+mn-cs"/>
              </a:rPr>
              <a:t>equential Search Without Sentinel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5725609"/>
              </p:ext>
            </p:extLst>
          </p:nvPr>
        </p:nvGraphicFramePr>
        <p:xfrm>
          <a:off x="291664" y="1143000"/>
          <a:ext cx="8610600" cy="5410200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518851"/>
                <a:gridCol w="8091749"/>
              </a:tblGrid>
              <a:tr h="5410200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id-ID" sz="1600" b="1" dirty="0" smtClean="0"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id-ID" sz="1600" b="1" dirty="0" smtClean="0"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id-ID" sz="1600" b="1" dirty="0" smtClean="0"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4</a:t>
                      </a:r>
                      <a:endParaRPr lang="id-ID" sz="1600" b="1" dirty="0" smtClean="0"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  <a:endParaRPr lang="id-ID" sz="1600" b="1" dirty="0" smtClean="0"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6</a:t>
                      </a:r>
                      <a:endParaRPr lang="id-ID" sz="1600" b="1" dirty="0" smtClean="0"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7</a:t>
                      </a:r>
                      <a:endParaRPr lang="id-ID" sz="1600" b="1" dirty="0" smtClean="0"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8</a:t>
                      </a:r>
                      <a:endParaRPr lang="id-ID" sz="1600" b="1" dirty="0" smtClean="0"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9</a:t>
                      </a:r>
                      <a:endParaRPr lang="id-ID" sz="1600" b="1" dirty="0" smtClean="0"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10</a:t>
                      </a:r>
                      <a:endParaRPr lang="id-ID" sz="1600" b="1" dirty="0" smtClean="0"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11</a:t>
                      </a:r>
                      <a:endParaRPr lang="id-ID" sz="1600" b="1" dirty="0" smtClean="0"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12</a:t>
                      </a:r>
                      <a:endParaRPr lang="id-ID" sz="1600" b="1" dirty="0" smtClean="0"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 smtClean="0">
                          <a:effectLst/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13</a:t>
                      </a: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 smtClean="0">
                          <a:effectLst/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14</a:t>
                      </a: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 smtClean="0">
                          <a:effectLst/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15</a:t>
                      </a: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 smtClean="0">
                          <a:effectLst/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16</a:t>
                      </a: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 smtClean="0">
                          <a:effectLst/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17</a:t>
                      </a: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 smtClean="0">
                          <a:effectLst/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18</a:t>
                      </a: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 smtClean="0">
                          <a:effectLst/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624138" indent="-2624138">
                        <a:lnSpc>
                          <a:spcPts val="22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b="1" u="sng" noProof="1" smtClean="0">
                          <a:latin typeface="Courier New" pitchFamily="49" charset="0"/>
                          <a:cs typeface="Courier New" pitchFamily="49" charset="0"/>
                        </a:rPr>
                        <a:t>Procedure</a:t>
                      </a:r>
                      <a:r>
                        <a:rPr lang="id-ID" sz="1600" noProof="1" smtClean="0">
                          <a:latin typeface="Courier New" pitchFamily="49" charset="0"/>
                          <a:cs typeface="Courier New" pitchFamily="49" charset="0"/>
                        </a:rPr>
                        <a:t> SeqSearchTanpaSentinel (</a:t>
                      </a:r>
                      <a:r>
                        <a:rPr lang="id-ID" sz="1600" b="1" u="sng" noProof="1" smtClean="0">
                          <a:latin typeface="Courier New" pitchFamily="49" charset="0"/>
                          <a:cs typeface="Courier New" pitchFamily="49" charset="0"/>
                        </a:rPr>
                        <a:t>Input</a:t>
                      </a:r>
                      <a:r>
                        <a:rPr lang="id-ID" sz="1600" noProof="1" smtClean="0">
                          <a:latin typeface="Courier New" pitchFamily="49" charset="0"/>
                          <a:cs typeface="Courier New" pitchFamily="49" charset="0"/>
                        </a:rPr>
                        <a:t> nama_array:tipe_array)</a:t>
                      </a:r>
                    </a:p>
                    <a:p>
                      <a:pPr marL="514350" indent="-514350">
                        <a:lnSpc>
                          <a:spcPts val="22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noProof="1" smtClean="0">
                          <a:latin typeface="Courier New" pitchFamily="49" charset="0"/>
                          <a:cs typeface="Courier New" pitchFamily="49" charset="0"/>
                        </a:rPr>
                        <a:t>{I.S. : elemen array [1..maks_array] sudah terdefinisi}</a:t>
                      </a:r>
                    </a:p>
                    <a:p>
                      <a:pPr marL="514350" indent="-514350">
                        <a:lnSpc>
                          <a:spcPts val="22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noProof="1" smtClean="0">
                          <a:latin typeface="Courier New" pitchFamily="49" charset="0"/>
                          <a:cs typeface="Courier New" pitchFamily="49" charset="0"/>
                        </a:rPr>
                        <a:t>{F.S. : menampilkan hasil pencarian (ditemukan/tidak)}</a:t>
                      </a:r>
                    </a:p>
                    <a:p>
                      <a:pPr marL="514350" indent="-514350">
                        <a:lnSpc>
                          <a:spcPts val="22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b="1" u="sng" noProof="1" smtClean="0">
                          <a:latin typeface="Courier New" pitchFamily="49" charset="0"/>
                          <a:cs typeface="Courier New" pitchFamily="49" charset="0"/>
                        </a:rPr>
                        <a:t>Kamus:</a:t>
                      </a:r>
                    </a:p>
                    <a:p>
                      <a:pPr marL="514350" indent="-514350">
                        <a:lnSpc>
                          <a:spcPts val="22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b="1" noProof="1" smtClean="0">
                          <a:latin typeface="Courier New" pitchFamily="49" charset="0"/>
                          <a:cs typeface="Courier New" pitchFamily="49" charset="0"/>
                        </a:rPr>
                        <a:t>	</a:t>
                      </a:r>
                      <a:r>
                        <a:rPr lang="id-ID" sz="1600" noProof="1" smtClean="0">
                          <a:latin typeface="Courier New" pitchFamily="49" charset="0"/>
                          <a:cs typeface="Courier New" pitchFamily="49" charset="0"/>
                        </a:rPr>
                        <a:t>i :</a:t>
                      </a:r>
                      <a:r>
                        <a:rPr lang="id-ID" sz="1600" b="1" noProof="1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id-ID" sz="1600" b="1" u="sng" noProof="1" smtClean="0">
                          <a:latin typeface="Courier New" pitchFamily="49" charset="0"/>
                          <a:cs typeface="Courier New" pitchFamily="49" charset="0"/>
                        </a:rPr>
                        <a:t>integer</a:t>
                      </a:r>
                    </a:p>
                    <a:p>
                      <a:pPr marL="514350" indent="-514350">
                        <a:lnSpc>
                          <a:spcPts val="22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noProof="1" smtClean="0">
                          <a:latin typeface="Courier New" pitchFamily="49" charset="0"/>
                          <a:cs typeface="Courier New" pitchFamily="49" charset="0"/>
                        </a:rPr>
                        <a:t>	data_cari  :  tipedata</a:t>
                      </a:r>
                    </a:p>
                    <a:p>
                      <a:pPr marL="514350" indent="-514350">
                        <a:lnSpc>
                          <a:spcPts val="22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b="1" u="sng" noProof="1" smtClean="0">
                          <a:latin typeface="Courier New" pitchFamily="49" charset="0"/>
                          <a:cs typeface="Courier New" pitchFamily="49" charset="0"/>
                        </a:rPr>
                        <a:t>Algoritma:</a:t>
                      </a:r>
                    </a:p>
                    <a:p>
                      <a:pPr marL="514350" indent="-514350">
                        <a:lnSpc>
                          <a:spcPts val="22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noProof="1" smtClean="0">
                          <a:latin typeface="Courier New" pitchFamily="49" charset="0"/>
                          <a:cs typeface="Courier New" pitchFamily="49" charset="0"/>
                        </a:rPr>
                        <a:t>	</a:t>
                      </a:r>
                      <a:r>
                        <a:rPr lang="id-ID" sz="1600" b="1" u="sng" noProof="1" smtClean="0">
                          <a:latin typeface="Courier New" pitchFamily="49" charset="0"/>
                          <a:cs typeface="Courier New" pitchFamily="49" charset="0"/>
                        </a:rPr>
                        <a:t>input</a:t>
                      </a:r>
                      <a:r>
                        <a:rPr lang="id-ID" sz="1600" noProof="1" smtClean="0">
                          <a:latin typeface="Courier New" pitchFamily="49" charset="0"/>
                          <a:cs typeface="Courier New" pitchFamily="49" charset="0"/>
                        </a:rPr>
                        <a:t>(data_cari)</a:t>
                      </a:r>
                    </a:p>
                    <a:p>
                      <a:pPr marL="514350" indent="-514350">
                        <a:lnSpc>
                          <a:spcPts val="22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noProof="1" smtClean="0">
                          <a:latin typeface="Courier New" pitchFamily="49" charset="0"/>
                          <a:cs typeface="Courier New" pitchFamily="49" charset="0"/>
                        </a:rPr>
                        <a:t>	i </a:t>
                      </a:r>
                      <a:r>
                        <a:rPr lang="id-ID" sz="1600" noProof="1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 1</a:t>
                      </a:r>
                    </a:p>
                    <a:p>
                      <a:pPr marL="514350" indent="-514350">
                        <a:lnSpc>
                          <a:spcPts val="22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noProof="1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	</a:t>
                      </a:r>
                      <a:r>
                        <a:rPr lang="id-ID" sz="1600" b="1" u="sng" noProof="1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while</a:t>
                      </a:r>
                      <a:r>
                        <a:rPr lang="id-ID" sz="1600" noProof="1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(nama_array [i] ≠ data_cari) </a:t>
                      </a:r>
                      <a:r>
                        <a:rPr lang="id-ID" sz="1600" b="1" u="sng" noProof="1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and</a:t>
                      </a:r>
                      <a:r>
                        <a:rPr lang="id-ID" sz="1600" noProof="1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 (i &lt; maks_array) </a:t>
                      </a:r>
                      <a:r>
                        <a:rPr lang="id-ID" sz="1600" b="1" u="sng" noProof="1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do</a:t>
                      </a:r>
                    </a:p>
                    <a:p>
                      <a:pPr marL="514350" indent="-514350">
                        <a:lnSpc>
                          <a:spcPts val="22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noProof="1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		i  i + 1</a:t>
                      </a:r>
                    </a:p>
                    <a:p>
                      <a:pPr marL="514350" indent="-514350">
                        <a:lnSpc>
                          <a:spcPts val="22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noProof="1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	</a:t>
                      </a:r>
                      <a:r>
                        <a:rPr lang="id-ID" sz="1600" b="1" u="sng" noProof="1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endwhile</a:t>
                      </a:r>
                    </a:p>
                    <a:p>
                      <a:pPr marL="514350" indent="-514350">
                        <a:lnSpc>
                          <a:spcPts val="22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noProof="1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	</a:t>
                      </a:r>
                      <a:r>
                        <a:rPr lang="id-ID" sz="1600" b="1" u="sng" noProof="1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if</a:t>
                      </a:r>
                      <a:r>
                        <a:rPr lang="id-ID" sz="1600" noProof="1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 (nama_array[i] = data_cari)</a:t>
                      </a:r>
                    </a:p>
                    <a:p>
                      <a:pPr marL="514350" indent="-514350">
                        <a:lnSpc>
                          <a:spcPts val="22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noProof="1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	</a:t>
                      </a:r>
                      <a:r>
                        <a:rPr lang="id-ID" sz="1600" b="1" u="sng" noProof="1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then</a:t>
                      </a:r>
                    </a:p>
                    <a:p>
                      <a:pPr marL="514350" indent="-514350">
                        <a:lnSpc>
                          <a:spcPts val="22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noProof="1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		</a:t>
                      </a:r>
                      <a:r>
                        <a:rPr lang="id-ID" sz="1600" b="1" u="sng" noProof="1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output</a:t>
                      </a:r>
                      <a:r>
                        <a:rPr lang="id-ID" sz="1600" noProof="1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(data_cari,’ ditemukan pada indeks ke-’,i)</a:t>
                      </a:r>
                    </a:p>
                    <a:p>
                      <a:pPr marL="514350" indent="-514350">
                        <a:lnSpc>
                          <a:spcPts val="22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noProof="1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	</a:t>
                      </a:r>
                      <a:r>
                        <a:rPr lang="id-ID" sz="1600" b="1" u="sng" noProof="1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else</a:t>
                      </a:r>
                    </a:p>
                    <a:p>
                      <a:pPr marL="514350" indent="-514350">
                        <a:lnSpc>
                          <a:spcPts val="22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noProof="1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		</a:t>
                      </a:r>
                      <a:r>
                        <a:rPr lang="id-ID" sz="1600" b="1" u="sng" noProof="1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outpu</a:t>
                      </a:r>
                      <a:r>
                        <a:rPr lang="id-ID" sz="1600" noProof="1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t(data_cari,’ tidak ditemukan’)</a:t>
                      </a:r>
                    </a:p>
                    <a:p>
                      <a:pPr marL="514350" indent="-514350">
                        <a:lnSpc>
                          <a:spcPts val="22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noProof="1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	</a:t>
                      </a:r>
                      <a:r>
                        <a:rPr lang="id-ID" sz="1600" b="1" u="sng" noProof="1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endif</a:t>
                      </a:r>
                    </a:p>
                    <a:p>
                      <a:pPr marL="514350" indent="-514350">
                        <a:lnSpc>
                          <a:spcPts val="22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b="1" u="sng" noProof="1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EndProcedure</a:t>
                      </a:r>
                      <a:endParaRPr lang="id-ID" sz="1600" b="1" u="sng" noProof="1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363487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6200000">
            <a:off x="-2146014" y="2450815"/>
            <a:ext cx="5486400" cy="1041969"/>
          </a:xfrm>
          <a:prstGeom prst="rect">
            <a:avLst/>
          </a:prstGeom>
          <a:noFill/>
        </p:spPr>
        <p:txBody>
          <a:bodyPr wrap="square" rtlCol="0" anchor="b" anchorCtr="0">
            <a:normAutofit/>
          </a:bodyPr>
          <a:lstStyle/>
          <a:p>
            <a:r>
              <a:rPr lang="id-ID" sz="3200" b="1" dirty="0" smtClean="0">
                <a:solidFill>
                  <a:prstClr val="white"/>
                </a:solidFill>
              </a:rPr>
              <a:t>Sequential Search Use Sentinel</a:t>
            </a:r>
            <a:endParaRPr lang="en-US" sz="3200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11424" y="1070430"/>
            <a:ext cx="6975376" cy="4724400"/>
          </a:xfrm>
          <a:prstGeom prst="rect">
            <a:avLst/>
          </a:prstGeom>
          <a:noFill/>
        </p:spPr>
        <p:txBody>
          <a:bodyPr wrap="square" rtlCol="0">
            <a:normAutofit fontScale="92500" lnSpcReduction="10000"/>
          </a:bodyPr>
          <a:lstStyle/>
          <a:p>
            <a:pPr marL="457200" indent="-457200">
              <a:lnSpc>
                <a:spcPct val="200000"/>
              </a:lnSpc>
              <a:buFont typeface="Arial" pitchFamily="34" charset="0"/>
              <a:buChar char="•"/>
            </a:pPr>
            <a:r>
              <a:rPr lang="id-ID" sz="2800" b="1" dirty="0" smtClean="0">
                <a:solidFill>
                  <a:srgbClr val="FF0000"/>
                </a:solidFill>
              </a:rPr>
              <a:t>Place </a:t>
            </a:r>
            <a:r>
              <a:rPr lang="id-ID" sz="2800" dirty="0" smtClean="0"/>
              <a:t>the data that want to be sought </a:t>
            </a:r>
            <a:r>
              <a:rPr lang="id-ID" sz="2800" b="1" dirty="0" smtClean="0">
                <a:solidFill>
                  <a:srgbClr val="FF0000"/>
                </a:solidFill>
              </a:rPr>
              <a:t>in sentinel</a:t>
            </a:r>
            <a:r>
              <a:rPr lang="id-ID" sz="2800" dirty="0" smtClean="0"/>
              <a:t>.</a:t>
            </a:r>
          </a:p>
          <a:p>
            <a:pPr marL="457200" indent="-457200">
              <a:lnSpc>
                <a:spcPct val="200000"/>
              </a:lnSpc>
              <a:buFont typeface="Arial" pitchFamily="34" charset="0"/>
              <a:buChar char="•"/>
            </a:pPr>
            <a:r>
              <a:rPr lang="id-ID" sz="2800" dirty="0" smtClean="0"/>
              <a:t>Sentinel is </a:t>
            </a:r>
            <a:r>
              <a:rPr lang="id-ID" sz="2800" b="1" dirty="0" smtClean="0">
                <a:solidFill>
                  <a:srgbClr val="FF0000"/>
                </a:solidFill>
              </a:rPr>
              <a:t>additional index </a:t>
            </a:r>
            <a:r>
              <a:rPr lang="id-ID" sz="2800" dirty="0" smtClean="0"/>
              <a:t>that was placed in </a:t>
            </a:r>
            <a:r>
              <a:rPr lang="id-ID" sz="2800" b="1" dirty="0" smtClean="0">
                <a:solidFill>
                  <a:srgbClr val="FF0000"/>
                </a:solidFill>
              </a:rPr>
              <a:t>max array + 1</a:t>
            </a:r>
            <a:r>
              <a:rPr lang="id-ID" sz="2800" dirty="0" smtClean="0"/>
              <a:t>.</a:t>
            </a:r>
          </a:p>
          <a:p>
            <a:pPr marL="457200" indent="-457200">
              <a:lnSpc>
                <a:spcPct val="200000"/>
              </a:lnSpc>
              <a:buFont typeface="Arial" pitchFamily="34" charset="0"/>
              <a:buChar char="•"/>
            </a:pPr>
            <a:r>
              <a:rPr lang="id-ID" sz="2800" dirty="0" smtClean="0"/>
              <a:t>If </a:t>
            </a:r>
            <a:r>
              <a:rPr lang="id-ID" sz="2800" b="1" dirty="0" smtClean="0">
                <a:solidFill>
                  <a:srgbClr val="FF0000"/>
                </a:solidFill>
              </a:rPr>
              <a:t>the data is found in sentinel </a:t>
            </a:r>
            <a:r>
              <a:rPr lang="id-ID" sz="2800" dirty="0" smtClean="0"/>
              <a:t>that means the result is </a:t>
            </a:r>
            <a:r>
              <a:rPr lang="id-ID" sz="2800" b="1" dirty="0" smtClean="0">
                <a:solidFill>
                  <a:srgbClr val="FF0000"/>
                </a:solidFill>
              </a:rPr>
              <a:t>data is not found </a:t>
            </a:r>
            <a:r>
              <a:rPr lang="id-ID" sz="2800" dirty="0" smtClean="0"/>
              <a:t>and vice versa. </a:t>
            </a:r>
          </a:p>
          <a:p>
            <a:pPr marL="457200" indent="-457200">
              <a:lnSpc>
                <a:spcPct val="200000"/>
              </a:lnSpc>
              <a:buFont typeface="Arial" pitchFamily="34" charset="0"/>
              <a:buChar char="•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3522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34622" y="76200"/>
            <a:ext cx="6651978" cy="734291"/>
          </a:xfrm>
        </p:spPr>
        <p:txBody>
          <a:bodyPr anchor="b">
            <a:normAutofit/>
          </a:bodyPr>
          <a:lstStyle/>
          <a:p>
            <a:pPr lvl="0">
              <a:spcBef>
                <a:spcPts val="0"/>
              </a:spcBef>
            </a:pPr>
            <a:r>
              <a:rPr lang="id-ID" b="1" dirty="0" smtClean="0">
                <a:solidFill>
                  <a:prstClr val="white"/>
                </a:solidFill>
                <a:ea typeface="+mn-ea"/>
                <a:cs typeface="+mn-cs"/>
              </a:rPr>
              <a:t>Ilustration of Seq. Search Use Sentinel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7543800" cy="5287963"/>
          </a:xfrm>
        </p:spPr>
        <p:txBody>
          <a:bodyPr>
            <a:noAutofit/>
          </a:bodyPr>
          <a:lstStyle/>
          <a:p>
            <a:pPr marL="225425" indent="-225425">
              <a:spcBef>
                <a:spcPts val="0"/>
              </a:spcBef>
              <a:buNone/>
            </a:pPr>
            <a:r>
              <a:rPr lang="id-ID" sz="2400" dirty="0" smtClean="0"/>
              <a:t>Data that was sought: 9</a:t>
            </a:r>
            <a:endParaRPr lang="en-US" sz="2400" dirty="0" smtClean="0"/>
          </a:p>
          <a:p>
            <a:pPr marL="514350" indent="-514350">
              <a:spcBef>
                <a:spcPts val="0"/>
              </a:spcBef>
              <a:buNone/>
            </a:pPr>
            <a:endParaRPr lang="id-ID" sz="2400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sz="2400" dirty="0"/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 smtClean="0"/>
              <a:t> </a:t>
            </a:r>
            <a:r>
              <a:rPr lang="id-ID" sz="2400" b="1" dirty="0" smtClean="0">
                <a:solidFill>
                  <a:srgbClr val="00B050"/>
                </a:solidFill>
              </a:rPr>
              <a:t>Number</a:t>
            </a:r>
          </a:p>
          <a:p>
            <a:pPr marL="514350" indent="-514350">
              <a:spcBef>
                <a:spcPts val="0"/>
              </a:spcBef>
              <a:buNone/>
            </a:pPr>
            <a:endParaRPr lang="id-ID" sz="2400" b="1" dirty="0">
              <a:solidFill>
                <a:srgbClr val="00B050"/>
              </a:solidFill>
            </a:endParaRPr>
          </a:p>
          <a:p>
            <a:pPr marL="514350" indent="-514350">
              <a:spcBef>
                <a:spcPts val="0"/>
              </a:spcBef>
              <a:buNone/>
            </a:pPr>
            <a:r>
              <a:rPr lang="id-ID" sz="2400" b="1" dirty="0" smtClean="0">
                <a:solidFill>
                  <a:srgbClr val="00B050"/>
                </a:solidFill>
              </a:rPr>
              <a:t>Result: </a:t>
            </a:r>
            <a:r>
              <a:rPr lang="id-ID" sz="2400" b="1" dirty="0">
                <a:solidFill>
                  <a:srgbClr val="00B050"/>
                </a:solidFill>
              </a:rPr>
              <a:t>Data was found in Number[3]</a:t>
            </a:r>
          </a:p>
          <a:p>
            <a:pPr marL="514350" indent="-514350">
              <a:spcBef>
                <a:spcPts val="0"/>
              </a:spcBef>
              <a:buNone/>
            </a:pPr>
            <a:endParaRPr lang="id-ID" sz="2400" b="1" dirty="0" smtClean="0">
              <a:solidFill>
                <a:srgbClr val="00B050"/>
              </a:solidFill>
            </a:endParaRPr>
          </a:p>
          <a:p>
            <a:pPr marL="514350" indent="-514350">
              <a:spcBef>
                <a:spcPts val="0"/>
              </a:spcBef>
              <a:buNone/>
            </a:pPr>
            <a:endParaRPr lang="id-ID" sz="2400" b="1" dirty="0">
              <a:solidFill>
                <a:srgbClr val="00B050"/>
              </a:solidFill>
            </a:endParaRPr>
          </a:p>
          <a:p>
            <a:pPr marL="514350" indent="-514350">
              <a:spcBef>
                <a:spcPts val="0"/>
              </a:spcBef>
              <a:buNone/>
            </a:pPr>
            <a:r>
              <a:rPr lang="id-ID" sz="2400" dirty="0"/>
              <a:t>Data that was sought: </a:t>
            </a:r>
            <a:r>
              <a:rPr lang="id-ID" sz="2400" dirty="0" smtClean="0"/>
              <a:t>10</a:t>
            </a:r>
            <a:endParaRPr lang="id-ID" sz="2400" b="1" dirty="0" smtClean="0">
              <a:solidFill>
                <a:srgbClr val="00B050"/>
              </a:solidFill>
            </a:endParaRPr>
          </a:p>
          <a:p>
            <a:pPr marL="514350" indent="-514350">
              <a:spcBef>
                <a:spcPts val="0"/>
              </a:spcBef>
              <a:buNone/>
            </a:pPr>
            <a:endParaRPr lang="id-ID" sz="2400" b="1" dirty="0">
              <a:solidFill>
                <a:srgbClr val="00B050"/>
              </a:solidFill>
            </a:endParaRPr>
          </a:p>
          <a:p>
            <a:pPr marL="514350" indent="-514350">
              <a:spcBef>
                <a:spcPts val="0"/>
              </a:spcBef>
              <a:buNone/>
            </a:pPr>
            <a:endParaRPr lang="id-ID" sz="2400" b="1" dirty="0" smtClean="0">
              <a:solidFill>
                <a:srgbClr val="00B050"/>
              </a:solidFill>
            </a:endParaRPr>
          </a:p>
          <a:p>
            <a:pPr marL="514350" indent="-514350">
              <a:spcBef>
                <a:spcPts val="0"/>
              </a:spcBef>
              <a:buNone/>
            </a:pPr>
            <a:r>
              <a:rPr lang="id-ID" sz="2400" b="1" dirty="0" smtClean="0">
                <a:solidFill>
                  <a:srgbClr val="00B050"/>
                </a:solidFill>
              </a:rPr>
              <a:t>Number</a:t>
            </a:r>
          </a:p>
          <a:p>
            <a:pPr marL="514350" indent="-514350">
              <a:spcBef>
                <a:spcPts val="0"/>
              </a:spcBef>
              <a:buNone/>
            </a:pPr>
            <a:endParaRPr lang="id-ID" sz="2400" b="1" dirty="0">
              <a:solidFill>
                <a:srgbClr val="00B050"/>
              </a:solidFill>
            </a:endParaRPr>
          </a:p>
          <a:p>
            <a:pPr marL="514350" indent="-514350">
              <a:spcBef>
                <a:spcPts val="0"/>
              </a:spcBef>
              <a:buNone/>
            </a:pPr>
            <a:r>
              <a:rPr lang="id-ID" sz="2400" b="1" dirty="0">
                <a:solidFill>
                  <a:srgbClr val="00B050"/>
                </a:solidFill>
              </a:rPr>
              <a:t>Result: Data was </a:t>
            </a:r>
            <a:r>
              <a:rPr lang="id-ID" sz="2400" b="1" dirty="0" smtClean="0">
                <a:solidFill>
                  <a:srgbClr val="00B050"/>
                </a:solidFill>
              </a:rPr>
              <a:t>not found</a:t>
            </a:r>
            <a:endParaRPr lang="id-ID" sz="2400" b="1" dirty="0">
              <a:solidFill>
                <a:srgbClr val="00B050"/>
              </a:solidFill>
            </a:endParaRPr>
          </a:p>
          <a:p>
            <a:pPr marL="514350" indent="-514350">
              <a:spcBef>
                <a:spcPts val="0"/>
              </a:spcBef>
              <a:buNone/>
            </a:pPr>
            <a:endParaRPr lang="en-US" sz="2400" b="1" dirty="0" smtClean="0">
              <a:solidFill>
                <a:srgbClr val="00B050"/>
              </a:solidFill>
            </a:endParaRP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/>
              <a:t>	</a:t>
            </a:r>
            <a:endParaRPr lang="en-US" sz="2400" dirty="0" smtClean="0"/>
          </a:p>
          <a:p>
            <a:pPr marL="747713" indent="0">
              <a:spcBef>
                <a:spcPts val="0"/>
              </a:spcBef>
              <a:buNone/>
            </a:pPr>
            <a:endParaRPr lang="en-US" sz="2400" dirty="0" smtClean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8436630"/>
              </p:ext>
            </p:extLst>
          </p:nvPr>
        </p:nvGraphicFramePr>
        <p:xfrm>
          <a:off x="2133600" y="2067561"/>
          <a:ext cx="6096000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9</a:t>
                      </a:r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[</a:t>
                      </a:r>
                      <a:r>
                        <a:rPr lang="en-US" sz="1600" dirty="0" smtClean="0"/>
                        <a:t>1</a:t>
                      </a:r>
                      <a:r>
                        <a:rPr lang="id-ID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[</a:t>
                      </a:r>
                      <a:r>
                        <a:rPr lang="en-US" sz="1600" dirty="0" smtClean="0"/>
                        <a:t>2</a:t>
                      </a:r>
                      <a:r>
                        <a:rPr lang="id-ID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[</a:t>
                      </a:r>
                      <a:r>
                        <a:rPr lang="en-US" sz="1600" dirty="0" smtClean="0"/>
                        <a:t>3</a:t>
                      </a:r>
                      <a:r>
                        <a:rPr lang="id-ID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[</a:t>
                      </a:r>
                      <a:r>
                        <a:rPr lang="en-US" sz="1600" dirty="0" smtClean="0"/>
                        <a:t>4</a:t>
                      </a:r>
                      <a:r>
                        <a:rPr lang="id-ID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[</a:t>
                      </a:r>
                      <a:r>
                        <a:rPr lang="en-US" sz="1600" dirty="0" smtClean="0"/>
                        <a:t>5</a:t>
                      </a:r>
                      <a:r>
                        <a:rPr lang="id-ID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b="1" dirty="0" smtClean="0">
                          <a:solidFill>
                            <a:srgbClr val="FF0000"/>
                          </a:solidFill>
                        </a:rPr>
                        <a:t>[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id-ID" sz="1600" b="1" dirty="0" smtClean="0">
                          <a:solidFill>
                            <a:srgbClr val="FF0000"/>
                          </a:solidFill>
                        </a:rPr>
                        <a:t>]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0" name="Straight Arrow Connector 19"/>
          <p:cNvCxnSpPr/>
          <p:nvPr/>
        </p:nvCxnSpPr>
        <p:spPr>
          <a:xfrm rot="16200000" flipV="1">
            <a:off x="7200900" y="1790700"/>
            <a:ext cx="4572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6553200" y="1371600"/>
            <a:ext cx="16764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sentinel</a:t>
            </a:r>
            <a:endParaRPr 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963114"/>
              </p:ext>
            </p:extLst>
          </p:nvPr>
        </p:nvGraphicFramePr>
        <p:xfrm>
          <a:off x="2133600" y="4963161"/>
          <a:ext cx="6096000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b="1" dirty="0" smtClean="0">
                          <a:solidFill>
                            <a:srgbClr val="C00000"/>
                          </a:solidFill>
                        </a:rPr>
                        <a:t>10</a:t>
                      </a:r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[</a:t>
                      </a:r>
                      <a:r>
                        <a:rPr lang="en-US" sz="1600" dirty="0" smtClean="0"/>
                        <a:t>1</a:t>
                      </a:r>
                      <a:r>
                        <a:rPr lang="id-ID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[</a:t>
                      </a:r>
                      <a:r>
                        <a:rPr lang="en-US" sz="1600" dirty="0" smtClean="0"/>
                        <a:t>2</a:t>
                      </a:r>
                      <a:r>
                        <a:rPr lang="id-ID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[</a:t>
                      </a:r>
                      <a:r>
                        <a:rPr lang="en-US" sz="1600" dirty="0" smtClean="0"/>
                        <a:t>3</a:t>
                      </a:r>
                      <a:r>
                        <a:rPr lang="id-ID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[</a:t>
                      </a:r>
                      <a:r>
                        <a:rPr lang="en-US" sz="1600" dirty="0" smtClean="0"/>
                        <a:t>4</a:t>
                      </a:r>
                      <a:r>
                        <a:rPr lang="id-ID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[</a:t>
                      </a:r>
                      <a:r>
                        <a:rPr lang="en-US" sz="1600" dirty="0" smtClean="0"/>
                        <a:t>5</a:t>
                      </a:r>
                      <a:r>
                        <a:rPr lang="id-ID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b="1" dirty="0" smtClean="0">
                          <a:solidFill>
                            <a:srgbClr val="FF0000"/>
                          </a:solidFill>
                        </a:rPr>
                        <a:t>[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id-ID" sz="1600" b="1" dirty="0" smtClean="0">
                          <a:solidFill>
                            <a:srgbClr val="FF0000"/>
                          </a:solidFill>
                        </a:rPr>
                        <a:t>]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3" name="Straight Arrow Connector 22"/>
          <p:cNvCxnSpPr/>
          <p:nvPr/>
        </p:nvCxnSpPr>
        <p:spPr>
          <a:xfrm rot="16200000" flipV="1">
            <a:off x="7200900" y="4686300"/>
            <a:ext cx="4572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553200" y="4267200"/>
            <a:ext cx="16764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sentinel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65395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34622" y="76200"/>
            <a:ext cx="6651978" cy="734291"/>
          </a:xfrm>
        </p:spPr>
        <p:txBody>
          <a:bodyPr anchor="b">
            <a:normAutofit/>
          </a:bodyPr>
          <a:lstStyle/>
          <a:p>
            <a:pPr lvl="0">
              <a:spcBef>
                <a:spcPts val="0"/>
              </a:spcBef>
            </a:pPr>
            <a:r>
              <a:rPr lang="en-US" b="1" dirty="0">
                <a:solidFill>
                  <a:prstClr val="white"/>
                </a:solidFill>
              </a:rPr>
              <a:t>S</a:t>
            </a:r>
            <a:r>
              <a:rPr lang="id-ID" b="1" dirty="0">
                <a:solidFill>
                  <a:prstClr val="white"/>
                </a:solidFill>
              </a:rPr>
              <a:t>equential Search </a:t>
            </a:r>
            <a:r>
              <a:rPr lang="id-ID" b="1" dirty="0" smtClean="0">
                <a:solidFill>
                  <a:prstClr val="white"/>
                </a:solidFill>
              </a:rPr>
              <a:t>Use Sentinel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2263855"/>
              </p:ext>
            </p:extLst>
          </p:nvPr>
        </p:nvGraphicFramePr>
        <p:xfrm>
          <a:off x="291664" y="1143000"/>
          <a:ext cx="8610600" cy="5410200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518851"/>
                <a:gridCol w="8091749"/>
              </a:tblGrid>
              <a:tr h="5410200">
                <a:tc>
                  <a:txBody>
                    <a:bodyPr/>
                    <a:lstStyle/>
                    <a:p>
                      <a:pPr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id-ID" sz="1600" b="1" dirty="0" smtClean="0"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id-ID" sz="1600" b="1" dirty="0" smtClean="0"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id-ID" sz="1600" b="1" dirty="0" smtClean="0"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4</a:t>
                      </a:r>
                      <a:endParaRPr lang="id-ID" sz="1600" b="1" dirty="0" smtClean="0"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  <a:endParaRPr lang="id-ID" sz="1600" b="1" dirty="0" smtClean="0"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6</a:t>
                      </a:r>
                      <a:endParaRPr lang="id-ID" sz="1600" b="1" dirty="0" smtClean="0"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7</a:t>
                      </a:r>
                      <a:endParaRPr lang="id-ID" sz="1600" b="1" dirty="0" smtClean="0"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8</a:t>
                      </a:r>
                      <a:endParaRPr lang="id-ID" sz="1600" b="1" dirty="0" smtClean="0"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9</a:t>
                      </a:r>
                      <a:endParaRPr lang="id-ID" sz="1600" b="1" dirty="0" smtClean="0"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10</a:t>
                      </a:r>
                      <a:endParaRPr lang="id-ID" sz="1600" b="1" dirty="0" smtClean="0"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11</a:t>
                      </a:r>
                      <a:endParaRPr lang="id-ID" sz="1600" b="1" dirty="0" smtClean="0"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12</a:t>
                      </a:r>
                      <a:endParaRPr lang="id-ID" sz="1600" b="1" dirty="0" smtClean="0"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 smtClean="0">
                          <a:effectLst/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13</a:t>
                      </a:r>
                    </a:p>
                    <a:p>
                      <a:pPr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 smtClean="0">
                          <a:effectLst/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14</a:t>
                      </a:r>
                    </a:p>
                    <a:p>
                      <a:pPr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 smtClean="0">
                          <a:effectLst/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15</a:t>
                      </a:r>
                    </a:p>
                    <a:p>
                      <a:pPr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 smtClean="0">
                          <a:effectLst/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16</a:t>
                      </a:r>
                    </a:p>
                    <a:p>
                      <a:pPr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 smtClean="0">
                          <a:effectLst/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17</a:t>
                      </a:r>
                    </a:p>
                    <a:p>
                      <a:pPr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 smtClean="0">
                          <a:effectLst/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18</a:t>
                      </a:r>
                    </a:p>
                    <a:p>
                      <a:pPr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 smtClean="0">
                          <a:effectLst/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19</a:t>
                      </a:r>
                    </a:p>
                    <a:p>
                      <a:pPr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 smtClean="0">
                          <a:effectLst/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624138" indent="-2624138">
                        <a:lnSpc>
                          <a:spcPts val="21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b="1" u="sng" dirty="0" smtClean="0">
                          <a:latin typeface="Courier New" pitchFamily="49" charset="0"/>
                          <a:cs typeface="Courier New" pitchFamily="49" charset="0"/>
                        </a:rPr>
                        <a:t>Procedure</a:t>
                      </a:r>
                      <a:r>
                        <a:rPr lang="id-ID" sz="1600" dirty="0" smtClean="0">
                          <a:latin typeface="Courier New" pitchFamily="49" charset="0"/>
                          <a:cs typeface="Courier New" pitchFamily="49" charset="0"/>
                        </a:rPr>
                        <a:t>  SeqSearchSentinel (</a:t>
                      </a:r>
                      <a:r>
                        <a:rPr lang="id-ID" sz="1600" b="1" u="sng" dirty="0" smtClean="0">
                          <a:latin typeface="Courier New" pitchFamily="49" charset="0"/>
                          <a:cs typeface="Courier New" pitchFamily="49" charset="0"/>
                        </a:rPr>
                        <a:t>Input</a:t>
                      </a:r>
                      <a:r>
                        <a:rPr lang="id-ID" sz="1600" dirty="0" smtClean="0">
                          <a:latin typeface="Courier New" pitchFamily="49" charset="0"/>
                          <a:cs typeface="Courier New" pitchFamily="49" charset="0"/>
                        </a:rPr>
                        <a:t> nama_array:tipe_array)</a:t>
                      </a:r>
                    </a:p>
                    <a:p>
                      <a:pPr marL="514350" indent="-514350">
                        <a:lnSpc>
                          <a:spcPts val="21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dirty="0" smtClean="0">
                          <a:latin typeface="Courier New" pitchFamily="49" charset="0"/>
                          <a:cs typeface="Courier New" pitchFamily="49" charset="0"/>
                        </a:rPr>
                        <a:t>{I.S. : elemen array [1..maks_array] sudah terdefinisi}</a:t>
                      </a:r>
                    </a:p>
                    <a:p>
                      <a:pPr marL="514350" indent="-514350">
                        <a:lnSpc>
                          <a:spcPts val="21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dirty="0" smtClean="0">
                          <a:latin typeface="Courier New" pitchFamily="49" charset="0"/>
                          <a:cs typeface="Courier New" pitchFamily="49" charset="0"/>
                        </a:rPr>
                        <a:t>{F.S. : </a:t>
                      </a:r>
                      <a:r>
                        <a:rPr lang="id-ID" sz="1600" noProof="1" smtClean="0">
                          <a:latin typeface="Courier New" pitchFamily="49" charset="0"/>
                          <a:cs typeface="Courier New" pitchFamily="49" charset="0"/>
                        </a:rPr>
                        <a:t>menampilkan hasil pencarian (ditemukan/tidak)</a:t>
                      </a:r>
                      <a:r>
                        <a:rPr lang="id-ID" sz="1600" dirty="0" smtClean="0">
                          <a:latin typeface="Courier New" pitchFamily="49" charset="0"/>
                          <a:cs typeface="Courier New" pitchFamily="49" charset="0"/>
                        </a:rPr>
                        <a:t>}</a:t>
                      </a:r>
                    </a:p>
                    <a:p>
                      <a:pPr marL="514350" indent="-514350">
                        <a:lnSpc>
                          <a:spcPts val="21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b="1" u="sng" dirty="0" smtClean="0">
                          <a:latin typeface="Courier New" pitchFamily="49" charset="0"/>
                          <a:cs typeface="Courier New" pitchFamily="49" charset="0"/>
                        </a:rPr>
                        <a:t>Kamus:</a:t>
                      </a:r>
                    </a:p>
                    <a:p>
                      <a:pPr marL="514350" indent="-514350">
                        <a:lnSpc>
                          <a:spcPts val="21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b="1" dirty="0" smtClean="0">
                          <a:latin typeface="Courier New" pitchFamily="49" charset="0"/>
                          <a:cs typeface="Courier New" pitchFamily="49" charset="0"/>
                        </a:rPr>
                        <a:t>	</a:t>
                      </a:r>
                      <a:r>
                        <a:rPr lang="id-ID" sz="1600" dirty="0" smtClean="0">
                          <a:latin typeface="Courier New" pitchFamily="49" charset="0"/>
                          <a:cs typeface="Courier New" pitchFamily="49" charset="0"/>
                        </a:rPr>
                        <a:t>i :</a:t>
                      </a:r>
                      <a:r>
                        <a:rPr lang="id-ID" sz="1600" b="1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id-ID" sz="1600" b="1" u="sng" dirty="0" smtClean="0">
                          <a:latin typeface="Courier New" pitchFamily="49" charset="0"/>
                          <a:cs typeface="Courier New" pitchFamily="49" charset="0"/>
                        </a:rPr>
                        <a:t>integer</a:t>
                      </a:r>
                    </a:p>
                    <a:p>
                      <a:pPr marL="514350" indent="-514350">
                        <a:lnSpc>
                          <a:spcPts val="21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dirty="0" smtClean="0">
                          <a:latin typeface="Courier New" pitchFamily="49" charset="0"/>
                          <a:cs typeface="Courier New" pitchFamily="49" charset="0"/>
                        </a:rPr>
                        <a:t>	data_cari  :  tipedata</a:t>
                      </a:r>
                    </a:p>
                    <a:p>
                      <a:pPr marL="514350" indent="-514350">
                        <a:lnSpc>
                          <a:spcPts val="21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b="1" u="sng" dirty="0" smtClean="0">
                          <a:latin typeface="Courier New" pitchFamily="49" charset="0"/>
                          <a:cs typeface="Courier New" pitchFamily="49" charset="0"/>
                        </a:rPr>
                        <a:t>Algoritma:</a:t>
                      </a:r>
                    </a:p>
                    <a:p>
                      <a:pPr marL="514350" indent="-514350">
                        <a:lnSpc>
                          <a:spcPts val="21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dirty="0" smtClean="0">
                          <a:latin typeface="Courier New" pitchFamily="49" charset="0"/>
                          <a:cs typeface="Courier New" pitchFamily="49" charset="0"/>
                        </a:rPr>
                        <a:t>	</a:t>
                      </a:r>
                      <a:r>
                        <a:rPr lang="id-ID" sz="1600" b="1" u="sng" dirty="0" smtClean="0">
                          <a:latin typeface="Courier New" pitchFamily="49" charset="0"/>
                          <a:cs typeface="Courier New" pitchFamily="49" charset="0"/>
                        </a:rPr>
                        <a:t>input</a:t>
                      </a:r>
                      <a:r>
                        <a:rPr lang="id-ID" sz="1600" dirty="0" smtClean="0">
                          <a:latin typeface="Courier New" pitchFamily="49" charset="0"/>
                          <a:cs typeface="Courier New" pitchFamily="49" charset="0"/>
                        </a:rPr>
                        <a:t>(data_cari)</a:t>
                      </a:r>
                    </a:p>
                    <a:p>
                      <a:pPr marL="514350" indent="-514350">
                        <a:lnSpc>
                          <a:spcPts val="21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dirty="0" smtClean="0">
                          <a:latin typeface="Courier New" pitchFamily="49" charset="0"/>
                          <a:cs typeface="Courier New" pitchFamily="49" charset="0"/>
                        </a:rPr>
                        <a:t>	i </a:t>
                      </a:r>
                      <a:r>
                        <a:rPr lang="id-ID" sz="160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 1</a:t>
                      </a:r>
                    </a:p>
                    <a:p>
                      <a:pPr marL="514350" indent="-514350">
                        <a:lnSpc>
                          <a:spcPts val="21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	nama_array(maks_array + 1)  data_cari</a:t>
                      </a:r>
                    </a:p>
                    <a:p>
                      <a:pPr marL="514350" indent="-514350">
                        <a:lnSpc>
                          <a:spcPts val="21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	</a:t>
                      </a:r>
                      <a:r>
                        <a:rPr lang="id-ID" sz="1600" b="1" u="sng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while</a:t>
                      </a:r>
                      <a:r>
                        <a:rPr lang="id-ID" sz="160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 (nama_array [i] ≠ data_cari) </a:t>
                      </a:r>
                      <a:r>
                        <a:rPr lang="id-ID" sz="1600" b="1" u="sng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do</a:t>
                      </a:r>
                    </a:p>
                    <a:p>
                      <a:pPr marL="514350" indent="-514350">
                        <a:lnSpc>
                          <a:spcPts val="21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		i  i + 1</a:t>
                      </a:r>
                    </a:p>
                    <a:p>
                      <a:pPr marL="514350" indent="-514350">
                        <a:lnSpc>
                          <a:spcPts val="21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	</a:t>
                      </a:r>
                      <a:r>
                        <a:rPr lang="id-ID" sz="1600" b="1" u="sng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endwhile</a:t>
                      </a:r>
                    </a:p>
                    <a:p>
                      <a:pPr marL="514350" indent="-514350">
                        <a:lnSpc>
                          <a:spcPts val="21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	</a:t>
                      </a:r>
                      <a:r>
                        <a:rPr lang="id-ID" sz="1600" b="1" u="sng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if</a:t>
                      </a:r>
                      <a:r>
                        <a:rPr lang="id-ID" sz="160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 (i &lt; maks_array+1)</a:t>
                      </a:r>
                    </a:p>
                    <a:p>
                      <a:pPr marL="514350" indent="-514350">
                        <a:lnSpc>
                          <a:spcPts val="21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	</a:t>
                      </a:r>
                      <a:r>
                        <a:rPr lang="id-ID" sz="1600" b="1" u="sng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then</a:t>
                      </a:r>
                    </a:p>
                    <a:p>
                      <a:pPr marL="514350" indent="-514350">
                        <a:lnSpc>
                          <a:spcPts val="21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		</a:t>
                      </a:r>
                      <a:r>
                        <a:rPr lang="id-ID" sz="1600" b="1" u="sng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output</a:t>
                      </a:r>
                      <a:r>
                        <a:rPr lang="id-ID" sz="160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(data_cari,’ ditemukan pada indeks ke-’,i)</a:t>
                      </a:r>
                    </a:p>
                    <a:p>
                      <a:pPr marL="514350" indent="-514350">
                        <a:lnSpc>
                          <a:spcPts val="21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	</a:t>
                      </a:r>
                      <a:r>
                        <a:rPr lang="id-ID" sz="1600" b="1" u="sng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else</a:t>
                      </a:r>
                    </a:p>
                    <a:p>
                      <a:pPr marL="514350" indent="-514350">
                        <a:lnSpc>
                          <a:spcPts val="21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		</a:t>
                      </a:r>
                      <a:r>
                        <a:rPr lang="id-ID" sz="1600" b="1" u="sng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outpu</a:t>
                      </a:r>
                      <a:r>
                        <a:rPr lang="id-ID" sz="160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t(data_cari,’ tidak ditemukan’)</a:t>
                      </a:r>
                    </a:p>
                    <a:p>
                      <a:pPr marL="514350" indent="-514350">
                        <a:lnSpc>
                          <a:spcPts val="21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	</a:t>
                      </a:r>
                      <a:r>
                        <a:rPr lang="id-ID" sz="1600" b="1" u="sng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endif</a:t>
                      </a:r>
                    </a:p>
                    <a:p>
                      <a:pPr marL="514350" indent="-514350">
                        <a:lnSpc>
                          <a:spcPts val="21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600" b="1" u="sng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EndProcedure</a:t>
                      </a:r>
                      <a:endParaRPr lang="id-ID" sz="1600" b="1" u="sng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528696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6200000">
            <a:off x="-2146014" y="2450815"/>
            <a:ext cx="5486400" cy="1041969"/>
          </a:xfrm>
          <a:prstGeom prst="rect">
            <a:avLst/>
          </a:prstGeom>
          <a:noFill/>
        </p:spPr>
        <p:txBody>
          <a:bodyPr wrap="square" rtlCol="0" anchor="b" anchorCtr="0">
            <a:normAutofit/>
          </a:bodyPr>
          <a:lstStyle/>
          <a:p>
            <a:r>
              <a:rPr lang="id-ID" sz="3200" b="1" dirty="0" smtClean="0">
                <a:solidFill>
                  <a:prstClr val="white"/>
                </a:solidFill>
              </a:rPr>
              <a:t>Sequential Search Use Boolean</a:t>
            </a:r>
            <a:endParaRPr lang="en-US" sz="3200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11424" y="1908630"/>
            <a:ext cx="6975376" cy="281577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457200" indent="-457200">
              <a:lnSpc>
                <a:spcPct val="200000"/>
              </a:lnSpc>
              <a:buFont typeface="Arial" pitchFamily="34" charset="0"/>
              <a:buChar char="•"/>
            </a:pPr>
            <a:r>
              <a:rPr lang="id-ID" sz="2800" dirty="0" smtClean="0"/>
              <a:t>Its searching process is similar with another sequential search method.</a:t>
            </a:r>
            <a:endParaRPr lang="id-ID" sz="4000" dirty="0"/>
          </a:p>
          <a:p>
            <a:pPr marL="457200" indent="-457200">
              <a:lnSpc>
                <a:spcPct val="200000"/>
              </a:lnSpc>
              <a:buFont typeface="Arial" pitchFamily="34" charset="0"/>
              <a:buChar char="•"/>
            </a:pPr>
            <a:r>
              <a:rPr lang="id-ID" sz="2800" dirty="0"/>
              <a:t>Involves one boolean variable.</a:t>
            </a:r>
          </a:p>
        </p:txBody>
      </p:sp>
    </p:spTree>
    <p:extLst>
      <p:ext uri="{BB962C8B-B14F-4D97-AF65-F5344CB8AC3E}">
        <p14:creationId xmlns:p14="http://schemas.microsoft.com/office/powerpoint/2010/main" val="3346207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34622" y="76200"/>
            <a:ext cx="6651978" cy="734291"/>
          </a:xfrm>
        </p:spPr>
        <p:txBody>
          <a:bodyPr anchor="b">
            <a:normAutofit/>
          </a:bodyPr>
          <a:lstStyle/>
          <a:p>
            <a:pPr lvl="0">
              <a:spcBef>
                <a:spcPts val="0"/>
              </a:spcBef>
            </a:pPr>
            <a:r>
              <a:rPr lang="id-ID" b="1" dirty="0" smtClean="0">
                <a:solidFill>
                  <a:prstClr val="white"/>
                </a:solidFill>
                <a:ea typeface="+mn-ea"/>
                <a:cs typeface="+mn-cs"/>
              </a:rPr>
              <a:t>Ilustration of Seq. Search Use Boolean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772400" cy="4343400"/>
          </a:xfrm>
        </p:spPr>
        <p:txBody>
          <a:bodyPr>
            <a:noAutofit/>
          </a:bodyPr>
          <a:lstStyle/>
          <a:p>
            <a:pPr marL="284163" indent="-284163">
              <a:spcBef>
                <a:spcPts val="0"/>
              </a:spcBef>
              <a:buNone/>
            </a:pPr>
            <a:r>
              <a:rPr lang="en-US" sz="2400" dirty="0" smtClean="0"/>
              <a:t>	</a:t>
            </a:r>
            <a:r>
              <a:rPr lang="id-ID" sz="2400" dirty="0" smtClean="0"/>
              <a:t>Given an array to be processed</a:t>
            </a:r>
            <a:r>
              <a:rPr lang="en-US" sz="2400" dirty="0" smtClean="0"/>
              <a:t>:</a:t>
            </a:r>
          </a:p>
          <a:p>
            <a:pPr marL="284163" indent="-284163">
              <a:spcBef>
                <a:spcPts val="0"/>
              </a:spcBef>
              <a:buNone/>
            </a:pPr>
            <a:endParaRPr lang="en-US" sz="2400" dirty="0"/>
          </a:p>
          <a:p>
            <a:pPr marL="284163" indent="-284163">
              <a:spcBef>
                <a:spcPts val="0"/>
              </a:spcBef>
              <a:buNone/>
            </a:pPr>
            <a:r>
              <a:rPr lang="en-US" sz="2400" dirty="0" smtClean="0"/>
              <a:t>    </a:t>
            </a:r>
            <a:r>
              <a:rPr lang="id-ID" sz="2400" b="1" dirty="0" smtClean="0">
                <a:solidFill>
                  <a:srgbClr val="00B050"/>
                </a:solidFill>
              </a:rPr>
              <a:t>Number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r>
              <a:rPr lang="en-US" sz="2400" dirty="0"/>
              <a:t>	</a:t>
            </a:r>
            <a:endParaRPr lang="en-US" sz="2400" dirty="0" smtClean="0"/>
          </a:p>
          <a:p>
            <a:pPr marL="284163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284163" indent="0">
              <a:spcBef>
                <a:spcPts val="0"/>
              </a:spcBef>
              <a:buNone/>
            </a:pPr>
            <a:r>
              <a:rPr lang="en-US" sz="2400" dirty="0"/>
              <a:t>Data </a:t>
            </a:r>
            <a:r>
              <a:rPr lang="id-ID" sz="2400" dirty="0"/>
              <a:t>that want to be sought </a:t>
            </a:r>
            <a:r>
              <a:rPr lang="en-US" sz="2400" dirty="0" smtClean="0"/>
              <a:t>: </a:t>
            </a:r>
            <a:r>
              <a:rPr lang="en-US" sz="2400" b="1" dirty="0" smtClean="0">
                <a:solidFill>
                  <a:srgbClr val="FF0000"/>
                </a:solidFill>
              </a:rPr>
              <a:t>9</a:t>
            </a:r>
          </a:p>
          <a:p>
            <a:pPr marL="627063">
              <a:spcBef>
                <a:spcPts val="0"/>
              </a:spcBef>
            </a:pPr>
            <a:r>
              <a:rPr lang="en-US" sz="2400" dirty="0" smtClean="0"/>
              <a:t> </a:t>
            </a:r>
            <a:r>
              <a:rPr lang="id-ID" sz="2400" dirty="0" smtClean="0"/>
              <a:t>Number</a:t>
            </a:r>
            <a:r>
              <a:rPr lang="id-ID" sz="2400" dirty="0"/>
              <a:t>[</a:t>
            </a:r>
            <a:r>
              <a:rPr lang="en-US" sz="2400" dirty="0" smtClean="0"/>
              <a:t>1</a:t>
            </a:r>
            <a:r>
              <a:rPr lang="id-ID" sz="2400" dirty="0"/>
              <a:t>]</a:t>
            </a:r>
            <a:r>
              <a:rPr lang="en-US" sz="2400" dirty="0" smtClean="0"/>
              <a:t> = 9? </a:t>
            </a:r>
          </a:p>
          <a:p>
            <a:pPr marL="627063">
              <a:spcBef>
                <a:spcPts val="0"/>
              </a:spcBef>
            </a:pPr>
            <a:r>
              <a:rPr lang="id-ID" sz="2400" dirty="0"/>
              <a:t> </a:t>
            </a:r>
            <a:r>
              <a:rPr lang="id-ID" sz="2400" dirty="0" smtClean="0"/>
              <a:t>Number</a:t>
            </a:r>
            <a:r>
              <a:rPr lang="id-ID" sz="2400" dirty="0"/>
              <a:t>[</a:t>
            </a:r>
            <a:r>
              <a:rPr lang="en-US" sz="2400" dirty="0" smtClean="0"/>
              <a:t>2</a:t>
            </a:r>
            <a:r>
              <a:rPr lang="id-ID" sz="2400" dirty="0"/>
              <a:t>]</a:t>
            </a:r>
            <a:r>
              <a:rPr lang="en-US" sz="2400" dirty="0" smtClean="0"/>
              <a:t> = 9? </a:t>
            </a:r>
          </a:p>
          <a:p>
            <a:pPr marL="627063">
              <a:spcBef>
                <a:spcPts val="0"/>
              </a:spcBef>
            </a:pPr>
            <a:r>
              <a:rPr lang="id-ID" sz="2400" dirty="0"/>
              <a:t> </a:t>
            </a:r>
            <a:r>
              <a:rPr lang="id-ID" sz="2400" dirty="0" smtClean="0"/>
              <a:t>Number</a:t>
            </a:r>
            <a:r>
              <a:rPr lang="id-ID" sz="2400" dirty="0"/>
              <a:t>[</a:t>
            </a:r>
            <a:r>
              <a:rPr lang="en-US" sz="2400" dirty="0" smtClean="0"/>
              <a:t>3</a:t>
            </a:r>
            <a:r>
              <a:rPr lang="id-ID" sz="2400" dirty="0"/>
              <a:t>]</a:t>
            </a:r>
            <a:r>
              <a:rPr lang="en-US" sz="2400" dirty="0" smtClean="0"/>
              <a:t> = 9? </a:t>
            </a:r>
          </a:p>
          <a:p>
            <a:pPr marL="284163" indent="0">
              <a:spcBef>
                <a:spcPts val="0"/>
              </a:spcBef>
              <a:buNone/>
            </a:pPr>
            <a:r>
              <a:rPr lang="en-US" sz="2400" dirty="0"/>
              <a:t>	</a:t>
            </a:r>
            <a:endParaRPr lang="en-US" sz="2400" dirty="0" smtClean="0"/>
          </a:p>
          <a:p>
            <a:pPr marL="284163" indent="0" algn="just">
              <a:spcBef>
                <a:spcPts val="0"/>
              </a:spcBef>
              <a:buNone/>
            </a:pPr>
            <a:r>
              <a:rPr lang="id-ID" sz="2400" dirty="0" smtClean="0"/>
              <a:t>Result:</a:t>
            </a:r>
            <a:r>
              <a:rPr lang="en-US" sz="2400" dirty="0" smtClean="0"/>
              <a:t> </a:t>
            </a:r>
            <a:r>
              <a:rPr lang="id-ID" sz="2400" b="1" dirty="0" smtClean="0">
                <a:solidFill>
                  <a:srgbClr val="FF0000"/>
                </a:solidFill>
              </a:rPr>
              <a:t>9 is found in number[3]</a:t>
            </a:r>
            <a:endParaRPr lang="en-US" sz="2400" dirty="0" smtClean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3327367"/>
              </p:ext>
            </p:extLst>
          </p:nvPr>
        </p:nvGraphicFramePr>
        <p:xfrm>
          <a:off x="2340426" y="2209800"/>
          <a:ext cx="541020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2040"/>
                <a:gridCol w="1082040"/>
                <a:gridCol w="1082040"/>
                <a:gridCol w="1082040"/>
                <a:gridCol w="108204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[</a:t>
                      </a:r>
                      <a:r>
                        <a:rPr lang="en-US" sz="1600" dirty="0" smtClean="0"/>
                        <a:t>1</a:t>
                      </a:r>
                      <a:r>
                        <a:rPr lang="id-ID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[</a:t>
                      </a:r>
                      <a:r>
                        <a:rPr lang="en-US" sz="1600" dirty="0" smtClean="0"/>
                        <a:t>2</a:t>
                      </a:r>
                      <a:r>
                        <a:rPr lang="id-ID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[</a:t>
                      </a:r>
                      <a:r>
                        <a:rPr lang="en-US" sz="1600" dirty="0" smtClean="0"/>
                        <a:t>3</a:t>
                      </a:r>
                      <a:r>
                        <a:rPr lang="id-ID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[</a:t>
                      </a:r>
                      <a:r>
                        <a:rPr lang="en-US" sz="1600" dirty="0" smtClean="0"/>
                        <a:t>4</a:t>
                      </a:r>
                      <a:r>
                        <a:rPr lang="id-ID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[</a:t>
                      </a:r>
                      <a:r>
                        <a:rPr lang="en-US" sz="1600" dirty="0" smtClean="0"/>
                        <a:t>5</a:t>
                      </a:r>
                      <a:r>
                        <a:rPr lang="id-ID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505200" y="3839028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FOUND </a:t>
            </a:r>
            <a:r>
              <a:rPr lang="id-ID" dirty="0" smtClean="0">
                <a:sym typeface="Wingdings" pitchFamily="2" charset="2"/>
              </a:rPr>
              <a:t> FALSE</a:t>
            </a:r>
            <a:endParaRPr lang="en-US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05200" y="4199324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FOUND </a:t>
            </a:r>
            <a:r>
              <a:rPr lang="id-ID" dirty="0">
                <a:sym typeface="Wingdings" pitchFamily="2" charset="2"/>
              </a:rPr>
              <a:t> FALSE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505200" y="4567535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FOUND </a:t>
            </a:r>
            <a:r>
              <a:rPr lang="id-ID" dirty="0">
                <a:sym typeface="Wingdings" pitchFamily="2" charset="2"/>
              </a:rPr>
              <a:t> </a:t>
            </a:r>
            <a:r>
              <a:rPr lang="id-ID" dirty="0" smtClean="0">
                <a:sym typeface="Wingdings" pitchFamily="2" charset="2"/>
              </a:rPr>
              <a:t>TRUE </a:t>
            </a:r>
            <a:r>
              <a:rPr lang="id-ID" dirty="0" smtClean="0"/>
              <a:t>(STOP SEARCH)</a:t>
            </a:r>
            <a:endParaRPr lang="en-US" dirty="0"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5029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34622" y="76200"/>
            <a:ext cx="6651978" cy="734291"/>
          </a:xfrm>
        </p:spPr>
        <p:txBody>
          <a:bodyPr anchor="b">
            <a:normAutofit/>
          </a:bodyPr>
          <a:lstStyle/>
          <a:p>
            <a:pPr lvl="0">
              <a:spcBef>
                <a:spcPts val="0"/>
              </a:spcBef>
            </a:pPr>
            <a:r>
              <a:rPr lang="en-US" b="1" dirty="0">
                <a:solidFill>
                  <a:prstClr val="white"/>
                </a:solidFill>
              </a:rPr>
              <a:t>S</a:t>
            </a:r>
            <a:r>
              <a:rPr lang="id-ID" b="1" dirty="0">
                <a:solidFill>
                  <a:prstClr val="white"/>
                </a:solidFill>
              </a:rPr>
              <a:t>equential Search </a:t>
            </a:r>
            <a:r>
              <a:rPr lang="id-ID" b="1" dirty="0" smtClean="0">
                <a:solidFill>
                  <a:prstClr val="white"/>
                </a:solidFill>
              </a:rPr>
              <a:t>Use Sentinel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8094305"/>
              </p:ext>
            </p:extLst>
          </p:nvPr>
        </p:nvGraphicFramePr>
        <p:xfrm>
          <a:off x="291664" y="1066800"/>
          <a:ext cx="8610600" cy="5715000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518851"/>
                <a:gridCol w="8091749"/>
              </a:tblGrid>
              <a:tr h="5715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id-ID" sz="1400" b="1" dirty="0" smtClean="0"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id-ID" sz="1400" b="1" dirty="0" smtClean="0"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id-ID" sz="1400" b="1" dirty="0" smtClean="0"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4</a:t>
                      </a:r>
                      <a:endParaRPr lang="id-ID" sz="1400" b="1" dirty="0" smtClean="0"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  <a:endParaRPr lang="id-ID" sz="1400" b="1" dirty="0" smtClean="0"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6</a:t>
                      </a:r>
                      <a:endParaRPr lang="id-ID" sz="1400" b="1" dirty="0" smtClean="0"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7</a:t>
                      </a:r>
                      <a:endParaRPr lang="id-ID" sz="1400" b="1" dirty="0" smtClean="0"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8</a:t>
                      </a:r>
                      <a:endParaRPr lang="id-ID" sz="1400" b="1" dirty="0" smtClean="0"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9</a:t>
                      </a:r>
                      <a:endParaRPr lang="id-ID" sz="1400" b="1" dirty="0" smtClean="0"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10</a:t>
                      </a:r>
                      <a:endParaRPr lang="id-ID" sz="1400" b="1" dirty="0" smtClean="0"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11</a:t>
                      </a:r>
                      <a:endParaRPr lang="id-ID" sz="1400" b="1" dirty="0" smtClean="0"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12</a:t>
                      </a:r>
                      <a:endParaRPr lang="id-ID" sz="1400" b="1" dirty="0" smtClean="0"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400" b="1" dirty="0" smtClean="0">
                          <a:effectLst/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13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400" b="1" dirty="0" smtClean="0">
                          <a:effectLst/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14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400" b="1" dirty="0" smtClean="0">
                          <a:effectLst/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15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400" b="1" dirty="0" smtClean="0">
                          <a:effectLst/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16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400" b="1" dirty="0" smtClean="0">
                          <a:effectLst/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17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400" b="1" dirty="0" smtClean="0">
                          <a:effectLst/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18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400" b="1" dirty="0" smtClean="0">
                          <a:effectLst/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19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400" b="1" dirty="0" smtClean="0">
                          <a:effectLst/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20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400" b="1" dirty="0" smtClean="0">
                          <a:effectLst/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21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400" b="1" dirty="0" smtClean="0">
                          <a:effectLst/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22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400" b="1" dirty="0" smtClean="0">
                          <a:effectLst/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23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400" b="1" dirty="0" smtClean="0">
                          <a:effectLst/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24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400" b="1" dirty="0" smtClean="0">
                          <a:effectLst/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25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400" b="1" dirty="0" smtClean="0">
                          <a:effectLst/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624138" indent="-2624138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400" b="1" u="sng" noProof="0" dirty="0" smtClean="0">
                          <a:latin typeface="Courier New" pitchFamily="49" charset="0"/>
                          <a:cs typeface="Courier New" pitchFamily="49" charset="0"/>
                        </a:rPr>
                        <a:t>Procedure</a:t>
                      </a:r>
                      <a:r>
                        <a:rPr lang="id-ID" sz="1400" noProof="0" dirty="0" smtClean="0">
                          <a:latin typeface="Courier New" pitchFamily="49" charset="0"/>
                          <a:cs typeface="Courier New" pitchFamily="49" charset="0"/>
                        </a:rPr>
                        <a:t> SeqSearchBoolean (</a:t>
                      </a:r>
                      <a:r>
                        <a:rPr lang="id-ID" sz="1400" b="1" u="sng" noProof="0" dirty="0" smtClean="0">
                          <a:latin typeface="Courier New" pitchFamily="49" charset="0"/>
                          <a:cs typeface="Courier New" pitchFamily="49" charset="0"/>
                        </a:rPr>
                        <a:t>Input</a:t>
                      </a:r>
                      <a:r>
                        <a:rPr lang="id-ID" sz="1400" noProof="0" dirty="0" smtClean="0">
                          <a:latin typeface="Courier New" pitchFamily="49" charset="0"/>
                          <a:cs typeface="Courier New" pitchFamily="49" charset="0"/>
                        </a:rPr>
                        <a:t> nama_array:tipe_array)</a:t>
                      </a:r>
                    </a:p>
                    <a:p>
                      <a:pPr marL="514350" indent="-51435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400" noProof="0" dirty="0" smtClean="0">
                          <a:latin typeface="Courier New" pitchFamily="49" charset="0"/>
                          <a:cs typeface="Courier New" pitchFamily="49" charset="0"/>
                        </a:rPr>
                        <a:t>{I.S. : elemen array [1..maks_array] sudah terdefinisi}</a:t>
                      </a:r>
                    </a:p>
                    <a:p>
                      <a:pPr marL="514350" indent="-51435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400" noProof="0" dirty="0" smtClean="0">
                          <a:latin typeface="Courier New" pitchFamily="49" charset="0"/>
                          <a:cs typeface="Courier New" pitchFamily="49" charset="0"/>
                        </a:rPr>
                        <a:t>{F.S. : menampilkan data yg dicari ditemukan atau tidak ditemukan}</a:t>
                      </a:r>
                    </a:p>
                    <a:p>
                      <a:pPr marL="514350" indent="-51435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400" b="1" u="sng" noProof="0" dirty="0" smtClean="0">
                          <a:latin typeface="Courier New" pitchFamily="49" charset="0"/>
                          <a:cs typeface="Courier New" pitchFamily="49" charset="0"/>
                        </a:rPr>
                        <a:t>Kamus:</a:t>
                      </a:r>
                    </a:p>
                    <a:p>
                      <a:pPr marL="514350" indent="-51435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400" b="1" noProof="0" dirty="0" smtClean="0">
                          <a:latin typeface="Courier New" pitchFamily="49" charset="0"/>
                          <a:cs typeface="Courier New" pitchFamily="49" charset="0"/>
                        </a:rPr>
                        <a:t>	</a:t>
                      </a:r>
                      <a:r>
                        <a:rPr lang="id-ID" sz="1400" noProof="0" dirty="0" smtClean="0">
                          <a:latin typeface="Courier New" pitchFamily="49" charset="0"/>
                          <a:cs typeface="Courier New" pitchFamily="49" charset="0"/>
                        </a:rPr>
                        <a:t>i :</a:t>
                      </a:r>
                      <a:r>
                        <a:rPr lang="id-ID" sz="1400" b="1" noProof="0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id-ID" sz="1400" b="1" u="sng" noProof="0" dirty="0" smtClean="0">
                          <a:latin typeface="Courier New" pitchFamily="49" charset="0"/>
                          <a:cs typeface="Courier New" pitchFamily="49" charset="0"/>
                        </a:rPr>
                        <a:t>integer</a:t>
                      </a:r>
                    </a:p>
                    <a:p>
                      <a:pPr marL="514350" indent="-51435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400" noProof="0" dirty="0" smtClean="0">
                          <a:latin typeface="Courier New" pitchFamily="49" charset="0"/>
                          <a:cs typeface="Courier New" pitchFamily="49" charset="0"/>
                        </a:rPr>
                        <a:t>	ketemu : </a:t>
                      </a:r>
                      <a:r>
                        <a:rPr lang="id-ID" sz="1400" b="1" u="sng" noProof="0" dirty="0" smtClean="0">
                          <a:latin typeface="Courier New" pitchFamily="49" charset="0"/>
                          <a:cs typeface="Courier New" pitchFamily="49" charset="0"/>
                        </a:rPr>
                        <a:t>boolean</a:t>
                      </a:r>
                    </a:p>
                    <a:p>
                      <a:pPr marL="514350" indent="-51435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400" noProof="0" dirty="0" smtClean="0">
                          <a:latin typeface="Courier New" pitchFamily="49" charset="0"/>
                          <a:cs typeface="Courier New" pitchFamily="49" charset="0"/>
                        </a:rPr>
                        <a:t>	data_cari : tipedata</a:t>
                      </a:r>
                    </a:p>
                    <a:p>
                      <a:pPr marL="514350" indent="-51435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400" b="1" u="sng" noProof="0" dirty="0" smtClean="0">
                          <a:latin typeface="Courier New" pitchFamily="49" charset="0"/>
                          <a:cs typeface="Courier New" pitchFamily="49" charset="0"/>
                        </a:rPr>
                        <a:t>Algoritma:</a:t>
                      </a:r>
                    </a:p>
                    <a:p>
                      <a:pPr marL="514350" indent="-51435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400" noProof="0" dirty="0" smtClean="0">
                          <a:latin typeface="Courier New" pitchFamily="49" charset="0"/>
                          <a:cs typeface="Courier New" pitchFamily="49" charset="0"/>
                        </a:rPr>
                        <a:t>	</a:t>
                      </a:r>
                      <a:r>
                        <a:rPr lang="id-ID" sz="1400" b="1" u="sng" noProof="0" dirty="0" smtClean="0">
                          <a:latin typeface="Courier New" pitchFamily="49" charset="0"/>
                          <a:cs typeface="Courier New" pitchFamily="49" charset="0"/>
                        </a:rPr>
                        <a:t>input</a:t>
                      </a:r>
                      <a:r>
                        <a:rPr lang="id-ID" sz="1400" noProof="0" dirty="0" smtClean="0">
                          <a:latin typeface="Courier New" pitchFamily="49" charset="0"/>
                          <a:cs typeface="Courier New" pitchFamily="49" charset="0"/>
                        </a:rPr>
                        <a:t>(data_cari)</a:t>
                      </a:r>
                    </a:p>
                    <a:p>
                      <a:pPr marL="514350" indent="-51435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400" noProof="0" dirty="0" smtClean="0">
                          <a:latin typeface="Courier New" pitchFamily="49" charset="0"/>
                          <a:cs typeface="Courier New" pitchFamily="49" charset="0"/>
                        </a:rPr>
                        <a:t>	i </a:t>
                      </a:r>
                      <a:r>
                        <a:rPr lang="id-ID" sz="140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 1</a:t>
                      </a:r>
                    </a:p>
                    <a:p>
                      <a:pPr marL="514350" indent="-51435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40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	ketemu  false</a:t>
                      </a:r>
                    </a:p>
                    <a:p>
                      <a:pPr marL="514350" indent="-51435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40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	</a:t>
                      </a:r>
                      <a:r>
                        <a:rPr lang="id-ID" sz="1400" b="1" u="sng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while</a:t>
                      </a:r>
                      <a:r>
                        <a:rPr lang="id-ID" sz="140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 (not ketemu) </a:t>
                      </a:r>
                      <a:r>
                        <a:rPr lang="id-ID" sz="1400" b="1" u="sng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and</a:t>
                      </a:r>
                      <a:r>
                        <a:rPr lang="id-ID" sz="140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 (i ≤ maks_array) </a:t>
                      </a:r>
                      <a:r>
                        <a:rPr lang="id-ID" sz="1400" b="1" u="sng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do</a:t>
                      </a:r>
                    </a:p>
                    <a:p>
                      <a:pPr marL="514350" indent="-51435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40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		</a:t>
                      </a:r>
                      <a:r>
                        <a:rPr lang="id-ID" sz="1400" b="1" u="sng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if</a:t>
                      </a:r>
                      <a:r>
                        <a:rPr lang="id-ID" sz="1400" u="none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(nama_var_array(i</a:t>
                      </a:r>
                      <a:r>
                        <a:rPr lang="id-ID" sz="140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) = data_cari)</a:t>
                      </a:r>
                    </a:p>
                    <a:p>
                      <a:pPr marL="514350" indent="-51435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40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		</a:t>
                      </a:r>
                      <a:r>
                        <a:rPr lang="id-ID" sz="1400" b="1" u="sng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then</a:t>
                      </a:r>
                    </a:p>
                    <a:p>
                      <a:pPr marL="514350" indent="-51435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40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		     ketemu   true</a:t>
                      </a:r>
                    </a:p>
                    <a:p>
                      <a:pPr marL="514350" indent="-51435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40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		</a:t>
                      </a:r>
                      <a:r>
                        <a:rPr lang="id-ID" sz="1400" b="1" u="sng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else</a:t>
                      </a:r>
                    </a:p>
                    <a:p>
                      <a:pPr marL="514350" indent="-51435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40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		     </a:t>
                      </a:r>
                      <a:r>
                        <a:rPr lang="id-ID" sz="1400" noProof="0" dirty="0" smtClean="0">
                          <a:latin typeface="Courier New" pitchFamily="49" charset="0"/>
                          <a:cs typeface="Courier New" pitchFamily="49" charset="0"/>
                        </a:rPr>
                        <a:t>i </a:t>
                      </a:r>
                      <a:r>
                        <a:rPr lang="id-ID" sz="140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 i + 1</a:t>
                      </a:r>
                    </a:p>
                    <a:p>
                      <a:pPr marL="514350" indent="-51435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40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		</a:t>
                      </a:r>
                      <a:r>
                        <a:rPr lang="id-ID" sz="1400" b="1" u="sng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endif</a:t>
                      </a:r>
                    </a:p>
                    <a:p>
                      <a:pPr marL="514350" indent="-51435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40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	</a:t>
                      </a:r>
                      <a:r>
                        <a:rPr lang="id-ID" sz="1400" b="1" u="sng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endwhile</a:t>
                      </a:r>
                    </a:p>
                    <a:p>
                      <a:pPr marL="514350" indent="-51435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40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	</a:t>
                      </a:r>
                      <a:r>
                        <a:rPr lang="id-ID" sz="1400" b="1" u="sng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if</a:t>
                      </a:r>
                      <a:r>
                        <a:rPr lang="id-ID" sz="140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 (ketemu)</a:t>
                      </a:r>
                    </a:p>
                    <a:p>
                      <a:pPr marL="514350" indent="-51435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40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	</a:t>
                      </a:r>
                      <a:r>
                        <a:rPr lang="id-ID" sz="1400" b="1" u="sng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then</a:t>
                      </a:r>
                    </a:p>
                    <a:p>
                      <a:pPr marL="514350" indent="-51435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40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		</a:t>
                      </a:r>
                      <a:r>
                        <a:rPr lang="id-ID" sz="1400" b="1" u="sng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output</a:t>
                      </a:r>
                      <a:r>
                        <a:rPr lang="id-ID" sz="140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(data_cari,’ ditemukan pada indeks ke-’,i)</a:t>
                      </a:r>
                    </a:p>
                    <a:p>
                      <a:pPr marL="514350" indent="-51435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40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	</a:t>
                      </a:r>
                      <a:r>
                        <a:rPr lang="id-ID" sz="1400" b="1" u="sng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else</a:t>
                      </a:r>
                    </a:p>
                    <a:p>
                      <a:pPr marL="514350" indent="-51435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40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		 </a:t>
                      </a:r>
                      <a:r>
                        <a:rPr lang="id-ID" sz="1400" b="1" u="sng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outpu</a:t>
                      </a:r>
                      <a:r>
                        <a:rPr lang="id-ID" sz="140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t(data_cari,’ tidak ditemukan’)</a:t>
                      </a:r>
                    </a:p>
                    <a:p>
                      <a:pPr marL="514350" indent="-51435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40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	</a:t>
                      </a:r>
                      <a:r>
                        <a:rPr lang="id-ID" sz="1400" b="1" u="sng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endif</a:t>
                      </a:r>
                    </a:p>
                    <a:p>
                      <a:pPr marL="514350" indent="-51435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id-ID" sz="1400" b="1" u="sng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EndProcedure</a:t>
                      </a:r>
                      <a:endParaRPr lang="id-ID" sz="1400" b="1" u="sng" noProof="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712801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762000" y="1946209"/>
            <a:ext cx="2057400" cy="2057400"/>
          </a:xfrm>
          <a:prstGeom prst="ellipse">
            <a:avLst/>
          </a:prstGeom>
          <a:gradFill flip="none" rotWithShape="1">
            <a:gsLst>
              <a:gs pos="5000">
                <a:srgbClr val="84D830"/>
              </a:gs>
              <a:gs pos="48000">
                <a:srgbClr val="7BCF27"/>
              </a:gs>
              <a:gs pos="100000">
                <a:srgbClr val="56901C"/>
              </a:gs>
            </a:gsLst>
            <a:path path="circle">
              <a:fillToRect l="50000" t="50000" r="50000" b="50000"/>
            </a:path>
            <a:tileRect/>
          </a:gradFill>
          <a:ln w="50800">
            <a:noFill/>
          </a:ln>
          <a:effectLst>
            <a:outerShdw blurRad="1524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1007328" y="1992354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      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57868" y="1592766"/>
            <a:ext cx="12192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0" b="1" dirty="0" smtClean="0">
                <a:solidFill>
                  <a:srgbClr val="65B131">
                    <a:alpha val="64000"/>
                  </a:srgbClr>
                </a:solidFill>
                <a:cs typeface="Arial" pitchFamily="34" charset="0"/>
              </a:rPr>
              <a:t>3</a:t>
            </a:r>
            <a:endParaRPr lang="en-US" sz="17000" b="1" dirty="0">
              <a:solidFill>
                <a:srgbClr val="65B131">
                  <a:alpha val="64000"/>
                </a:srgbClr>
              </a:solidFill>
              <a:cs typeface="Arial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id-ID" sz="4000" cap="none" dirty="0" smtClean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>Binary Search</a:t>
            </a:r>
            <a:endParaRPr lang="en-US" sz="28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pPr>
              <a:spcBef>
                <a:spcPts val="0"/>
              </a:spcBef>
            </a:pPr>
            <a:r>
              <a:rPr lang="id-ID" sz="17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Definition </a:t>
            </a:r>
            <a:r>
              <a:rPr lang="en-US" sz="17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and Structures of </a:t>
            </a:r>
            <a:r>
              <a:rPr lang="id-ID" sz="17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Binary Search</a:t>
            </a:r>
            <a:endParaRPr lang="en-US" sz="17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6200000">
            <a:off x="-2146014" y="2450815"/>
            <a:ext cx="5486400" cy="1041969"/>
          </a:xfrm>
          <a:prstGeom prst="rect">
            <a:avLst/>
          </a:prstGeom>
          <a:noFill/>
        </p:spPr>
        <p:txBody>
          <a:bodyPr wrap="square" rtlCol="0" anchor="b" anchorCtr="0">
            <a:normAutofit/>
          </a:bodyPr>
          <a:lstStyle/>
          <a:p>
            <a:r>
              <a:rPr lang="id-ID" sz="3200" b="1" dirty="0" smtClean="0">
                <a:solidFill>
                  <a:prstClr val="white"/>
                </a:solidFill>
              </a:rPr>
              <a:t>What is Binary Search</a:t>
            </a:r>
            <a:endParaRPr lang="en-US" sz="3200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70993" y="685800"/>
            <a:ext cx="6992008" cy="5626976"/>
          </a:xfrm>
          <a:prstGeom prst="rect">
            <a:avLst/>
          </a:prstGeom>
          <a:noFill/>
        </p:spPr>
        <p:txBody>
          <a:bodyPr wrap="square" rtlCol="0">
            <a:normAutofit fontScale="85000" lnSpcReduction="20000"/>
          </a:bodyPr>
          <a:lstStyle/>
          <a:p>
            <a:pPr marL="457200" indent="-457200">
              <a:lnSpc>
                <a:spcPct val="200000"/>
              </a:lnSpc>
              <a:buFont typeface="Arial" pitchFamily="34" charset="0"/>
              <a:buChar char="•"/>
            </a:pPr>
            <a:r>
              <a:rPr lang="id-ID" sz="2800" dirty="0" smtClean="0"/>
              <a:t>Searching algorithm that </a:t>
            </a:r>
            <a:r>
              <a:rPr lang="id-ID" sz="2800" b="1" dirty="0" smtClean="0">
                <a:solidFill>
                  <a:srgbClr val="FF0000"/>
                </a:solidFill>
              </a:rPr>
              <a:t>divide group of data into two parts</a:t>
            </a:r>
            <a:r>
              <a:rPr lang="id-ID" sz="2800" dirty="0" smtClean="0"/>
              <a:t> (left and right).</a:t>
            </a:r>
          </a:p>
          <a:p>
            <a:pPr marL="457200" indent="-457200">
              <a:lnSpc>
                <a:spcPct val="200000"/>
              </a:lnSpc>
              <a:buFont typeface="Arial" pitchFamily="34" charset="0"/>
              <a:buChar char="•"/>
            </a:pPr>
            <a:r>
              <a:rPr lang="id-ID" sz="2800" b="1" dirty="0" smtClean="0">
                <a:solidFill>
                  <a:srgbClr val="FF0000"/>
                </a:solidFill>
              </a:rPr>
              <a:t>First, check data in the middle</a:t>
            </a:r>
            <a:r>
              <a:rPr lang="id-ID" sz="2800" dirty="0" smtClean="0"/>
              <a:t>. If same with the data that was sought then data is found. If not then continue searching process to left or right (based on condition).</a:t>
            </a:r>
          </a:p>
          <a:p>
            <a:pPr marL="457200" indent="-457200">
              <a:lnSpc>
                <a:spcPct val="200000"/>
              </a:lnSpc>
              <a:buFont typeface="Arial" pitchFamily="34" charset="0"/>
              <a:buChar char="•"/>
            </a:pPr>
            <a:r>
              <a:rPr lang="id-ID" sz="2800" dirty="0" smtClean="0"/>
              <a:t>Group of data </a:t>
            </a:r>
            <a:r>
              <a:rPr lang="id-ID" sz="2800" b="1" dirty="0" smtClean="0">
                <a:solidFill>
                  <a:srgbClr val="FF0000"/>
                </a:solidFill>
              </a:rPr>
              <a:t>must be sorted </a:t>
            </a:r>
            <a:r>
              <a:rPr lang="id-ID" sz="2800" dirty="0" smtClean="0"/>
              <a:t>before the searching process. </a:t>
            </a:r>
          </a:p>
          <a:p>
            <a:pPr marL="457200" indent="-457200">
              <a:lnSpc>
                <a:spcPct val="200000"/>
              </a:lnSpc>
              <a:buFont typeface="Arial" pitchFamily="34" charset="0"/>
              <a:buChar char="•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09064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1295400" y="2080419"/>
            <a:ext cx="7543800" cy="264398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5425" indent="-225425">
              <a:spcBef>
                <a:spcPts val="0"/>
              </a:spcBef>
              <a:buFont typeface="Arial" pitchFamily="34" charset="0"/>
              <a:buNone/>
            </a:pPr>
            <a:r>
              <a:rPr lang="id-ID" sz="2400" dirty="0" smtClean="0"/>
              <a:t>Data that was sought: 7</a:t>
            </a:r>
            <a:endParaRPr lang="en-US" sz="2400" dirty="0" smtClean="0"/>
          </a:p>
          <a:p>
            <a:pPr marL="514350" indent="-514350">
              <a:spcBef>
                <a:spcPts val="0"/>
              </a:spcBef>
              <a:buFont typeface="Arial" pitchFamily="34" charset="0"/>
              <a:buNone/>
            </a:pPr>
            <a:endParaRPr lang="id-ID" sz="2400" dirty="0" smtClean="0"/>
          </a:p>
          <a:p>
            <a:pPr marL="514350" indent="-514350">
              <a:spcBef>
                <a:spcPts val="0"/>
              </a:spcBef>
              <a:buFont typeface="Arial" pitchFamily="34" charset="0"/>
              <a:buNone/>
            </a:pPr>
            <a:endParaRPr lang="en-US" sz="2400" dirty="0" smtClean="0"/>
          </a:p>
          <a:p>
            <a:pPr marL="514350" indent="-514350">
              <a:spcBef>
                <a:spcPts val="0"/>
              </a:spcBef>
              <a:buFont typeface="Arial" pitchFamily="34" charset="0"/>
              <a:buNone/>
            </a:pPr>
            <a:r>
              <a:rPr lang="en-US" sz="2400" dirty="0" smtClean="0"/>
              <a:t> </a:t>
            </a:r>
            <a:r>
              <a:rPr lang="id-ID" sz="2400" b="1" dirty="0" smtClean="0">
                <a:solidFill>
                  <a:srgbClr val="00B050"/>
                </a:solidFill>
              </a:rPr>
              <a:t>Number</a:t>
            </a:r>
          </a:p>
          <a:p>
            <a:pPr marL="514350" indent="-514350">
              <a:spcBef>
                <a:spcPts val="0"/>
              </a:spcBef>
              <a:buFont typeface="Arial" pitchFamily="34" charset="0"/>
              <a:buNone/>
            </a:pPr>
            <a:endParaRPr lang="id-ID" sz="2400" b="1" dirty="0" smtClean="0">
              <a:solidFill>
                <a:srgbClr val="00B050"/>
              </a:solidFill>
            </a:endParaRPr>
          </a:p>
          <a:p>
            <a:pPr marL="514350" indent="-514350">
              <a:spcBef>
                <a:spcPts val="0"/>
              </a:spcBef>
              <a:buFont typeface="Arial" pitchFamily="34" charset="0"/>
              <a:buNone/>
            </a:pPr>
            <a:r>
              <a:rPr lang="id-ID" sz="2400" b="1" dirty="0" smtClean="0">
                <a:solidFill>
                  <a:srgbClr val="00B050"/>
                </a:solidFill>
              </a:rPr>
              <a:t>Result: ?</a:t>
            </a:r>
          </a:p>
          <a:p>
            <a:pPr marL="514350" indent="-514350">
              <a:spcBef>
                <a:spcPts val="0"/>
              </a:spcBef>
              <a:buFont typeface="Arial" pitchFamily="34" charset="0"/>
              <a:buNone/>
            </a:pPr>
            <a:endParaRPr lang="id-ID" sz="2400" b="1" dirty="0" smtClean="0">
              <a:solidFill>
                <a:srgbClr val="00B050"/>
              </a:solidFill>
            </a:endParaRPr>
          </a:p>
          <a:p>
            <a:pPr marL="514350" indent="-514350">
              <a:spcBef>
                <a:spcPts val="0"/>
              </a:spcBef>
              <a:buFont typeface="Arial" pitchFamily="34" charset="0"/>
              <a:buNone/>
            </a:pPr>
            <a:endParaRPr lang="id-ID" sz="2400" b="1" dirty="0" smtClean="0">
              <a:solidFill>
                <a:srgbClr val="00B050"/>
              </a:solidFill>
            </a:endParaRPr>
          </a:p>
          <a:p>
            <a:pPr marL="514350" indent="-514350">
              <a:spcBef>
                <a:spcPts val="0"/>
              </a:spcBef>
              <a:buFont typeface="Arial" pitchFamily="34" charset="0"/>
              <a:buNone/>
            </a:pPr>
            <a:endParaRPr lang="en-US" sz="2400" b="1" dirty="0" smtClean="0">
              <a:solidFill>
                <a:srgbClr val="00B050"/>
              </a:solidFill>
            </a:endParaRPr>
          </a:p>
          <a:p>
            <a:pPr marL="514350" indent="-514350">
              <a:spcBef>
                <a:spcPts val="0"/>
              </a:spcBef>
              <a:buFont typeface="Arial" pitchFamily="34" charset="0"/>
              <a:buNone/>
            </a:pPr>
            <a:r>
              <a:rPr lang="en-US" sz="2400" dirty="0" smtClean="0"/>
              <a:t>	</a:t>
            </a:r>
          </a:p>
          <a:p>
            <a:pPr marL="747713" indent="0">
              <a:spcBef>
                <a:spcPts val="0"/>
              </a:spcBef>
              <a:buFont typeface="Arial" pitchFamily="34" charset="0"/>
              <a:buNone/>
            </a:pPr>
            <a:endParaRPr lang="en-US" sz="2400" dirty="0" smtClean="0"/>
          </a:p>
        </p:txBody>
      </p:sp>
      <p:sp>
        <p:nvSpPr>
          <p:cNvPr id="2" name="TextBox 1"/>
          <p:cNvSpPr txBox="1"/>
          <p:nvPr/>
        </p:nvSpPr>
        <p:spPr>
          <a:xfrm rot="16200000">
            <a:off x="-2146014" y="2450815"/>
            <a:ext cx="5486400" cy="1041969"/>
          </a:xfrm>
          <a:prstGeom prst="rect">
            <a:avLst/>
          </a:prstGeom>
          <a:noFill/>
        </p:spPr>
        <p:txBody>
          <a:bodyPr wrap="square" rtlCol="0" anchor="b" anchorCtr="0">
            <a:normAutofit/>
          </a:bodyPr>
          <a:lstStyle/>
          <a:p>
            <a:r>
              <a:rPr lang="id-ID" sz="3200" b="1" dirty="0" smtClean="0">
                <a:solidFill>
                  <a:prstClr val="white"/>
                </a:solidFill>
              </a:rPr>
              <a:t>Case Example of Binary Search</a:t>
            </a:r>
            <a:endParaRPr lang="en-US" sz="3200" dirty="0">
              <a:solidFill>
                <a:prstClr val="white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449435"/>
              </p:ext>
            </p:extLst>
          </p:nvPr>
        </p:nvGraphicFramePr>
        <p:xfrm>
          <a:off x="2743200" y="2991189"/>
          <a:ext cx="609600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15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29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[</a:t>
                      </a:r>
                      <a:r>
                        <a:rPr lang="en-US" sz="1600" dirty="0" smtClean="0"/>
                        <a:t>1</a:t>
                      </a:r>
                      <a:r>
                        <a:rPr lang="id-ID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[</a:t>
                      </a:r>
                      <a:r>
                        <a:rPr lang="en-US" sz="1600" dirty="0" smtClean="0"/>
                        <a:t>2</a:t>
                      </a:r>
                      <a:r>
                        <a:rPr lang="id-ID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[</a:t>
                      </a:r>
                      <a:r>
                        <a:rPr lang="en-US" sz="1600" dirty="0" smtClean="0"/>
                        <a:t>3</a:t>
                      </a:r>
                      <a:r>
                        <a:rPr lang="id-ID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[</a:t>
                      </a:r>
                      <a:r>
                        <a:rPr lang="en-US" sz="1600" dirty="0" smtClean="0"/>
                        <a:t>4</a:t>
                      </a:r>
                      <a:r>
                        <a:rPr lang="id-ID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[</a:t>
                      </a:r>
                      <a:r>
                        <a:rPr lang="en-US" sz="1600" dirty="0" smtClean="0"/>
                        <a:t>5</a:t>
                      </a:r>
                      <a:r>
                        <a:rPr lang="id-ID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8506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81000"/>
            <a:ext cx="7924800" cy="70788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id-ID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Steps of the Day</a:t>
            </a:r>
            <a:endParaRPr lang="en-US" sz="40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cs typeface="Arial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905000" y="2936809"/>
            <a:ext cx="5257800" cy="1588"/>
          </a:xfrm>
          <a:prstGeom prst="line">
            <a:avLst/>
          </a:prstGeom>
          <a:ln w="47625">
            <a:solidFill>
              <a:srgbClr val="E4E4E4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50711" y="5127978"/>
            <a:ext cx="7973935" cy="40011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algn="r"/>
            <a:r>
              <a:rPr lang="id-ID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Let’s Start</a:t>
            </a: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686800" y="5284486"/>
            <a:ext cx="457200" cy="9667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6600"/>
                </a:solidFill>
              </a:rPr>
              <a:t>           </a:t>
            </a:r>
            <a:endParaRPr lang="en-US" dirty="0">
              <a:solidFill>
                <a:srgbClr val="FF6600"/>
              </a:solidFill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762000" y="1557456"/>
            <a:ext cx="2057400" cy="2708434"/>
            <a:chOff x="762000" y="1557456"/>
            <a:chExt cx="2057400" cy="2708434"/>
          </a:xfrm>
        </p:grpSpPr>
        <p:sp>
          <p:nvSpPr>
            <p:cNvPr id="6" name="Oval 5"/>
            <p:cNvSpPr/>
            <p:nvPr/>
          </p:nvSpPr>
          <p:spPr>
            <a:xfrm>
              <a:off x="762000" y="1946209"/>
              <a:ext cx="2057400" cy="2057400"/>
            </a:xfrm>
            <a:prstGeom prst="ellipse">
              <a:avLst/>
            </a:prstGeom>
            <a:gradFill flip="none" rotWithShape="1">
              <a:gsLst>
                <a:gs pos="0">
                  <a:srgbClr val="F39C29"/>
                </a:gs>
                <a:gs pos="50000">
                  <a:srgbClr val="F7931D"/>
                </a:gs>
                <a:gs pos="100000">
                  <a:srgbClr val="FF6600"/>
                </a:gs>
              </a:gsLst>
              <a:path path="circle">
                <a:fillToRect l="50000" t="50000" r="50000" b="50000"/>
              </a:path>
              <a:tileRect/>
            </a:gradFill>
            <a:ln w="82550">
              <a:noFill/>
            </a:ln>
            <a:effectLst>
              <a:outerShdw blurRad="152400" dist="165100" dir="5400000" sx="90000" sy="-19000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            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121392" y="1557456"/>
              <a:ext cx="1219200" cy="2708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000" b="1" dirty="0" smtClean="0">
                  <a:solidFill>
                    <a:srgbClr val="F26200">
                      <a:alpha val="40000"/>
                    </a:srgbClr>
                  </a:solidFill>
                  <a:latin typeface="+mj-lt"/>
                  <a:cs typeface="Arial" pitchFamily="34" charset="0"/>
                </a:rPr>
                <a:t>1</a:t>
              </a:r>
              <a:endParaRPr lang="en-US" sz="17000" b="1" dirty="0">
                <a:solidFill>
                  <a:srgbClr val="F26200">
                    <a:alpha val="40000"/>
                  </a:srgbClr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23416" y="2632744"/>
              <a:ext cx="1931160" cy="683264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 algn="ctr">
                <a:lnSpc>
                  <a:spcPct val="80000"/>
                </a:lnSpc>
              </a:pPr>
              <a:r>
                <a:rPr lang="id-ID" sz="2400" b="1" dirty="0" smtClean="0">
                  <a:solidFill>
                    <a:schemeClr val="bg1"/>
                  </a:solidFill>
                  <a:effectLst>
                    <a:outerShdw blurRad="50800" dist="25400" dir="5400000" algn="t" rotWithShape="0">
                      <a:prstClr val="black">
                        <a:alpha val="15000"/>
                      </a:prstClr>
                    </a:outerShdw>
                  </a:effectLst>
                </a:rPr>
                <a:t>Definition of Searching</a:t>
              </a:r>
              <a:endParaRPr lang="en-US" sz="2400" b="1" dirty="0">
                <a:solidFill>
                  <a:schemeClr val="bg1"/>
                </a:solidFill>
                <a:effectLst>
                  <a:outerShdw blurRad="50800" dist="25400" dir="5400000" algn="t" rotWithShape="0">
                    <a:prstClr val="black">
                      <a:alpha val="15000"/>
                    </a:prstClr>
                  </a:outerShdw>
                </a:effectLst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1007328" y="1992354"/>
              <a:ext cx="1583472" cy="1295400"/>
            </a:xfrm>
            <a:prstGeom prst="ellipse">
              <a:avLst/>
            </a:prstGeom>
            <a:gradFill flip="none" rotWithShape="1">
              <a:gsLst>
                <a:gs pos="63000">
                  <a:schemeClr val="bg1">
                    <a:alpha val="7000"/>
                  </a:schemeClr>
                </a:gs>
                <a:gs pos="72000">
                  <a:schemeClr val="bg1">
                    <a:alpha val="15000"/>
                  </a:schemeClr>
                </a:gs>
                <a:gs pos="91000">
                  <a:schemeClr val="bg1">
                    <a:alpha val="28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505200" y="1591943"/>
            <a:ext cx="2171700" cy="2708434"/>
            <a:chOff x="3505200" y="1591943"/>
            <a:chExt cx="2171700" cy="2708434"/>
          </a:xfrm>
        </p:grpSpPr>
        <p:sp>
          <p:nvSpPr>
            <p:cNvPr id="4" name="Oval 3"/>
            <p:cNvSpPr/>
            <p:nvPr/>
          </p:nvSpPr>
          <p:spPr>
            <a:xfrm>
              <a:off x="3543300" y="1946209"/>
              <a:ext cx="2057400" cy="2057400"/>
            </a:xfrm>
            <a:prstGeom prst="ellipse">
              <a:avLst/>
            </a:prstGeom>
            <a:gradFill>
              <a:gsLst>
                <a:gs pos="0">
                  <a:srgbClr val="00B0F0"/>
                </a:gs>
                <a:gs pos="50000">
                  <a:srgbClr val="399ECB"/>
                </a:gs>
                <a:gs pos="100000">
                  <a:srgbClr val="0077D0"/>
                </a:gs>
              </a:gsLst>
              <a:path path="circle">
                <a:fillToRect l="50000" t="50000" r="50000" b="50000"/>
              </a:path>
            </a:gradFill>
            <a:ln w="82550">
              <a:noFill/>
            </a:ln>
            <a:effectLst>
              <a:outerShdw blurRad="127000" dist="165100" dir="5400000" sx="90000" sy="-19000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            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933968" y="1591943"/>
              <a:ext cx="1219200" cy="2708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000" b="1" dirty="0" smtClean="0">
                  <a:solidFill>
                    <a:srgbClr val="2A7A9E">
                      <a:alpha val="40000"/>
                    </a:srgbClr>
                  </a:solidFill>
                  <a:latin typeface="+mj-lt"/>
                  <a:cs typeface="Arial" pitchFamily="34" charset="0"/>
                </a:rPr>
                <a:t>2</a:t>
              </a:r>
              <a:endParaRPr lang="en-US" sz="17000" b="1" dirty="0">
                <a:solidFill>
                  <a:srgbClr val="2A7A9E">
                    <a:alpha val="40000"/>
                  </a:srgbClr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505200" y="2667000"/>
              <a:ext cx="2171700" cy="557562"/>
            </a:xfrm>
            <a:prstGeom prst="rect">
              <a:avLst/>
            </a:prstGeom>
            <a:noFill/>
          </p:spPr>
          <p:txBody>
            <a:bodyPr wrap="square" rtlCol="0">
              <a:normAutofit fontScale="92500" lnSpcReduction="10000"/>
            </a:bodyPr>
            <a:lstStyle/>
            <a:p>
              <a:pPr algn="ctr">
                <a:lnSpc>
                  <a:spcPct val="80000"/>
                </a:lnSpc>
              </a:pPr>
              <a:r>
                <a:rPr lang="id-ID" sz="2300" b="1" spc="60" dirty="0" smtClean="0">
                  <a:solidFill>
                    <a:schemeClr val="bg1"/>
                  </a:solidFill>
                  <a:effectLst>
                    <a:outerShdw blurRad="50800" dist="25400" dir="5400000" algn="t" rotWithShape="0">
                      <a:prstClr val="black">
                        <a:alpha val="15000"/>
                      </a:prstClr>
                    </a:outerShdw>
                  </a:effectLst>
                </a:rPr>
                <a:t>Sequential Search</a:t>
              </a:r>
              <a:endParaRPr lang="en-US" sz="2300" b="1" dirty="0">
                <a:solidFill>
                  <a:schemeClr val="bg1"/>
                </a:solidFill>
                <a:effectLst>
                  <a:outerShdw blurRad="50800" dist="25400" dir="5400000" algn="t" rotWithShape="0">
                    <a:prstClr val="black">
                      <a:alpha val="15000"/>
                    </a:prstClr>
                  </a:outerShdw>
                </a:effectLst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3782124" y="1988634"/>
              <a:ext cx="1583472" cy="1295400"/>
            </a:xfrm>
            <a:prstGeom prst="ellipse">
              <a:avLst/>
            </a:prstGeom>
            <a:gradFill flip="none" rotWithShape="1">
              <a:gsLst>
                <a:gs pos="63000">
                  <a:schemeClr val="bg1">
                    <a:alpha val="7000"/>
                  </a:schemeClr>
                </a:gs>
                <a:gs pos="72000">
                  <a:schemeClr val="bg1">
                    <a:alpha val="15000"/>
                  </a:schemeClr>
                </a:gs>
                <a:gs pos="91000">
                  <a:schemeClr val="bg1">
                    <a:alpha val="28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      </a:t>
              </a:r>
              <a:endParaRPr lang="en-US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6324600" y="1587511"/>
            <a:ext cx="2057400" cy="2708434"/>
            <a:chOff x="6324600" y="1587511"/>
            <a:chExt cx="2057400" cy="2708434"/>
          </a:xfrm>
        </p:grpSpPr>
        <p:sp>
          <p:nvSpPr>
            <p:cNvPr id="5" name="Oval 4"/>
            <p:cNvSpPr/>
            <p:nvPr/>
          </p:nvSpPr>
          <p:spPr>
            <a:xfrm>
              <a:off x="6324600" y="1953643"/>
              <a:ext cx="2057400" cy="2057400"/>
            </a:xfrm>
            <a:prstGeom prst="ellipse">
              <a:avLst/>
            </a:prstGeom>
            <a:gradFill flip="none" rotWithShape="1">
              <a:gsLst>
                <a:gs pos="5000">
                  <a:srgbClr val="84D830"/>
                </a:gs>
                <a:gs pos="48000">
                  <a:srgbClr val="7BCF27"/>
                </a:gs>
                <a:gs pos="100000">
                  <a:srgbClr val="56901C"/>
                </a:gs>
              </a:gsLst>
              <a:path path="circle">
                <a:fillToRect l="50000" t="50000" r="50000" b="50000"/>
              </a:path>
              <a:tileRect/>
            </a:gradFill>
            <a:ln w="50800">
              <a:noFill/>
            </a:ln>
            <a:effectLst>
              <a:outerShdw blurRad="152400" dist="165100" dir="5400000" sx="90000" sy="-19000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            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721604" y="1587511"/>
              <a:ext cx="1219200" cy="2708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000" b="1" dirty="0" smtClean="0">
                  <a:solidFill>
                    <a:srgbClr val="65B131">
                      <a:alpha val="64000"/>
                    </a:srgbClr>
                  </a:solidFill>
                  <a:latin typeface="+mj-lt"/>
                  <a:cs typeface="Arial" pitchFamily="34" charset="0"/>
                </a:rPr>
                <a:t>3</a:t>
              </a:r>
              <a:endParaRPr lang="en-US" sz="17000" b="1" dirty="0">
                <a:solidFill>
                  <a:srgbClr val="65B131">
                    <a:alpha val="64000"/>
                  </a:srgbClr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411810" y="2672075"/>
              <a:ext cx="1931160" cy="60452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id-ID" sz="2400" b="1" spc="60" dirty="0" smtClean="0">
                  <a:solidFill>
                    <a:schemeClr val="bg1"/>
                  </a:solidFill>
                  <a:effectLst>
                    <a:outerShdw blurRad="50800" dist="25400" dir="5400000" algn="t" rotWithShape="0">
                      <a:prstClr val="black">
                        <a:alpha val="15000"/>
                      </a:prstClr>
                    </a:outerShdw>
                  </a:effectLst>
                </a:rPr>
                <a:t>Binary Search</a:t>
              </a:r>
              <a:endParaRPr lang="en-US" sz="2400" b="1" dirty="0">
                <a:solidFill>
                  <a:schemeClr val="bg1"/>
                </a:solidFill>
                <a:effectLst>
                  <a:outerShdw blurRad="50800" dist="25400" dir="5400000" algn="t" rotWithShape="0">
                    <a:prstClr val="black">
                      <a:alpha val="15000"/>
                    </a:prstClr>
                  </a:outerShdw>
                </a:effectLst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6569928" y="2005362"/>
              <a:ext cx="1583472" cy="1295400"/>
            </a:xfrm>
            <a:prstGeom prst="ellipse">
              <a:avLst/>
            </a:prstGeom>
            <a:gradFill flip="none" rotWithShape="1">
              <a:gsLst>
                <a:gs pos="63000">
                  <a:schemeClr val="bg1">
                    <a:alpha val="7000"/>
                  </a:schemeClr>
                </a:gs>
                <a:gs pos="72000">
                  <a:schemeClr val="bg1">
                    <a:alpha val="15000"/>
                  </a:schemeClr>
                </a:gs>
                <a:gs pos="91000">
                  <a:schemeClr val="bg1">
                    <a:alpha val="28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      </a:t>
              </a:r>
              <a:endParaRPr lang="en-US" dirty="0"/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34622" y="76200"/>
            <a:ext cx="6651978" cy="734291"/>
          </a:xfrm>
        </p:spPr>
        <p:txBody>
          <a:bodyPr anchor="b">
            <a:normAutofit/>
          </a:bodyPr>
          <a:lstStyle/>
          <a:p>
            <a:r>
              <a:rPr lang="id-ID" b="1" dirty="0">
                <a:solidFill>
                  <a:prstClr val="white"/>
                </a:solidFill>
              </a:rPr>
              <a:t>Case Example of Binary Search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8" name="Content Placeholder 2"/>
          <p:cNvSpPr txBox="1">
            <a:spLocks/>
          </p:cNvSpPr>
          <p:nvPr/>
        </p:nvSpPr>
        <p:spPr>
          <a:xfrm>
            <a:off x="914400" y="2232819"/>
            <a:ext cx="7543800" cy="264398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5425" indent="-225425">
              <a:spcBef>
                <a:spcPts val="0"/>
              </a:spcBef>
              <a:buFont typeface="Arial" pitchFamily="34" charset="0"/>
              <a:buNone/>
            </a:pPr>
            <a:r>
              <a:rPr lang="id-ID" sz="2400" dirty="0" smtClean="0"/>
              <a:t>Data that was sought: 7</a:t>
            </a:r>
            <a:endParaRPr lang="en-US" sz="2400" dirty="0" smtClean="0"/>
          </a:p>
          <a:p>
            <a:pPr marL="514350" indent="-514350">
              <a:spcBef>
                <a:spcPts val="0"/>
              </a:spcBef>
              <a:buFont typeface="Arial" pitchFamily="34" charset="0"/>
              <a:buNone/>
            </a:pPr>
            <a:endParaRPr lang="id-ID" sz="2400" dirty="0" smtClean="0"/>
          </a:p>
          <a:p>
            <a:pPr marL="514350" indent="-514350">
              <a:spcBef>
                <a:spcPts val="0"/>
              </a:spcBef>
              <a:buFont typeface="Arial" pitchFamily="34" charset="0"/>
              <a:buNone/>
            </a:pPr>
            <a:endParaRPr lang="en-US" sz="2400" dirty="0" smtClean="0"/>
          </a:p>
          <a:p>
            <a:pPr marL="514350" indent="-514350">
              <a:spcBef>
                <a:spcPts val="0"/>
              </a:spcBef>
              <a:buFont typeface="Arial" pitchFamily="34" charset="0"/>
              <a:buNone/>
            </a:pPr>
            <a:r>
              <a:rPr lang="en-US" sz="2400" dirty="0" smtClean="0"/>
              <a:t> </a:t>
            </a:r>
            <a:r>
              <a:rPr lang="id-ID" sz="2400" b="1" dirty="0" smtClean="0">
                <a:solidFill>
                  <a:srgbClr val="00B050"/>
                </a:solidFill>
              </a:rPr>
              <a:t>Number</a:t>
            </a:r>
          </a:p>
          <a:p>
            <a:pPr marL="514350" indent="-514350">
              <a:spcBef>
                <a:spcPts val="0"/>
              </a:spcBef>
              <a:buFont typeface="Arial" pitchFamily="34" charset="0"/>
              <a:buNone/>
            </a:pPr>
            <a:endParaRPr lang="id-ID" sz="2400" b="1" dirty="0" smtClean="0">
              <a:solidFill>
                <a:srgbClr val="00B050"/>
              </a:solidFill>
            </a:endParaRPr>
          </a:p>
          <a:p>
            <a:pPr marL="514350" indent="-514350">
              <a:spcBef>
                <a:spcPts val="0"/>
              </a:spcBef>
              <a:buFont typeface="Arial" pitchFamily="34" charset="0"/>
              <a:buNone/>
            </a:pPr>
            <a:r>
              <a:rPr lang="id-ID" sz="2400" b="1" dirty="0" smtClean="0">
                <a:solidFill>
                  <a:srgbClr val="00B050"/>
                </a:solidFill>
              </a:rPr>
              <a:t>Result: ?</a:t>
            </a:r>
          </a:p>
          <a:p>
            <a:pPr marL="514350" indent="-514350">
              <a:spcBef>
                <a:spcPts val="0"/>
              </a:spcBef>
              <a:buFont typeface="Arial" pitchFamily="34" charset="0"/>
              <a:buNone/>
            </a:pPr>
            <a:endParaRPr lang="id-ID" sz="2400" b="1" dirty="0" smtClean="0">
              <a:solidFill>
                <a:srgbClr val="00B050"/>
              </a:solidFill>
            </a:endParaRPr>
          </a:p>
          <a:p>
            <a:pPr marL="514350" indent="-514350">
              <a:spcBef>
                <a:spcPts val="0"/>
              </a:spcBef>
              <a:buFont typeface="Arial" pitchFamily="34" charset="0"/>
              <a:buNone/>
            </a:pPr>
            <a:endParaRPr lang="id-ID" sz="2400" b="1" dirty="0" smtClean="0">
              <a:solidFill>
                <a:srgbClr val="00B050"/>
              </a:solidFill>
            </a:endParaRPr>
          </a:p>
          <a:p>
            <a:pPr marL="514350" indent="-514350">
              <a:spcBef>
                <a:spcPts val="0"/>
              </a:spcBef>
              <a:buFont typeface="Arial" pitchFamily="34" charset="0"/>
              <a:buNone/>
            </a:pPr>
            <a:endParaRPr lang="en-US" sz="2400" b="1" dirty="0" smtClean="0">
              <a:solidFill>
                <a:srgbClr val="00B050"/>
              </a:solidFill>
            </a:endParaRPr>
          </a:p>
          <a:p>
            <a:pPr marL="514350" indent="-514350">
              <a:spcBef>
                <a:spcPts val="0"/>
              </a:spcBef>
              <a:buFont typeface="Arial" pitchFamily="34" charset="0"/>
              <a:buNone/>
            </a:pPr>
            <a:r>
              <a:rPr lang="en-US" sz="2400" dirty="0" smtClean="0"/>
              <a:t>	</a:t>
            </a:r>
          </a:p>
          <a:p>
            <a:pPr marL="747713" indent="0">
              <a:spcBef>
                <a:spcPts val="0"/>
              </a:spcBef>
              <a:buFont typeface="Arial" pitchFamily="34" charset="0"/>
              <a:buNone/>
            </a:pPr>
            <a:endParaRPr lang="en-US" sz="2400" dirty="0" smtClean="0"/>
          </a:p>
        </p:txBody>
      </p:sp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822023"/>
              </p:ext>
            </p:extLst>
          </p:nvPr>
        </p:nvGraphicFramePr>
        <p:xfrm>
          <a:off x="2362200" y="3143589"/>
          <a:ext cx="609600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15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29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[</a:t>
                      </a:r>
                      <a:r>
                        <a:rPr lang="en-US" sz="1600" dirty="0" smtClean="0"/>
                        <a:t>1</a:t>
                      </a:r>
                      <a:r>
                        <a:rPr lang="id-ID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[</a:t>
                      </a:r>
                      <a:r>
                        <a:rPr lang="en-US" sz="1600" dirty="0" smtClean="0"/>
                        <a:t>2</a:t>
                      </a:r>
                      <a:r>
                        <a:rPr lang="id-ID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[</a:t>
                      </a:r>
                      <a:r>
                        <a:rPr lang="en-US" sz="1600" dirty="0" smtClean="0"/>
                        <a:t>3</a:t>
                      </a:r>
                      <a:r>
                        <a:rPr lang="id-ID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[</a:t>
                      </a:r>
                      <a:r>
                        <a:rPr lang="en-US" sz="1600" dirty="0" smtClean="0"/>
                        <a:t>4</a:t>
                      </a:r>
                      <a:r>
                        <a:rPr lang="id-ID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[</a:t>
                      </a:r>
                      <a:r>
                        <a:rPr lang="en-US" sz="1600" dirty="0" smtClean="0"/>
                        <a:t>5</a:t>
                      </a:r>
                      <a:r>
                        <a:rPr lang="id-ID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036113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34622" y="76200"/>
            <a:ext cx="6651978" cy="734291"/>
          </a:xfrm>
        </p:spPr>
        <p:txBody>
          <a:bodyPr anchor="b">
            <a:normAutofit/>
          </a:bodyPr>
          <a:lstStyle/>
          <a:p>
            <a:r>
              <a:rPr lang="id-ID" b="1" dirty="0">
                <a:solidFill>
                  <a:prstClr val="white"/>
                </a:solidFill>
              </a:rPr>
              <a:t>Case Example of Binary Search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62000" y="1143000"/>
            <a:ext cx="7620000" cy="5181600"/>
          </a:xfrm>
        </p:spPr>
        <p:txBody>
          <a:bodyPr>
            <a:normAutofit/>
          </a:bodyPr>
          <a:lstStyle/>
          <a:p>
            <a:pPr marL="1436688" indent="-1436688" algn="just">
              <a:buNone/>
            </a:pPr>
            <a:r>
              <a:rPr lang="id-ID" sz="2400" b="1" dirty="0" smtClean="0"/>
              <a:t>Step </a:t>
            </a:r>
            <a:r>
              <a:rPr lang="en-US" sz="2400" b="1" dirty="0" smtClean="0"/>
              <a:t>1</a:t>
            </a:r>
            <a:r>
              <a:rPr lang="en-US" sz="2400" dirty="0" smtClean="0"/>
              <a:t> : </a:t>
            </a:r>
            <a:r>
              <a:rPr lang="id-ID" sz="2400" dirty="0" smtClean="0"/>
              <a:t> </a:t>
            </a:r>
            <a:r>
              <a:rPr lang="id-ID" sz="2400" b="1" dirty="0" smtClean="0">
                <a:solidFill>
                  <a:srgbClr val="FF0000"/>
                </a:solidFill>
              </a:rPr>
              <a:t>Divide array into 2 parts</a:t>
            </a:r>
            <a:r>
              <a:rPr lang="id-ID" sz="2400" dirty="0" smtClean="0"/>
              <a:t>. Count the middle position (k) of array to start searching</a:t>
            </a:r>
          </a:p>
          <a:p>
            <a:pPr marL="1436688" indent="-1436688" algn="just">
              <a:buNone/>
            </a:pPr>
            <a:r>
              <a:rPr lang="en-US" sz="2400" dirty="0" smtClean="0"/>
              <a:t>	k = (</a:t>
            </a:r>
            <a:r>
              <a:rPr lang="en-US" sz="2400" dirty="0" err="1" smtClean="0"/>
              <a:t>Ia</a:t>
            </a:r>
            <a:r>
              <a:rPr lang="en-US" sz="2400" dirty="0" smtClean="0"/>
              <a:t> + </a:t>
            </a:r>
            <a:r>
              <a:rPr lang="en-US" sz="2400" dirty="0" err="1" smtClean="0"/>
              <a:t>Ib</a:t>
            </a:r>
            <a:r>
              <a:rPr lang="en-US" sz="2400" dirty="0" smtClean="0"/>
              <a:t>) div 2</a:t>
            </a:r>
          </a:p>
          <a:p>
            <a:pPr marL="1436688" indent="-1436688" algn="just">
              <a:buNone/>
            </a:pPr>
            <a:r>
              <a:rPr lang="en-US" sz="2400" dirty="0" smtClean="0"/>
              <a:t>	   = (1 + 5) div 2</a:t>
            </a:r>
          </a:p>
          <a:p>
            <a:pPr marL="1436688" indent="-1436688" algn="just">
              <a:buNone/>
            </a:pPr>
            <a:r>
              <a:rPr lang="en-US" sz="2400" dirty="0" smtClean="0"/>
              <a:t>	   = </a:t>
            </a:r>
            <a:r>
              <a:rPr lang="en-US" sz="2400" b="1" dirty="0" smtClean="0">
                <a:solidFill>
                  <a:srgbClr val="FF0000"/>
                </a:solidFill>
              </a:rPr>
              <a:t>3</a:t>
            </a:r>
            <a:endParaRPr lang="id-ID" sz="2400" b="1" dirty="0" smtClean="0">
              <a:solidFill>
                <a:srgbClr val="FF0000"/>
              </a:solidFill>
            </a:endParaRPr>
          </a:p>
          <a:p>
            <a:pPr marL="1436688" indent="-1436688" algn="just">
              <a:buNone/>
            </a:pPr>
            <a:r>
              <a:rPr lang="id-ID" sz="2400" b="1" dirty="0">
                <a:solidFill>
                  <a:srgbClr val="FF0000"/>
                </a:solidFill>
              </a:rPr>
              <a:t> </a:t>
            </a:r>
            <a:r>
              <a:rPr lang="id-ID" sz="2400" b="1" dirty="0" smtClean="0">
                <a:solidFill>
                  <a:srgbClr val="FF0000"/>
                </a:solidFill>
              </a:rPr>
              <a:t>   	la : lower bound (for index)</a:t>
            </a:r>
          </a:p>
          <a:p>
            <a:pPr marL="1436688" indent="-1436688" algn="just">
              <a:buNone/>
            </a:pPr>
            <a:r>
              <a:rPr lang="id-ID" sz="2400" b="1" dirty="0">
                <a:solidFill>
                  <a:srgbClr val="FF0000"/>
                </a:solidFill>
              </a:rPr>
              <a:t> </a:t>
            </a:r>
            <a:r>
              <a:rPr lang="id-ID" sz="2400" b="1" dirty="0" smtClean="0">
                <a:solidFill>
                  <a:srgbClr val="FF0000"/>
                </a:solidFill>
              </a:rPr>
              <a:t>                    lb : upper bound (for index)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r>
              <a:rPr lang="en-US" sz="2400" dirty="0"/>
              <a:t>	</a:t>
            </a:r>
            <a:endParaRPr lang="en-US" sz="2400" b="1" dirty="0" smtClean="0"/>
          </a:p>
          <a:p>
            <a:pPr marL="514350" indent="-514350">
              <a:buNone/>
            </a:pPr>
            <a:endParaRPr lang="en-US" sz="2400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604891"/>
              </p:ext>
            </p:extLst>
          </p:nvPr>
        </p:nvGraphicFramePr>
        <p:xfrm>
          <a:off x="1676400" y="4632960"/>
          <a:ext cx="6096000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29</a:t>
                      </a:r>
                      <a:endParaRPr lang="en-US" sz="2800" dirty="0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[</a:t>
                      </a:r>
                      <a:r>
                        <a:rPr lang="en-US" sz="1600" dirty="0" smtClean="0"/>
                        <a:t>1</a:t>
                      </a:r>
                      <a:r>
                        <a:rPr lang="id-ID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[</a:t>
                      </a:r>
                      <a:r>
                        <a:rPr lang="en-US" sz="1600" dirty="0" smtClean="0"/>
                        <a:t>2</a:t>
                      </a:r>
                      <a:r>
                        <a:rPr lang="id-ID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[</a:t>
                      </a:r>
                      <a:r>
                        <a:rPr lang="en-US" sz="1600" dirty="0" smtClean="0"/>
                        <a:t>3</a:t>
                      </a:r>
                      <a:r>
                        <a:rPr lang="id-ID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[</a:t>
                      </a:r>
                      <a:r>
                        <a:rPr lang="en-US" sz="1600" dirty="0" smtClean="0"/>
                        <a:t>4</a:t>
                      </a:r>
                      <a:r>
                        <a:rPr lang="id-ID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[</a:t>
                      </a:r>
                      <a:r>
                        <a:rPr lang="en-US" sz="1600" dirty="0" smtClean="0"/>
                        <a:t>5</a:t>
                      </a:r>
                      <a:r>
                        <a:rPr lang="id-ID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7" name="Group 8"/>
          <p:cNvGrpSpPr/>
          <p:nvPr/>
        </p:nvGrpSpPr>
        <p:grpSpPr>
          <a:xfrm>
            <a:off x="2057400" y="5562600"/>
            <a:ext cx="5486400" cy="228600"/>
            <a:chOff x="1600200" y="2514600"/>
            <a:chExt cx="5486400" cy="228600"/>
          </a:xfrm>
        </p:grpSpPr>
        <p:sp>
          <p:nvSpPr>
            <p:cNvPr id="8" name="Rectangle 7"/>
            <p:cNvSpPr/>
            <p:nvPr/>
          </p:nvSpPr>
          <p:spPr>
            <a:xfrm>
              <a:off x="1600200" y="2514600"/>
              <a:ext cx="609600" cy="152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Ia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038600" y="2514600"/>
              <a:ext cx="3810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k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553200" y="2514600"/>
              <a:ext cx="5334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Ib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2" name="Straight Connector 11"/>
          <p:cNvCxnSpPr/>
          <p:nvPr/>
        </p:nvCxnSpPr>
        <p:spPr>
          <a:xfrm rot="5400000">
            <a:off x="3962400" y="5714207"/>
            <a:ext cx="3048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0800000">
            <a:off x="1752600" y="5865812"/>
            <a:ext cx="23622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5180805" y="5714207"/>
            <a:ext cx="3048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>
            <a:off x="5334001" y="5865812"/>
            <a:ext cx="23622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2362200" y="5943600"/>
            <a:ext cx="1524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Left Side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562600" y="5943600"/>
            <a:ext cx="18288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Right Side</a:t>
            </a:r>
            <a:endParaRPr lang="en-US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09092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34622" y="76200"/>
            <a:ext cx="6651978" cy="734291"/>
          </a:xfrm>
        </p:spPr>
        <p:txBody>
          <a:bodyPr anchor="b">
            <a:normAutofit/>
          </a:bodyPr>
          <a:lstStyle/>
          <a:p>
            <a:r>
              <a:rPr lang="id-ID" b="1" dirty="0">
                <a:solidFill>
                  <a:prstClr val="white"/>
                </a:solidFill>
              </a:rPr>
              <a:t>Case Example of Binary Search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543800" cy="5181600"/>
          </a:xfrm>
        </p:spPr>
        <p:txBody>
          <a:bodyPr>
            <a:noAutofit/>
          </a:bodyPr>
          <a:lstStyle/>
          <a:p>
            <a:pPr marL="1074738" indent="-1074738" algn="just">
              <a:spcBef>
                <a:spcPts val="0"/>
              </a:spcBef>
              <a:buNone/>
            </a:pPr>
            <a:r>
              <a:rPr lang="id-ID" sz="2200" b="1" dirty="0" smtClean="0"/>
              <a:t>Step </a:t>
            </a:r>
            <a:r>
              <a:rPr lang="en-US" sz="2200" b="1" dirty="0" smtClean="0"/>
              <a:t>2 </a:t>
            </a:r>
            <a:r>
              <a:rPr lang="en-US" sz="2200" dirty="0" smtClean="0"/>
              <a:t>: </a:t>
            </a:r>
            <a:r>
              <a:rPr lang="id-ID" sz="2200" dirty="0" smtClean="0"/>
              <a:t>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id-ID" sz="2200" b="1" dirty="0" smtClean="0">
                <a:solidFill>
                  <a:srgbClr val="FF0000"/>
                </a:solidFill>
              </a:rPr>
              <a:t>check data in k</a:t>
            </a:r>
            <a:r>
              <a:rPr lang="id-ID" sz="2200" dirty="0" smtClean="0"/>
              <a:t>. If it’s same with data that was sought then </a:t>
            </a:r>
            <a:r>
              <a:rPr lang="id-ID" sz="2200" b="1" dirty="0" smtClean="0">
                <a:solidFill>
                  <a:srgbClr val="FF0000"/>
                </a:solidFill>
              </a:rPr>
              <a:t>stop search</a:t>
            </a:r>
            <a:r>
              <a:rPr lang="id-ID" sz="2200" dirty="0" smtClean="0"/>
              <a:t> and </a:t>
            </a:r>
            <a:r>
              <a:rPr lang="id-ID" sz="2200" b="1" dirty="0" smtClean="0">
                <a:solidFill>
                  <a:srgbClr val="FF0000"/>
                </a:solidFill>
              </a:rPr>
              <a:t>data is found</a:t>
            </a:r>
            <a:r>
              <a:rPr lang="id-ID" sz="2200" dirty="0" smtClean="0"/>
              <a:t>.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id-ID" sz="2200" dirty="0" smtClean="0"/>
              <a:t>If it’s not then check whether data was </a:t>
            </a:r>
            <a:r>
              <a:rPr lang="id-ID" sz="2200" b="1" dirty="0" smtClean="0">
                <a:solidFill>
                  <a:srgbClr val="FF0000"/>
                </a:solidFill>
              </a:rPr>
              <a:t>bigger</a:t>
            </a:r>
            <a:r>
              <a:rPr lang="id-ID" sz="2200" dirty="0" smtClean="0"/>
              <a:t> or </a:t>
            </a:r>
            <a:r>
              <a:rPr lang="id-ID" sz="2200" b="1" dirty="0" smtClean="0">
                <a:solidFill>
                  <a:srgbClr val="FF0000"/>
                </a:solidFill>
              </a:rPr>
              <a:t>smaller</a:t>
            </a:r>
            <a:r>
              <a:rPr lang="id-ID" sz="2200" dirty="0" smtClean="0"/>
              <a:t> than data in k.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id-ID" sz="2200" dirty="0" smtClean="0"/>
              <a:t>If </a:t>
            </a:r>
            <a:r>
              <a:rPr lang="id-ID" sz="2200" b="1" dirty="0" smtClean="0">
                <a:solidFill>
                  <a:srgbClr val="FF0000"/>
                </a:solidFill>
              </a:rPr>
              <a:t>it’s bigger one </a:t>
            </a:r>
            <a:r>
              <a:rPr lang="id-ID" sz="2200" dirty="0" smtClean="0"/>
              <a:t>then </a:t>
            </a:r>
            <a:r>
              <a:rPr lang="id-ID" sz="2200" b="1" dirty="0" smtClean="0">
                <a:solidFill>
                  <a:srgbClr val="FF0000"/>
                </a:solidFill>
              </a:rPr>
              <a:t>continue searching to right side and la = k+1</a:t>
            </a:r>
            <a:r>
              <a:rPr lang="id-ID" sz="2200" dirty="0" smtClean="0"/>
              <a:t>. if it’s smaller one then </a:t>
            </a:r>
            <a:r>
              <a:rPr lang="id-ID" sz="2200" b="1" dirty="0" smtClean="0">
                <a:solidFill>
                  <a:srgbClr val="FF0000"/>
                </a:solidFill>
              </a:rPr>
              <a:t>continue searching to the left side and lb = k-1</a:t>
            </a:r>
            <a:r>
              <a:rPr lang="id-ID" sz="2200" dirty="0" smtClean="0"/>
              <a:t> </a:t>
            </a:r>
            <a:r>
              <a:rPr lang="id-ID" sz="2200" b="1" dirty="0" smtClean="0">
                <a:solidFill>
                  <a:srgbClr val="FF0000"/>
                </a:solidFill>
              </a:rPr>
              <a:t>(data wa sorted in ascending way)</a:t>
            </a:r>
            <a:r>
              <a:rPr lang="id-ID" sz="2200" dirty="0" smtClean="0"/>
              <a:t>.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None/>
            </a:pPr>
            <a:endParaRPr lang="en-US" sz="2200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sz="2200" dirty="0" smtClean="0"/>
          </a:p>
          <a:p>
            <a:pPr marL="1828800" indent="-1828800">
              <a:spcBef>
                <a:spcPts val="0"/>
              </a:spcBef>
              <a:buNone/>
            </a:pPr>
            <a:endParaRPr lang="en-US" sz="2200" dirty="0" smtClean="0"/>
          </a:p>
          <a:p>
            <a:pPr marL="1708150" indent="0">
              <a:spcBef>
                <a:spcPts val="0"/>
              </a:spcBef>
              <a:buNone/>
            </a:pPr>
            <a:endParaRPr lang="en-US" sz="22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200" dirty="0" smtClean="0"/>
          </a:p>
          <a:p>
            <a:pPr marL="514350" indent="-514350">
              <a:spcBef>
                <a:spcPts val="0"/>
              </a:spcBef>
              <a:buNone/>
            </a:pPr>
            <a:r>
              <a:rPr lang="en-US" sz="2200" dirty="0"/>
              <a:t>	</a:t>
            </a:r>
            <a:endParaRPr lang="en-US" sz="2200" b="1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sz="2200" dirty="0" smtClean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707699"/>
              </p:ext>
            </p:extLst>
          </p:nvPr>
        </p:nvGraphicFramePr>
        <p:xfrm>
          <a:off x="3352800" y="5410200"/>
          <a:ext cx="243840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0" name="Group 8"/>
          <p:cNvGrpSpPr/>
          <p:nvPr/>
        </p:nvGrpSpPr>
        <p:grpSpPr>
          <a:xfrm>
            <a:off x="3657600" y="6324600"/>
            <a:ext cx="1981200" cy="228600"/>
            <a:chOff x="1447800" y="2606040"/>
            <a:chExt cx="1981200" cy="228600"/>
          </a:xfrm>
        </p:grpSpPr>
        <p:sp>
          <p:nvSpPr>
            <p:cNvPr id="21" name="Rectangle 20"/>
            <p:cNvSpPr/>
            <p:nvPr/>
          </p:nvSpPr>
          <p:spPr>
            <a:xfrm>
              <a:off x="1447800" y="2606040"/>
              <a:ext cx="5334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err="1" smtClean="0">
                  <a:solidFill>
                    <a:schemeClr val="tx1"/>
                  </a:solidFill>
                </a:rPr>
                <a:t>Ia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819400" y="2606040"/>
              <a:ext cx="6096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err="1" smtClean="0">
                  <a:solidFill>
                    <a:schemeClr val="tx1"/>
                  </a:solidFill>
                </a:rPr>
                <a:t>Ib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69611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34622" y="76200"/>
            <a:ext cx="6651978" cy="734291"/>
          </a:xfrm>
        </p:spPr>
        <p:txBody>
          <a:bodyPr anchor="b">
            <a:normAutofit/>
          </a:bodyPr>
          <a:lstStyle/>
          <a:p>
            <a:r>
              <a:rPr lang="id-ID" b="1" dirty="0">
                <a:solidFill>
                  <a:prstClr val="white"/>
                </a:solidFill>
              </a:rPr>
              <a:t>Case Example of Binary Search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7543800" cy="5181600"/>
          </a:xfrm>
        </p:spPr>
        <p:txBody>
          <a:bodyPr>
            <a:noAutofit/>
          </a:bodyPr>
          <a:lstStyle/>
          <a:p>
            <a:pPr marL="1768475" indent="-1768475" algn="just">
              <a:spcBef>
                <a:spcPts val="0"/>
              </a:spcBef>
              <a:buNone/>
            </a:pPr>
            <a:endParaRPr lang="en-US" sz="2200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sz="2200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sz="2200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sz="2200" dirty="0" smtClean="0"/>
          </a:p>
          <a:p>
            <a:pPr marL="1828800" indent="-1828800">
              <a:spcBef>
                <a:spcPts val="0"/>
              </a:spcBef>
              <a:buNone/>
            </a:pPr>
            <a:endParaRPr lang="en-US" sz="2200" dirty="0" smtClean="0"/>
          </a:p>
          <a:p>
            <a:pPr marL="1828800" indent="-1828800">
              <a:spcBef>
                <a:spcPts val="0"/>
              </a:spcBef>
              <a:buNone/>
            </a:pPr>
            <a:endParaRPr lang="en-US" sz="2200" dirty="0" smtClean="0"/>
          </a:p>
          <a:p>
            <a:pPr marL="1663700" indent="-1663700">
              <a:spcBef>
                <a:spcPts val="0"/>
              </a:spcBef>
              <a:buNone/>
            </a:pPr>
            <a:endParaRPr lang="en-US" sz="2200" b="1" dirty="0" smtClean="0"/>
          </a:p>
          <a:p>
            <a:pPr marL="1663700" indent="-1663700">
              <a:spcBef>
                <a:spcPts val="0"/>
              </a:spcBef>
              <a:buNone/>
            </a:pPr>
            <a:endParaRPr lang="en-US" sz="2200" b="1" dirty="0" smtClean="0"/>
          </a:p>
          <a:p>
            <a:pPr marL="1074738" indent="-1074738">
              <a:lnSpc>
                <a:spcPct val="150000"/>
              </a:lnSpc>
              <a:spcBef>
                <a:spcPts val="0"/>
              </a:spcBef>
              <a:buNone/>
            </a:pPr>
            <a:r>
              <a:rPr lang="id-ID" sz="2200" b="1" dirty="0" smtClean="0"/>
              <a:t>Step </a:t>
            </a:r>
            <a:r>
              <a:rPr lang="en-US" sz="2200" b="1" dirty="0" smtClean="0"/>
              <a:t>3</a:t>
            </a:r>
            <a:r>
              <a:rPr lang="en-US" sz="2200" dirty="0" smtClean="0"/>
              <a:t>  :  </a:t>
            </a:r>
            <a:r>
              <a:rPr lang="id-ID" sz="2200" b="1" dirty="0" smtClean="0">
                <a:solidFill>
                  <a:srgbClr val="FF0000"/>
                </a:solidFill>
              </a:rPr>
              <a:t>repeat </a:t>
            </a:r>
            <a:r>
              <a:rPr lang="id-ID" sz="2200" dirty="0" smtClean="0"/>
              <a:t>step 1 until step 2 until data is found or until la&gt;lb then </a:t>
            </a:r>
            <a:r>
              <a:rPr lang="id-ID" sz="2200" b="1" dirty="0" smtClean="0">
                <a:solidFill>
                  <a:srgbClr val="FF0000"/>
                </a:solidFill>
              </a:rPr>
              <a:t>stop searching</a:t>
            </a:r>
            <a:r>
              <a:rPr lang="id-ID" sz="2200" dirty="0" smtClean="0"/>
              <a:t>.</a:t>
            </a:r>
            <a:endParaRPr lang="en-US" sz="2200" dirty="0" smtClean="0"/>
          </a:p>
          <a:p>
            <a:pPr marL="1663700" indent="-1663700">
              <a:lnSpc>
                <a:spcPct val="150000"/>
              </a:lnSpc>
              <a:spcBef>
                <a:spcPts val="0"/>
              </a:spcBef>
              <a:buNone/>
            </a:pPr>
            <a:endParaRPr lang="en-US" sz="22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id-ID" sz="2200" b="1" dirty="0" smtClean="0"/>
              <a:t>Result</a:t>
            </a:r>
            <a:r>
              <a:rPr lang="id-ID" sz="2200" dirty="0" smtClean="0"/>
              <a:t> : </a:t>
            </a:r>
            <a:r>
              <a:rPr lang="en-US" sz="2200" dirty="0" smtClean="0"/>
              <a:t>7</a:t>
            </a:r>
            <a:r>
              <a:rPr lang="id-ID" sz="2200" dirty="0" smtClean="0"/>
              <a:t> is found in </a:t>
            </a:r>
            <a:r>
              <a:rPr lang="id-ID" sz="2200" b="1" dirty="0" smtClean="0">
                <a:solidFill>
                  <a:srgbClr val="FF0000"/>
                </a:solidFill>
              </a:rPr>
              <a:t>Number[2]</a:t>
            </a:r>
            <a:r>
              <a:rPr lang="id-ID" sz="2200" dirty="0" smtClean="0"/>
              <a:t> and in </a:t>
            </a:r>
            <a:r>
              <a:rPr lang="id-ID" sz="2200" b="1" dirty="0" smtClean="0">
                <a:solidFill>
                  <a:srgbClr val="FF0000"/>
                </a:solidFill>
              </a:rPr>
              <a:t>the third looping</a:t>
            </a:r>
            <a:r>
              <a:rPr lang="id-ID" sz="2200" dirty="0" smtClean="0">
                <a:solidFill>
                  <a:schemeClr val="tx1"/>
                </a:solidFill>
              </a:rPr>
              <a:t>.</a:t>
            </a:r>
            <a:endParaRPr lang="en-US" sz="2200" b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7384891"/>
              </p:ext>
            </p:extLst>
          </p:nvPr>
        </p:nvGraphicFramePr>
        <p:xfrm>
          <a:off x="3429000" y="1600200"/>
          <a:ext cx="243840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3657600" y="2438400"/>
            <a:ext cx="5334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029200" y="2438400"/>
            <a:ext cx="609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612631" y="2789420"/>
            <a:ext cx="609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4304984" y="2780984"/>
            <a:ext cx="685006" cy="142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 flipV="1">
            <a:off x="3429000" y="3124200"/>
            <a:ext cx="1219200" cy="82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0800000" flipV="1">
            <a:off x="4648200" y="3124200"/>
            <a:ext cx="1219200" cy="82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200400" y="3200400"/>
            <a:ext cx="1524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Left Side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495800" y="3200400"/>
            <a:ext cx="19812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Right Side</a:t>
            </a:r>
            <a:endParaRPr lang="en-US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37001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2" grpId="0"/>
      <p:bldP spid="13" grpId="0"/>
      <p:bldP spid="14" grpId="0"/>
      <p:bldP spid="23" grpId="0"/>
      <p:bldP spid="2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34622" y="76200"/>
            <a:ext cx="6651978" cy="734291"/>
          </a:xfrm>
        </p:spPr>
        <p:txBody>
          <a:bodyPr anchor="b">
            <a:normAutofit/>
          </a:bodyPr>
          <a:lstStyle/>
          <a:p>
            <a:pPr lvl="0">
              <a:spcBef>
                <a:spcPts val="0"/>
              </a:spcBef>
            </a:pPr>
            <a:r>
              <a:rPr lang="id-ID" b="1" dirty="0" smtClean="0">
                <a:solidFill>
                  <a:prstClr val="white"/>
                </a:solidFill>
              </a:rPr>
              <a:t>Binary Search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6795119"/>
              </p:ext>
            </p:extLst>
          </p:nvPr>
        </p:nvGraphicFramePr>
        <p:xfrm>
          <a:off x="291664" y="1021080"/>
          <a:ext cx="8610600" cy="5684520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518851"/>
                <a:gridCol w="8091749"/>
              </a:tblGrid>
              <a:tr h="5684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id-ID" sz="1400" b="1" dirty="0" smtClean="0"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id-ID" sz="1400" b="1" dirty="0" smtClean="0"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id-ID" sz="1400" b="1" dirty="0" smtClean="0"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4</a:t>
                      </a:r>
                      <a:endParaRPr lang="id-ID" sz="1400" b="1" dirty="0" smtClean="0"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  <a:endParaRPr lang="id-ID" sz="1400" b="1" dirty="0" smtClean="0"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6</a:t>
                      </a:r>
                      <a:endParaRPr lang="id-ID" sz="1400" b="1" dirty="0" smtClean="0"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7</a:t>
                      </a:r>
                      <a:endParaRPr lang="id-ID" sz="1400" b="1" dirty="0" smtClean="0"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8</a:t>
                      </a:r>
                      <a:endParaRPr lang="id-ID" sz="1400" b="1" dirty="0" smtClean="0"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9</a:t>
                      </a:r>
                      <a:endParaRPr lang="id-ID" sz="1400" b="1" dirty="0" smtClean="0"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10</a:t>
                      </a:r>
                      <a:endParaRPr lang="id-ID" sz="1400" b="1" dirty="0" smtClean="0"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11</a:t>
                      </a:r>
                      <a:endParaRPr lang="id-ID" sz="1400" b="1" dirty="0" smtClean="0"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12</a:t>
                      </a:r>
                      <a:endParaRPr lang="id-ID" sz="1400" b="1" dirty="0" smtClean="0"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400" b="1" dirty="0" smtClean="0">
                          <a:effectLst/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13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400" b="1" dirty="0" smtClean="0">
                          <a:effectLst/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14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400" b="1" dirty="0" smtClean="0">
                          <a:effectLst/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15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400" b="1" dirty="0" smtClean="0">
                          <a:effectLst/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16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400" b="1" dirty="0" smtClean="0">
                          <a:effectLst/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17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400" b="1" dirty="0" smtClean="0">
                          <a:effectLst/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18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400" b="1" dirty="0" smtClean="0">
                          <a:effectLst/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19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400" b="1" dirty="0" smtClean="0">
                          <a:effectLst/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20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400" b="1" dirty="0" smtClean="0">
                          <a:effectLst/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21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400" b="1" dirty="0" smtClean="0">
                          <a:effectLst/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22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400" b="1" dirty="0" smtClean="0">
                          <a:effectLst/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23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400" b="1" dirty="0" smtClean="0">
                          <a:effectLst/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24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400" b="1" dirty="0" smtClean="0">
                          <a:effectLst/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25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400" b="1" dirty="0" smtClean="0">
                          <a:effectLst/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624138" indent="-2624138">
                        <a:spcBef>
                          <a:spcPts val="0"/>
                        </a:spcBef>
                        <a:buNone/>
                      </a:pPr>
                      <a:r>
                        <a:rPr lang="id-ID" sz="1400" b="1" u="sng" noProof="0" dirty="0" smtClean="0">
                          <a:latin typeface="Courier New" pitchFamily="49" charset="0"/>
                          <a:cs typeface="Courier New" pitchFamily="49" charset="0"/>
                        </a:rPr>
                        <a:t>Procedure</a:t>
                      </a:r>
                      <a:r>
                        <a:rPr lang="id-ID" sz="1400" noProof="0" dirty="0" smtClean="0">
                          <a:latin typeface="Courier New" pitchFamily="49" charset="0"/>
                          <a:cs typeface="Courier New" pitchFamily="49" charset="0"/>
                        </a:rPr>
                        <a:t>  BinarySearch (</a:t>
                      </a:r>
                      <a:r>
                        <a:rPr lang="id-ID" sz="1400" b="1" u="sng" noProof="0" dirty="0" smtClean="0">
                          <a:latin typeface="Courier New" pitchFamily="49" charset="0"/>
                          <a:cs typeface="Courier New" pitchFamily="49" charset="0"/>
                        </a:rPr>
                        <a:t>Input</a:t>
                      </a:r>
                      <a:r>
                        <a:rPr lang="id-ID" sz="1400" noProof="0" dirty="0" smtClean="0">
                          <a:latin typeface="Courier New" pitchFamily="49" charset="0"/>
                          <a:cs typeface="Courier New" pitchFamily="49" charset="0"/>
                        </a:rPr>
                        <a:t> nama_array : tipe_array)</a:t>
                      </a:r>
                    </a:p>
                    <a:p>
                      <a:pPr marL="514350" indent="-514350">
                        <a:spcBef>
                          <a:spcPts val="0"/>
                        </a:spcBef>
                        <a:buNone/>
                      </a:pPr>
                      <a:r>
                        <a:rPr lang="id-ID" sz="1400" noProof="0" dirty="0" smtClean="0">
                          <a:latin typeface="Courier New" pitchFamily="49" charset="0"/>
                          <a:cs typeface="Courier New" pitchFamily="49" charset="0"/>
                        </a:rPr>
                        <a:t>{I.S. : elemen array yang terurut secara ascending sudah terdefinisi}</a:t>
                      </a:r>
                    </a:p>
                    <a:p>
                      <a:pPr marL="514350" indent="-514350">
                        <a:spcBef>
                          <a:spcPts val="0"/>
                        </a:spcBef>
                        <a:buNone/>
                      </a:pPr>
                      <a:r>
                        <a:rPr lang="id-ID" sz="1400" noProof="0" dirty="0" smtClean="0">
                          <a:latin typeface="Courier New" pitchFamily="49" charset="0"/>
                          <a:cs typeface="Courier New" pitchFamily="49" charset="0"/>
                        </a:rPr>
                        <a:t>{F.S. : menampilkan data yg dicari ditemukan atau tidak ditemukan}</a:t>
                      </a:r>
                    </a:p>
                    <a:p>
                      <a:pPr marL="514350" indent="-514350">
                        <a:spcBef>
                          <a:spcPts val="0"/>
                        </a:spcBef>
                        <a:buNone/>
                      </a:pPr>
                      <a:r>
                        <a:rPr lang="id-ID" sz="1400" b="1" u="sng" noProof="0" dirty="0" smtClean="0">
                          <a:latin typeface="Courier New" pitchFamily="49" charset="0"/>
                          <a:cs typeface="Courier New" pitchFamily="49" charset="0"/>
                        </a:rPr>
                        <a:t>Kamus:</a:t>
                      </a:r>
                    </a:p>
                    <a:p>
                      <a:pPr marL="514350" indent="-514350">
                        <a:spcBef>
                          <a:spcPts val="0"/>
                        </a:spcBef>
                        <a:buNone/>
                      </a:pPr>
                      <a:r>
                        <a:rPr lang="id-ID" sz="1400" b="1" noProof="0" dirty="0" smtClean="0">
                          <a:latin typeface="Courier New" pitchFamily="49" charset="0"/>
                          <a:cs typeface="Courier New" pitchFamily="49" charset="0"/>
                        </a:rPr>
                        <a:t>	</a:t>
                      </a:r>
                      <a:r>
                        <a:rPr lang="id-ID" sz="1400" noProof="0" dirty="0" smtClean="0">
                          <a:latin typeface="Courier New" pitchFamily="49" charset="0"/>
                          <a:cs typeface="Courier New" pitchFamily="49" charset="0"/>
                        </a:rPr>
                        <a:t>Ia, Ib, k  : </a:t>
                      </a:r>
                      <a:r>
                        <a:rPr lang="id-ID" sz="1400" b="1" noProof="0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id-ID" sz="1400" b="1" u="sng" noProof="0" dirty="0" smtClean="0">
                          <a:latin typeface="Courier New" pitchFamily="49" charset="0"/>
                          <a:cs typeface="Courier New" pitchFamily="49" charset="0"/>
                        </a:rPr>
                        <a:t>integer</a:t>
                      </a:r>
                    </a:p>
                    <a:p>
                      <a:pPr marL="514350" indent="-514350">
                        <a:spcBef>
                          <a:spcPts val="0"/>
                        </a:spcBef>
                        <a:buNone/>
                      </a:pPr>
                      <a:r>
                        <a:rPr lang="id-ID" sz="1400" noProof="0" dirty="0" smtClean="0">
                          <a:latin typeface="Courier New" pitchFamily="49" charset="0"/>
                          <a:cs typeface="Courier New" pitchFamily="49" charset="0"/>
                        </a:rPr>
                        <a:t>	ketemu  :  </a:t>
                      </a:r>
                      <a:r>
                        <a:rPr lang="id-ID" sz="1400" b="1" u="sng" noProof="0" dirty="0" smtClean="0">
                          <a:latin typeface="Courier New" pitchFamily="49" charset="0"/>
                          <a:cs typeface="Courier New" pitchFamily="49" charset="0"/>
                        </a:rPr>
                        <a:t>boolean</a:t>
                      </a:r>
                    </a:p>
                    <a:p>
                      <a:pPr marL="514350" indent="-514350">
                        <a:spcBef>
                          <a:spcPts val="0"/>
                        </a:spcBef>
                        <a:buNone/>
                      </a:pPr>
                      <a:r>
                        <a:rPr lang="id-ID" sz="1400" noProof="0" dirty="0" smtClean="0">
                          <a:latin typeface="Courier New" pitchFamily="49" charset="0"/>
                          <a:cs typeface="Courier New" pitchFamily="49" charset="0"/>
                        </a:rPr>
                        <a:t>	data_cari  :  tipedata</a:t>
                      </a:r>
                    </a:p>
                    <a:p>
                      <a:pPr marL="514350" indent="-514350">
                        <a:spcBef>
                          <a:spcPts val="0"/>
                        </a:spcBef>
                        <a:buNone/>
                      </a:pPr>
                      <a:r>
                        <a:rPr lang="id-ID" sz="1400" b="1" u="sng" noProof="0" dirty="0" smtClean="0">
                          <a:latin typeface="Courier New" pitchFamily="49" charset="0"/>
                          <a:cs typeface="Courier New" pitchFamily="49" charset="0"/>
                        </a:rPr>
                        <a:t>Algoritma:</a:t>
                      </a:r>
                    </a:p>
                    <a:p>
                      <a:pPr marL="514350" indent="-514350">
                        <a:spcBef>
                          <a:spcPts val="0"/>
                        </a:spcBef>
                        <a:buNone/>
                      </a:pPr>
                      <a:r>
                        <a:rPr lang="id-ID" sz="1400" noProof="0" dirty="0" smtClean="0">
                          <a:latin typeface="Courier New" pitchFamily="49" charset="0"/>
                          <a:cs typeface="Courier New" pitchFamily="49" charset="0"/>
                        </a:rPr>
                        <a:t>	</a:t>
                      </a:r>
                      <a:r>
                        <a:rPr lang="id-ID" sz="1400" b="1" u="sng" noProof="0" dirty="0" smtClean="0">
                          <a:latin typeface="Courier New" pitchFamily="49" charset="0"/>
                          <a:cs typeface="Courier New" pitchFamily="49" charset="0"/>
                        </a:rPr>
                        <a:t>input</a:t>
                      </a:r>
                      <a:r>
                        <a:rPr lang="id-ID" sz="1400" noProof="0" dirty="0" smtClean="0">
                          <a:latin typeface="Courier New" pitchFamily="49" charset="0"/>
                          <a:cs typeface="Courier New" pitchFamily="49" charset="0"/>
                        </a:rPr>
                        <a:t>(data_cari)</a:t>
                      </a:r>
                    </a:p>
                    <a:p>
                      <a:pPr marL="514350" indent="-514350">
                        <a:spcBef>
                          <a:spcPts val="0"/>
                        </a:spcBef>
                        <a:buNone/>
                      </a:pPr>
                      <a:r>
                        <a:rPr lang="id-ID" sz="1400" noProof="0" dirty="0" smtClean="0">
                          <a:latin typeface="Courier New" pitchFamily="49" charset="0"/>
                          <a:cs typeface="Courier New" pitchFamily="49" charset="0"/>
                        </a:rPr>
                        <a:t>	Ia </a:t>
                      </a:r>
                      <a:r>
                        <a:rPr lang="id-ID" sz="140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 1</a:t>
                      </a:r>
                    </a:p>
                    <a:p>
                      <a:pPr marL="514350" indent="-514350">
                        <a:spcBef>
                          <a:spcPts val="0"/>
                        </a:spcBef>
                        <a:buNone/>
                      </a:pPr>
                      <a:r>
                        <a:rPr lang="id-ID" sz="140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	Ib  maks_array</a:t>
                      </a:r>
                    </a:p>
                    <a:p>
                      <a:pPr marL="514350" indent="-514350">
                        <a:spcBef>
                          <a:spcPts val="0"/>
                        </a:spcBef>
                        <a:buNone/>
                      </a:pPr>
                      <a:r>
                        <a:rPr lang="id-ID" sz="140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	ketemu  false</a:t>
                      </a:r>
                    </a:p>
                    <a:p>
                      <a:pPr marL="514350" indent="-514350">
                        <a:spcBef>
                          <a:spcPts val="0"/>
                        </a:spcBef>
                        <a:buNone/>
                      </a:pPr>
                      <a:r>
                        <a:rPr lang="id-ID" sz="140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	</a:t>
                      </a:r>
                      <a:r>
                        <a:rPr lang="id-ID" sz="1400" b="1" u="sng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while</a:t>
                      </a:r>
                      <a:r>
                        <a:rPr lang="id-ID" sz="140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 (</a:t>
                      </a:r>
                      <a:r>
                        <a:rPr lang="id-ID" sz="1400" u="sng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not</a:t>
                      </a:r>
                      <a:r>
                        <a:rPr lang="id-ID" sz="140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 ketemu) </a:t>
                      </a:r>
                      <a:r>
                        <a:rPr lang="id-ID" sz="1400" b="1" u="sng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and</a:t>
                      </a:r>
                      <a:r>
                        <a:rPr lang="id-ID" sz="140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 (Ia ≤ Ib) </a:t>
                      </a:r>
                      <a:r>
                        <a:rPr lang="id-ID" sz="1400" b="1" u="sng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do</a:t>
                      </a:r>
                    </a:p>
                    <a:p>
                      <a:pPr marL="514350" indent="-514350">
                        <a:spcBef>
                          <a:spcPts val="0"/>
                        </a:spcBef>
                        <a:buNone/>
                      </a:pPr>
                      <a:r>
                        <a:rPr lang="id-ID" sz="140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		k   (Ia + Ib) div 2</a:t>
                      </a:r>
                    </a:p>
                    <a:p>
                      <a:pPr marL="514350" indent="-514350">
                        <a:spcBef>
                          <a:spcPts val="0"/>
                        </a:spcBef>
                        <a:buNone/>
                      </a:pPr>
                      <a:r>
                        <a:rPr lang="id-ID" sz="140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		</a:t>
                      </a:r>
                      <a:r>
                        <a:rPr lang="id-ID" sz="1400" b="1" u="sng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if </a:t>
                      </a:r>
                      <a:r>
                        <a:rPr lang="id-ID" sz="140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(nama_var_array[k] = data_cari)</a:t>
                      </a:r>
                    </a:p>
                    <a:p>
                      <a:pPr marL="514350" indent="-514350">
                        <a:spcBef>
                          <a:spcPts val="0"/>
                        </a:spcBef>
                        <a:buNone/>
                      </a:pPr>
                      <a:r>
                        <a:rPr lang="id-ID" sz="140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		  </a:t>
                      </a:r>
                      <a:r>
                        <a:rPr lang="id-ID" sz="1400" b="1" u="sng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then</a:t>
                      </a:r>
                    </a:p>
                    <a:p>
                      <a:pPr marL="514350" indent="-514350">
                        <a:spcBef>
                          <a:spcPts val="0"/>
                        </a:spcBef>
                        <a:buNone/>
                      </a:pPr>
                      <a:r>
                        <a:rPr lang="id-ID" sz="140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		     ketemu   true</a:t>
                      </a:r>
                    </a:p>
                    <a:p>
                      <a:pPr marL="514350" indent="-514350">
                        <a:spcBef>
                          <a:spcPts val="0"/>
                        </a:spcBef>
                        <a:buNone/>
                      </a:pPr>
                      <a:r>
                        <a:rPr lang="id-ID" sz="140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		  </a:t>
                      </a:r>
                      <a:r>
                        <a:rPr lang="id-ID" sz="1400" b="1" u="sng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else</a:t>
                      </a:r>
                    </a:p>
                    <a:p>
                      <a:pPr marL="514350" indent="-514350">
                        <a:spcBef>
                          <a:spcPts val="0"/>
                        </a:spcBef>
                        <a:buNone/>
                      </a:pPr>
                      <a:r>
                        <a:rPr lang="id-ID" sz="140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		  </a:t>
                      </a:r>
                      <a:r>
                        <a:rPr lang="id-ID" sz="1400" b="1" u="sng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if </a:t>
                      </a:r>
                      <a:r>
                        <a:rPr lang="id-ID" sz="140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(nama_var_array[k] &lt; data_cari)</a:t>
                      </a:r>
                    </a:p>
                    <a:p>
                      <a:pPr marL="514350" indent="-514350">
                        <a:spcBef>
                          <a:spcPts val="0"/>
                        </a:spcBef>
                        <a:buNone/>
                      </a:pPr>
                      <a:r>
                        <a:rPr lang="id-ID" sz="140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		   </a:t>
                      </a:r>
                      <a:r>
                        <a:rPr lang="id-ID" sz="1400" b="1" u="sng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then</a:t>
                      </a:r>
                    </a:p>
                    <a:p>
                      <a:pPr marL="514350" indent="-514350">
                        <a:spcBef>
                          <a:spcPts val="0"/>
                        </a:spcBef>
                        <a:buNone/>
                      </a:pPr>
                      <a:r>
                        <a:rPr lang="id-ID" sz="140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		       Ia    k + 1</a:t>
                      </a:r>
                    </a:p>
                    <a:p>
                      <a:pPr marL="514350" indent="-514350">
                        <a:spcBef>
                          <a:spcPts val="0"/>
                        </a:spcBef>
                        <a:buNone/>
                      </a:pPr>
                      <a:r>
                        <a:rPr lang="id-ID" sz="140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		   </a:t>
                      </a:r>
                      <a:r>
                        <a:rPr lang="id-ID" sz="1400" b="1" u="sng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else</a:t>
                      </a:r>
                    </a:p>
                    <a:p>
                      <a:pPr marL="514350" indent="-514350">
                        <a:spcBef>
                          <a:spcPts val="0"/>
                        </a:spcBef>
                        <a:buNone/>
                      </a:pPr>
                      <a:r>
                        <a:rPr lang="id-ID" sz="140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		       Ib    k – 1</a:t>
                      </a:r>
                    </a:p>
                    <a:p>
                      <a:pPr marL="514350" indent="-514350">
                        <a:spcBef>
                          <a:spcPts val="0"/>
                        </a:spcBef>
                        <a:buNone/>
                      </a:pPr>
                      <a:r>
                        <a:rPr lang="id-ID" sz="140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		  </a:t>
                      </a:r>
                      <a:r>
                        <a:rPr lang="id-ID" sz="1400" b="1" u="sng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endif</a:t>
                      </a:r>
                    </a:p>
                    <a:p>
                      <a:pPr marL="514350" indent="-514350">
                        <a:spcBef>
                          <a:spcPts val="0"/>
                        </a:spcBef>
                        <a:buNone/>
                      </a:pPr>
                      <a:r>
                        <a:rPr lang="id-ID" sz="140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		</a:t>
                      </a:r>
                      <a:r>
                        <a:rPr lang="id-ID" sz="1400" b="1" u="sng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endif</a:t>
                      </a:r>
                    </a:p>
                    <a:p>
                      <a:pPr marL="514350" indent="-514350">
                        <a:spcBef>
                          <a:spcPts val="0"/>
                        </a:spcBef>
                        <a:buNone/>
                      </a:pPr>
                      <a:r>
                        <a:rPr lang="id-ID" sz="140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	</a:t>
                      </a:r>
                      <a:r>
                        <a:rPr lang="id-ID" sz="1400" b="1" u="sng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endwhile</a:t>
                      </a:r>
                      <a:endParaRPr lang="id-ID" sz="1400" b="1" u="sng" noProof="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373043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34622" y="76200"/>
            <a:ext cx="6651978" cy="734291"/>
          </a:xfrm>
        </p:spPr>
        <p:txBody>
          <a:bodyPr anchor="b">
            <a:normAutofit/>
          </a:bodyPr>
          <a:lstStyle/>
          <a:p>
            <a:pPr lvl="0">
              <a:spcBef>
                <a:spcPts val="0"/>
              </a:spcBef>
            </a:pPr>
            <a:r>
              <a:rPr lang="id-ID" b="1" dirty="0" smtClean="0">
                <a:solidFill>
                  <a:prstClr val="white"/>
                </a:solidFill>
              </a:rPr>
              <a:t>Binary Search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1873188"/>
              </p:ext>
            </p:extLst>
          </p:nvPr>
        </p:nvGraphicFramePr>
        <p:xfrm>
          <a:off x="291664" y="2743200"/>
          <a:ext cx="8610600" cy="1600200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518851"/>
                <a:gridCol w="8091749"/>
              </a:tblGrid>
              <a:tr h="1600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400" b="1" dirty="0" smtClean="0">
                          <a:effectLst/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27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400" b="1" dirty="0" smtClean="0">
                          <a:effectLst/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28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400" b="1" dirty="0" smtClean="0">
                          <a:effectLst/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29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400" b="1" dirty="0" smtClean="0">
                          <a:effectLst/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30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400" b="1" dirty="0" smtClean="0">
                          <a:effectLst/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31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400" b="1" dirty="0" smtClean="0">
                          <a:effectLst/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32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400" b="1" dirty="0" smtClean="0">
                          <a:effectLst/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514350" indent="-514350">
                        <a:spcBef>
                          <a:spcPts val="0"/>
                        </a:spcBef>
                        <a:buNone/>
                      </a:pPr>
                      <a:r>
                        <a:rPr lang="id-ID" sz="1400" b="1" u="none" baseline="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        </a:t>
                      </a:r>
                      <a:r>
                        <a:rPr lang="id-ID" sz="1400" b="1" u="sng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if</a:t>
                      </a:r>
                      <a:r>
                        <a:rPr lang="id-ID" sz="140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 </a:t>
                      </a:r>
                      <a:r>
                        <a:rPr lang="id-ID" sz="140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(ketemu)</a:t>
                      </a:r>
                    </a:p>
                    <a:p>
                      <a:pPr marL="514350" indent="-514350">
                        <a:spcBef>
                          <a:spcPts val="0"/>
                        </a:spcBef>
                        <a:buNone/>
                      </a:pPr>
                      <a:r>
                        <a:rPr lang="id-ID" sz="140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	   </a:t>
                      </a:r>
                      <a:r>
                        <a:rPr lang="id-ID" sz="1400" b="1" u="sng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then</a:t>
                      </a:r>
                    </a:p>
                    <a:p>
                      <a:pPr marL="514350" indent="-514350">
                        <a:spcBef>
                          <a:spcPts val="0"/>
                        </a:spcBef>
                        <a:buNone/>
                      </a:pPr>
                      <a:r>
                        <a:rPr lang="id-ID" sz="140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		</a:t>
                      </a:r>
                      <a:r>
                        <a:rPr lang="id-ID" sz="1400" b="1" u="sng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output</a:t>
                      </a:r>
                      <a:r>
                        <a:rPr lang="id-ID" sz="140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(data_cari,’ ditemukan pada indeks ke-’,k)</a:t>
                      </a:r>
                    </a:p>
                    <a:p>
                      <a:pPr marL="514350" indent="-514350">
                        <a:spcBef>
                          <a:spcPts val="0"/>
                        </a:spcBef>
                        <a:buNone/>
                      </a:pPr>
                      <a:r>
                        <a:rPr lang="id-ID" sz="140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	   </a:t>
                      </a:r>
                      <a:r>
                        <a:rPr lang="id-ID" sz="1400" b="1" u="sng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else</a:t>
                      </a:r>
                    </a:p>
                    <a:p>
                      <a:pPr marL="514350" indent="-514350">
                        <a:spcBef>
                          <a:spcPts val="0"/>
                        </a:spcBef>
                        <a:buNone/>
                      </a:pPr>
                      <a:r>
                        <a:rPr lang="id-ID" sz="140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		 </a:t>
                      </a:r>
                      <a:r>
                        <a:rPr lang="id-ID" sz="1400" b="1" u="sng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outpu</a:t>
                      </a:r>
                      <a:r>
                        <a:rPr lang="id-ID" sz="140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t(data_cari,’ tidak ditemukan’)</a:t>
                      </a:r>
                    </a:p>
                    <a:p>
                      <a:pPr marL="514350" indent="-514350">
                        <a:spcBef>
                          <a:spcPts val="0"/>
                        </a:spcBef>
                        <a:buNone/>
                      </a:pPr>
                      <a:r>
                        <a:rPr lang="id-ID" sz="1400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	</a:t>
                      </a:r>
                      <a:r>
                        <a:rPr lang="id-ID" sz="1400" b="1" u="sng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endif</a:t>
                      </a:r>
                    </a:p>
                    <a:p>
                      <a:pPr marL="514350" indent="-514350">
                        <a:spcBef>
                          <a:spcPts val="0"/>
                        </a:spcBef>
                        <a:buNone/>
                      </a:pPr>
                      <a:r>
                        <a:rPr lang="id-ID" sz="1400" b="1" u="sng" noProof="0" dirty="0" smtClean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EndProcedure</a:t>
                      </a:r>
                      <a:endParaRPr lang="id-ID" sz="1400" b="1" u="sng" noProof="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542183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4800601"/>
            <a:ext cx="7743825" cy="1981200"/>
          </a:xfrm>
          <a:prstGeom prst="rect">
            <a:avLst/>
          </a:prstGeom>
          <a:noFill/>
        </p:spPr>
        <p:txBody>
          <a:bodyPr wrap="square" rtlCol="0">
            <a:normAutofit fontScale="85000" lnSpcReduction="20000"/>
          </a:bodyPr>
          <a:lstStyle/>
          <a:p>
            <a:pPr algn="r"/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				</a:t>
            </a:r>
            <a:r>
              <a:rPr lang="id-ID" b="1" dirty="0" smtClean="0"/>
              <a:t>Contact Person:</a:t>
            </a:r>
          </a:p>
          <a:p>
            <a:pPr algn="r"/>
            <a:r>
              <a:rPr lang="id-ID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Adam Mukharil Bachtiar</a:t>
            </a:r>
          </a:p>
          <a:p>
            <a:pPr algn="r"/>
            <a:r>
              <a:rPr lang="id-ID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Informatics Engineering UNIKOM</a:t>
            </a:r>
          </a:p>
          <a:p>
            <a:pPr algn="r"/>
            <a:r>
              <a:rPr lang="id-ID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Jalan Dipati Ukur Nomor. 112-114 Bandung 40132</a:t>
            </a:r>
          </a:p>
          <a:p>
            <a:pPr algn="r"/>
            <a:r>
              <a:rPr lang="id-ID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Email: </a:t>
            </a:r>
            <a:r>
              <a:rPr lang="id-ID" dirty="0" smtClean="0">
                <a:solidFill>
                  <a:prstClr val="black">
                    <a:lumMod val="65000"/>
                    <a:lumOff val="35000"/>
                  </a:prstClr>
                </a:solidFill>
                <a:hlinkClick r:id="rId4"/>
              </a:rPr>
              <a:t>adfbipotter@gmail.com</a:t>
            </a:r>
            <a:endParaRPr lang="id-ID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algn="r"/>
            <a:r>
              <a:rPr lang="id-ID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Blog: </a:t>
            </a:r>
            <a:r>
              <a:rPr lang="id-ID" dirty="0" smtClean="0">
                <a:solidFill>
                  <a:prstClr val="black">
                    <a:lumMod val="65000"/>
                    <a:lumOff val="35000"/>
                  </a:prstClr>
                </a:solidFill>
                <a:hlinkClick r:id="rId5"/>
              </a:rPr>
              <a:t>http://adfbipotter.wordpress.com</a:t>
            </a:r>
            <a:endParaRPr lang="id-ID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algn="r"/>
            <a:endParaRPr lang="en-US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algn="r">
              <a:lnSpc>
                <a:spcPct val="120000"/>
              </a:lnSpc>
            </a:pPr>
            <a:endParaRPr lang="en-US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algn="r">
              <a:lnSpc>
                <a:spcPct val="120000"/>
              </a:lnSpc>
            </a:pPr>
            <a:r>
              <a:rPr lang="id-ID" sz="22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Copyright © Adam Mukharil Bachtiar 2011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90400" y="3304950"/>
            <a:ext cx="8686800" cy="1095600"/>
          </a:xfrm>
        </p:spPr>
        <p:txBody>
          <a:bodyPr>
            <a:noAutofit/>
          </a:bodyPr>
          <a:lstStyle/>
          <a:p>
            <a:pPr lvl="0" algn="ctr">
              <a:lnSpc>
                <a:spcPct val="80000"/>
              </a:lnSpc>
              <a:spcBef>
                <a:spcPts val="0"/>
              </a:spcBef>
            </a:pPr>
            <a:r>
              <a:rPr lang="id-ID" sz="7200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GRACIAS</a:t>
            </a:r>
            <a:endParaRPr lang="en-US" sz="4000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297600" y="2286000"/>
            <a:ext cx="8694000" cy="639762"/>
          </a:xfrm>
        </p:spPr>
        <p:txBody>
          <a:bodyPr/>
          <a:lstStyle/>
          <a:p>
            <a:pPr lvl="0">
              <a:lnSpc>
                <a:spcPct val="80000"/>
              </a:lnSpc>
              <a:spcBef>
                <a:spcPts val="0"/>
              </a:spcBef>
            </a:pPr>
            <a:r>
              <a:rPr lang="id-ID" sz="3600" dirty="0" smtClean="0"/>
              <a:t>THANK YOU</a:t>
            </a:r>
            <a:endParaRPr lang="en-US" sz="3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id-ID" sz="4000" cap="none" dirty="0" smtClean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>Definition of Searching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spcBef>
                <a:spcPts val="0"/>
              </a:spcBef>
            </a:pPr>
            <a:r>
              <a:rPr lang="id-ID" sz="17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All About Searching</a:t>
            </a:r>
            <a:endParaRPr lang="en-US" sz="17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21392" y="1557456"/>
            <a:ext cx="12192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0" b="1" dirty="0" smtClean="0">
                <a:solidFill>
                  <a:srgbClr val="F26200">
                    <a:alpha val="40000"/>
                  </a:srgbClr>
                </a:solidFill>
                <a:cs typeface="Arial" pitchFamily="34" charset="0"/>
              </a:rPr>
              <a:t>1</a:t>
            </a:r>
            <a:endParaRPr lang="en-US" sz="17000" b="1" dirty="0">
              <a:solidFill>
                <a:srgbClr val="F26200">
                  <a:alpha val="40000"/>
                </a:srgbClr>
              </a:solidFill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6200000">
            <a:off x="-2146014" y="2450815"/>
            <a:ext cx="5486400" cy="1041969"/>
          </a:xfrm>
          <a:prstGeom prst="rect">
            <a:avLst/>
          </a:prstGeom>
          <a:noFill/>
        </p:spPr>
        <p:txBody>
          <a:bodyPr wrap="square" rtlCol="0" anchor="b" anchorCtr="0">
            <a:normAutofit/>
          </a:bodyPr>
          <a:lstStyle/>
          <a:p>
            <a:r>
              <a:rPr lang="id-ID" sz="3200" b="1" dirty="0" smtClean="0">
                <a:solidFill>
                  <a:prstClr val="white"/>
                </a:solidFill>
              </a:rPr>
              <a:t>What is Searching</a:t>
            </a:r>
            <a:endParaRPr lang="en-US" sz="3200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46943" y="990600"/>
            <a:ext cx="6705600" cy="2438400"/>
          </a:xfrm>
          <a:prstGeom prst="rect">
            <a:avLst/>
          </a:prstGeom>
          <a:noFill/>
        </p:spPr>
        <p:txBody>
          <a:bodyPr wrap="square" rtlCol="0">
            <a:normAutofit fontScale="92500" lnSpcReduction="10000"/>
          </a:bodyPr>
          <a:lstStyle/>
          <a:p>
            <a:pPr>
              <a:lnSpc>
                <a:spcPct val="200000"/>
              </a:lnSpc>
            </a:pPr>
            <a:r>
              <a:rPr lang="en-US" sz="2800" dirty="0" smtClean="0"/>
              <a:t>P</a:t>
            </a:r>
            <a:r>
              <a:rPr lang="id-ID" sz="2800" dirty="0" smtClean="0"/>
              <a:t>rocess that </a:t>
            </a:r>
            <a:r>
              <a:rPr lang="id-ID" sz="2800" b="1" dirty="0" smtClean="0">
                <a:solidFill>
                  <a:srgbClr val="FF0000"/>
                </a:solidFill>
              </a:rPr>
              <a:t>search the value in group of data</a:t>
            </a:r>
            <a:r>
              <a:rPr lang="id-ID" sz="2800" dirty="0" smtClean="0"/>
              <a:t>. This process can produce </a:t>
            </a:r>
            <a:r>
              <a:rPr lang="id-ID" sz="2800" b="1" dirty="0" smtClean="0">
                <a:solidFill>
                  <a:srgbClr val="FF0000"/>
                </a:solidFill>
              </a:rPr>
              <a:t>FOUND </a:t>
            </a:r>
            <a:r>
              <a:rPr lang="id-ID" sz="2800" dirty="0" smtClean="0"/>
              <a:t>or </a:t>
            </a:r>
            <a:r>
              <a:rPr lang="id-ID" sz="2800" b="1" dirty="0" smtClean="0">
                <a:solidFill>
                  <a:srgbClr val="FF0000"/>
                </a:solidFill>
              </a:rPr>
              <a:t>NOT FOUND </a:t>
            </a:r>
            <a:r>
              <a:rPr lang="id-ID" sz="2800" dirty="0" smtClean="0"/>
              <a:t>value.</a:t>
            </a:r>
            <a:endParaRPr lang="en-US" sz="4000" b="1" dirty="0">
              <a:solidFill>
                <a:srgbClr val="FF0000"/>
              </a:solidFill>
            </a:endParaRPr>
          </a:p>
        </p:txBody>
      </p:sp>
      <p:pic>
        <p:nvPicPr>
          <p:cNvPr id="4" name="Picture 2" descr="E:\Adam Baru\Modul Adam\Struktur Data\Gambar\albert_einstein-300x300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36319" y="3886200"/>
            <a:ext cx="2016224" cy="20162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93659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6200000">
            <a:off x="-2146014" y="2450815"/>
            <a:ext cx="5486400" cy="1041969"/>
          </a:xfrm>
          <a:prstGeom prst="rect">
            <a:avLst/>
          </a:prstGeom>
          <a:noFill/>
        </p:spPr>
        <p:txBody>
          <a:bodyPr wrap="square" rtlCol="0" anchor="b" anchorCtr="0">
            <a:normAutofit/>
          </a:bodyPr>
          <a:lstStyle/>
          <a:p>
            <a:r>
              <a:rPr lang="id-ID" sz="3200" b="1" dirty="0" smtClean="0">
                <a:solidFill>
                  <a:prstClr val="white"/>
                </a:solidFill>
              </a:rPr>
              <a:t>Algorithms of Sorting</a:t>
            </a:r>
            <a:endParaRPr lang="en-US" sz="3200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46943" y="1295400"/>
            <a:ext cx="6705600" cy="24384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457200" indent="-457200">
              <a:lnSpc>
                <a:spcPct val="200000"/>
              </a:lnSpc>
              <a:buFont typeface="Arial" pitchFamily="34" charset="0"/>
              <a:buChar char="•"/>
            </a:pPr>
            <a:r>
              <a:rPr lang="en-US" sz="2800" dirty="0" smtClean="0"/>
              <a:t>S</a:t>
            </a:r>
            <a:r>
              <a:rPr lang="id-ID" sz="2800" dirty="0" smtClean="0"/>
              <a:t>equential search / Linear search</a:t>
            </a:r>
          </a:p>
          <a:p>
            <a:pPr marL="457200" indent="-457200">
              <a:lnSpc>
                <a:spcPct val="200000"/>
              </a:lnSpc>
              <a:buFont typeface="Arial" pitchFamily="34" charset="0"/>
              <a:buChar char="•"/>
            </a:pPr>
            <a:r>
              <a:rPr lang="id-ID" sz="2800" dirty="0" smtClean="0"/>
              <a:t>Binary search</a:t>
            </a:r>
            <a:endParaRPr lang="en-US" sz="4000" dirty="0"/>
          </a:p>
        </p:txBody>
      </p:sp>
      <p:pic>
        <p:nvPicPr>
          <p:cNvPr id="4" name="Picture 2" descr="E:\Adam Baru\Modul Adam\Struktur Data\Gambar\albert_einstein-300x300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8494" y="4038600"/>
            <a:ext cx="2016224" cy="20162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54539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762000" y="1946209"/>
            <a:ext cx="2057400" cy="2057400"/>
          </a:xfrm>
          <a:prstGeom prst="ellipse">
            <a:avLst/>
          </a:prstGeom>
          <a:gradFill>
            <a:gsLst>
              <a:gs pos="0">
                <a:srgbClr val="00B0F0"/>
              </a:gs>
              <a:gs pos="50000">
                <a:srgbClr val="399ECB"/>
              </a:gs>
              <a:gs pos="100000">
                <a:srgbClr val="0077D0"/>
              </a:gs>
            </a:gsLst>
            <a:path path="circle">
              <a:fillToRect l="50000" t="50000" r="50000" b="50000"/>
            </a:path>
          </a:gradFill>
          <a:ln w="82550">
            <a:noFill/>
          </a:ln>
          <a:effectLst>
            <a:outerShdw blurRad="1270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            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007328" y="1992354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      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59728" y="1531434"/>
            <a:ext cx="12192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0" b="1" dirty="0" smtClean="0">
                <a:solidFill>
                  <a:srgbClr val="2A7A9E">
                    <a:alpha val="40000"/>
                  </a:srgbClr>
                </a:solidFill>
                <a:cs typeface="Arial" pitchFamily="34" charset="0"/>
              </a:rPr>
              <a:t>2</a:t>
            </a:r>
            <a:endParaRPr lang="en-US" sz="17000" b="1" dirty="0">
              <a:solidFill>
                <a:srgbClr val="2A7A9E">
                  <a:alpha val="40000"/>
                </a:srgbClr>
              </a:solidFill>
              <a:cs typeface="Arial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971800" y="2057400"/>
            <a:ext cx="5867400" cy="1970046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en-US" sz="4000" cap="none" dirty="0" smtClean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>S</a:t>
            </a:r>
            <a:r>
              <a:rPr lang="id-ID" sz="4000" cap="none" dirty="0" smtClean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>equential Search</a:t>
            </a:r>
            <a:endParaRPr lang="en-US" sz="4000" b="0" cap="none" dirty="0">
              <a:solidFill>
                <a:prstClr val="black">
                  <a:lumMod val="50000"/>
                  <a:lumOff val="50000"/>
                </a:prstClr>
              </a:solidFill>
              <a:ea typeface="+mn-ea"/>
              <a:cs typeface="+mn-cs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id-ID" sz="17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Definition </a:t>
            </a:r>
            <a:r>
              <a:rPr lang="en-US" sz="17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and Structures of </a:t>
            </a:r>
            <a:r>
              <a:rPr lang="id-ID" sz="17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Sequential Search</a:t>
            </a:r>
            <a:endParaRPr lang="en-US" sz="17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6200000">
            <a:off x="-2146014" y="2450815"/>
            <a:ext cx="5486400" cy="1041969"/>
          </a:xfrm>
          <a:prstGeom prst="rect">
            <a:avLst/>
          </a:prstGeom>
          <a:noFill/>
        </p:spPr>
        <p:txBody>
          <a:bodyPr wrap="square" rtlCol="0" anchor="b" anchorCtr="0">
            <a:normAutofit/>
          </a:bodyPr>
          <a:lstStyle/>
          <a:p>
            <a:r>
              <a:rPr lang="id-ID" sz="3200" b="1" dirty="0" smtClean="0">
                <a:solidFill>
                  <a:prstClr val="white"/>
                </a:solidFill>
              </a:rPr>
              <a:t>What is Sequential Search</a:t>
            </a:r>
            <a:endParaRPr lang="en-US" sz="3200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63824" y="1143000"/>
            <a:ext cx="6705600" cy="44196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457200" indent="-457200">
              <a:lnSpc>
                <a:spcPct val="200000"/>
              </a:lnSpc>
              <a:buFont typeface="Arial" pitchFamily="34" charset="0"/>
              <a:buChar char="•"/>
            </a:pPr>
            <a:r>
              <a:rPr lang="id-ID" sz="2800" dirty="0" smtClean="0"/>
              <a:t>Trace group of data </a:t>
            </a:r>
            <a:r>
              <a:rPr lang="id-ID" sz="2800" b="1" dirty="0" smtClean="0">
                <a:solidFill>
                  <a:srgbClr val="FF0000"/>
                </a:solidFill>
              </a:rPr>
              <a:t>one by one</a:t>
            </a:r>
            <a:r>
              <a:rPr lang="id-ID" sz="2800" dirty="0" smtClean="0"/>
              <a:t>.</a:t>
            </a:r>
          </a:p>
          <a:p>
            <a:pPr marL="457200" indent="-457200">
              <a:lnSpc>
                <a:spcPct val="200000"/>
              </a:lnSpc>
              <a:buFont typeface="Arial" pitchFamily="34" charset="0"/>
              <a:buChar char="•"/>
            </a:pPr>
            <a:r>
              <a:rPr lang="id-ID" sz="2800" b="1" dirty="0" smtClean="0">
                <a:solidFill>
                  <a:srgbClr val="FF0000"/>
                </a:solidFill>
              </a:rPr>
              <a:t>Start </a:t>
            </a:r>
            <a:r>
              <a:rPr lang="id-ID" sz="2800" dirty="0" smtClean="0"/>
              <a:t>the process from </a:t>
            </a:r>
            <a:r>
              <a:rPr lang="id-ID" sz="2800" b="1" dirty="0" smtClean="0">
                <a:solidFill>
                  <a:srgbClr val="FF0000"/>
                </a:solidFill>
              </a:rPr>
              <a:t>the first data</a:t>
            </a:r>
            <a:r>
              <a:rPr lang="id-ID" sz="2800" dirty="0" smtClean="0"/>
              <a:t>.</a:t>
            </a:r>
          </a:p>
          <a:p>
            <a:pPr marL="457200" indent="-457200">
              <a:lnSpc>
                <a:spcPct val="200000"/>
              </a:lnSpc>
              <a:buFont typeface="Arial" pitchFamily="34" charset="0"/>
              <a:buChar char="•"/>
            </a:pPr>
            <a:r>
              <a:rPr lang="id-ID" sz="2800" dirty="0" smtClean="0"/>
              <a:t>If the data </a:t>
            </a:r>
            <a:r>
              <a:rPr lang="id-ID" sz="2800" b="1" dirty="0" smtClean="0">
                <a:solidFill>
                  <a:srgbClr val="FF0000"/>
                </a:solidFill>
              </a:rPr>
              <a:t>was found </a:t>
            </a:r>
            <a:r>
              <a:rPr lang="id-ID" sz="2800" dirty="0" smtClean="0"/>
              <a:t>in group then </a:t>
            </a:r>
            <a:r>
              <a:rPr lang="id-ID" sz="2800" b="1" dirty="0" smtClean="0">
                <a:solidFill>
                  <a:srgbClr val="FF0000"/>
                </a:solidFill>
              </a:rPr>
              <a:t>stop the searching</a:t>
            </a:r>
            <a:r>
              <a:rPr lang="id-ID" sz="2800" dirty="0" smtClean="0"/>
              <a:t> but </a:t>
            </a:r>
            <a:r>
              <a:rPr lang="id-ID" sz="2800" b="1" dirty="0" smtClean="0">
                <a:solidFill>
                  <a:srgbClr val="FF0000"/>
                </a:solidFill>
              </a:rPr>
              <a:t>if not</a:t>
            </a:r>
            <a:r>
              <a:rPr lang="id-ID" sz="2800" dirty="0" smtClean="0"/>
              <a:t>, </a:t>
            </a:r>
            <a:r>
              <a:rPr lang="id-ID" sz="2800" b="1" dirty="0" smtClean="0">
                <a:solidFill>
                  <a:srgbClr val="FF0000"/>
                </a:solidFill>
              </a:rPr>
              <a:t>search until the last data in grup</a:t>
            </a:r>
            <a:r>
              <a:rPr lang="id-ID" sz="2800" dirty="0" smtClean="0"/>
              <a:t>.</a:t>
            </a:r>
          </a:p>
          <a:p>
            <a:pPr marL="457200" indent="-457200">
              <a:lnSpc>
                <a:spcPct val="200000"/>
              </a:lnSpc>
              <a:buFont typeface="Arial" pitchFamily="34" charset="0"/>
              <a:buChar char="•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4126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6200000">
            <a:off x="-2146014" y="2450815"/>
            <a:ext cx="5486400" cy="1041969"/>
          </a:xfrm>
          <a:prstGeom prst="rect">
            <a:avLst/>
          </a:prstGeom>
          <a:noFill/>
        </p:spPr>
        <p:txBody>
          <a:bodyPr wrap="square" rtlCol="0" anchor="b" anchorCtr="0">
            <a:normAutofit/>
          </a:bodyPr>
          <a:lstStyle/>
          <a:p>
            <a:r>
              <a:rPr lang="id-ID" sz="3200" b="1" dirty="0" smtClean="0">
                <a:solidFill>
                  <a:prstClr val="white"/>
                </a:solidFill>
              </a:rPr>
              <a:t>Methods in Sequential Search</a:t>
            </a:r>
            <a:endParaRPr lang="en-US" sz="3200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63824" y="1600200"/>
            <a:ext cx="6705600" cy="38100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457200" indent="-457200">
              <a:lnSpc>
                <a:spcPct val="200000"/>
              </a:lnSpc>
              <a:buFont typeface="Arial" pitchFamily="34" charset="0"/>
              <a:buChar char="•"/>
            </a:pPr>
            <a:r>
              <a:rPr lang="id-ID" sz="2800" dirty="0" smtClean="0"/>
              <a:t>Without </a:t>
            </a:r>
            <a:r>
              <a:rPr lang="id-ID" sz="2800" b="1" dirty="0" smtClean="0">
                <a:solidFill>
                  <a:srgbClr val="FF0000"/>
                </a:solidFill>
              </a:rPr>
              <a:t>boolean</a:t>
            </a:r>
          </a:p>
          <a:p>
            <a:pPr marL="906463" indent="-457200">
              <a:lnSpc>
                <a:spcPct val="200000"/>
              </a:lnSpc>
              <a:buFont typeface="Wingdings" pitchFamily="2" charset="2"/>
              <a:buChar char="Ø"/>
            </a:pPr>
            <a:r>
              <a:rPr lang="id-ID" sz="2800" dirty="0" smtClean="0"/>
              <a:t>Without </a:t>
            </a:r>
            <a:r>
              <a:rPr lang="id-ID" sz="2800" b="1" dirty="0" smtClean="0">
                <a:solidFill>
                  <a:srgbClr val="FF0000"/>
                </a:solidFill>
              </a:rPr>
              <a:t>sentinel</a:t>
            </a:r>
          </a:p>
          <a:p>
            <a:pPr marL="906463" indent="-457200">
              <a:lnSpc>
                <a:spcPct val="200000"/>
              </a:lnSpc>
              <a:buFont typeface="Wingdings" pitchFamily="2" charset="2"/>
              <a:buChar char="Ø"/>
            </a:pPr>
            <a:r>
              <a:rPr lang="id-ID" sz="2800" dirty="0" smtClean="0"/>
              <a:t>Use </a:t>
            </a:r>
            <a:r>
              <a:rPr lang="id-ID" sz="2800" b="1" dirty="0" smtClean="0">
                <a:solidFill>
                  <a:srgbClr val="FF0000"/>
                </a:solidFill>
              </a:rPr>
              <a:t>sentinel</a:t>
            </a:r>
          </a:p>
          <a:p>
            <a:pPr marL="457200" indent="-457200">
              <a:lnSpc>
                <a:spcPct val="200000"/>
              </a:lnSpc>
              <a:buFont typeface="Arial" pitchFamily="34" charset="0"/>
              <a:buChar char="•"/>
            </a:pPr>
            <a:r>
              <a:rPr lang="id-ID" sz="2800" dirty="0" smtClean="0"/>
              <a:t>Use </a:t>
            </a:r>
            <a:r>
              <a:rPr lang="id-ID" sz="2800" b="1" dirty="0" smtClean="0">
                <a:solidFill>
                  <a:srgbClr val="FF0000"/>
                </a:solidFill>
              </a:rPr>
              <a:t>boolean</a:t>
            </a:r>
          </a:p>
          <a:p>
            <a:pPr marL="457200" indent="-457200">
              <a:lnSpc>
                <a:spcPct val="200000"/>
              </a:lnSpc>
              <a:buFont typeface="Arial" pitchFamily="34" charset="0"/>
              <a:buChar char="•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0257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34622" y="76200"/>
            <a:ext cx="6651978" cy="734291"/>
          </a:xfrm>
        </p:spPr>
        <p:txBody>
          <a:bodyPr anchor="b">
            <a:normAutofit/>
          </a:bodyPr>
          <a:lstStyle/>
          <a:p>
            <a:pPr lvl="0">
              <a:spcBef>
                <a:spcPts val="0"/>
              </a:spcBef>
            </a:pPr>
            <a:r>
              <a:rPr lang="id-ID" b="1" dirty="0" smtClean="0">
                <a:solidFill>
                  <a:prstClr val="white"/>
                </a:solidFill>
                <a:ea typeface="+mn-ea"/>
                <a:cs typeface="+mn-cs"/>
              </a:rPr>
              <a:t>Ilustration of Seq. Search Without Sentinel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772400" cy="4343400"/>
          </a:xfrm>
        </p:spPr>
        <p:txBody>
          <a:bodyPr>
            <a:noAutofit/>
          </a:bodyPr>
          <a:lstStyle/>
          <a:p>
            <a:pPr marL="284163" indent="-284163">
              <a:spcBef>
                <a:spcPts val="0"/>
              </a:spcBef>
              <a:buNone/>
            </a:pPr>
            <a:r>
              <a:rPr lang="en-US" sz="2400" dirty="0" smtClean="0"/>
              <a:t>	</a:t>
            </a:r>
            <a:r>
              <a:rPr lang="id-ID" sz="2400" dirty="0" smtClean="0"/>
              <a:t>Given an array to be processed</a:t>
            </a:r>
            <a:r>
              <a:rPr lang="en-US" sz="2400" dirty="0" smtClean="0"/>
              <a:t>:</a:t>
            </a:r>
          </a:p>
          <a:p>
            <a:pPr marL="284163" indent="-284163">
              <a:spcBef>
                <a:spcPts val="0"/>
              </a:spcBef>
              <a:buNone/>
            </a:pPr>
            <a:endParaRPr lang="en-US" sz="2400" dirty="0"/>
          </a:p>
          <a:p>
            <a:pPr marL="284163" indent="-284163">
              <a:spcBef>
                <a:spcPts val="0"/>
              </a:spcBef>
              <a:buNone/>
            </a:pPr>
            <a:r>
              <a:rPr lang="en-US" sz="2400" dirty="0" smtClean="0"/>
              <a:t>    </a:t>
            </a:r>
            <a:r>
              <a:rPr lang="id-ID" sz="2400" b="1" dirty="0" smtClean="0">
                <a:solidFill>
                  <a:srgbClr val="00B050"/>
                </a:solidFill>
              </a:rPr>
              <a:t>Number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r>
              <a:rPr lang="en-US" sz="2400" dirty="0"/>
              <a:t>	</a:t>
            </a:r>
            <a:endParaRPr lang="en-US" sz="2400" dirty="0" smtClean="0"/>
          </a:p>
          <a:p>
            <a:pPr marL="284163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284163" indent="0">
              <a:spcBef>
                <a:spcPts val="0"/>
              </a:spcBef>
              <a:buNone/>
            </a:pPr>
            <a:r>
              <a:rPr lang="en-US" sz="2400" dirty="0"/>
              <a:t>Data </a:t>
            </a:r>
            <a:r>
              <a:rPr lang="id-ID" sz="2400" dirty="0"/>
              <a:t>that want to be sought </a:t>
            </a:r>
            <a:r>
              <a:rPr lang="en-US" sz="2400" dirty="0" smtClean="0"/>
              <a:t>: </a:t>
            </a:r>
            <a:r>
              <a:rPr lang="en-US" sz="2400" b="1" dirty="0" smtClean="0">
                <a:solidFill>
                  <a:srgbClr val="FF0000"/>
                </a:solidFill>
              </a:rPr>
              <a:t>9</a:t>
            </a:r>
          </a:p>
          <a:p>
            <a:pPr marL="627063">
              <a:spcBef>
                <a:spcPts val="0"/>
              </a:spcBef>
            </a:pPr>
            <a:r>
              <a:rPr lang="en-US" sz="2400" dirty="0" smtClean="0"/>
              <a:t> </a:t>
            </a:r>
            <a:r>
              <a:rPr lang="id-ID" sz="2400" dirty="0" smtClean="0"/>
              <a:t>Number</a:t>
            </a:r>
            <a:r>
              <a:rPr lang="id-ID" sz="2400" dirty="0"/>
              <a:t>[</a:t>
            </a:r>
            <a:r>
              <a:rPr lang="en-US" sz="2400" dirty="0" smtClean="0"/>
              <a:t>1</a:t>
            </a:r>
            <a:r>
              <a:rPr lang="id-ID" sz="2400" dirty="0"/>
              <a:t>]</a:t>
            </a:r>
            <a:r>
              <a:rPr lang="en-US" sz="2400" dirty="0" smtClean="0"/>
              <a:t> = 9? </a:t>
            </a:r>
          </a:p>
          <a:p>
            <a:pPr marL="627063">
              <a:spcBef>
                <a:spcPts val="0"/>
              </a:spcBef>
            </a:pPr>
            <a:r>
              <a:rPr lang="id-ID" sz="2400" dirty="0"/>
              <a:t> </a:t>
            </a:r>
            <a:r>
              <a:rPr lang="id-ID" sz="2400" dirty="0" smtClean="0"/>
              <a:t>Number</a:t>
            </a:r>
            <a:r>
              <a:rPr lang="id-ID" sz="2400" dirty="0"/>
              <a:t>[</a:t>
            </a:r>
            <a:r>
              <a:rPr lang="en-US" sz="2400" dirty="0" smtClean="0"/>
              <a:t>2</a:t>
            </a:r>
            <a:r>
              <a:rPr lang="id-ID" sz="2400" dirty="0"/>
              <a:t>]</a:t>
            </a:r>
            <a:r>
              <a:rPr lang="en-US" sz="2400" dirty="0" smtClean="0"/>
              <a:t> = 9? </a:t>
            </a:r>
          </a:p>
          <a:p>
            <a:pPr marL="627063">
              <a:spcBef>
                <a:spcPts val="0"/>
              </a:spcBef>
            </a:pPr>
            <a:r>
              <a:rPr lang="id-ID" sz="2400" dirty="0"/>
              <a:t> </a:t>
            </a:r>
            <a:r>
              <a:rPr lang="id-ID" sz="2400" dirty="0" smtClean="0"/>
              <a:t>Number</a:t>
            </a:r>
            <a:r>
              <a:rPr lang="id-ID" sz="2400" dirty="0"/>
              <a:t>[</a:t>
            </a:r>
            <a:r>
              <a:rPr lang="en-US" sz="2400" dirty="0" smtClean="0"/>
              <a:t>3</a:t>
            </a:r>
            <a:r>
              <a:rPr lang="id-ID" sz="2400" dirty="0"/>
              <a:t>]</a:t>
            </a:r>
            <a:r>
              <a:rPr lang="en-US" sz="2400" dirty="0" smtClean="0"/>
              <a:t> = 9? </a:t>
            </a:r>
          </a:p>
          <a:p>
            <a:pPr marL="284163" indent="0">
              <a:spcBef>
                <a:spcPts val="0"/>
              </a:spcBef>
              <a:buNone/>
            </a:pPr>
            <a:r>
              <a:rPr lang="en-US" sz="2400" dirty="0"/>
              <a:t>	</a:t>
            </a:r>
            <a:endParaRPr lang="en-US" sz="2400" dirty="0" smtClean="0"/>
          </a:p>
          <a:p>
            <a:pPr marL="284163" indent="0" algn="just">
              <a:spcBef>
                <a:spcPts val="0"/>
              </a:spcBef>
              <a:buNone/>
            </a:pPr>
            <a:r>
              <a:rPr lang="id-ID" sz="2400" dirty="0" smtClean="0"/>
              <a:t>Result:</a:t>
            </a:r>
            <a:r>
              <a:rPr lang="en-US" sz="2400" dirty="0" smtClean="0"/>
              <a:t> </a:t>
            </a:r>
            <a:r>
              <a:rPr lang="id-ID" sz="2400" b="1" dirty="0" smtClean="0">
                <a:solidFill>
                  <a:srgbClr val="FF0000"/>
                </a:solidFill>
              </a:rPr>
              <a:t>9 is found in number[3]</a:t>
            </a:r>
            <a:endParaRPr lang="en-US" sz="2400" dirty="0" smtClean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6355088"/>
              </p:ext>
            </p:extLst>
          </p:nvPr>
        </p:nvGraphicFramePr>
        <p:xfrm>
          <a:off x="2340426" y="2209800"/>
          <a:ext cx="541020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2040"/>
                <a:gridCol w="1082040"/>
                <a:gridCol w="1082040"/>
                <a:gridCol w="1082040"/>
                <a:gridCol w="108204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[</a:t>
                      </a:r>
                      <a:r>
                        <a:rPr lang="en-US" sz="1600" dirty="0" smtClean="0"/>
                        <a:t>1</a:t>
                      </a:r>
                      <a:r>
                        <a:rPr lang="id-ID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[</a:t>
                      </a:r>
                      <a:r>
                        <a:rPr lang="en-US" sz="1600" dirty="0" smtClean="0"/>
                        <a:t>2</a:t>
                      </a:r>
                      <a:r>
                        <a:rPr lang="id-ID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[</a:t>
                      </a:r>
                      <a:r>
                        <a:rPr lang="en-US" sz="1600" dirty="0" smtClean="0"/>
                        <a:t>3</a:t>
                      </a:r>
                      <a:r>
                        <a:rPr lang="id-ID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[</a:t>
                      </a:r>
                      <a:r>
                        <a:rPr lang="en-US" sz="1600" dirty="0" smtClean="0"/>
                        <a:t>4</a:t>
                      </a:r>
                      <a:r>
                        <a:rPr lang="id-ID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[</a:t>
                      </a:r>
                      <a:r>
                        <a:rPr lang="en-US" sz="1600" dirty="0" smtClean="0"/>
                        <a:t>5</a:t>
                      </a:r>
                      <a:r>
                        <a:rPr lang="id-ID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505200" y="3839028"/>
            <a:ext cx="1181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i </a:t>
            </a:r>
            <a:r>
              <a:rPr lang="id-ID" dirty="0" smtClean="0">
                <a:sym typeface="Wingdings" pitchFamily="2" charset="2"/>
              </a:rPr>
              <a:t> i + 1</a:t>
            </a:r>
            <a:endParaRPr lang="en-US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05200" y="4199324"/>
            <a:ext cx="1181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i </a:t>
            </a:r>
            <a:r>
              <a:rPr lang="id-ID" dirty="0">
                <a:sym typeface="Wingdings" pitchFamily="2" charset="2"/>
              </a:rPr>
              <a:t> i + </a:t>
            </a:r>
            <a:r>
              <a:rPr lang="id-ID" dirty="0" smtClean="0">
                <a:sym typeface="Wingdings" pitchFamily="2" charset="2"/>
              </a:rPr>
              <a:t>1</a:t>
            </a:r>
            <a:endParaRPr lang="en-US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05200" y="4567535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i (STOP SEARCH)</a:t>
            </a:r>
            <a:endParaRPr lang="en-US" dirty="0"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66269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VENTTIMING" val="|m0;0;26;0|m0;8.2;28;0|m1;8.4;26;0|m1;14.9;28;0|m1;15.9;26;0|m1;15.9;28;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VENTTIMING" val="|m0;0;26;0|m0;8.2;28;0|m1;8.4;26;0|m1;14.9;28;0|m1;15.9;26;0|m1;15.9;28;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VENTTIMING" val="|m0;0;26;0|m0;8.2;28;0|m1;8.4;26;0|m1;14.9;28;0|m1;15.9;26;0|m1;15.9;28;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VENTTIMING" val="|m0;0;26;0|m0;8.2;28;0|m1;8.4;26;0|m1;14.9;28;0|m1;15.9;26;0|m1;15.9;28;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VENTTIMING" val="|m0;0;26;0|m0;8.2;28;0|m1;8.4;26;0|m1;14.9;28;0|m1;15.9;26;0|m1;15.9;28;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VENTTIMING" val="|m0;0;26;0|m0;8.2;28;0|m1;8.4;26;0|m1;14.9;28;0|m1;15.9;26;0|m1;15.9;28;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VENTTIMING" val="|m0;0;26;0|m0;8.2;28;0|m1;8.4;26;0|m1;14.9;28;0|m1;15.9;26;0|m1;15.9;28;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VENTTIMING" val="|m0;0;26;0|m0;8.2;28;0|m1;8.4;26;0|m1;14.9;28;0|m1;15.9;26;0|m1;15.9;28;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VENTTIMING" val="|m0;0;26;0|m0;8.2;28;0|m1;8.4;26;0|m1;14.9;28;0|m1;15.9;26;0|m1;15.9;28;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VENTTIMING" val="|m0;0;26;0|m0;8.2;28;0|m1;8.4;26;0|m1;14.9;28;0|m1;15.9;26;0|m1;15.9;28;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VENTTIMING" val="|m0;0;26;0|m0;8.2;28;0|m1;8.4;26;0|m1;14.9;28;0|m1;15.9;26;0|m1;15.9;28;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VENTTIMING" val="|m0;0;26;0|m0;8.2;28;0|m1;8.4;26;0|m1;14.9;28;0|m1;15.9;26;0|m1;15.9;28;0"/>
</p:tagLst>
</file>

<file path=ppt/theme/theme1.xml><?xml version="1.0" encoding="utf-8"?>
<a:theme xmlns:a="http://schemas.openxmlformats.org/drawingml/2006/main" name="TS101674551">
  <a:themeElements>
    <a:clrScheme name="Fresh">
      <a:dk1>
        <a:srgbClr val="262626"/>
      </a:dk1>
      <a:lt1>
        <a:sysClr val="window" lastClr="FFFFFF"/>
      </a:lt1>
      <a:dk2>
        <a:srgbClr val="595959"/>
      </a:dk2>
      <a:lt2>
        <a:srgbClr val="EEECE1"/>
      </a:lt2>
      <a:accent1>
        <a:srgbClr val="F4891E"/>
      </a:accent1>
      <a:accent2>
        <a:srgbClr val="7BCF27"/>
      </a:accent2>
      <a:accent3>
        <a:srgbClr val="9BBB59"/>
      </a:accent3>
      <a:accent4>
        <a:srgbClr val="00B0F0"/>
      </a:accent4>
      <a:accent5>
        <a:srgbClr val="4BACC6"/>
      </a:accent5>
      <a:accent6>
        <a:srgbClr val="F79646"/>
      </a:accent6>
      <a:hlink>
        <a:srgbClr val="00B0F0"/>
      </a:hlink>
      <a:folHlink>
        <a:srgbClr val="F4891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8AD14C5-6E05-4732-8930-CBD406590B6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TS101674551</Template>
  <TotalTime>0</TotalTime>
  <Words>1004</Words>
  <Application>Microsoft Office PowerPoint</Application>
  <PresentationFormat>On-screen Show (4:3)</PresentationFormat>
  <Paragraphs>492</Paragraphs>
  <Slides>26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TS101674551</vt:lpstr>
      <vt:lpstr>Algorithms and Programming Searching</vt:lpstr>
      <vt:lpstr>PowerPoint Presentation</vt:lpstr>
      <vt:lpstr>Definition of Searching</vt:lpstr>
      <vt:lpstr>PowerPoint Presentation</vt:lpstr>
      <vt:lpstr>PowerPoint Presentation</vt:lpstr>
      <vt:lpstr>Sequential Search</vt:lpstr>
      <vt:lpstr>PowerPoint Presentation</vt:lpstr>
      <vt:lpstr>PowerPoint Presentation</vt:lpstr>
      <vt:lpstr>Ilustration of Seq. Search Without Sentinel</vt:lpstr>
      <vt:lpstr>Sequential Search Without Sentinel</vt:lpstr>
      <vt:lpstr>PowerPoint Presentation</vt:lpstr>
      <vt:lpstr>Ilustration of Seq. Search Use Sentinel</vt:lpstr>
      <vt:lpstr>Sequential Search Use Sentinel</vt:lpstr>
      <vt:lpstr>PowerPoint Presentation</vt:lpstr>
      <vt:lpstr>Ilustration of Seq. Search Use Boolean</vt:lpstr>
      <vt:lpstr>Sequential Search Use Sentinel</vt:lpstr>
      <vt:lpstr>Binary Search</vt:lpstr>
      <vt:lpstr>PowerPoint Presentation</vt:lpstr>
      <vt:lpstr>PowerPoint Presentation</vt:lpstr>
      <vt:lpstr>Case Example of Binary Search</vt:lpstr>
      <vt:lpstr>Case Example of Binary Search</vt:lpstr>
      <vt:lpstr>Case Example of Binary Search</vt:lpstr>
      <vt:lpstr>Case Example of Binary Search</vt:lpstr>
      <vt:lpstr>Binary Search</vt:lpstr>
      <vt:lpstr>Binary Search</vt:lpstr>
      <vt:lpstr>GRACIAS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of Algorithms</dc:title>
  <dc:creator/>
  <cp:keywords>Algorithm; Programming</cp:keywords>
  <cp:lastModifiedBy/>
  <cp:revision>1</cp:revision>
  <dcterms:created xsi:type="dcterms:W3CDTF">2011-09-27T01:00:08Z</dcterms:created>
  <dcterms:modified xsi:type="dcterms:W3CDTF">2012-01-12T02:22:16Z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TC016745519991</vt:lpwstr>
  </property>
</Properties>
</file>