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2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78FC5-5870-4216-8D34-A417524E37D1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Coba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1ED29-75E4-46B1-B50E-8A8DC4599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360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85278-F2A0-46A5-AA01-F7DD18745342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Coba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F0612-A5F5-416E-9248-16A5EDA60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855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F0612-A5F5-416E-9248-16A5EDA605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r>
              <a:rPr lang="en-US" smtClean="0"/>
              <a:t>3/18/2010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/>
              <a:t>Adi Rachmanto - Lab.Komputer Aplikasi IT  II - AKUNTANSI UNIKOM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A1F46C4-76AE-46A6-B533-7872F49CC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 II - AKUNTANSI 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46C4-76AE-46A6-B533-7872F49CC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 II - AKUNTANSI 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46C4-76AE-46A6-B533-7872F49CC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 II - AKUNTANSI 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46C4-76AE-46A6-B533-7872F49CC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 II - AKUNTANSI 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46C4-76AE-46A6-B533-7872F49CC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 II - AKUNTANSI UNIKOM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46C4-76AE-46A6-B533-7872F49CC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3/18/2010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1F46C4-76AE-46A6-B533-7872F49CC1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Adi Rachmanto - Lab.Komputer Aplikasi IT  II - AKUNTANSI UNIKOM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r>
              <a:rPr lang="en-US" smtClean="0"/>
              <a:t>3/18/2010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Adi Rachmanto - Lab.Komputer Aplikasi IT  II - AKUNTANSI 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A1F46C4-76AE-46A6-B533-7872F49CC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 II - AKUNTANSI UNIKOM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46C4-76AE-46A6-B533-7872F49CC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 II - AKUNTANSI UNIKOM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46C4-76AE-46A6-B533-7872F49CC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 II - AKUNTANSI UNIKOM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46C4-76AE-46A6-B533-7872F49CC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3/18/2010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Adi Rachmanto - Lab.Komputer Aplikasi IT  II - AKUNTANSI UNIKOM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A1F46C4-76AE-46A6-B533-7872F49CC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KOMPUTER APLIKASI IT - 2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3880888"/>
            <a:ext cx="4953000" cy="548244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 PHP DAN FRONT PAGE)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4282" y="6429396"/>
            <a:ext cx="3714776" cy="242886"/>
          </a:xfrm>
        </p:spPr>
        <p:txBody>
          <a:bodyPr/>
          <a:lstStyle/>
          <a:p>
            <a:r>
              <a:rPr lang="en-US" smtClean="0"/>
              <a:t>Adi Rachmanto - Lab.Komputer Aplikasi IT  II - AKUNTANSI UNIKOM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857256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LATIHAN 2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8592" y="2064772"/>
            <a:ext cx="7000924" cy="31700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&lt;title&gt;My first PHP&lt;/title&gt;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&lt;?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 print "Hello &lt;b&gt;World&lt;/b&gt;";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?&gt;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&lt;/html&gt;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581756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Kita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memasang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PHP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didalam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HTML,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530" y="5538040"/>
            <a:ext cx="8188176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Bell MT" pitchFamily="18" charset="0"/>
              </a:rPr>
              <a:t>Setelah</a:t>
            </a:r>
            <a:r>
              <a:rPr lang="en-US" sz="2400" dirty="0">
                <a:latin typeface="Bell MT" pitchFamily="18" charset="0"/>
              </a:rPr>
              <a:t> </a:t>
            </a:r>
            <a:r>
              <a:rPr lang="en-US" sz="2400" dirty="0" err="1" smtClean="0">
                <a:latin typeface="Bell MT" pitchFamily="18" charset="0"/>
              </a:rPr>
              <a:t>selesai</a:t>
            </a:r>
            <a:r>
              <a:rPr lang="en-US" sz="2400" dirty="0" smtClean="0">
                <a:latin typeface="Bell MT" pitchFamily="18" charset="0"/>
              </a:rPr>
              <a:t> </a:t>
            </a:r>
            <a:r>
              <a:rPr lang="en-US" sz="2400" dirty="0" err="1" smtClean="0">
                <a:latin typeface="Bell MT" pitchFamily="18" charset="0"/>
              </a:rPr>
              <a:t>simpan</a:t>
            </a:r>
            <a:r>
              <a:rPr lang="en-US" sz="2400" dirty="0" smtClean="0">
                <a:latin typeface="Bell MT" pitchFamily="18" charset="0"/>
              </a:rPr>
              <a:t> </a:t>
            </a:r>
            <a:r>
              <a:rPr lang="en-US" sz="2400" dirty="0" err="1" smtClean="0">
                <a:latin typeface="Bell MT" pitchFamily="18" charset="0"/>
              </a:rPr>
              <a:t>di</a:t>
            </a:r>
            <a:r>
              <a:rPr lang="en-US" sz="2400" dirty="0" smtClean="0">
                <a:latin typeface="Bell MT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ell MT" pitchFamily="18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Bell MT" pitchFamily="18" charset="0"/>
                <a:cs typeface="Arial" pitchFamily="34" charset="0"/>
              </a:rPr>
              <a:t> directory “</a:t>
            </a:r>
            <a:r>
              <a:rPr lang="en-US" sz="2400" b="1" dirty="0" smtClean="0">
                <a:latin typeface="Bell MT" pitchFamily="18" charset="0"/>
                <a:cs typeface="Arial" pitchFamily="34" charset="0"/>
              </a:rPr>
              <a:t>d:\xampp\htdocs</a:t>
            </a:r>
            <a:r>
              <a:rPr lang="en-US" sz="2400" dirty="0" smtClean="0">
                <a:latin typeface="Bell MT" pitchFamily="18" charset="0"/>
                <a:cs typeface="Arial" pitchFamily="34" charset="0"/>
              </a:rPr>
              <a:t>. </a:t>
            </a:r>
          </a:p>
          <a:p>
            <a:r>
              <a:rPr lang="en-US" sz="2400" dirty="0" err="1" smtClean="0">
                <a:latin typeface="Bell MT" pitchFamily="18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Bell MT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ell MT" pitchFamily="18" charset="0"/>
                <a:cs typeface="Arial" pitchFamily="34" charset="0"/>
              </a:rPr>
              <a:t>nama</a:t>
            </a:r>
            <a:r>
              <a:rPr lang="en-US" sz="2400" dirty="0" smtClean="0">
                <a:latin typeface="Bell MT" pitchFamily="18" charset="0"/>
                <a:cs typeface="Arial" pitchFamily="34" charset="0"/>
              </a:rPr>
              <a:t> file </a:t>
            </a:r>
            <a:r>
              <a:rPr lang="en-US" sz="2400" b="1" dirty="0" smtClean="0">
                <a:latin typeface="Bell MT" pitchFamily="18" charset="0"/>
                <a:cs typeface="Arial" pitchFamily="34" charset="0"/>
              </a:rPr>
              <a:t>Latihan2.php</a:t>
            </a:r>
            <a:endParaRPr lang="en-US" sz="2400" b="1" dirty="0">
              <a:latin typeface="Bell MT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886200" cy="457200"/>
          </a:xfrm>
        </p:spPr>
        <p:txBody>
          <a:bodyPr/>
          <a:lstStyle/>
          <a:p>
            <a:r>
              <a:rPr lang="en-US" smtClean="0"/>
              <a:t>Adi Rachmanto - Lab.Komputer Aplikasi IT  II - AKUNTANSI UNIKOM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857256"/>
          </a:xfrm>
        </p:spPr>
        <p:txBody>
          <a:bodyPr/>
          <a:lstStyle/>
          <a:p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Penjelasan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Skrip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Program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092" y="1785926"/>
            <a:ext cx="8229600" cy="4325112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print()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merupakan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fungsi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untuk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mengoutput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data.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Apa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saja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yang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dituliskan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oleh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print()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ditampilkan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pada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browser. print()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merupakan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salah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satu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fungsi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yang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terdapat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dalam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PHP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untuk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menampilkan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data,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biasanya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dimodifikasi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dengan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data yang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dimasukkan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Dalam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kasus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ini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anda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menjalankan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fungsi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print() yang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berisi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sekumpulan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karakter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(Hello World)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atau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disebut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String. String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harus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diapit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oleh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tanda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".</a:t>
            </a:r>
          </a:p>
          <a:p>
            <a:pPr algn="just">
              <a:buNone/>
            </a:pPr>
            <a:endParaRPr lang="en-US" sz="2400" dirty="0" smtClean="0">
              <a:latin typeface="Bell MT" pitchFamily="18" charset="0"/>
            </a:endParaRPr>
          </a:p>
          <a:p>
            <a:pPr algn="just"/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PHP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selalu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diakhiri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titik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" ; "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48108" y="6495294"/>
            <a:ext cx="3857620" cy="457200"/>
          </a:xfrm>
        </p:spPr>
        <p:txBody>
          <a:bodyPr/>
          <a:lstStyle/>
          <a:p>
            <a:r>
              <a:rPr lang="en-US" smtClean="0"/>
              <a:t>Adi Rachmanto - Lab.Komputer Aplikasi IT  II - AKUNTANSI UNIKOM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773832"/>
          </a:xfrm>
        </p:spPr>
        <p:txBody>
          <a:bodyPr/>
          <a:lstStyle/>
          <a:p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Komentar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464496"/>
          </a:xfrm>
        </p:spPr>
        <p:txBody>
          <a:bodyPr>
            <a:noAutofit/>
          </a:bodyPr>
          <a:lstStyle/>
          <a:p>
            <a:pPr algn="just"/>
            <a:r>
              <a:rPr lang="en-US" dirty="0" err="1"/>
              <a:t>Komentar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program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dieksekusi</a:t>
            </a:r>
            <a:r>
              <a:rPr lang="en-US" dirty="0"/>
              <a:t>.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komentar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dokumentasi</a:t>
            </a:r>
            <a:r>
              <a:rPr lang="en-US" dirty="0" smtClean="0"/>
              <a:t> </a:t>
            </a:r>
            <a:r>
              <a:rPr lang="en-US" dirty="0"/>
              <a:t>program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program. PHP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untuk</a:t>
            </a:r>
            <a:endParaRPr lang="en-US" dirty="0"/>
          </a:p>
          <a:p>
            <a:pPr algn="just"/>
            <a:r>
              <a:rPr lang="en-US" dirty="0" err="1"/>
              <a:t>menuliskan</a:t>
            </a:r>
            <a:r>
              <a:rPr lang="en-US" dirty="0"/>
              <a:t> </a:t>
            </a:r>
            <a:r>
              <a:rPr lang="en-US" dirty="0" err="1"/>
              <a:t>komentar</a:t>
            </a:r>
            <a:r>
              <a:rPr lang="en-US" dirty="0"/>
              <a:t>. Cara </a:t>
            </a:r>
            <a:r>
              <a:rPr lang="en-US" dirty="0" err="1"/>
              <a:t>penulisannya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adopsi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komentar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C,</a:t>
            </a:r>
          </a:p>
          <a:p>
            <a:pPr algn="just"/>
            <a:r>
              <a:rPr lang="en-US" dirty="0"/>
              <a:t>C++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komentar</a:t>
            </a:r>
            <a:r>
              <a:rPr lang="en-US" dirty="0"/>
              <a:t> shell </a:t>
            </a:r>
            <a:r>
              <a:rPr lang="en-US" dirty="0" err="1"/>
              <a:t>pada</a:t>
            </a:r>
            <a:r>
              <a:rPr lang="en-US" dirty="0"/>
              <a:t> Unix. Cara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, </a:t>
            </a:r>
            <a:r>
              <a:rPr lang="en-US" dirty="0" err="1"/>
              <a:t>yaitu</a:t>
            </a:r>
            <a:r>
              <a:rPr lang="en-US" dirty="0"/>
              <a:t> 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 II - AKUNTANSI UNIKOM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6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n-US" sz="4400" i="1" u="sng" dirty="0" err="1"/>
              <a:t>Tipe</a:t>
            </a:r>
            <a:r>
              <a:rPr lang="en-US" sz="4400" i="1" u="sng" dirty="0"/>
              <a:t> </a:t>
            </a:r>
            <a:r>
              <a:rPr lang="en-US" sz="4400" i="1" u="sng" dirty="0" err="1"/>
              <a:t>komentar</a:t>
            </a:r>
            <a:r>
              <a:rPr lang="en-US" sz="4400" i="1" u="sng" dirty="0"/>
              <a:t> </a:t>
            </a:r>
            <a:r>
              <a:rPr lang="en-US" sz="4400" i="1" dirty="0" smtClean="0"/>
              <a:t/>
            </a:r>
            <a:br>
              <a:rPr lang="en-US" sz="4400" i="1" dirty="0" smtClean="0"/>
            </a:b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Latihan4.php</a:t>
            </a: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/*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echo "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dicetak</a:t>
            </a:r>
            <a:r>
              <a:rPr lang="en-US" dirty="0"/>
              <a:t>";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*/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?&gt;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echo "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dicetak</a:t>
            </a:r>
            <a:r>
              <a:rPr lang="en-US" dirty="0"/>
              <a:t>"; </a:t>
            </a:r>
            <a:r>
              <a:rPr lang="en-US" dirty="0" smtClean="0"/>
              <a:t> //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 smtClean="0"/>
              <a:t>komentar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#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komentar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Unix shell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?&gt;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422584" y="612648"/>
            <a:ext cx="1325880" cy="457200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 II - AKUNTANSI UNIKOM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42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66800"/>
          </a:xfrm>
        </p:spPr>
        <p:txBody>
          <a:bodyPr/>
          <a:lstStyle/>
          <a:p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Penjelasan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" y="2020838"/>
            <a:ext cx="8229600" cy="415364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/>
              <a:t>tanda</a:t>
            </a:r>
            <a:r>
              <a:rPr lang="en-US" sz="3200" dirty="0"/>
              <a:t> /* … */ </a:t>
            </a:r>
            <a:r>
              <a:rPr lang="en-US" sz="3200" dirty="0" err="1"/>
              <a:t>digunakan</a:t>
            </a:r>
            <a:r>
              <a:rPr lang="en-US" sz="3200" dirty="0"/>
              <a:t> </a:t>
            </a:r>
            <a:r>
              <a:rPr lang="en-US" sz="3200" dirty="0" err="1"/>
              <a:t>maka</a:t>
            </a:r>
            <a:r>
              <a:rPr lang="en-US" sz="3200" dirty="0"/>
              <a:t> </a:t>
            </a:r>
            <a:r>
              <a:rPr lang="en-US" sz="3200" dirty="0" err="1"/>
              <a:t>semua</a:t>
            </a:r>
            <a:r>
              <a:rPr lang="en-US" sz="3200" dirty="0"/>
              <a:t> code </a:t>
            </a:r>
            <a:r>
              <a:rPr lang="en-US" sz="3200" dirty="0" err="1"/>
              <a:t>didalam</a:t>
            </a:r>
            <a:r>
              <a:rPr lang="en-US" sz="3200" dirty="0"/>
              <a:t> </a:t>
            </a:r>
            <a:r>
              <a:rPr lang="en-US" sz="3200" dirty="0" err="1"/>
              <a:t>pasangan</a:t>
            </a:r>
            <a:r>
              <a:rPr lang="en-US" sz="3200" dirty="0"/>
              <a:t> </a:t>
            </a:r>
            <a:r>
              <a:rPr lang="en-US" sz="3200" dirty="0" err="1"/>
              <a:t>tanda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diabaikan</a:t>
            </a:r>
            <a:r>
              <a:rPr lang="en-US" sz="3200" dirty="0"/>
              <a:t> 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tanda</a:t>
            </a:r>
            <a:r>
              <a:rPr lang="en-US" sz="3200" dirty="0"/>
              <a:t> // </a:t>
            </a:r>
            <a:r>
              <a:rPr lang="en-US" sz="3200" dirty="0" err="1"/>
              <a:t>maka</a:t>
            </a:r>
            <a:r>
              <a:rPr lang="en-US" sz="3200" dirty="0"/>
              <a:t> code </a:t>
            </a:r>
            <a:r>
              <a:rPr lang="en-US" sz="3200" dirty="0" err="1"/>
              <a:t>setelah</a:t>
            </a:r>
            <a:r>
              <a:rPr lang="en-US" sz="3200" dirty="0"/>
              <a:t> </a:t>
            </a:r>
            <a:r>
              <a:rPr lang="en-US" sz="3200" dirty="0" err="1"/>
              <a:t>tanda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baris</a:t>
            </a:r>
            <a:r>
              <a:rPr lang="en-US" sz="3200" dirty="0"/>
              <a:t> yang </a:t>
            </a:r>
            <a:r>
              <a:rPr lang="en-US" sz="3200" dirty="0" err="1"/>
              <a:t>sama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tanda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diabaikan</a:t>
            </a:r>
            <a:r>
              <a:rPr lang="en-US" sz="3200" dirty="0"/>
              <a:t> 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200" dirty="0" err="1"/>
              <a:t>Sedangkan</a:t>
            </a:r>
            <a:r>
              <a:rPr lang="en-US" sz="3200" dirty="0"/>
              <a:t> </a:t>
            </a:r>
            <a:r>
              <a:rPr lang="en-US" sz="3200" dirty="0" err="1"/>
              <a:t>tanda</a:t>
            </a:r>
            <a:r>
              <a:rPr lang="en-US" sz="3200" dirty="0"/>
              <a:t> # </a:t>
            </a:r>
            <a:r>
              <a:rPr lang="en-US" sz="3200" dirty="0" err="1"/>
              <a:t>kerjanya</a:t>
            </a:r>
            <a:r>
              <a:rPr lang="en-US" sz="3200" dirty="0"/>
              <a:t> </a:t>
            </a:r>
            <a:r>
              <a:rPr lang="en-US" sz="3200" dirty="0" err="1"/>
              <a:t>sama</a:t>
            </a:r>
            <a:r>
              <a:rPr lang="en-US" sz="3200" dirty="0"/>
              <a:t> </a:t>
            </a:r>
            <a:r>
              <a:rPr lang="en-US" sz="3200" dirty="0" err="1"/>
              <a:t>seperti</a:t>
            </a:r>
            <a:r>
              <a:rPr lang="en-US" sz="3200" dirty="0"/>
              <a:t> </a:t>
            </a:r>
            <a:r>
              <a:rPr lang="en-US" sz="3200" dirty="0" err="1"/>
              <a:t>tanda</a:t>
            </a:r>
            <a:r>
              <a:rPr lang="en-US" sz="3200" dirty="0"/>
              <a:t> //.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 II - AKUNTANSI UNIKOM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7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Silabus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Mata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Kuliah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KAIT - II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PHP</a:t>
            </a:r>
          </a:p>
          <a:p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PHP</a:t>
            </a:r>
          </a:p>
          <a:p>
            <a:pPr lvl="1"/>
            <a:r>
              <a:rPr lang="en-US" dirty="0" smtClean="0"/>
              <a:t>- </a:t>
            </a:r>
            <a:r>
              <a:rPr lang="en-US" dirty="0" err="1" smtClean="0"/>
              <a:t>Tipe</a:t>
            </a:r>
            <a:r>
              <a:rPr lang="en-US" dirty="0" smtClean="0"/>
              <a:t> Data		- Operator</a:t>
            </a:r>
          </a:p>
          <a:p>
            <a:pPr lvl="1"/>
            <a:r>
              <a:rPr lang="en-US" dirty="0" smtClean="0"/>
              <a:t>- </a:t>
            </a:r>
            <a:r>
              <a:rPr lang="en-US" dirty="0" err="1" smtClean="0"/>
              <a:t>Variabel</a:t>
            </a:r>
            <a:endParaRPr lang="en-US" dirty="0" smtClean="0"/>
          </a:p>
          <a:p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endParaRPr lang="en-US" dirty="0" smtClean="0"/>
          </a:p>
          <a:p>
            <a:r>
              <a:rPr lang="en-US" dirty="0" smtClean="0"/>
              <a:t>Array</a:t>
            </a:r>
          </a:p>
          <a:p>
            <a:r>
              <a:rPr lang="en-US" dirty="0" err="1" smtClean="0"/>
              <a:t>Fungsi</a:t>
            </a:r>
            <a:endParaRPr lang="en-US" dirty="0" smtClean="0"/>
          </a:p>
          <a:p>
            <a:r>
              <a:rPr lang="en-US" dirty="0" err="1" smtClean="0"/>
              <a:t>Merancang</a:t>
            </a:r>
            <a:r>
              <a:rPr lang="en-US" dirty="0" smtClean="0"/>
              <a:t> Web </a:t>
            </a:r>
            <a:r>
              <a:rPr lang="en-US" dirty="0" err="1" smtClean="0"/>
              <a:t>menggunakan</a:t>
            </a:r>
            <a:r>
              <a:rPr lang="en-US" dirty="0" smtClean="0"/>
              <a:t> Microsoft office Front </a:t>
            </a:r>
            <a:r>
              <a:rPr lang="en-US" dirty="0" smtClean="0"/>
              <a:t>Page / Dreamweaver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72396" y="6215082"/>
            <a:ext cx="1325880" cy="457200"/>
          </a:xfrm>
        </p:spPr>
        <p:txBody>
          <a:bodyPr/>
          <a:lstStyle/>
          <a:p>
            <a:r>
              <a:rPr lang="en-US" smtClean="0"/>
              <a:t>Adi Rachmanto - Lab.Komputer Aplikasi IT  II - AKUNTANSI UNIKOM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Sistematika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Penilaian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latin typeface="Algerian" pitchFamily="82" charset="0"/>
              </a:rPr>
              <a:t>Nilai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Akhir</a:t>
            </a:r>
            <a:r>
              <a:rPr lang="en-US" sz="2000" dirty="0" smtClean="0">
                <a:latin typeface="Algerian" pitchFamily="82" charset="0"/>
              </a:rPr>
              <a:t> (NA) = 20 % </a:t>
            </a:r>
            <a:r>
              <a:rPr lang="en-US" sz="2000" dirty="0" err="1" smtClean="0">
                <a:latin typeface="Algerian" pitchFamily="82" charset="0"/>
              </a:rPr>
              <a:t>Tugas</a:t>
            </a:r>
            <a:r>
              <a:rPr lang="en-US" sz="2000" dirty="0" smtClean="0">
                <a:latin typeface="Algerian" pitchFamily="82" charset="0"/>
              </a:rPr>
              <a:t> + 10 % Quiz + 30% UTS + 40%UAS</a:t>
            </a:r>
          </a:p>
          <a:p>
            <a:pPr>
              <a:buNone/>
            </a:pPr>
            <a:endParaRPr lang="en-US" sz="2000" dirty="0" smtClean="0">
              <a:latin typeface="Algerian" pitchFamily="82" charset="0"/>
            </a:endParaRPr>
          </a:p>
          <a:p>
            <a:r>
              <a:rPr lang="en-US" sz="2000" dirty="0" err="1" smtClean="0">
                <a:latin typeface="Algerian" pitchFamily="82" charset="0"/>
              </a:rPr>
              <a:t>Bobot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Penilaian</a:t>
            </a:r>
            <a:endParaRPr lang="en-US" sz="2000" dirty="0" smtClean="0">
              <a:latin typeface="Algerian" pitchFamily="82" charset="0"/>
            </a:endParaRPr>
          </a:p>
          <a:p>
            <a:endParaRPr lang="en-US" sz="2000" dirty="0" smtClean="0">
              <a:latin typeface="Algerian" pitchFamily="82" charset="0"/>
            </a:endParaRPr>
          </a:p>
          <a:p>
            <a:endParaRPr lang="en-US" sz="2000" dirty="0" smtClean="0">
              <a:latin typeface="Algerian" pitchFamily="82" charset="0"/>
            </a:endParaRPr>
          </a:p>
          <a:p>
            <a:endParaRPr lang="en-US" sz="2000" dirty="0" smtClean="0">
              <a:latin typeface="Algerian" pitchFamily="82" charset="0"/>
            </a:endParaRPr>
          </a:p>
          <a:p>
            <a:endParaRPr lang="en-US" sz="2000" dirty="0" smtClean="0">
              <a:latin typeface="Algerian" pitchFamily="82" charset="0"/>
            </a:endParaRPr>
          </a:p>
          <a:p>
            <a:endParaRPr lang="en-US" sz="2000" dirty="0" smtClean="0">
              <a:latin typeface="Algerian" pitchFamily="82" charset="0"/>
            </a:endParaRPr>
          </a:p>
          <a:p>
            <a:endParaRPr lang="en-US" sz="2000" dirty="0" smtClean="0">
              <a:latin typeface="Algerian" pitchFamily="82" charset="0"/>
            </a:endParaRPr>
          </a:p>
          <a:p>
            <a:endParaRPr lang="en-US" sz="2000" dirty="0" smtClean="0">
              <a:latin typeface="Algerian" pitchFamily="82" charset="0"/>
            </a:endParaRPr>
          </a:p>
          <a:p>
            <a:endParaRPr lang="en-US" sz="2000" dirty="0" smtClean="0">
              <a:latin typeface="Algerian" pitchFamily="82" charset="0"/>
            </a:endParaRPr>
          </a:p>
          <a:p>
            <a:r>
              <a:rPr lang="en-US" sz="2000" dirty="0" err="1" smtClean="0">
                <a:latin typeface="Algerian" pitchFamily="82" charset="0"/>
              </a:rPr>
              <a:t>Kehadiran</a:t>
            </a:r>
            <a:r>
              <a:rPr lang="en-US" sz="2000" dirty="0" smtClean="0">
                <a:latin typeface="Algerian" pitchFamily="82" charset="0"/>
              </a:rPr>
              <a:t> min 80% </a:t>
            </a:r>
            <a:r>
              <a:rPr lang="en-US" sz="2000" dirty="0" smtClean="0">
                <a:latin typeface="Algerian" pitchFamily="82" charset="0"/>
              </a:rPr>
              <a:t> ( </a:t>
            </a:r>
            <a:r>
              <a:rPr lang="en-US" sz="2000" dirty="0" err="1" smtClean="0">
                <a:latin typeface="Algerian" pitchFamily="82" charset="0"/>
              </a:rPr>
              <a:t>Maksimal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tidak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hadir</a:t>
            </a:r>
            <a:r>
              <a:rPr lang="en-US" sz="2000" dirty="0" smtClean="0">
                <a:latin typeface="Algerian" pitchFamily="82" charset="0"/>
              </a:rPr>
              <a:t> 3 kali )</a:t>
            </a:r>
            <a:endParaRPr lang="en-US" sz="2000" dirty="0" smtClean="0">
              <a:latin typeface="Algerian" pitchFamily="82" charset="0"/>
            </a:endParaRPr>
          </a:p>
          <a:p>
            <a:pPr>
              <a:buNone/>
            </a:pPr>
            <a:endParaRPr lang="en-US" sz="2000" dirty="0" smtClean="0">
              <a:latin typeface="Algerian" pitchFamily="82" charset="0"/>
            </a:endParaRPr>
          </a:p>
          <a:p>
            <a:pPr>
              <a:buNone/>
            </a:pPr>
            <a:endParaRPr lang="en-US" sz="2000" dirty="0" smtClean="0">
              <a:latin typeface="Algerian" pitchFamily="82" charset="0"/>
            </a:endParaRPr>
          </a:p>
          <a:p>
            <a:pPr>
              <a:buNone/>
            </a:pPr>
            <a:endParaRPr lang="en-US" sz="2000" dirty="0" smtClean="0">
              <a:latin typeface="Algerian" pitchFamily="82" charset="0"/>
            </a:endParaRPr>
          </a:p>
          <a:p>
            <a:pPr>
              <a:buNone/>
            </a:pPr>
            <a:endParaRPr lang="en-US" sz="2000" dirty="0" smtClean="0">
              <a:latin typeface="Algerian" pitchFamily="82" charset="0"/>
            </a:endParaRPr>
          </a:p>
          <a:p>
            <a:pPr>
              <a:buNone/>
            </a:pPr>
            <a:endParaRPr lang="en-US" sz="2000" dirty="0" smtClean="0">
              <a:latin typeface="Algerian" pitchFamily="82" charset="0"/>
            </a:endParaRPr>
          </a:p>
          <a:p>
            <a:pPr>
              <a:buNone/>
            </a:pPr>
            <a:endParaRPr lang="en-US" sz="2000" dirty="0" smtClean="0">
              <a:latin typeface="Algerian" pitchFamily="82" charset="0"/>
            </a:endParaRPr>
          </a:p>
          <a:p>
            <a:pPr>
              <a:buNone/>
            </a:pPr>
            <a:endParaRPr lang="en-US" sz="2000" dirty="0" smtClean="0">
              <a:latin typeface="Algerian" pitchFamily="82" charset="0"/>
            </a:endParaRPr>
          </a:p>
          <a:p>
            <a:pPr>
              <a:buNone/>
            </a:pPr>
            <a:endParaRPr lang="en-US" sz="2000" dirty="0" smtClean="0">
              <a:latin typeface="Algerian" pitchFamily="82" charset="0"/>
            </a:endParaRPr>
          </a:p>
          <a:p>
            <a:pPr>
              <a:buNone/>
            </a:pPr>
            <a:endParaRPr lang="en-US" sz="2000" dirty="0">
              <a:latin typeface="Algerian" pitchFamily="8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03466" y="3542380"/>
          <a:ext cx="50006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25003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INDEKS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NILAI AKHIR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NA &gt;= 80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NA &gt;= 68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NA &gt;= 56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NA &gt;=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45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NA &lt; 45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29190" y="612648"/>
            <a:ext cx="3929090" cy="457200"/>
          </a:xfrm>
        </p:spPr>
        <p:txBody>
          <a:bodyPr/>
          <a:lstStyle/>
          <a:p>
            <a:r>
              <a:rPr lang="en-US" smtClean="0"/>
              <a:t>Adi Rachmanto - Lab.Komputer Aplikasi IT  II - AKUNTANSI UNIKOM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Pengantar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PHP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5896"/>
            <a:ext cx="8229600" cy="3679906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Broadway" pitchFamily="82" charset="0"/>
              </a:rPr>
              <a:t>Apa</a:t>
            </a:r>
            <a:r>
              <a:rPr lang="en-US" dirty="0" smtClean="0">
                <a:solidFill>
                  <a:srgbClr val="FF0000"/>
                </a:solidFill>
                <a:latin typeface="Broadway" pitchFamily="8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roadway" pitchFamily="82" charset="0"/>
              </a:rPr>
              <a:t>Itu</a:t>
            </a:r>
            <a:r>
              <a:rPr lang="en-US" dirty="0" smtClean="0">
                <a:solidFill>
                  <a:srgbClr val="FF0000"/>
                </a:solidFill>
                <a:latin typeface="Broadway" pitchFamily="82" charset="0"/>
              </a:rPr>
              <a:t> PHP ?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Menurut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dokumen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resmi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PHP, PHP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merupakan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singkatan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dari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i="1" dirty="0" smtClean="0">
                <a:latin typeface="SimHei" pitchFamily="2" charset="-122"/>
                <a:ea typeface="SimHei" pitchFamily="2" charset="-122"/>
              </a:rPr>
              <a:t>PHP Hypertext Preprocessor.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Ia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merupakan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bahasa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berbentuk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skrip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yang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ditempatkan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dalam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server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dan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diproses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di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server.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Hasilnyalah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yang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dikirimkan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ke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klien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,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tempat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pemakai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menggunakan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i="1" dirty="0" smtClean="0">
                <a:latin typeface="SimHei" pitchFamily="2" charset="-122"/>
                <a:ea typeface="SimHei" pitchFamily="2" charset="-122"/>
              </a:rPr>
              <a:t>browser.</a:t>
            </a:r>
            <a:endParaRPr lang="en-US" i="1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29190" y="6429396"/>
            <a:ext cx="4040524" cy="242886"/>
          </a:xfrm>
        </p:spPr>
        <p:txBody>
          <a:bodyPr/>
          <a:lstStyle/>
          <a:p>
            <a:r>
              <a:rPr lang="en-US" smtClean="0"/>
              <a:t>Adi Rachmanto - Lab.Komputer Aplikasi IT  II - AKUNTANSI UNIKOM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778638" y="4281652"/>
            <a:ext cx="1714512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336" y="697306"/>
            <a:ext cx="8229600" cy="73143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Konsep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Kerja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PHP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43372" y="1826502"/>
            <a:ext cx="1285884" cy="7143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Web Server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79572" y="4353090"/>
            <a:ext cx="1500198" cy="92869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Browser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3636" y="3040948"/>
            <a:ext cx="1714512" cy="92869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Kode</a:t>
            </a:r>
            <a:r>
              <a:rPr lang="en-US" dirty="0" smtClean="0">
                <a:solidFill>
                  <a:srgbClr val="FF0000"/>
                </a:solidFill>
              </a:rPr>
              <a:t> HTML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hape 10"/>
          <p:cNvCxnSpPr>
            <a:stCxn id="9" idx="1"/>
            <a:endCxn id="12" idx="2"/>
          </p:cNvCxnSpPr>
          <p:nvPr/>
        </p:nvCxnSpPr>
        <p:spPr>
          <a:xfrm rot="10800000">
            <a:off x="1988616" y="3544403"/>
            <a:ext cx="790022" cy="127303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71538" y="2898072"/>
            <a:ext cx="18341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Eras Light ITC" pitchFamily="34" charset="0"/>
              </a:rPr>
              <a:t>Permintaan</a:t>
            </a:r>
            <a:r>
              <a:rPr lang="en-US" b="1" dirty="0" smtClean="0">
                <a:latin typeface="Eras Light ITC" pitchFamily="34" charset="0"/>
              </a:rPr>
              <a:t> HTTP</a:t>
            </a:r>
          </a:p>
          <a:p>
            <a:r>
              <a:rPr lang="en-US" b="1" dirty="0" smtClean="0">
                <a:latin typeface="Eras Light ITC" pitchFamily="34" charset="0"/>
              </a:rPr>
              <a:t>  (sesuatu.html)</a:t>
            </a:r>
            <a:endParaRPr lang="en-US" b="1" dirty="0">
              <a:latin typeface="Eras Light ITC" pitchFamily="34" charset="0"/>
            </a:endParaRPr>
          </a:p>
        </p:txBody>
      </p:sp>
      <p:cxnSp>
        <p:nvCxnSpPr>
          <p:cNvPr id="14" name="Shape 13"/>
          <p:cNvCxnSpPr>
            <a:stCxn id="12" idx="0"/>
            <a:endCxn id="4" idx="1"/>
          </p:cNvCxnSpPr>
          <p:nvPr/>
        </p:nvCxnSpPr>
        <p:spPr>
          <a:xfrm rot="5400000" flipH="1" flipV="1">
            <a:off x="2708804" y="1463504"/>
            <a:ext cx="714380" cy="215475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hape 15"/>
          <p:cNvCxnSpPr>
            <a:stCxn id="4" idx="3"/>
            <a:endCxn id="8" idx="0"/>
          </p:cNvCxnSpPr>
          <p:nvPr/>
        </p:nvCxnSpPr>
        <p:spPr>
          <a:xfrm>
            <a:off x="5429256" y="2183692"/>
            <a:ext cx="1571636" cy="85725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8" idx="2"/>
            <a:endCxn id="9" idx="3"/>
          </p:cNvCxnSpPr>
          <p:nvPr/>
        </p:nvCxnSpPr>
        <p:spPr>
          <a:xfrm rot="5400000">
            <a:off x="5323124" y="3139668"/>
            <a:ext cx="847795" cy="250774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13572" y="4114820"/>
            <a:ext cx="1354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Eras Light ITC" pitchFamily="34" charset="0"/>
                <a:ea typeface="SimHei" pitchFamily="2" charset="-122"/>
              </a:rPr>
              <a:t>Tanggapan</a:t>
            </a:r>
            <a:r>
              <a:rPr lang="en-US" b="1" dirty="0" smtClean="0">
                <a:latin typeface="Eras Light ITC" pitchFamily="34" charset="0"/>
                <a:ea typeface="SimHei" pitchFamily="2" charset="-122"/>
              </a:rPr>
              <a:t> </a:t>
            </a:r>
          </a:p>
          <a:p>
            <a:r>
              <a:rPr lang="en-US" b="1" dirty="0">
                <a:latin typeface="Eras Light ITC" pitchFamily="34" charset="0"/>
                <a:ea typeface="SimHei" pitchFamily="2" charset="-122"/>
              </a:rPr>
              <a:t> </a:t>
            </a:r>
            <a:r>
              <a:rPr lang="en-US" b="1" dirty="0" smtClean="0">
                <a:latin typeface="Eras Light ITC" pitchFamily="34" charset="0"/>
                <a:ea typeface="SimHei" pitchFamily="2" charset="-122"/>
              </a:rPr>
              <a:t>     HTTP</a:t>
            </a:r>
            <a:endParaRPr lang="en-US" b="1" dirty="0">
              <a:latin typeface="Eras Light ITC" pitchFamily="34" charset="0"/>
              <a:ea typeface="SimHei" pitchFamily="2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57620" y="6042710"/>
            <a:ext cx="2113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Copperplate Gothic Bold" pitchFamily="34" charset="0"/>
              </a:rPr>
              <a:t>SKEMA</a:t>
            </a:r>
            <a:r>
              <a:rPr lang="en-US" sz="2000" dirty="0" smtClean="0">
                <a:latin typeface="Copperplate Gothic Bold" pitchFamily="34" charset="0"/>
              </a:rPr>
              <a:t> HTML</a:t>
            </a:r>
            <a:endParaRPr lang="en-US" sz="2000" dirty="0">
              <a:latin typeface="Copperplate Gothic Bold" pitchFamily="34" charset="0"/>
            </a:endParaRPr>
          </a:p>
        </p:txBody>
      </p:sp>
      <p:pic>
        <p:nvPicPr>
          <p:cNvPr id="1027" name="Picture 3" descr="D:\Sipuska_dprd\Gambar\icon\sedang\tambahpasien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210346"/>
            <a:ext cx="642942" cy="642942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3103600" y="5451854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Eras Light ITC" pitchFamily="34" charset="0"/>
              </a:rPr>
              <a:t>Clien</a:t>
            </a:r>
            <a:endParaRPr lang="en-US" b="1" dirty="0">
              <a:latin typeface="Eras Light ITC" pitchFamily="34" charset="0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-139670" y="6505438"/>
            <a:ext cx="3929090" cy="314324"/>
          </a:xfrm>
        </p:spPr>
        <p:txBody>
          <a:bodyPr/>
          <a:lstStyle/>
          <a:p>
            <a:r>
              <a:rPr lang="en-US" smtClean="0"/>
              <a:t>Adi Rachmanto - Lab.Komputer Aplikasi IT  II - AKUNTANSI UNIKOM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4071934" y="1928802"/>
            <a:ext cx="4357718" cy="18573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11742" y="4502872"/>
            <a:ext cx="1714512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336" y="697306"/>
            <a:ext cx="8229600" cy="8028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Konsep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Kerja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PHP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76476" y="1782258"/>
            <a:ext cx="1285884" cy="7143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Web Server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12676" y="4574310"/>
            <a:ext cx="1500198" cy="92869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Browser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92052" y="4592296"/>
            <a:ext cx="1714512" cy="92869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Kode</a:t>
            </a:r>
            <a:r>
              <a:rPr lang="en-US" dirty="0" smtClean="0">
                <a:solidFill>
                  <a:srgbClr val="FF0000"/>
                </a:solidFill>
              </a:rPr>
              <a:t> HTML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hape 10"/>
          <p:cNvCxnSpPr>
            <a:stCxn id="9" idx="1"/>
            <a:endCxn id="12" idx="2"/>
          </p:cNvCxnSpPr>
          <p:nvPr/>
        </p:nvCxnSpPr>
        <p:spPr>
          <a:xfrm rot="10800000">
            <a:off x="1221720" y="3795119"/>
            <a:ext cx="790022" cy="124353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642" y="3148788"/>
            <a:ext cx="18341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Eras Light ITC" pitchFamily="34" charset="0"/>
              </a:rPr>
              <a:t>Permintaan</a:t>
            </a:r>
            <a:r>
              <a:rPr lang="en-US" b="1" dirty="0" smtClean="0">
                <a:latin typeface="Eras Light ITC" pitchFamily="34" charset="0"/>
              </a:rPr>
              <a:t> HTTP</a:t>
            </a:r>
          </a:p>
          <a:p>
            <a:r>
              <a:rPr lang="en-US" b="1" dirty="0" smtClean="0">
                <a:latin typeface="Eras Light ITC" pitchFamily="34" charset="0"/>
              </a:rPr>
              <a:t>  (sesuatu.php)</a:t>
            </a:r>
            <a:endParaRPr lang="en-US" b="1" dirty="0">
              <a:latin typeface="Eras Light ITC" pitchFamily="34" charset="0"/>
            </a:endParaRPr>
          </a:p>
        </p:txBody>
      </p:sp>
      <p:cxnSp>
        <p:nvCxnSpPr>
          <p:cNvPr id="14" name="Shape 13"/>
          <p:cNvCxnSpPr>
            <a:stCxn id="12" idx="0"/>
            <a:endCxn id="4" idx="1"/>
          </p:cNvCxnSpPr>
          <p:nvPr/>
        </p:nvCxnSpPr>
        <p:spPr>
          <a:xfrm rot="5400000" flipH="1" flipV="1">
            <a:off x="1794428" y="1566740"/>
            <a:ext cx="1009340" cy="215475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733126" y="5619622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Times New Roman" pitchFamily="18" charset="0"/>
                <a:ea typeface="SimHei" pitchFamily="2" charset="-122"/>
                <a:cs typeface="Times New Roman" pitchFamily="18" charset="0"/>
              </a:rPr>
              <a:t>Tanggapan</a:t>
            </a:r>
            <a:r>
              <a:rPr lang="en-US" sz="1400" b="1" dirty="0" smtClean="0">
                <a:latin typeface="Times New Roman" pitchFamily="18" charset="0"/>
                <a:ea typeface="SimHei" pitchFamily="2" charset="-122"/>
                <a:cs typeface="Times New Roman" pitchFamily="18" charset="0"/>
              </a:rPr>
              <a:t> </a:t>
            </a:r>
          </a:p>
          <a:p>
            <a:r>
              <a:rPr lang="en-US" sz="1400" b="1" dirty="0">
                <a:latin typeface="Times New Roman" pitchFamily="18" charset="0"/>
                <a:ea typeface="SimHei" pitchFamily="2" charset="-122"/>
                <a:cs typeface="Times New Roman" pitchFamily="18" charset="0"/>
              </a:rPr>
              <a:t> </a:t>
            </a:r>
            <a:r>
              <a:rPr lang="en-US" sz="1400" b="1" dirty="0" smtClean="0">
                <a:latin typeface="Times New Roman" pitchFamily="18" charset="0"/>
                <a:ea typeface="SimHei" pitchFamily="2" charset="-122"/>
                <a:cs typeface="Times New Roman" pitchFamily="18" charset="0"/>
              </a:rPr>
              <a:t>     HTTP</a:t>
            </a:r>
            <a:endParaRPr lang="en-US" sz="1400" b="1" dirty="0">
              <a:latin typeface="Times New Roman" pitchFamily="18" charset="0"/>
              <a:ea typeface="SimHei" pitchFamily="2" charset="-122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57620" y="6042710"/>
            <a:ext cx="1901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Copperplate Gothic Bold" pitchFamily="34" charset="0"/>
              </a:rPr>
              <a:t>SKEMA</a:t>
            </a:r>
            <a:r>
              <a:rPr lang="en-US" sz="2000" dirty="0" smtClean="0">
                <a:latin typeface="Copperplate Gothic Bold" pitchFamily="34" charset="0"/>
              </a:rPr>
              <a:t> PHP</a:t>
            </a:r>
            <a:endParaRPr lang="en-US" sz="2000" dirty="0">
              <a:latin typeface="Copperplate Gothic Bold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28452" y="2056930"/>
            <a:ext cx="1428760" cy="50006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Skrip</a:t>
            </a:r>
            <a:r>
              <a:rPr lang="en-US" dirty="0" smtClean="0">
                <a:solidFill>
                  <a:srgbClr val="FF0000"/>
                </a:solidFill>
              </a:rPr>
              <a:t> PHP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29388" y="3000372"/>
            <a:ext cx="1428760" cy="50006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Mesin</a:t>
            </a:r>
            <a:r>
              <a:rPr lang="en-US" dirty="0" smtClean="0">
                <a:solidFill>
                  <a:srgbClr val="FF0000"/>
                </a:solidFill>
              </a:rPr>
              <a:t> PHP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>
            <a:stCxn id="4" idx="3"/>
          </p:cNvCxnSpPr>
          <p:nvPr/>
        </p:nvCxnSpPr>
        <p:spPr>
          <a:xfrm>
            <a:off x="4662360" y="2139448"/>
            <a:ext cx="1767028" cy="3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7" idx="2"/>
            <a:endCxn id="20" idx="0"/>
          </p:cNvCxnSpPr>
          <p:nvPr/>
        </p:nvCxnSpPr>
        <p:spPr>
          <a:xfrm rot="16200000" flipH="1">
            <a:off x="6921612" y="2778216"/>
            <a:ext cx="443376" cy="9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0" idx="2"/>
            <a:endCxn id="8" idx="0"/>
          </p:cNvCxnSpPr>
          <p:nvPr/>
        </p:nvCxnSpPr>
        <p:spPr>
          <a:xfrm rot="16200000" flipH="1">
            <a:off x="6600609" y="4043597"/>
            <a:ext cx="1091858" cy="55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1"/>
            <a:endCxn id="9" idx="3"/>
          </p:cNvCxnSpPr>
          <p:nvPr/>
        </p:nvCxnSpPr>
        <p:spPr>
          <a:xfrm rot="10800000">
            <a:off x="3726254" y="5038657"/>
            <a:ext cx="2565798" cy="179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" descr="D:\Sipuska_dprd\Gambar\icon\sedang\tambahpasien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5286388"/>
            <a:ext cx="642942" cy="642942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2425192" y="5643578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Eras Light ITC" pitchFamily="34" charset="0"/>
              </a:rPr>
              <a:t>Clien</a:t>
            </a:r>
            <a:endParaRPr lang="en-US" b="1" dirty="0">
              <a:latin typeface="Eras Light ITC" pitchFamily="34" charset="0"/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>
          <a:xfrm>
            <a:off x="-65930" y="6500834"/>
            <a:ext cx="3857652" cy="457200"/>
          </a:xfrm>
        </p:spPr>
        <p:txBody>
          <a:bodyPr/>
          <a:lstStyle/>
          <a:p>
            <a:r>
              <a:rPr lang="en-US" smtClean="0"/>
              <a:t>Adi Rachmanto - Lab.Komputer Aplikasi IT  II - AKUNTANSI UNIKOM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56732"/>
            <a:ext cx="8229600" cy="1066800"/>
          </a:xfrm>
        </p:spPr>
        <p:txBody>
          <a:bodyPr/>
          <a:lstStyle/>
          <a:p>
            <a:pPr algn="just"/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Membuat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Program PHP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Pertama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30" y="1608950"/>
            <a:ext cx="8572560" cy="5034760"/>
          </a:xfrm>
        </p:spPr>
        <p:txBody>
          <a:bodyPr>
            <a:noAutofit/>
          </a:bodyPr>
          <a:lstStyle/>
          <a:p>
            <a:pPr algn="just"/>
            <a:r>
              <a:rPr lang="en-US" dirty="0" err="1" smtClean="0">
                <a:latin typeface="SimHei" pitchFamily="2" charset="-122"/>
                <a:ea typeface="SimHei" pitchFamily="2" charset="-122"/>
              </a:rPr>
              <a:t>Setelah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web server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diintegrasikan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dengan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PHP,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kita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bisa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memulai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memprogram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dengan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PHP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dan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kemudian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mengujinya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.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Untuk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membuat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program PHP,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kita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bisa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menggunakan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editor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teks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apa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saja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.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Misalnya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menggunakan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Notepad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jika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menggunakan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OS Windows.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Dalam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mata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kuliah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kali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ini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kita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akan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menggunakan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ultra edit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untuk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menuliskan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skrip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PHP. </a:t>
            </a:r>
          </a:p>
          <a:p>
            <a:pPr algn="just">
              <a:buNone/>
            </a:pPr>
            <a:endParaRPr lang="en-US" dirty="0" smtClean="0">
              <a:latin typeface="SimHei" pitchFamily="2" charset="-122"/>
              <a:ea typeface="SimHei" pitchFamily="2" charset="-122"/>
            </a:endParaRPr>
          </a:p>
          <a:p>
            <a:pPr algn="just"/>
            <a:r>
              <a:rPr lang="en-US" dirty="0" err="1" smtClean="0">
                <a:latin typeface="SimHei" pitchFamily="2" charset="-122"/>
                <a:ea typeface="SimHei" pitchFamily="2" charset="-122"/>
              </a:rPr>
              <a:t>Adapun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web server yang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digunakan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adalah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apache, </a:t>
            </a:r>
            <a:endParaRPr lang="en-US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14942" y="6480546"/>
            <a:ext cx="3786214" cy="457200"/>
          </a:xfrm>
        </p:spPr>
        <p:txBody>
          <a:bodyPr/>
          <a:lstStyle/>
          <a:p>
            <a:r>
              <a:rPr lang="en-US" smtClean="0"/>
              <a:t>Adi Rachmanto - Lab.Komputer Aplikasi IT  II - AKUNTANSI UNIKOM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785818"/>
          </a:xfrm>
        </p:spPr>
        <p:txBody>
          <a:bodyPr/>
          <a:lstStyle/>
          <a:p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Menjalankan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Apache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menjalankan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apache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mudah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meng-klik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start – all programs – Apache Friends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Xampp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Xampp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Control Panel</a:t>
            </a: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men-test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apache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sudah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berjalan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mestinya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internet explorer / Mozilla 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Setelah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address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tuliskan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http://localhost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2"/>
              </a:rPr>
              <a:t>http://127.0.0.1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file-file PHP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disimpan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directory “d:\xampp\htdocs\”.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men-test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PHP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sudah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berjalan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sebagaimana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mestinya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cukup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mengetikkan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misal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http://localhost/phpinfo.php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address bar.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41400" y="640616"/>
            <a:ext cx="2428860" cy="457200"/>
          </a:xfrm>
        </p:spPr>
        <p:txBody>
          <a:bodyPr/>
          <a:lstStyle/>
          <a:p>
            <a:r>
              <a:rPr lang="en-US" smtClean="0"/>
              <a:t>Adi Rachmanto - Lab.Komputer Aplikasi IT  II - AKUNTANSI UNIKOM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70112"/>
            <a:ext cx="8229600" cy="64199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LATIHAN 1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646" y="1500174"/>
            <a:ext cx="8229600" cy="378621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&lt;TITLE&gt;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Latihan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Pertama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&lt;/TITLE&gt;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>
              <a:buNone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Selamat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Belajar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PHP.&lt;BR&gt;</a:t>
            </a:r>
          </a:p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php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(“Hello World”);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?&gt;</a:t>
            </a:r>
          </a:p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&lt;/HTML&gt;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5790" y="5626528"/>
            <a:ext cx="8188176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Bell MT" pitchFamily="18" charset="0"/>
              </a:rPr>
              <a:t>Setelah</a:t>
            </a:r>
            <a:r>
              <a:rPr lang="en-US" sz="2400" dirty="0">
                <a:latin typeface="Bell MT" pitchFamily="18" charset="0"/>
              </a:rPr>
              <a:t> </a:t>
            </a:r>
            <a:r>
              <a:rPr lang="en-US" sz="2400" dirty="0" err="1" smtClean="0">
                <a:latin typeface="Bell MT" pitchFamily="18" charset="0"/>
              </a:rPr>
              <a:t>selesai</a:t>
            </a:r>
            <a:r>
              <a:rPr lang="en-US" sz="2400" dirty="0" smtClean="0">
                <a:latin typeface="Bell MT" pitchFamily="18" charset="0"/>
              </a:rPr>
              <a:t> </a:t>
            </a:r>
            <a:r>
              <a:rPr lang="en-US" sz="2400" dirty="0" err="1" smtClean="0">
                <a:latin typeface="Bell MT" pitchFamily="18" charset="0"/>
              </a:rPr>
              <a:t>simpan</a:t>
            </a:r>
            <a:r>
              <a:rPr lang="en-US" sz="2400" dirty="0" smtClean="0">
                <a:latin typeface="Bell MT" pitchFamily="18" charset="0"/>
              </a:rPr>
              <a:t> </a:t>
            </a:r>
            <a:r>
              <a:rPr lang="en-US" sz="2400" dirty="0" err="1" smtClean="0">
                <a:latin typeface="Bell MT" pitchFamily="18" charset="0"/>
              </a:rPr>
              <a:t>di</a:t>
            </a:r>
            <a:r>
              <a:rPr lang="en-US" sz="2400" dirty="0" smtClean="0">
                <a:latin typeface="Bell MT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ell MT" pitchFamily="18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Bell MT" pitchFamily="18" charset="0"/>
                <a:cs typeface="Arial" pitchFamily="34" charset="0"/>
              </a:rPr>
              <a:t> directory “</a:t>
            </a:r>
            <a:r>
              <a:rPr lang="en-US" sz="2400" b="1" dirty="0" smtClean="0">
                <a:latin typeface="Bell MT" pitchFamily="18" charset="0"/>
                <a:cs typeface="Arial" pitchFamily="34" charset="0"/>
              </a:rPr>
              <a:t>d:\xampp\htdocs</a:t>
            </a:r>
            <a:r>
              <a:rPr lang="en-US" sz="2400" dirty="0" smtClean="0">
                <a:latin typeface="Bell MT" pitchFamily="18" charset="0"/>
                <a:cs typeface="Arial" pitchFamily="34" charset="0"/>
              </a:rPr>
              <a:t>. </a:t>
            </a:r>
          </a:p>
          <a:p>
            <a:r>
              <a:rPr lang="en-US" sz="2400" dirty="0" err="1" smtClean="0">
                <a:latin typeface="Bell MT" pitchFamily="18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Bell MT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ell MT" pitchFamily="18" charset="0"/>
                <a:cs typeface="Arial" pitchFamily="34" charset="0"/>
              </a:rPr>
              <a:t>nama</a:t>
            </a:r>
            <a:r>
              <a:rPr lang="en-US" sz="2400" dirty="0" smtClean="0">
                <a:latin typeface="Bell MT" pitchFamily="18" charset="0"/>
                <a:cs typeface="Arial" pitchFamily="34" charset="0"/>
              </a:rPr>
              <a:t> file </a:t>
            </a:r>
            <a:r>
              <a:rPr lang="en-US" sz="2400" b="1" dirty="0" smtClean="0">
                <a:latin typeface="Bell MT" pitchFamily="18" charset="0"/>
                <a:cs typeface="Arial" pitchFamily="34" charset="0"/>
              </a:rPr>
              <a:t>Latihan1.php</a:t>
            </a:r>
            <a:endParaRPr lang="en-US" sz="2400" b="1" dirty="0">
              <a:latin typeface="Bell MT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13772" y="598674"/>
            <a:ext cx="2285984" cy="457200"/>
          </a:xfrm>
        </p:spPr>
        <p:txBody>
          <a:bodyPr/>
          <a:lstStyle/>
          <a:p>
            <a:r>
              <a:rPr lang="en-US" smtClean="0"/>
              <a:t>Adi Rachmanto - Lab.Komputer Aplikasi IT  II - AKUNTANSI UNIKOM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395</TotalTime>
  <Words>778</Words>
  <Application>Microsoft Office PowerPoint</Application>
  <PresentationFormat>On-screen Show (4:3)</PresentationFormat>
  <Paragraphs>146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KOMPUTER APLIKASI IT - 2</vt:lpstr>
      <vt:lpstr>Silabus Mata Kuliah KAIT - II</vt:lpstr>
      <vt:lpstr>Sistematika Penilaian</vt:lpstr>
      <vt:lpstr>Pengantar PHP</vt:lpstr>
      <vt:lpstr>Konsep Kerja PHP</vt:lpstr>
      <vt:lpstr>Konsep Kerja PHP</vt:lpstr>
      <vt:lpstr>Membuat Program PHP Pertama</vt:lpstr>
      <vt:lpstr>Menjalankan Apache</vt:lpstr>
      <vt:lpstr>LATIHAN 1</vt:lpstr>
      <vt:lpstr>LATIHAN 2</vt:lpstr>
      <vt:lpstr>Penjelasan Skrip Program</vt:lpstr>
      <vt:lpstr>Komentar</vt:lpstr>
      <vt:lpstr>Tipe komentar  Latihan4.php </vt:lpstr>
      <vt:lpstr>Penjelasan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KOMPUTER APLIKASI IT - 2</dc:title>
  <dc:creator>User-PC</dc:creator>
  <cp:lastModifiedBy>User</cp:lastModifiedBy>
  <cp:revision>39</cp:revision>
  <dcterms:created xsi:type="dcterms:W3CDTF">2010-02-16T00:56:36Z</dcterms:created>
  <dcterms:modified xsi:type="dcterms:W3CDTF">2012-02-28T03:53:47Z</dcterms:modified>
</cp:coreProperties>
</file>