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57" r:id="rId3"/>
    <p:sldId id="258" r:id="rId4"/>
    <p:sldId id="284" r:id="rId5"/>
    <p:sldId id="259" r:id="rId6"/>
    <p:sldId id="285" r:id="rId7"/>
    <p:sldId id="286" r:id="rId8"/>
    <p:sldId id="288" r:id="rId9"/>
    <p:sldId id="31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7595-C056-4FFF-9D34-7560A4E90ED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1A57-6B60-403E-AC7D-D9198C4A3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0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7595-C056-4FFF-9D34-7560A4E90ED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1A57-6B60-403E-AC7D-D9198C4A3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1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7595-C056-4FFF-9D34-7560A4E90ED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1A57-6B60-403E-AC7D-D9198C4A3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0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7595-C056-4FFF-9D34-7560A4E90ED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1A57-6B60-403E-AC7D-D9198C4A3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6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7595-C056-4FFF-9D34-7560A4E90ED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1A57-6B60-403E-AC7D-D9198C4A3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0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7595-C056-4FFF-9D34-7560A4E90ED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1A57-6B60-403E-AC7D-D9198C4A3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4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7595-C056-4FFF-9D34-7560A4E90ED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1A57-6B60-403E-AC7D-D9198C4A3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7595-C056-4FFF-9D34-7560A4E90ED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1A57-6B60-403E-AC7D-D9198C4A3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7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7595-C056-4FFF-9D34-7560A4E90ED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1A57-6B60-403E-AC7D-D9198C4A3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5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7595-C056-4FFF-9D34-7560A4E90ED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1A57-6B60-403E-AC7D-D9198C4A3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3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7595-C056-4FFF-9D34-7560A4E90ED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1A57-6B60-403E-AC7D-D9198C4A3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0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57595-C056-4FFF-9D34-7560A4E90ED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C1A57-6B60-403E-AC7D-D9198C4A3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1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PERTEMUAN KE-DUA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n-US" sz="4000" dirty="0" err="1"/>
              <a:t>Apa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organisasi</a:t>
            </a:r>
            <a:endParaRPr lang="en-US" sz="4000" dirty="0"/>
          </a:p>
          <a:p>
            <a:pPr marL="514350" indent="-514350" algn="ctr">
              <a:buFont typeface="+mj-lt"/>
              <a:buAutoNum type="arabicPeriod"/>
            </a:pPr>
            <a:r>
              <a:rPr lang="en-US" sz="4000" dirty="0" err="1"/>
              <a:t>Apa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struktur</a:t>
            </a:r>
            <a:r>
              <a:rPr lang="en-US" sz="4000" dirty="0"/>
              <a:t> </a:t>
            </a:r>
            <a:r>
              <a:rPr lang="en-US" sz="4000" dirty="0" err="1"/>
              <a:t>organisasi</a:t>
            </a:r>
            <a:endParaRPr lang="en-US" sz="4000" dirty="0"/>
          </a:p>
          <a:p>
            <a:pPr marL="514350" indent="-514350" algn="ctr">
              <a:buFont typeface="+mj-lt"/>
              <a:buAutoNum type="arabicPeriod"/>
            </a:pPr>
            <a:r>
              <a:rPr lang="en-US" sz="4000" dirty="0" err="1"/>
              <a:t>Apa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desain</a:t>
            </a:r>
            <a:r>
              <a:rPr lang="en-US" sz="4000" dirty="0"/>
              <a:t> </a:t>
            </a:r>
            <a:r>
              <a:rPr lang="en-US" sz="4000" dirty="0" err="1"/>
              <a:t>organisasi</a:t>
            </a:r>
            <a:endParaRPr lang="en-US" sz="4000" dirty="0"/>
          </a:p>
          <a:p>
            <a:pPr marL="514350" indent="-514350" algn="ctr">
              <a:buFont typeface="+mj-lt"/>
              <a:buAutoNum type="arabicPeriod"/>
            </a:pPr>
            <a:r>
              <a:rPr lang="en-US" sz="4000" dirty="0" err="1"/>
              <a:t>Apa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teori</a:t>
            </a:r>
            <a:r>
              <a:rPr lang="en-US" sz="4000" dirty="0"/>
              <a:t> </a:t>
            </a:r>
            <a:r>
              <a:rPr lang="en-US" sz="4000" dirty="0" err="1"/>
              <a:t>organisasi</a:t>
            </a:r>
            <a:endParaRPr lang="en-US" sz="4000" dirty="0"/>
          </a:p>
          <a:p>
            <a:pPr marL="514350" indent="-514350" algn="ctr">
              <a:buFont typeface="+mj-lt"/>
              <a:buAutoNum type="arabicPeriod"/>
            </a:pPr>
            <a:r>
              <a:rPr lang="en-US" sz="4000" dirty="0" err="1"/>
              <a:t>Membandingkan</a:t>
            </a:r>
            <a:r>
              <a:rPr lang="en-US" sz="4000" dirty="0"/>
              <a:t> TO </a:t>
            </a:r>
            <a:r>
              <a:rPr lang="en-US" sz="4000" dirty="0" err="1"/>
              <a:t>dengan</a:t>
            </a:r>
            <a:r>
              <a:rPr lang="en-US" sz="4000" dirty="0"/>
              <a:t> PO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73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rgbClr val="000000"/>
                </a:solidFill>
              </a:rPr>
              <a:t>Contoh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dari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Bagan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Organisasi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581400" y="2057400"/>
            <a:ext cx="1257300" cy="4191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</a:rPr>
              <a:t>Direktur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0" y="2857500"/>
            <a:ext cx="12192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Manajer Produksi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419600" y="2857500"/>
            <a:ext cx="16002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Manajer Pemasaran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477000" y="2819400"/>
            <a:ext cx="19431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Manajer SDM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219200" y="2895600"/>
            <a:ext cx="15621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Manajer Keuangan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733800" y="4152900"/>
            <a:ext cx="1447800" cy="8001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Bagian Penjualan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410200" y="4152900"/>
            <a:ext cx="1371600" cy="8001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Bagian Promosi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343400" y="4038600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5257800" y="35814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0386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6172200" y="40386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1905000" y="2743200"/>
            <a:ext cx="5562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4267200" y="24384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1905000" y="27432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3810000" y="27432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5257800" y="27432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7543800" y="27432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solidFill>
                  <a:srgbClr val="000000"/>
                </a:solidFill>
              </a:rPr>
              <a:t>Empat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Pilar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Pengorganisasian</a:t>
            </a:r>
            <a:r>
              <a:rPr lang="en-US" sz="4000" b="1" dirty="0">
                <a:solidFill>
                  <a:srgbClr val="000000"/>
                </a:solidFill>
              </a:rPr>
              <a:t/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>(</a:t>
            </a:r>
            <a:r>
              <a:rPr lang="en-US" sz="4000" b="1" i="1" dirty="0">
                <a:solidFill>
                  <a:srgbClr val="000000"/>
                </a:solidFill>
              </a:rPr>
              <a:t>Four Building Blocks of Organizing</a:t>
            </a:r>
            <a:r>
              <a:rPr lang="en-US" sz="40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Pilar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Pertama</a:t>
            </a:r>
            <a:r>
              <a:rPr lang="en-US" dirty="0">
                <a:solidFill>
                  <a:srgbClr val="000000"/>
                </a:solidFill>
              </a:rPr>
              <a:t> : </a:t>
            </a:r>
            <a:r>
              <a:rPr lang="en-US" dirty="0" err="1">
                <a:solidFill>
                  <a:srgbClr val="000000"/>
                </a:solidFill>
              </a:rPr>
              <a:t>pembagian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kerja</a:t>
            </a:r>
            <a:r>
              <a:rPr lang="en-US" i="1" dirty="0">
                <a:solidFill>
                  <a:srgbClr val="000000"/>
                </a:solidFill>
              </a:rPr>
              <a:t> (division of work)</a:t>
            </a:r>
          </a:p>
          <a:p>
            <a:pPr algn="just"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Pilar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Kedua</a:t>
            </a:r>
            <a:r>
              <a:rPr lang="en-US" dirty="0">
                <a:solidFill>
                  <a:srgbClr val="000000"/>
                </a:solidFill>
              </a:rPr>
              <a:t> : </a:t>
            </a:r>
            <a:r>
              <a:rPr lang="en-US" dirty="0" err="1">
                <a:solidFill>
                  <a:srgbClr val="000000"/>
                </a:solidFill>
              </a:rPr>
              <a:t>Pengelompokan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Pekerjaan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i="1" dirty="0">
                <a:solidFill>
                  <a:srgbClr val="000000"/>
                </a:solidFill>
              </a:rPr>
              <a:t>Departmentalization</a:t>
            </a:r>
            <a:r>
              <a:rPr lang="en-US" dirty="0">
                <a:solidFill>
                  <a:srgbClr val="000000"/>
                </a:solidFill>
              </a:rPr>
              <a:t>) </a:t>
            </a:r>
          </a:p>
          <a:p>
            <a:pPr algn="just"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Pilar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Ketiga</a:t>
            </a:r>
            <a:r>
              <a:rPr lang="en-US" dirty="0">
                <a:solidFill>
                  <a:srgbClr val="000000"/>
                </a:solidFill>
              </a:rPr>
              <a:t> : </a:t>
            </a:r>
            <a:r>
              <a:rPr lang="en-US" dirty="0" err="1">
                <a:solidFill>
                  <a:srgbClr val="000000"/>
                </a:solidFill>
              </a:rPr>
              <a:t>penentuan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relasi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antar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dalam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organisasi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i="1" dirty="0">
                <a:solidFill>
                  <a:srgbClr val="000000"/>
                </a:solidFill>
              </a:rPr>
              <a:t>hierarchy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Pilar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Keempat</a:t>
            </a:r>
            <a:r>
              <a:rPr lang="en-US" dirty="0">
                <a:solidFill>
                  <a:srgbClr val="000000"/>
                </a:solidFill>
              </a:rPr>
              <a:t> : </a:t>
            </a:r>
            <a:r>
              <a:rPr lang="en-US" dirty="0" err="1">
                <a:solidFill>
                  <a:srgbClr val="000000"/>
                </a:solidFill>
              </a:rPr>
              <a:t>penentuan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mekanisme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untuk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mengintegrasikan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aktifitas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antar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dalam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organisasi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atau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koordinasi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i="1" dirty="0">
                <a:solidFill>
                  <a:srgbClr val="000000"/>
                </a:solidFill>
              </a:rPr>
              <a:t>coordination</a:t>
            </a:r>
            <a:r>
              <a:rPr lang="en-US" dirty="0">
                <a:solidFill>
                  <a:srgbClr val="00000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9881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/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en-US" sz="3600" dirty="0" err="1" smtClean="0">
                <a:solidFill>
                  <a:srgbClr val="000000"/>
                </a:solidFill>
              </a:rPr>
              <a:t>Pilar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Pertama</a:t>
            </a:r>
            <a:r>
              <a:rPr lang="en-US" sz="3600" dirty="0">
                <a:solidFill>
                  <a:srgbClr val="000000"/>
                </a:solidFill>
              </a:rPr>
              <a:t> : </a:t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 err="1">
                <a:solidFill>
                  <a:srgbClr val="000000"/>
                </a:solidFill>
              </a:rPr>
              <a:t>Pembagian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kerja</a:t>
            </a:r>
            <a:r>
              <a:rPr lang="en-US" sz="3600" i="1" dirty="0">
                <a:solidFill>
                  <a:srgbClr val="000000"/>
                </a:solidFill>
              </a:rPr>
              <a:t> (division of work)</a:t>
            </a:r>
            <a:br>
              <a:rPr lang="en-US" sz="3600" i="1" dirty="0">
                <a:solidFill>
                  <a:srgbClr val="000000"/>
                </a:solidFill>
              </a:rPr>
            </a:br>
            <a:endParaRPr lang="en-US" sz="3600" i="1" dirty="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772400" cy="39624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b="1" dirty="0" err="1">
                <a:solidFill>
                  <a:srgbClr val="000000"/>
                </a:solidFill>
              </a:rPr>
              <a:t>Pembagian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Kerja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adalah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Upaya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untuk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menyederhanakan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dari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keseluruhan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kegiatan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pekerjaan</a:t>
            </a:r>
            <a:r>
              <a:rPr lang="en-US" dirty="0">
                <a:solidFill>
                  <a:srgbClr val="000000"/>
                </a:solidFill>
              </a:rPr>
              <a:t> (yang </a:t>
            </a:r>
            <a:r>
              <a:rPr lang="en-US" dirty="0" err="1">
                <a:solidFill>
                  <a:srgbClr val="000000"/>
                </a:solidFill>
              </a:rPr>
              <a:t>telah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disusun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dalam</a:t>
            </a:r>
            <a:r>
              <a:rPr lang="en-US" dirty="0">
                <a:solidFill>
                  <a:srgbClr val="000000"/>
                </a:solidFill>
              </a:rPr>
              <a:t> proses </a:t>
            </a:r>
            <a:r>
              <a:rPr lang="en-US" dirty="0" err="1">
                <a:solidFill>
                  <a:srgbClr val="000000"/>
                </a:solidFill>
              </a:rPr>
              <a:t>perencanaan</a:t>
            </a:r>
            <a:r>
              <a:rPr lang="en-US" dirty="0">
                <a:solidFill>
                  <a:srgbClr val="000000"/>
                </a:solidFill>
              </a:rPr>
              <a:t>)  --yang </a:t>
            </a:r>
            <a:r>
              <a:rPr lang="en-US" dirty="0" err="1">
                <a:solidFill>
                  <a:srgbClr val="000000"/>
                </a:solidFill>
              </a:rPr>
              <a:t>mungkin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saja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bersifat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kompleks</a:t>
            </a:r>
            <a:r>
              <a:rPr lang="en-US" dirty="0">
                <a:solidFill>
                  <a:srgbClr val="000000"/>
                </a:solidFill>
              </a:rPr>
              <a:t>—</a:t>
            </a:r>
            <a:r>
              <a:rPr lang="en-US" dirty="0" err="1">
                <a:solidFill>
                  <a:srgbClr val="000000"/>
                </a:solidFill>
              </a:rPr>
              <a:t>menjadi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lebih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sederhana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spesifik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dimana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setiap</a:t>
            </a:r>
            <a:r>
              <a:rPr lang="en-US" dirty="0">
                <a:solidFill>
                  <a:srgbClr val="000000"/>
                </a:solidFill>
              </a:rPr>
              <a:t> orang </a:t>
            </a:r>
            <a:r>
              <a:rPr lang="en-US" dirty="0" err="1">
                <a:solidFill>
                  <a:srgbClr val="000000"/>
                </a:solidFill>
              </a:rPr>
              <a:t>akan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ditempatkan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ditugaskan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untuk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setiap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kegiatan</a:t>
            </a:r>
            <a:r>
              <a:rPr lang="en-US" dirty="0">
                <a:solidFill>
                  <a:srgbClr val="000000"/>
                </a:solidFill>
              </a:rPr>
              <a:t> yang </a:t>
            </a:r>
            <a:r>
              <a:rPr lang="en-US" dirty="0" err="1">
                <a:solidFill>
                  <a:srgbClr val="000000"/>
                </a:solidFill>
              </a:rPr>
              <a:t>sederhana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spesifik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tersebut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6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Kadangkala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Pembagian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Kerja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dinamakan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dengan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Pembagian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Tenaga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Kerja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namun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lebih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sering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digunakan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Pembagian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Kerja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karena</a:t>
            </a:r>
            <a:r>
              <a:rPr lang="en-US" dirty="0">
                <a:solidFill>
                  <a:srgbClr val="000000"/>
                </a:solidFill>
              </a:rPr>
              <a:t> yang </a:t>
            </a:r>
            <a:r>
              <a:rPr lang="en-US" dirty="0" err="1">
                <a:solidFill>
                  <a:srgbClr val="000000"/>
                </a:solidFill>
              </a:rPr>
              <a:t>dibagi-bagi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adalah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pekerjaannya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bukan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orangnya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Contoh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dari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Pembagian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Kerja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misalnya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Pembagian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Kerja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dalam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Bisnis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Restoran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pembagian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kerja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dapat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berupa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pembagian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kerja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untuk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dapur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pelayanan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pelanggan</a:t>
            </a:r>
            <a:r>
              <a:rPr lang="en-US" dirty="0">
                <a:solidFill>
                  <a:srgbClr val="000000"/>
                </a:solidFill>
              </a:rPr>
              <a:t> di </a:t>
            </a:r>
            <a:r>
              <a:rPr lang="en-US" dirty="0" err="1">
                <a:solidFill>
                  <a:srgbClr val="000000"/>
                </a:solidFill>
              </a:rPr>
              <a:t>meja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makan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kasir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lain </a:t>
            </a:r>
            <a:r>
              <a:rPr lang="en-US" dirty="0" err="1">
                <a:solidFill>
                  <a:srgbClr val="000000"/>
                </a:solidFill>
              </a:rPr>
              <a:t>sebagainya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59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rgbClr val="000000"/>
                </a:solidFill>
              </a:rPr>
              <a:t>Pilar  Kedua: Pengelompokan Pekerjaan </a:t>
            </a:r>
            <a:br>
              <a:rPr lang="en-US" sz="4000" b="1">
                <a:solidFill>
                  <a:srgbClr val="000000"/>
                </a:solidFill>
              </a:rPr>
            </a:br>
            <a:r>
              <a:rPr lang="en-US" sz="4000" b="1">
                <a:solidFill>
                  <a:srgbClr val="000000"/>
                </a:solidFill>
              </a:rPr>
              <a:t>( </a:t>
            </a:r>
            <a:r>
              <a:rPr lang="en-US" sz="4000" b="1" i="1">
                <a:solidFill>
                  <a:srgbClr val="000000"/>
                </a:solidFill>
              </a:rPr>
              <a:t>Departmentalization</a:t>
            </a:r>
            <a:r>
              <a:rPr lang="en-US" sz="4000" b="1">
                <a:solidFill>
                  <a:srgbClr val="000000"/>
                </a:solidFill>
              </a:rPr>
              <a:t>)</a:t>
            </a:r>
            <a:r>
              <a:rPr lang="en-US" sz="4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algn="just"/>
            <a:r>
              <a:rPr lang="en-US" dirty="0" err="1">
                <a:solidFill>
                  <a:srgbClr val="000000"/>
                </a:solidFill>
              </a:rPr>
              <a:t>Setelah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pekerjaan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dispesifikkan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maka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kemudian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pekerjaan-pekerjaan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tersebut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dikelompokkan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berdasarkan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kriteria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tertentu</a:t>
            </a:r>
            <a:r>
              <a:rPr lang="en-US" dirty="0">
                <a:solidFill>
                  <a:srgbClr val="000000"/>
                </a:solidFill>
              </a:rPr>
              <a:t> yang </a:t>
            </a:r>
            <a:r>
              <a:rPr lang="en-US" dirty="0" err="1">
                <a:solidFill>
                  <a:srgbClr val="000000"/>
                </a:solidFill>
              </a:rPr>
              <a:t>sejenis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n-US" dirty="0" err="1">
                <a:solidFill>
                  <a:srgbClr val="000000"/>
                </a:solidFill>
              </a:rPr>
              <a:t>Pengelompokan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Pekerjaan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atau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Departementalisasi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pada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dasarnya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adalah</a:t>
            </a:r>
            <a:r>
              <a:rPr lang="en-US" dirty="0">
                <a:solidFill>
                  <a:srgbClr val="000000"/>
                </a:solidFill>
              </a:rPr>
              <a:t> Proses </a:t>
            </a:r>
            <a:r>
              <a:rPr lang="en-US" dirty="0" err="1">
                <a:solidFill>
                  <a:srgbClr val="000000"/>
                </a:solidFill>
              </a:rPr>
              <a:t>pengelompokkan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penamaan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atau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kelompok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pekerjaan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berdasarkan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kriteria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tertentu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826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1"/>
            <a:ext cx="8229600" cy="3733800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>
                <a:solidFill>
                  <a:srgbClr val="000000"/>
                </a:solidFill>
              </a:rPr>
              <a:t>Sebagai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contoh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untuk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bisnis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restoran</a:t>
            </a:r>
            <a:r>
              <a:rPr lang="en-US" dirty="0">
                <a:solidFill>
                  <a:srgbClr val="000000"/>
                </a:solidFill>
              </a:rPr>
              <a:t> :  </a:t>
            </a:r>
            <a:r>
              <a:rPr lang="en-US" dirty="0" err="1">
                <a:solidFill>
                  <a:srgbClr val="000000"/>
                </a:solidFill>
              </a:rPr>
              <a:t>pencatatan</a:t>
            </a:r>
            <a:r>
              <a:rPr lang="en-US" dirty="0">
                <a:solidFill>
                  <a:srgbClr val="000000"/>
                </a:solidFill>
              </a:rPr>
              <a:t> menu, </a:t>
            </a:r>
            <a:r>
              <a:rPr lang="en-US" dirty="0" err="1">
                <a:solidFill>
                  <a:srgbClr val="000000"/>
                </a:solidFill>
              </a:rPr>
              <a:t>pemberitahuan</a:t>
            </a:r>
            <a:r>
              <a:rPr lang="en-US" dirty="0">
                <a:solidFill>
                  <a:srgbClr val="000000"/>
                </a:solidFill>
              </a:rPr>
              <a:t> menu </a:t>
            </a:r>
            <a:r>
              <a:rPr lang="en-US" dirty="0" err="1">
                <a:solidFill>
                  <a:srgbClr val="000000"/>
                </a:solidFill>
              </a:rPr>
              <a:t>kepada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dapur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hingga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pengiriman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makanan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dari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dapur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kepada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pelanggan</a:t>
            </a:r>
            <a:r>
              <a:rPr lang="en-US" dirty="0">
                <a:solidFill>
                  <a:srgbClr val="000000"/>
                </a:solidFill>
              </a:rPr>
              <a:t> di </a:t>
            </a:r>
            <a:r>
              <a:rPr lang="en-US" dirty="0" err="1">
                <a:solidFill>
                  <a:srgbClr val="000000"/>
                </a:solidFill>
              </a:rPr>
              <a:t>meja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dapat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dikelompokkan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menjadi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satu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departemen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tertentu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katakanlah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Pelayan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51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00800" y="4114800"/>
            <a:ext cx="1752600" cy="5715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Proses </a:t>
            </a:r>
          </a:p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Job Departmentalization 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19200" y="3886200"/>
            <a:ext cx="1981200" cy="5715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Proses </a:t>
            </a:r>
          </a:p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Job Specialization /Division of Work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4076700" cy="200025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lvl="1" algn="just" eaLnBrk="0" hangingPunct="0"/>
            <a:endParaRPr lang="en-US" sz="800" dirty="0">
              <a:solidFill>
                <a:srgbClr val="000000"/>
              </a:solidFill>
              <a:latin typeface="Garamond" pitchFamily="18" charset="0"/>
            </a:endParaRPr>
          </a:p>
          <a:p>
            <a:pPr algn="just" eaLnBrk="0" hangingPunct="0">
              <a:buFont typeface="Garamond" pitchFamily="18" charset="0"/>
              <a:buChar char="-"/>
            </a:pP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Memasak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makanan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berdasarkan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berbagai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menu</a:t>
            </a:r>
          </a:p>
          <a:p>
            <a:pPr algn="just" eaLnBrk="0" hangingPunct="0">
              <a:buFont typeface="Garamond" pitchFamily="18" charset="0"/>
              <a:buChar char="-"/>
            </a:pP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Membeli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bahan-bahan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mentah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seperti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sayuran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lauk-pauk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buah-buahan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minyak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goring,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es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batu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lain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sebagainya</a:t>
            </a:r>
            <a:endParaRPr lang="en-US" sz="1200" dirty="0">
              <a:solidFill>
                <a:srgbClr val="000000"/>
              </a:solidFill>
              <a:latin typeface="Garamond" pitchFamily="18" charset="0"/>
            </a:endParaRPr>
          </a:p>
          <a:p>
            <a:pPr algn="just" eaLnBrk="0" hangingPunct="0">
              <a:buFont typeface="Garamond" pitchFamily="18" charset="0"/>
              <a:buChar char="-"/>
            </a:pP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Menuliskan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menu yang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dipesan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pelanggan</a:t>
            </a:r>
            <a:endParaRPr lang="en-US" sz="1200" dirty="0">
              <a:solidFill>
                <a:srgbClr val="000000"/>
              </a:solidFill>
              <a:latin typeface="Garamond" pitchFamily="18" charset="0"/>
            </a:endParaRPr>
          </a:p>
          <a:p>
            <a:pPr algn="just" eaLnBrk="0" hangingPunct="0">
              <a:buFont typeface="Garamond" pitchFamily="18" charset="0"/>
              <a:buChar char="-"/>
            </a:pP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Mengantarkan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makanan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pesanan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kepada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meja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pelanggan</a:t>
            </a:r>
            <a:endParaRPr lang="en-US" sz="1200" dirty="0">
              <a:solidFill>
                <a:srgbClr val="000000"/>
              </a:solidFill>
              <a:latin typeface="Garamond" pitchFamily="18" charset="0"/>
            </a:endParaRPr>
          </a:p>
          <a:p>
            <a:pPr algn="just" eaLnBrk="0" hangingPunct="0">
              <a:buFont typeface="Garamond" pitchFamily="18" charset="0"/>
              <a:buChar char="-"/>
            </a:pP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Menerima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pembayaran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dari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pelanggan</a:t>
            </a:r>
            <a:endParaRPr lang="en-US" sz="1200" dirty="0">
              <a:solidFill>
                <a:srgbClr val="000000"/>
              </a:solidFill>
              <a:latin typeface="Garamond" pitchFamily="18" charset="0"/>
            </a:endParaRPr>
          </a:p>
          <a:p>
            <a:pPr algn="just" eaLnBrk="0" hangingPunct="0">
              <a:buFont typeface="Garamond" pitchFamily="18" charset="0"/>
              <a:buChar char="-"/>
            </a:pP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Membuat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laporan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keuangan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harian</a:t>
            </a:r>
            <a:endParaRPr lang="en-US" sz="1200" dirty="0">
              <a:solidFill>
                <a:srgbClr val="000000"/>
              </a:solidFill>
              <a:latin typeface="Garamond" pitchFamily="18" charset="0"/>
            </a:endParaRPr>
          </a:p>
          <a:p>
            <a:pPr algn="just" eaLnBrk="0" hangingPunct="0">
              <a:buFont typeface="Garamond" pitchFamily="18" charset="0"/>
              <a:buChar char="-"/>
            </a:pP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Membuat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laporan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keuangan</a:t>
            </a:r>
            <a:r>
              <a:rPr lang="en-US" sz="12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Garamond" pitchFamily="18" charset="0"/>
              </a:rPr>
              <a:t>bulanan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29000" y="2857500"/>
            <a:ext cx="27432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Font typeface="Garamond" pitchFamily="18" charset="0"/>
              <a:buChar char="-"/>
            </a:pPr>
            <a:r>
              <a:rPr lang="en-US" sz="1000">
                <a:solidFill>
                  <a:srgbClr val="000000"/>
                </a:solidFill>
                <a:latin typeface="Garamond" pitchFamily="18" charset="0"/>
              </a:rPr>
              <a:t>Membeli bahan-bahan mentah seperti sayuran, lauk-pauk, buah-buahan, minyak goreng, es batu, dan lain sebagainya. </a:t>
            </a:r>
          </a:p>
          <a:p>
            <a:pPr eaLnBrk="0" hangingPunct="0">
              <a:buFont typeface="Garamond" pitchFamily="18" charset="0"/>
              <a:buChar char="-"/>
            </a:pPr>
            <a:r>
              <a:rPr lang="en-US" sz="1000">
                <a:solidFill>
                  <a:srgbClr val="000000"/>
                </a:solidFill>
                <a:latin typeface="Garamond" pitchFamily="18" charset="0"/>
              </a:rPr>
              <a:t>Memasak makanan berdasarkan berbagai menu</a:t>
            </a:r>
          </a:p>
          <a:p>
            <a:pPr eaLnBrk="0" hangingPunct="0">
              <a:buFont typeface="Garamond" pitchFamily="18" charset="0"/>
              <a:buChar char="-"/>
            </a:pPr>
            <a:endParaRPr lang="en-US" sz="1000" b="1">
              <a:solidFill>
                <a:srgbClr val="000000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429000" y="3657600"/>
            <a:ext cx="2743200" cy="5715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Font typeface="Garamond" pitchFamily="18" charset="0"/>
              <a:buChar char="-"/>
            </a:pPr>
            <a:r>
              <a:rPr lang="en-US" sz="1000">
                <a:solidFill>
                  <a:srgbClr val="000000"/>
                </a:solidFill>
                <a:latin typeface="Garamond" pitchFamily="18" charset="0"/>
              </a:rPr>
              <a:t>Menuliskan menu yang dipesan pelanggan</a:t>
            </a:r>
          </a:p>
          <a:p>
            <a:pPr eaLnBrk="0" hangingPunct="0">
              <a:buFont typeface="Garamond" pitchFamily="18" charset="0"/>
              <a:buChar char="-"/>
            </a:pPr>
            <a:r>
              <a:rPr lang="en-US" sz="1000">
                <a:solidFill>
                  <a:srgbClr val="000000"/>
                </a:solidFill>
                <a:latin typeface="Garamond" pitchFamily="18" charset="0"/>
              </a:rPr>
              <a:t>Mengantarkan makanan pesanan kepada meja pelanggan</a:t>
            </a:r>
          </a:p>
          <a:p>
            <a:pPr eaLnBrk="0" hangingPunct="0"/>
            <a:endParaRPr lang="en-US" sz="1000" b="1">
              <a:solidFill>
                <a:srgbClr val="000000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429000" y="4457700"/>
            <a:ext cx="2743200" cy="5715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Font typeface="Garamond" pitchFamily="18" charset="0"/>
              <a:buChar char="-"/>
            </a:pPr>
            <a:r>
              <a:rPr lang="en-US" sz="1000">
                <a:solidFill>
                  <a:srgbClr val="000000"/>
                </a:solidFill>
                <a:latin typeface="Garamond" pitchFamily="18" charset="0"/>
              </a:rPr>
              <a:t>Menerima pembayaran dari pelanggan</a:t>
            </a:r>
          </a:p>
          <a:p>
            <a:pPr eaLnBrk="0" hangingPunct="0">
              <a:buFont typeface="Garamond" pitchFamily="18" charset="0"/>
              <a:buChar char="-"/>
            </a:pPr>
            <a:r>
              <a:rPr lang="en-US" sz="1000">
                <a:solidFill>
                  <a:srgbClr val="000000"/>
                </a:solidFill>
                <a:latin typeface="Garamond" pitchFamily="18" charset="0"/>
              </a:rPr>
              <a:t>Membuat laporan keuangan harian</a:t>
            </a:r>
          </a:p>
          <a:p>
            <a:pPr eaLnBrk="0" hangingPunct="0">
              <a:buFont typeface="Garamond" pitchFamily="18" charset="0"/>
              <a:buChar char="-"/>
            </a:pPr>
            <a:r>
              <a:rPr lang="en-US" sz="1000">
                <a:solidFill>
                  <a:srgbClr val="000000"/>
                </a:solidFill>
                <a:latin typeface="Garamond" pitchFamily="18" charset="0"/>
              </a:rPr>
              <a:t>Membuat laporan keuangan bulanan</a:t>
            </a:r>
          </a:p>
          <a:p>
            <a:pPr algn="ctr" eaLnBrk="0" hangingPunct="0"/>
            <a:endParaRPr lang="en-US" sz="1000" b="1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628900" y="2514600"/>
            <a:ext cx="8001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628900" y="2514600"/>
            <a:ext cx="800100" cy="148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628900" y="2514600"/>
            <a:ext cx="800100" cy="2286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286000" y="5829300"/>
            <a:ext cx="1371600" cy="4953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Bagian Keuangan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886200" y="5829300"/>
            <a:ext cx="1371600" cy="4953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Bagian Pelayanan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486400" y="5829300"/>
            <a:ext cx="1371600" cy="4191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Bagian Dapur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6172200" y="38862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6286500" y="3886200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4572000" y="5257800"/>
            <a:ext cx="17145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6172200" y="30861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6515100" y="3086100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H="1">
            <a:off x="2971800" y="5029200"/>
            <a:ext cx="16002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7200900" y="4686300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H="1">
            <a:off x="6286500" y="57150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2171700" y="2857500"/>
            <a:ext cx="0" cy="10287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5372100" y="1028700"/>
            <a:ext cx="2286000" cy="5715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Contoh Pekerjaan-pekerjaan yang akan dilakukan dalam Bisnis Restoran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5029200" y="12573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2171700" y="28575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2171700" y="44577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2171700" y="5143500"/>
            <a:ext cx="8001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6286500" y="62865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Pilar Ketiga:</a:t>
            </a:r>
            <a:br>
              <a:rPr lang="en-US" sz="3600" b="1">
                <a:solidFill>
                  <a:srgbClr val="000000"/>
                </a:solidFill>
              </a:rPr>
            </a:br>
            <a:r>
              <a:rPr lang="en-US" sz="3600" b="1">
                <a:solidFill>
                  <a:srgbClr val="000000"/>
                </a:solidFill>
              </a:rPr>
              <a:t>Penentuan  Relasi   antar   bagian   dalam Organisasi (</a:t>
            </a:r>
            <a:r>
              <a:rPr lang="en-US" sz="3600" b="1" i="1">
                <a:solidFill>
                  <a:srgbClr val="000000"/>
                </a:solidFill>
              </a:rPr>
              <a:t>Hierarchy</a:t>
            </a:r>
            <a:r>
              <a:rPr lang="en-US" sz="3600" b="1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dirty="0" err="1">
                <a:solidFill>
                  <a:srgbClr val="000000"/>
                </a:solidFill>
              </a:rPr>
              <a:t>Hierarcy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adalah</a:t>
            </a:r>
            <a:r>
              <a:rPr lang="en-US" dirty="0">
                <a:solidFill>
                  <a:srgbClr val="000000"/>
                </a:solidFill>
              </a:rPr>
              <a:t> Proses </a:t>
            </a:r>
            <a:r>
              <a:rPr lang="en-US" dirty="0" err="1">
                <a:solidFill>
                  <a:srgbClr val="000000"/>
                </a:solidFill>
              </a:rPr>
              <a:t>penentuan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relasi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antar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dalam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organisasi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baik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secara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vertikal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maupun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secara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horisontal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0000"/>
                </a:solidFill>
              </a:rPr>
              <a:t>Terdapat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2 </a:t>
            </a:r>
            <a:r>
              <a:rPr lang="en-US" dirty="0" err="1">
                <a:solidFill>
                  <a:srgbClr val="000000"/>
                </a:solidFill>
              </a:rPr>
              <a:t>konsep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penting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dalam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Hierarcy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yaitu</a:t>
            </a:r>
            <a:r>
              <a:rPr lang="en-US" dirty="0">
                <a:solidFill>
                  <a:srgbClr val="000000"/>
                </a:solidFill>
              </a:rPr>
              <a:t> :</a:t>
            </a:r>
          </a:p>
          <a:p>
            <a:pPr lvl="1" algn="just"/>
            <a:r>
              <a:rPr lang="en-US" sz="3200" i="1" dirty="0">
                <a:solidFill>
                  <a:srgbClr val="000000"/>
                </a:solidFill>
              </a:rPr>
              <a:t>Span of management control </a:t>
            </a:r>
            <a:r>
              <a:rPr lang="en-US" sz="3200" i="1" dirty="0" err="1">
                <a:solidFill>
                  <a:srgbClr val="000000"/>
                </a:solidFill>
              </a:rPr>
              <a:t>atau</a:t>
            </a:r>
            <a:r>
              <a:rPr lang="en-US" sz="3200" i="1" dirty="0">
                <a:solidFill>
                  <a:srgbClr val="000000"/>
                </a:solidFill>
              </a:rPr>
              <a:t> span of control</a:t>
            </a:r>
          </a:p>
          <a:p>
            <a:pPr lvl="1"/>
            <a:r>
              <a:rPr lang="en-US" sz="3200" i="1" dirty="0">
                <a:solidFill>
                  <a:srgbClr val="000000"/>
                </a:solidFill>
              </a:rPr>
              <a:t>Chain of Command</a:t>
            </a:r>
          </a:p>
        </p:txBody>
      </p:sp>
    </p:spTree>
    <p:extLst>
      <p:ext uri="{BB962C8B-B14F-4D97-AF65-F5344CB8AC3E}">
        <p14:creationId xmlns:p14="http://schemas.microsoft.com/office/powerpoint/2010/main" val="41309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Penentuan Hirarki dalam Bisnis Restoran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981700" y="5181600"/>
            <a:ext cx="1371600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Bawahan yang membantu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0" y="3924300"/>
            <a:ext cx="12954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000000"/>
                </a:solidFill>
              </a:rPr>
              <a:t>Memerlukan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638300" y="3867150"/>
            <a:ext cx="1371600" cy="62865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Bagian Keuangan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38500" y="3867150"/>
            <a:ext cx="1371600" cy="62865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Bagian Pelayanan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800600" y="3867150"/>
            <a:ext cx="1371600" cy="62865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Bagian Dapur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238500" y="2695575"/>
            <a:ext cx="1371600" cy="657225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Kepala  Restoran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638300" y="4752975"/>
            <a:ext cx="13716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6633"/>
                </a:solidFill>
              </a:rPr>
              <a:t>1 </a:t>
            </a:r>
            <a:r>
              <a:rPr lang="en-US" sz="1400">
                <a:solidFill>
                  <a:srgbClr val="000000"/>
                </a:solidFill>
              </a:rPr>
              <a:t>orang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238500" y="4752975"/>
            <a:ext cx="13716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3 orang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838700" y="4752975"/>
            <a:ext cx="13716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2 orang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6553200" y="2895600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4838700" y="2895600"/>
            <a:ext cx="17145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4838700" y="5181600"/>
            <a:ext cx="17145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6553200" y="47244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638800" y="2438400"/>
            <a:ext cx="1676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Atasan yang mengkordinasikan</a:t>
            </a:r>
            <a:endParaRPr lang="en-US" sz="1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5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b="1" i="1" dirty="0">
                <a:solidFill>
                  <a:srgbClr val="000000"/>
                </a:solidFill>
              </a:rPr>
              <a:t>Span of management control </a:t>
            </a:r>
            <a:r>
              <a:rPr lang="en-US" dirty="0" err="1">
                <a:solidFill>
                  <a:srgbClr val="000000"/>
                </a:solidFill>
              </a:rPr>
              <a:t>terkait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dengan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jumlah</a:t>
            </a:r>
            <a:r>
              <a:rPr lang="en-US" dirty="0">
                <a:solidFill>
                  <a:srgbClr val="000000"/>
                </a:solidFill>
              </a:rPr>
              <a:t> orang </a:t>
            </a:r>
            <a:r>
              <a:rPr lang="en-US" dirty="0" err="1">
                <a:solidFill>
                  <a:srgbClr val="000000"/>
                </a:solidFill>
              </a:rPr>
              <a:t>atau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bagian</a:t>
            </a:r>
            <a:r>
              <a:rPr lang="en-US" dirty="0">
                <a:solidFill>
                  <a:srgbClr val="000000"/>
                </a:solidFill>
              </a:rPr>
              <a:t> di </a:t>
            </a:r>
            <a:r>
              <a:rPr lang="en-US" dirty="0" err="1">
                <a:solidFill>
                  <a:srgbClr val="000000"/>
                </a:solidFill>
              </a:rPr>
              <a:t>bawah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suatu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departemen</a:t>
            </a:r>
            <a:r>
              <a:rPr lang="en-US" dirty="0">
                <a:solidFill>
                  <a:srgbClr val="000000"/>
                </a:solidFill>
              </a:rPr>
              <a:t> yang </a:t>
            </a:r>
            <a:r>
              <a:rPr lang="en-US" dirty="0" err="1">
                <a:solidFill>
                  <a:srgbClr val="000000"/>
                </a:solidFill>
              </a:rPr>
              <a:t>akan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bertanggung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jawab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kepada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departemen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atau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tertentu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en-US" b="1" i="1" dirty="0" smtClean="0">
                <a:solidFill>
                  <a:srgbClr val="000000"/>
                </a:solidFill>
              </a:rPr>
              <a:t>Chain </a:t>
            </a:r>
            <a:r>
              <a:rPr lang="en-US" b="1" i="1" dirty="0">
                <a:solidFill>
                  <a:srgbClr val="000000"/>
                </a:solidFill>
              </a:rPr>
              <a:t>of command </a:t>
            </a:r>
            <a:r>
              <a:rPr lang="en-US" dirty="0" err="1">
                <a:solidFill>
                  <a:srgbClr val="000000"/>
                </a:solidFill>
              </a:rPr>
              <a:t>juga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menunjukkan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garis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perintah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dalam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sebuah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organisasi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dari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hirarki</a:t>
            </a:r>
            <a:r>
              <a:rPr lang="en-US" dirty="0">
                <a:solidFill>
                  <a:srgbClr val="000000"/>
                </a:solidFill>
              </a:rPr>
              <a:t> yang paling </a:t>
            </a:r>
            <a:r>
              <a:rPr lang="en-US" dirty="0" err="1">
                <a:solidFill>
                  <a:srgbClr val="000000"/>
                </a:solidFill>
              </a:rPr>
              <a:t>tinggi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misalnya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hingga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hirarki</a:t>
            </a:r>
            <a:r>
              <a:rPr lang="en-US" dirty="0">
                <a:solidFill>
                  <a:srgbClr val="000000"/>
                </a:solidFill>
              </a:rPr>
              <a:t> yang paling </a:t>
            </a:r>
            <a:r>
              <a:rPr lang="en-US" dirty="0" err="1">
                <a:solidFill>
                  <a:srgbClr val="000000"/>
                </a:solidFill>
              </a:rPr>
              <a:t>rendah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i="1" dirty="0">
                <a:solidFill>
                  <a:srgbClr val="000000"/>
                </a:solidFill>
              </a:rPr>
              <a:t>chain of command </a:t>
            </a:r>
            <a:r>
              <a:rPr lang="en-US" dirty="0" err="1">
                <a:solidFill>
                  <a:srgbClr val="000000"/>
                </a:solidFill>
              </a:rPr>
              <a:t>juga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menjelaskan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bagaimana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batasan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kewenangan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dibuat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siapa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melapor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mana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345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orang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) yang </a:t>
            </a:r>
            <a:r>
              <a:rPr lang="en-US" dirty="0" err="1"/>
              <a:t>secara</a:t>
            </a:r>
            <a:r>
              <a:rPr lang="en-US" dirty="0"/>
              <a:t> formal </a:t>
            </a:r>
            <a:r>
              <a:rPr lang="en-US" dirty="0" err="1"/>
              <a:t>dipersatukan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7118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000000"/>
                </a:solidFill>
              </a:rPr>
              <a:t>Contoh : </a:t>
            </a:r>
            <a:r>
              <a:rPr lang="en-US" sz="3200" b="1" i="1">
                <a:solidFill>
                  <a:srgbClr val="000000"/>
                </a:solidFill>
              </a:rPr>
              <a:t>Chain of Command</a:t>
            </a:r>
            <a:r>
              <a:rPr lang="en-US" sz="3200" b="1">
                <a:solidFill>
                  <a:srgbClr val="000000"/>
                </a:solidFill>
              </a:rPr>
              <a:t> dari Bisnis Restoran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24000" y="2800350"/>
            <a:ext cx="1643063" cy="47625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Bagian Keuangan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395663" y="2800350"/>
            <a:ext cx="1371600" cy="47625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Bagian Pelayanan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995863" y="2800350"/>
            <a:ext cx="1371600" cy="47625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Bagian Dapur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505200" y="1905000"/>
            <a:ext cx="1371600" cy="6096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Kepala  Restoran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757363" y="3228975"/>
            <a:ext cx="13716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1 orang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433763" y="3228975"/>
            <a:ext cx="13716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3 orang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957763" y="3228975"/>
            <a:ext cx="13716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2 orang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405063" y="2657475"/>
            <a:ext cx="331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119563" y="25431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2405063" y="26574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119563" y="26574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5719763" y="26574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124200" y="3800475"/>
            <a:ext cx="995363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Pelayan 1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733800" y="4257675"/>
            <a:ext cx="1143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Pelayan 3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267200" y="3800475"/>
            <a:ext cx="9906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Pelayan 2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4233863" y="345757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3776663" y="3686175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3776663" y="36861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805363" y="36861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4233863" y="3686175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5105400" y="4257675"/>
            <a:ext cx="8001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Belanja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019800" y="4257675"/>
            <a:ext cx="1066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Memasak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5719763" y="3457575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5562600" y="4029075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5562600" y="402907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6477000" y="402907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1719263" y="4371975"/>
            <a:ext cx="1371600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Chain of Command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 flipV="1">
            <a:off x="2405063" y="2657475"/>
            <a:ext cx="914400" cy="17145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 flipV="1">
            <a:off x="2747963" y="4143375"/>
            <a:ext cx="1485900" cy="342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0000"/>
                </a:solidFill>
              </a:rPr>
              <a:t>Jenis-jenis Hirarki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198120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Hirarki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Vertikal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i="1" dirty="0">
                <a:solidFill>
                  <a:srgbClr val="000000"/>
                </a:solidFill>
              </a:rPr>
              <a:t>Tall Hierarchy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algn="ctr"/>
            <a:r>
              <a:rPr lang="en-US" dirty="0" err="1">
                <a:solidFill>
                  <a:srgbClr val="000000"/>
                </a:solidFill>
              </a:rPr>
              <a:t>Hirarki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Horisontal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i="1" dirty="0">
                <a:solidFill>
                  <a:srgbClr val="000000"/>
                </a:solidFill>
              </a:rPr>
              <a:t>Flat Hierarchy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19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205163" y="1057275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A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776663" y="1628775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C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633663" y="1628775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B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462463" y="2200275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E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319463" y="2200275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D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929063" y="2771775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G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786063" y="2771775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F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976563" y="151447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976563" y="15144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4119563" y="15144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548063" y="14001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548063" y="208597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548063" y="20859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691063" y="20859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119563" y="19716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3128963" y="265747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3128963" y="26574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4271963" y="26574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700463" y="25431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357563" y="3571875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H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862263" y="4143375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J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1719263" y="4143375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I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2062163" y="402907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2062163" y="40290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3205163" y="40290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3700463" y="39147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5148263" y="4143375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L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4005263" y="4143375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K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3205163" y="4029075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4348163" y="40290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5491163" y="40290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5719763" y="2428875"/>
            <a:ext cx="685800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100">
                <a:solidFill>
                  <a:srgbClr val="000000"/>
                </a:solidFill>
              </a:rPr>
              <a:t>Hirarki Vertikal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 flipV="1">
            <a:off x="6062663" y="1057275"/>
            <a:ext cx="0" cy="12573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 flipH="1">
            <a:off x="5605463" y="1057275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6062663" y="288607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H="1">
            <a:off x="5719763" y="3228975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2976563" y="4829175"/>
            <a:ext cx="1714500" cy="2286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100">
                <a:solidFill>
                  <a:srgbClr val="000000"/>
                </a:solidFill>
              </a:rPr>
              <a:t>Hirarki Horisontal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>
            <a:off x="4233863" y="4943475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 flipV="1">
            <a:off x="5605463" y="460057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>
            <a:off x="2062163" y="4943475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 flipV="1">
            <a:off x="2062163" y="460057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1371600" y="5486400"/>
            <a:ext cx="5867400" cy="39687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err="1">
                <a:solidFill>
                  <a:srgbClr val="000000"/>
                </a:solidFill>
              </a:rPr>
              <a:t>Hirarki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Vertikal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Horisontal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90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00000"/>
                </a:solidFill>
              </a:rPr>
              <a:t>Pilar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err="1">
                <a:solidFill>
                  <a:srgbClr val="000000"/>
                </a:solidFill>
              </a:rPr>
              <a:t>Keempat</a:t>
            </a:r>
            <a:r>
              <a:rPr lang="en-US" sz="3600" b="1" dirty="0">
                <a:solidFill>
                  <a:srgbClr val="000000"/>
                </a:solidFill>
              </a:rPr>
              <a:t> : </a:t>
            </a:r>
            <a:r>
              <a:rPr lang="en-US" sz="3600" b="1" dirty="0" err="1">
                <a:solidFill>
                  <a:srgbClr val="000000"/>
                </a:solidFill>
              </a:rPr>
              <a:t>Koordinasi</a:t>
            </a:r>
            <a:r>
              <a:rPr lang="en-US" sz="3600" b="1" dirty="0">
                <a:solidFill>
                  <a:srgbClr val="000000"/>
                </a:solidFill>
              </a:rPr>
              <a:t> (</a:t>
            </a:r>
            <a:r>
              <a:rPr lang="en-US" sz="3600" b="1" i="1" dirty="0">
                <a:solidFill>
                  <a:srgbClr val="000000"/>
                </a:solidFill>
              </a:rPr>
              <a:t>Coordination</a:t>
            </a:r>
            <a:r>
              <a:rPr lang="en-US" sz="36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solidFill>
                  <a:srgbClr val="000000"/>
                </a:solidFill>
              </a:rPr>
              <a:t>Koordinasi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adalah</a:t>
            </a:r>
            <a:r>
              <a:rPr lang="en-US" sz="2800" dirty="0">
                <a:solidFill>
                  <a:srgbClr val="000000"/>
                </a:solidFill>
              </a:rPr>
              <a:t> proses </a:t>
            </a:r>
            <a:r>
              <a:rPr lang="en-US" sz="2800" dirty="0" err="1">
                <a:solidFill>
                  <a:srgbClr val="000000"/>
                </a:solidFill>
              </a:rPr>
              <a:t>dalam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mengintegrasikan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seluruh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aktifitas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dari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berbagai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departemen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atau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bagian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dalam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organisasi</a:t>
            </a:r>
            <a:r>
              <a:rPr lang="en-US" sz="2800" dirty="0">
                <a:solidFill>
                  <a:srgbClr val="000000"/>
                </a:solidFill>
              </a:rPr>
              <a:t> agar </a:t>
            </a:r>
            <a:r>
              <a:rPr lang="en-US" sz="2800" dirty="0" err="1">
                <a:solidFill>
                  <a:srgbClr val="000000"/>
                </a:solidFill>
              </a:rPr>
              <a:t>tujuan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organisasi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dapat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tercapai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secara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efektif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n-US" sz="2800" i="1" dirty="0">
                <a:solidFill>
                  <a:srgbClr val="000000"/>
                </a:solidFill>
              </a:rPr>
              <a:t>the process of integrating the activities of separate departments in order to pursue organizational goals effectively</a:t>
            </a:r>
            <a:r>
              <a:rPr lang="en-US" sz="2800" dirty="0">
                <a:solidFill>
                  <a:srgbClr val="000000"/>
                </a:solidFill>
              </a:rPr>
              <a:t>  </a:t>
            </a:r>
          </a:p>
          <a:p>
            <a:pPr algn="just"/>
            <a:r>
              <a:rPr lang="en-US" sz="2800" b="1" i="1" dirty="0">
                <a:solidFill>
                  <a:srgbClr val="000000"/>
                </a:solidFill>
              </a:rPr>
              <a:t>(Stoner, Freeman &amp; Gilbert, 1995)</a:t>
            </a:r>
          </a:p>
        </p:txBody>
      </p:sp>
    </p:spTree>
    <p:extLst>
      <p:ext uri="{BB962C8B-B14F-4D97-AF65-F5344CB8AC3E}">
        <p14:creationId xmlns:p14="http://schemas.microsoft.com/office/powerpoint/2010/main" val="18948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rgbClr val="000000"/>
                </a:solidFill>
              </a:rPr>
              <a:t>Faktor-faktor</a:t>
            </a:r>
            <a:r>
              <a:rPr lang="en-US" sz="3200" dirty="0">
                <a:solidFill>
                  <a:srgbClr val="000000"/>
                </a:solidFill>
              </a:rPr>
              <a:t> yang </a:t>
            </a:r>
            <a:r>
              <a:rPr lang="en-US" sz="3200" dirty="0" err="1">
                <a:solidFill>
                  <a:srgbClr val="000000"/>
                </a:solidFill>
              </a:rPr>
              <a:t>memengaruhi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Struktur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Organisasi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67001"/>
            <a:ext cx="8229600" cy="2438400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Strategi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Organisasi</a:t>
            </a:r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dirty="0" err="1">
                <a:solidFill>
                  <a:srgbClr val="000000"/>
                </a:solidFill>
              </a:rPr>
              <a:t>Skala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Organisasi</a:t>
            </a:r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dirty="0" err="1">
                <a:solidFill>
                  <a:srgbClr val="000000"/>
                </a:solidFill>
              </a:rPr>
              <a:t>Teknologi</a:t>
            </a:r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dirty="0" err="1">
                <a:solidFill>
                  <a:srgbClr val="000000"/>
                </a:solidFill>
              </a:rPr>
              <a:t>Lingkungan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sz="3600" dirty="0" err="1">
                <a:solidFill>
                  <a:srgbClr val="000000"/>
                </a:solidFill>
              </a:rPr>
              <a:t>Beberapa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pendekatan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dalam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Departementalisasi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840163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Berdasarkan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Fungsional</a:t>
            </a:r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dirty="0" err="1">
                <a:solidFill>
                  <a:srgbClr val="000000"/>
                </a:solidFill>
              </a:rPr>
              <a:t>Berdasarkan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Produk</a:t>
            </a:r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dirty="0" err="1">
                <a:solidFill>
                  <a:srgbClr val="000000"/>
                </a:solidFill>
              </a:rPr>
              <a:t>Berdasarkan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Pelanggan</a:t>
            </a:r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dirty="0" err="1">
                <a:solidFill>
                  <a:srgbClr val="000000"/>
                </a:solidFill>
              </a:rPr>
              <a:t>Berdasarkan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Geografis</a:t>
            </a:r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dirty="0" err="1">
                <a:solidFill>
                  <a:srgbClr val="000000"/>
                </a:solidFill>
              </a:rPr>
              <a:t>Berdasarkan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Matriks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0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505200" y="1828800"/>
            <a:ext cx="12573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Direktur Utama</a:t>
            </a:r>
          </a:p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PT ABC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390900" y="2514600"/>
            <a:ext cx="8001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Manajer Produksi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267200" y="2514600"/>
            <a:ext cx="10668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Manajer Pemasaran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448300" y="2514600"/>
            <a:ext cx="10287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Manajer SDM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247900" y="25146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Manajer Keuangan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733800" y="32004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Bagian Penjualan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876800" y="32004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Bagian Promosi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191000" y="30861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4876800" y="29718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4191000" y="3086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5334000" y="3086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2705100" y="2400300"/>
            <a:ext cx="331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V="1">
            <a:off x="4191000" y="22860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2705100" y="24003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733800" y="24003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4876800" y="24003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6019800" y="24003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876800" y="4114800"/>
            <a:ext cx="12192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Rekrutmen dan Seleksi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6172200" y="4114800"/>
            <a:ext cx="13716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Pelatihan dan Pengembangan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5334000" y="40005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5334000" y="40005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6477000" y="40005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6019800" y="2971800"/>
            <a:ext cx="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2590800" y="41148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Bagian Produksi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3581400" y="4114800"/>
            <a:ext cx="11811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Bagian Pergudangan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3162300" y="40005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3162300" y="40005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4305300" y="40005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3619500" y="2971800"/>
            <a:ext cx="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1219200" y="3429000"/>
            <a:ext cx="1943100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 i="1">
                <a:solidFill>
                  <a:srgbClr val="000000"/>
                </a:solidFill>
              </a:rPr>
              <a:t>Functional</a:t>
            </a:r>
          </a:p>
          <a:p>
            <a:pPr eaLnBrk="0" hangingPunct="0"/>
            <a:r>
              <a:rPr lang="en-US" sz="1200" i="1">
                <a:solidFill>
                  <a:srgbClr val="000000"/>
                </a:solidFill>
              </a:rPr>
              <a:t>Departmentalization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 flipV="1">
            <a:off x="1905000" y="2286000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1905000" y="228600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V="1">
            <a:off x="1905000" y="37719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1905000" y="468630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609600"/>
            <a:ext cx="7772400" cy="51911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err="1">
                <a:solidFill>
                  <a:srgbClr val="000000"/>
                </a:solidFill>
              </a:rPr>
              <a:t>Departementalisasi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berdasarkan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Fungsi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9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00000"/>
                </a:solidFill>
              </a:rPr>
              <a:t>Departementalisasi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err="1">
                <a:solidFill>
                  <a:srgbClr val="000000"/>
                </a:solidFill>
              </a:rPr>
              <a:t>berdasarkan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err="1">
                <a:solidFill>
                  <a:srgbClr val="000000"/>
                </a:solidFill>
              </a:rPr>
              <a:t>Produk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390900" y="1600200"/>
            <a:ext cx="12573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6633"/>
                </a:solidFill>
              </a:rPr>
              <a:t>Direktur Utama</a:t>
            </a:r>
          </a:p>
          <a:p>
            <a:pPr algn="ctr" eaLnBrk="0" hangingPunct="0"/>
            <a:r>
              <a:rPr lang="en-US" sz="1200">
                <a:solidFill>
                  <a:srgbClr val="996633"/>
                </a:solidFill>
              </a:rPr>
              <a:t>PT ABC</a:t>
            </a:r>
            <a:endParaRPr lang="en-US" sz="3200" b="1">
              <a:solidFill>
                <a:srgbClr val="996633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76600" y="2286000"/>
            <a:ext cx="8001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Manajer Produksi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114800" y="2286000"/>
            <a:ext cx="11049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Manajer Pemasaran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334000" y="2286000"/>
            <a:ext cx="10287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Manajer SDM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133600" y="22860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Manajer Keuangan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619500" y="29718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Bagian Penjualan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762500" y="29718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Bagian Promosi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076700" y="28575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4762500" y="27432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076700" y="28575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219700" y="28575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590800" y="2171700"/>
            <a:ext cx="331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V="1">
            <a:off x="4076700" y="20574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590800" y="2171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3619500" y="2171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4762500" y="2171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905500" y="2171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762500" y="3886200"/>
            <a:ext cx="12573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Rekrutmen dan Seleksi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6248400" y="3886200"/>
            <a:ext cx="14478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Pelatihan dan Pengembangan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5219700" y="37719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5219700" y="37719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6362700" y="37719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5905500" y="2743200"/>
            <a:ext cx="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362200" y="38862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Bagian Produksi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3429000" y="3886200"/>
            <a:ext cx="12192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Bagian Pergudangan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3048000" y="37719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3048000" y="37719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4191000" y="37719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3505200" y="2743200"/>
            <a:ext cx="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695700" y="4572000"/>
            <a:ext cx="9144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Pasta Gigi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724400" y="4572000"/>
            <a:ext cx="1143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Mi Instan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3124200" y="43434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5295900" y="4457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1524000" y="4572000"/>
            <a:ext cx="9144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Susu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2552700" y="4572000"/>
            <a:ext cx="10287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Sabun Mandi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>
            <a:off x="1981200" y="4457700"/>
            <a:ext cx="331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>
            <a:off x="1981200" y="4457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>
            <a:off x="3124200" y="4457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4152900" y="4457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3200400" y="5143500"/>
            <a:ext cx="1600200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 i="1">
                <a:solidFill>
                  <a:srgbClr val="000000"/>
                </a:solidFill>
              </a:rPr>
              <a:t>Product</a:t>
            </a:r>
          </a:p>
          <a:p>
            <a:pPr eaLnBrk="0" hangingPunct="0"/>
            <a:r>
              <a:rPr lang="en-US" sz="1200" i="1">
                <a:solidFill>
                  <a:srgbClr val="000000"/>
                </a:solidFill>
              </a:rPr>
              <a:t>Departmentalization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 flipH="1">
            <a:off x="1409700" y="5372100"/>
            <a:ext cx="19431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 flipV="1">
            <a:off x="1409700" y="44577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Line 45"/>
          <p:cNvSpPr>
            <a:spLocks noChangeShapeType="1"/>
          </p:cNvSpPr>
          <p:nvPr/>
        </p:nvSpPr>
        <p:spPr bwMode="auto">
          <a:xfrm>
            <a:off x="1409700" y="44577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6" name="Line 46"/>
          <p:cNvSpPr>
            <a:spLocks noChangeShapeType="1"/>
          </p:cNvSpPr>
          <p:nvPr/>
        </p:nvSpPr>
        <p:spPr bwMode="auto">
          <a:xfrm flipH="1">
            <a:off x="4610100" y="5372100"/>
            <a:ext cx="17145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47"/>
          <p:cNvSpPr>
            <a:spLocks noChangeShapeType="1"/>
          </p:cNvSpPr>
          <p:nvPr/>
        </p:nvSpPr>
        <p:spPr bwMode="auto">
          <a:xfrm flipV="1">
            <a:off x="6324600" y="44577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Line 48"/>
          <p:cNvSpPr>
            <a:spLocks noChangeShapeType="1"/>
          </p:cNvSpPr>
          <p:nvPr/>
        </p:nvSpPr>
        <p:spPr bwMode="auto">
          <a:xfrm>
            <a:off x="5867400" y="44577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5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rgbClr val="000000"/>
                </a:solidFill>
              </a:rPr>
              <a:t>Departementalisasi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berdasarkan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Pelanggan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448300" y="31242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Mi Instan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276600" y="31242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Sabun Mandi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305300" y="3124200"/>
            <a:ext cx="10287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Pasta Gigi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619500" y="2981325"/>
            <a:ext cx="1588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800600" y="2981325"/>
            <a:ext cx="1588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305300" y="3810000"/>
            <a:ext cx="9144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Remaja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334000" y="3810000"/>
            <a:ext cx="1143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Dewasa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733800" y="3581400"/>
            <a:ext cx="1588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5905500" y="3695700"/>
            <a:ext cx="1588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133600" y="3810000"/>
            <a:ext cx="9144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Bayi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162300" y="3810000"/>
            <a:ext cx="10287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Anak-anak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2590800" y="3695700"/>
            <a:ext cx="331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2590800" y="3695700"/>
            <a:ext cx="1588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733800" y="3695700"/>
            <a:ext cx="1588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762500" y="3695700"/>
            <a:ext cx="1588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657600" y="4381500"/>
            <a:ext cx="1752600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 i="1">
                <a:solidFill>
                  <a:srgbClr val="000000"/>
                </a:solidFill>
              </a:rPr>
              <a:t>Customer</a:t>
            </a:r>
          </a:p>
          <a:p>
            <a:pPr eaLnBrk="0" hangingPunct="0"/>
            <a:r>
              <a:rPr lang="en-US" sz="1200" i="1">
                <a:solidFill>
                  <a:srgbClr val="000000"/>
                </a:solidFill>
              </a:rPr>
              <a:t>Departmentalization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H="1">
            <a:off x="2019300" y="4610100"/>
            <a:ext cx="19431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2019300" y="3695700"/>
            <a:ext cx="1588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2019300" y="36957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H="1">
            <a:off x="5219700" y="4610100"/>
            <a:ext cx="17145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V="1">
            <a:off x="6934200" y="3695700"/>
            <a:ext cx="1588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6477000" y="36957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2590800" y="2981325"/>
            <a:ext cx="331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5905500" y="2981325"/>
            <a:ext cx="1588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2590800" y="2981325"/>
            <a:ext cx="1588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133600" y="3095625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Susu</a:t>
            </a:r>
          </a:p>
          <a:p>
            <a:pPr algn="ctr" eaLnBrk="0" hangingPunct="0"/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V="1">
            <a:off x="4076700" y="2638425"/>
            <a:ext cx="1588" cy="342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3200400" y="2209800"/>
            <a:ext cx="17145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Bagian Produksi PT ABC</a:t>
            </a: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srgbClr val="000000"/>
                </a:solidFill>
              </a:rPr>
              <a:t>Departementalisasi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err="1">
                <a:solidFill>
                  <a:srgbClr val="000000"/>
                </a:solidFill>
              </a:rPr>
              <a:t>berdasarkan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err="1">
                <a:solidFill>
                  <a:srgbClr val="000000"/>
                </a:solidFill>
              </a:rPr>
              <a:t>Geografis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86200" y="1981200"/>
            <a:ext cx="1524000" cy="685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Manajer Pemasaran</a:t>
            </a:r>
          </a:p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PT ABC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200400" y="2895600"/>
            <a:ext cx="10668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Bagian Penjualan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48200" y="2895600"/>
            <a:ext cx="7620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Bagian Promosi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4000500" y="2781300"/>
            <a:ext cx="9525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4495800" y="26670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3810000" y="27813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4953000" y="27813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247900" y="3581400"/>
            <a:ext cx="762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Jakarta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200400" y="3581400"/>
            <a:ext cx="9525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Bandung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533900" y="3581400"/>
            <a:ext cx="8763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Makassar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76900" y="3581400"/>
            <a:ext cx="762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Medan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3810000" y="33528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514600" y="3467100"/>
            <a:ext cx="3581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552700" y="3467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3695700" y="3467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4838700" y="3467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6096000" y="3467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3810000" y="4038600"/>
            <a:ext cx="1676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 i="1">
                <a:solidFill>
                  <a:srgbClr val="000000"/>
                </a:solidFill>
              </a:rPr>
              <a:t>Geographic</a:t>
            </a:r>
          </a:p>
          <a:p>
            <a:pPr eaLnBrk="0" hangingPunct="0"/>
            <a:r>
              <a:rPr lang="en-US" sz="1200" i="1">
                <a:solidFill>
                  <a:srgbClr val="000000"/>
                </a:solidFill>
              </a:rPr>
              <a:t>Departmentalization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>
            <a:off x="1981200" y="4267200"/>
            <a:ext cx="19431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H="1">
            <a:off x="5467350" y="4267200"/>
            <a:ext cx="142875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flipV="1">
            <a:off x="6896100" y="3352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H="1">
            <a:off x="6229350" y="3352800"/>
            <a:ext cx="66675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 flipV="1">
            <a:off x="1981200" y="3352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1981200" y="3352800"/>
            <a:ext cx="6858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4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:</a:t>
            </a:r>
          </a:p>
          <a:p>
            <a:pPr algn="just"/>
            <a:r>
              <a:rPr lang="en-US" b="1" dirty="0" smtClean="0"/>
              <a:t>Stoner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hubungan-hubungan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orang-orang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pengarahan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mengejar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smtClean="0"/>
              <a:t>James D. Mooney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perserikatan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smtClean="0"/>
              <a:t>Chester I. Bernard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orang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baseline="30000" dirty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872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sz="4000" b="1" dirty="0" err="1">
                <a:solidFill>
                  <a:srgbClr val="000000"/>
                </a:solidFill>
              </a:rPr>
              <a:t>Departementalisasi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berdasarkan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Matriks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6629400" y="2895600"/>
            <a:ext cx="0" cy="2400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486400" y="2895600"/>
            <a:ext cx="0" cy="2400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4343400" y="2895600"/>
            <a:ext cx="0" cy="2400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3314700" y="2895600"/>
            <a:ext cx="0" cy="2400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743200" y="5410200"/>
            <a:ext cx="388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743200" y="4724400"/>
            <a:ext cx="388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743200" y="4038600"/>
            <a:ext cx="388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2743200" y="3352800"/>
            <a:ext cx="388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4076700" y="1752600"/>
            <a:ext cx="12573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Direktur Utama</a:t>
            </a:r>
          </a:p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PT ABC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657600" y="2438400"/>
            <a:ext cx="12573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Manajer Pemasaran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991100" y="2438400"/>
            <a:ext cx="11049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Manajer SDM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172200" y="2438400"/>
            <a:ext cx="2057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Manajer Riset dan Pengembangan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2667000" y="24384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Manajer Keuangan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1600200" y="2324100"/>
            <a:ext cx="4991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V="1">
            <a:off x="4762500" y="22098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276600" y="2324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4305300" y="2324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5448300" y="2324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6591300" y="2324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828800" y="24384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Profit Project 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1828800" y="38100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Sabun Mandi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828800" y="31242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Susu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828800" y="44958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Pasta Gigi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1828800" y="5181600"/>
            <a:ext cx="91440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</a:rPr>
              <a:t>Mi Instan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8699" name="Oval 27"/>
          <p:cNvSpPr>
            <a:spLocks noChangeArrowheads="1"/>
          </p:cNvSpPr>
          <p:nvPr/>
        </p:nvSpPr>
        <p:spPr bwMode="auto">
          <a:xfrm>
            <a:off x="3086100" y="32385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Oval 28"/>
          <p:cNvSpPr>
            <a:spLocks noChangeArrowheads="1"/>
          </p:cNvSpPr>
          <p:nvPr/>
        </p:nvSpPr>
        <p:spPr bwMode="auto">
          <a:xfrm>
            <a:off x="3086100" y="39243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3086100" y="46101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>
            <a:off x="3086100" y="52959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>
            <a:off x="4114800" y="32385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>
            <a:off x="4114800" y="39243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4114800" y="46101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4114800" y="52959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Oval 35"/>
          <p:cNvSpPr>
            <a:spLocks noChangeArrowheads="1"/>
          </p:cNvSpPr>
          <p:nvPr/>
        </p:nvSpPr>
        <p:spPr bwMode="auto">
          <a:xfrm>
            <a:off x="5257800" y="32385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5257800" y="39243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5257800" y="46101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5257800" y="52959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6400800" y="32385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6400800" y="39243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Oval 41"/>
          <p:cNvSpPr>
            <a:spLocks noChangeArrowheads="1"/>
          </p:cNvSpPr>
          <p:nvPr/>
        </p:nvSpPr>
        <p:spPr bwMode="auto">
          <a:xfrm>
            <a:off x="6400800" y="46101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Oval 42"/>
          <p:cNvSpPr>
            <a:spLocks noChangeArrowheads="1"/>
          </p:cNvSpPr>
          <p:nvPr/>
        </p:nvSpPr>
        <p:spPr bwMode="auto">
          <a:xfrm>
            <a:off x="6400800" y="5295900"/>
            <a:ext cx="457200" cy="228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1600200" y="2324100"/>
            <a:ext cx="0" cy="3086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1600200" y="54102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>
            <a:off x="1600200" y="47244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>
            <a:off x="1600200" y="40386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7"/>
          <p:cNvSpPr>
            <a:spLocks noChangeShapeType="1"/>
          </p:cNvSpPr>
          <p:nvPr/>
        </p:nvSpPr>
        <p:spPr bwMode="auto">
          <a:xfrm>
            <a:off x="1600200" y="33528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 smtClean="0"/>
              <a:t>Organisasi</a:t>
            </a:r>
            <a:endParaRPr lang="en-US" b="1" dirty="0" smtClean="0"/>
          </a:p>
          <a:p>
            <a:pPr algn="just"/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orang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kegiatannya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kehidupannya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tergabung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yang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55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berjalannya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masaing-masing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individu-individu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Berkembanglah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75911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/>
              <a:t>Dimensi-dimensi</a:t>
            </a:r>
            <a:r>
              <a:rPr lang="en-US" b="1" dirty="0"/>
              <a:t> </a:t>
            </a:r>
            <a:r>
              <a:rPr lang="en-US" b="1" dirty="0" err="1"/>
              <a:t>Pokok</a:t>
            </a:r>
            <a:r>
              <a:rPr lang="en-US" b="1" dirty="0"/>
              <a:t> </a:t>
            </a:r>
            <a:r>
              <a:rPr lang="en-US" b="1" dirty="0" err="1"/>
              <a:t>Pembahasan</a:t>
            </a:r>
            <a:r>
              <a:rPr lang="en-US" b="1" dirty="0"/>
              <a:t> </a:t>
            </a:r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 smtClean="0"/>
              <a:t>Organisasi</a:t>
            </a:r>
            <a:endParaRPr lang="en-US" dirty="0"/>
          </a:p>
          <a:p>
            <a:pPr algn="just"/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sangatlah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rasakan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54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545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proses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orang-orang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07204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mengajak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</a:t>
            </a:r>
            <a:r>
              <a:rPr lang="en-US" dirty="0" err="1"/>
              <a:t>mengangkat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pinggir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berjualan</a:t>
            </a:r>
            <a:r>
              <a:rPr lang="en-US" dirty="0"/>
              <a:t>. Dari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organisasi.Walaupun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yang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pun.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Adanya</a:t>
            </a:r>
            <a:r>
              <a:rPr lang="en-US" dirty="0"/>
              <a:t> orang-orang,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orang.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61830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Kesimpulan</a:t>
            </a:r>
            <a:endParaRPr lang="en-US" dirty="0"/>
          </a:p>
          <a:p>
            <a:pPr algn="just"/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kehidupannya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tergabung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penggerak</a:t>
            </a:r>
            <a:r>
              <a:rPr lang="en-US" dirty="0"/>
              <a:t> </a:t>
            </a:r>
            <a:r>
              <a:rPr lang="en-US" dirty="0" err="1"/>
              <a:t>berjalannya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. </a:t>
            </a:r>
            <a:r>
              <a:rPr lang="en-US" dirty="0" err="1"/>
              <a:t>Individu-individu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225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tujuan-tujuan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di </a:t>
            </a:r>
            <a:r>
              <a:rPr lang="en-US" dirty="0" err="1"/>
              <a:t>perlukan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01064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berjalannya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dirty="0" err="1"/>
              <a:t>berbeda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lainnya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garapannya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b="1" dirty="0" err="1"/>
              <a:t>Meskipun</a:t>
            </a:r>
            <a:r>
              <a:rPr lang="en-US" b="1" dirty="0"/>
              <a:t> </a:t>
            </a:r>
            <a:r>
              <a:rPr lang="en-US" b="1" dirty="0" err="1"/>
              <a:t>mempunyai</a:t>
            </a:r>
            <a:r>
              <a:rPr lang="en-US" b="1" dirty="0"/>
              <a:t> </a:t>
            </a:r>
            <a:r>
              <a:rPr lang="en-US" b="1" dirty="0" err="1"/>
              <a:t>perbedaan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menata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225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  <a:scene3d>
            <a:camera prst="isometricBottomDown"/>
            <a:lightRig rig="threePt" dir="t"/>
          </a:scene3d>
        </p:spPr>
        <p:txBody>
          <a:bodyPr/>
          <a:lstStyle/>
          <a:p>
            <a:r>
              <a:rPr lang="en-US" dirty="0" smtClean="0">
                <a:latin typeface="Khmer UI" pitchFamily="34" charset="0"/>
                <a:ea typeface="Microsoft JhengHei" pitchFamily="34" charset="-120"/>
                <a:cs typeface="Khmer UI" pitchFamily="34" charset="0"/>
              </a:rPr>
              <a:t>TERIMA KASIH ATAS PERHATIANNYA</a:t>
            </a:r>
            <a:endParaRPr lang="en-US" dirty="0">
              <a:latin typeface="Khmer UI" pitchFamily="34" charset="0"/>
              <a:ea typeface="Microsoft JhengHei" pitchFamily="34" charset="-120"/>
              <a:cs typeface="Khmer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8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810000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Stephen P. Robbins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(</a:t>
            </a:r>
            <a:r>
              <a:rPr lang="en-US" i="1" dirty="0"/>
              <a:t>entity</a:t>
            </a:r>
            <a:r>
              <a:rPr lang="en-US" dirty="0"/>
              <a:t>)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dikoordinasikan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diidentifikasi</a:t>
            </a:r>
            <a:r>
              <a:rPr lang="en-US" dirty="0"/>
              <a:t>,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0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meninjau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 </a:t>
            </a:r>
            <a:r>
              <a:rPr lang="en-US" dirty="0" err="1" smtClean="0"/>
              <a:t>nya</a:t>
            </a:r>
            <a:r>
              <a:rPr lang="en-US" dirty="0" smtClean="0"/>
              <a:t>,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system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pelakunya</a:t>
            </a:r>
            <a:r>
              <a:rPr lang="en-US" dirty="0" smtClean="0"/>
              <a:t> agar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5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Pengorganisasia</a:t>
            </a:r>
            <a:r>
              <a:rPr lang="en-US" b="1" dirty="0" err="1"/>
              <a:t>n</a:t>
            </a:r>
            <a:r>
              <a:rPr lang="en-US" b="1" dirty="0"/>
              <a:t>.</a:t>
            </a:r>
          </a:p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pengorganisasian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proses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tujuan-tujuan</a:t>
            </a:r>
            <a:r>
              <a:rPr lang="en-US" dirty="0"/>
              <a:t>, </a:t>
            </a:r>
            <a:r>
              <a:rPr lang="en-US" dirty="0" err="1"/>
              <a:t>sumber-sumber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pengorganisasian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endParaRPr lang="en-US" b="1" dirty="0"/>
          </a:p>
          <a:p>
            <a:pPr algn="just"/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(unit-unit </a:t>
            </a:r>
            <a:r>
              <a:rPr lang="en-US" dirty="0" err="1"/>
              <a:t>kerja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meninjukkan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diintegrasikan</a:t>
            </a:r>
            <a:r>
              <a:rPr lang="en-US" dirty="0"/>
              <a:t> (</a:t>
            </a:r>
            <a:r>
              <a:rPr lang="en-US" dirty="0" err="1"/>
              <a:t>koordinasi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spesialisasi-spesialisasi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4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 smtClean="0">
                <a:solidFill>
                  <a:srgbClr val="000000"/>
                </a:solidFill>
              </a:rPr>
              <a:t>Desain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</a:rPr>
              <a:t>Struktur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</a:rPr>
              <a:t>Organisasi</a:t>
            </a:r>
            <a:r>
              <a:rPr lang="en-US" sz="4000" b="1" dirty="0" smtClean="0">
                <a:solidFill>
                  <a:srgbClr val="000000"/>
                </a:solidFill>
              </a:rPr>
              <a:t/>
            </a:r>
            <a:br>
              <a:rPr lang="en-US" sz="4000" b="1" dirty="0" smtClean="0">
                <a:solidFill>
                  <a:srgbClr val="000000"/>
                </a:solidFill>
              </a:rPr>
            </a:br>
            <a:r>
              <a:rPr lang="en-US" sz="4000" b="1" dirty="0" err="1" smtClean="0">
                <a:solidFill>
                  <a:srgbClr val="000000"/>
                </a:solidFill>
              </a:rPr>
              <a:t>Konsep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Dasar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Pengorganisasian</a:t>
            </a:r>
            <a:r>
              <a:rPr lang="en-US" dirty="0">
                <a:solidFill>
                  <a:srgbClr val="996633"/>
                </a:solidFill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382000" cy="40386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Dalam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fungsi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pengorganisasian</a:t>
            </a:r>
            <a:r>
              <a:rPr lang="en-US" sz="2800" b="1" dirty="0">
                <a:solidFill>
                  <a:srgbClr val="000000"/>
                </a:solidFill>
              </a:rPr>
              <a:t>, </a:t>
            </a:r>
            <a:r>
              <a:rPr lang="en-US" sz="2800" b="1" dirty="0" err="1">
                <a:solidFill>
                  <a:srgbClr val="000000"/>
                </a:solidFill>
              </a:rPr>
              <a:t>manajer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mengalokasikan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keseluruhan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sumber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daya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organisasi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sesuai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dengan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rencana</a:t>
            </a:r>
            <a:r>
              <a:rPr lang="en-US" sz="2800" b="1" dirty="0">
                <a:solidFill>
                  <a:srgbClr val="000000"/>
                </a:solidFill>
              </a:rPr>
              <a:t> yang </a:t>
            </a:r>
            <a:r>
              <a:rPr lang="en-US" sz="2800" b="1" dirty="0" err="1">
                <a:solidFill>
                  <a:srgbClr val="000000"/>
                </a:solidFill>
              </a:rPr>
              <a:t>telah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dibuat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berdasarkan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suatu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kerangka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kerja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organisasi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tertentu</a:t>
            </a:r>
            <a:r>
              <a:rPr lang="en-US" sz="2800" b="1" dirty="0">
                <a:solidFill>
                  <a:srgbClr val="000000"/>
                </a:solidFill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800" b="1" dirty="0" err="1">
                <a:solidFill>
                  <a:srgbClr val="000000"/>
                </a:solidFill>
              </a:rPr>
              <a:t>Kerangka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kerja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tersebut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dinamakan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sebagai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Desain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Organisasi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800" b="1" dirty="0" err="1">
                <a:solidFill>
                  <a:srgbClr val="000000"/>
                </a:solidFill>
              </a:rPr>
              <a:t>Bentuk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Spesifik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dari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kerangka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kerja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organisasi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dinamakan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dengan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Struktur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Organisasi</a:t>
            </a:r>
            <a:r>
              <a:rPr lang="en-US" sz="2800" b="1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>
                <a:solidFill>
                  <a:srgbClr val="000000"/>
                </a:solidFill>
              </a:rPr>
              <a:t>Stuktur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Organisasi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pada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dasarnya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merupakan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desain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organisasi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dimana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manajer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melakukan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alokasi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sumber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daya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organisasi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terutama</a:t>
            </a:r>
            <a:r>
              <a:rPr lang="en-US" dirty="0">
                <a:solidFill>
                  <a:srgbClr val="000000"/>
                </a:solidFill>
              </a:rPr>
              <a:t> yang </a:t>
            </a:r>
            <a:r>
              <a:rPr lang="en-US" dirty="0" err="1">
                <a:solidFill>
                  <a:srgbClr val="000000"/>
                </a:solidFill>
              </a:rPr>
              <a:t>terkait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dengan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pembagian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kerja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sumber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daya</a:t>
            </a:r>
            <a:r>
              <a:rPr lang="en-US" dirty="0">
                <a:solidFill>
                  <a:srgbClr val="000000"/>
                </a:solidFill>
              </a:rPr>
              <a:t> yang </a:t>
            </a:r>
            <a:r>
              <a:rPr lang="en-US" dirty="0" err="1">
                <a:solidFill>
                  <a:srgbClr val="000000"/>
                </a:solidFill>
              </a:rPr>
              <a:t>dimiliki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organisasi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serta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bagaimana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keseluruhan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kerja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tersebut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dapat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dikordinasikan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dikomunikasikan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1648</Words>
  <Application>Microsoft Office PowerPoint</Application>
  <PresentationFormat>On-screen Show (4:3)</PresentationFormat>
  <Paragraphs>227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PERTEMUAN KE-DUA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Desain Struktur Organisasi Konsep Dasar Pengorganisasian </vt:lpstr>
      <vt:lpstr>PowerPoint Presentation</vt:lpstr>
      <vt:lpstr>Contoh dari Bagan Organisasi</vt:lpstr>
      <vt:lpstr>Empat Pilar Pengorganisasian (Four Building Blocks of Organizing)</vt:lpstr>
      <vt:lpstr> Pilar Pertama :  Pembagian kerja (division of work) </vt:lpstr>
      <vt:lpstr>PowerPoint Presentation</vt:lpstr>
      <vt:lpstr>Pilar  Kedua: Pengelompokan Pekerjaan  ( Departmentalization) </vt:lpstr>
      <vt:lpstr>PowerPoint Presentation</vt:lpstr>
      <vt:lpstr>PowerPoint Presentation</vt:lpstr>
      <vt:lpstr>Pilar Ketiga: Penentuan  Relasi   antar   bagian   dalam Organisasi (Hierarchy)</vt:lpstr>
      <vt:lpstr>Penentuan Hirarki dalam Bisnis Restoran</vt:lpstr>
      <vt:lpstr>PowerPoint Presentation</vt:lpstr>
      <vt:lpstr>Contoh : Chain of Command dari Bisnis Restoran</vt:lpstr>
      <vt:lpstr>Jenis-jenis Hirarki</vt:lpstr>
      <vt:lpstr>PowerPoint Presentation</vt:lpstr>
      <vt:lpstr>Pilar Keempat : Koordinasi (Coordination)</vt:lpstr>
      <vt:lpstr>Faktor-faktor yang memengaruhi Struktur Organisasi </vt:lpstr>
      <vt:lpstr>Beberapa pendekatan dalam Departementalisasi</vt:lpstr>
      <vt:lpstr>PowerPoint Presentation</vt:lpstr>
      <vt:lpstr>Departementalisasi berdasarkan Produk </vt:lpstr>
      <vt:lpstr>Departementalisasi berdasarkan Pelanggan</vt:lpstr>
      <vt:lpstr>Departementalisasi berdasarkan Geografis</vt:lpstr>
      <vt:lpstr>Departementalisasi berdasarkan Matriks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 ATAS PERHATIANNYA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Isniar</dc:creator>
  <cp:lastModifiedBy>Isniar</cp:lastModifiedBy>
  <cp:revision>12</cp:revision>
  <dcterms:created xsi:type="dcterms:W3CDTF">2012-03-05T14:53:54Z</dcterms:created>
  <dcterms:modified xsi:type="dcterms:W3CDTF">2012-03-06T04:26:24Z</dcterms:modified>
</cp:coreProperties>
</file>