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9" r:id="rId4"/>
    <p:sldId id="258" r:id="rId5"/>
    <p:sldId id="260" r:id="rId6"/>
    <p:sldId id="261" r:id="rId7"/>
    <p:sldId id="262" r:id="rId8"/>
    <p:sldId id="263" r:id="rId9"/>
    <p:sldId id="277" r:id="rId10"/>
    <p:sldId id="278" r:id="rId11"/>
    <p:sldId id="279"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978E6-682B-4143-8A7E-34BE8D323909}" type="datetimeFigureOut">
              <a:rPr lang="en-US" smtClean="0"/>
              <a:t>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0DCC2-0ECA-4E86-9473-7F996FA5E17A}" type="slidenum">
              <a:rPr lang="en-US" smtClean="0"/>
              <a:t>‹#›</a:t>
            </a:fld>
            <a:endParaRPr lang="en-US"/>
          </a:p>
        </p:txBody>
      </p:sp>
    </p:spTree>
    <p:extLst>
      <p:ext uri="{BB962C8B-B14F-4D97-AF65-F5344CB8AC3E}">
        <p14:creationId xmlns:p14="http://schemas.microsoft.com/office/powerpoint/2010/main" val="331604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059E0C-B814-48A9-A8CF-E3141835298A}" type="datetime1">
              <a:rPr lang="en-US" smtClean="0"/>
              <a:t>2/27/2012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http://www.electronics-tutorials.ws/opamp/opamp_1.html; Buku Praktikum Eljut ; Malvino Edisi 1 dan 2; Bahan Ajar Operasional Amplifier oleh Dr. Risanuri Hidayat</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0FF78D7-7CA0-44FD-8733-19F49D683D8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81DA1B-AFF4-41FF-9C98-C907381307FB}" type="datetime1">
              <a:rPr lang="en-US" smtClean="0"/>
              <a:t>2/27/2012</a:t>
            </a:fld>
            <a:endParaRPr lang="en-US"/>
          </a:p>
        </p:txBody>
      </p:sp>
      <p:sp>
        <p:nvSpPr>
          <p:cNvPr id="5" name="Footer Placeholder 4"/>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6" name="Slide Number Placeholder 5"/>
          <p:cNvSpPr>
            <a:spLocks noGrp="1"/>
          </p:cNvSpPr>
          <p:nvPr>
            <p:ph type="sldNum" sz="quarter" idx="12"/>
          </p:nvPr>
        </p:nvSpPr>
        <p:spPr/>
        <p:txBody>
          <a:bodyPr/>
          <a:lstStyle/>
          <a:p>
            <a:fld id="{30FF78D7-7CA0-44FD-8733-19F49D683D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428AC3-6505-4334-96F7-68C715BD7FF1}" type="datetime1">
              <a:rPr lang="en-US" smtClean="0"/>
              <a:t>2/27/2012</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http://www.electronics-tutorials.ws/opamp/opamp_1.html; Buku Praktikum Eljut ; Malvino Edisi 1 dan 2; Bahan Ajar Operasional Amplifier oleh Dr. Risanuri Hidayat</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0FF78D7-7CA0-44FD-8733-19F49D683D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fld id="{9718C166-540B-4C7E-A327-2635B9032EFD}" type="datetime1">
              <a:rPr lang="en-US" smtClean="0"/>
              <a:t>2/27/2012</a:t>
            </a:fld>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63672217-76C2-4848-958E-84381210B462}"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r>
              <a:rPr lang="en-US" smtClean="0"/>
              <a:t>http://www.electronics-tutorials.ws/opamp/opamp_1.html; Buku Praktikum Eljut ; Malvino Edisi 1 dan 2; Bahan Ajar Operasional Amplifier oleh Dr. Risanuri Hidayat</a:t>
            </a:r>
            <a:endParaRPr lang="en-US"/>
          </a:p>
        </p:txBody>
      </p:sp>
    </p:spTree>
    <p:extLst>
      <p:ext uri="{BB962C8B-B14F-4D97-AF65-F5344CB8AC3E}">
        <p14:creationId xmlns:p14="http://schemas.microsoft.com/office/powerpoint/2010/main" val="2664798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03C54592-212B-4FA3-B840-EC95D5B568CD}"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4142632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B6D43BF7-D0E7-4944-9DE7-B9C291B847CF}"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180142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091A799F-0FD1-4875-87E1-BE8F197F8A05}"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309326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51575"/>
            <a:ext cx="2133600" cy="476250"/>
          </a:xfrm>
        </p:spPr>
        <p:txBody>
          <a:bodyPr/>
          <a:lstStyle>
            <a:lvl1pPr>
              <a:defRPr/>
            </a:lvl1pPr>
          </a:lstStyle>
          <a:p>
            <a:endParaRPr lang="en-US"/>
          </a:p>
        </p:txBody>
      </p:sp>
      <p:sp>
        <p:nvSpPr>
          <p:cNvPr id="8" name="Slide Number Placeholder 7"/>
          <p:cNvSpPr>
            <a:spLocks noGrp="1"/>
          </p:cNvSpPr>
          <p:nvPr>
            <p:ph type="sldNum" sz="quarter" idx="11"/>
          </p:nvPr>
        </p:nvSpPr>
        <p:spPr>
          <a:xfrm>
            <a:off x="6553200" y="6248400"/>
            <a:ext cx="2133600" cy="476250"/>
          </a:xfrm>
        </p:spPr>
        <p:txBody>
          <a:bodyPr/>
          <a:lstStyle>
            <a:lvl1pPr>
              <a:defRPr/>
            </a:lvl1pPr>
          </a:lstStyle>
          <a:p>
            <a:fld id="{F7A2EDAB-DCB2-471C-8E12-878E18D4A728}" type="slidenum">
              <a:rPr lang="en-US"/>
              <a:pPr/>
              <a:t>‹#›</a:t>
            </a:fld>
            <a:endParaRPr lang="en-US"/>
          </a:p>
        </p:txBody>
      </p:sp>
      <p:sp>
        <p:nvSpPr>
          <p:cNvPr id="9" name="Footer Placeholder 8"/>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2896036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201AEAA9-8C65-42A5-8C90-A2F54C079198}"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3753975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7BE6430B-D41A-4F4B-986B-D268072AE718}"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159634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1EBB26-16CA-4CFD-A120-E9A7B098764C}" type="datetime1">
              <a:rPr lang="en-US" smtClean="0"/>
              <a:t>2/27/2012</a:t>
            </a:fld>
            <a:endParaRPr lang="en-US"/>
          </a:p>
        </p:txBody>
      </p:sp>
      <p:sp>
        <p:nvSpPr>
          <p:cNvPr id="5" name="Footer Placeholder 4"/>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0FF78D7-7CA0-44FD-8733-19F49D683D8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0970665-571F-4083-BE21-829672D5568C}" type="datetime1">
              <a:rPr lang="en-US" smtClean="0"/>
              <a:t>2/27/2012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0FF78D7-7CA0-44FD-8733-19F49D683D81}"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http://www.electronics-tutorials.ws/opamp/opamp_1.html; Buku Praktikum Eljut ; Malvino Edisi 1 dan 2; Bahan Ajar Operasional Amplifier oleh Dr. Risanuri Hidayat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8759FF6-5956-4569-BA66-0F283CD12334}" type="datetime1">
              <a:rPr lang="en-US" smtClean="0"/>
              <a:t>2/27/2012</a:t>
            </a:fld>
            <a:endParaRPr lang="en-US"/>
          </a:p>
        </p:txBody>
      </p:sp>
      <p:sp>
        <p:nvSpPr>
          <p:cNvPr id="10" name="Slide Number Placeholder 9"/>
          <p:cNvSpPr>
            <a:spLocks noGrp="1"/>
          </p:cNvSpPr>
          <p:nvPr>
            <p:ph type="sldNum" sz="quarter" idx="16"/>
          </p:nvPr>
        </p:nvSpPr>
        <p:spPr/>
        <p:txBody>
          <a:bodyPr rtlCol="0"/>
          <a:lstStyle/>
          <a:p>
            <a:fld id="{30FF78D7-7CA0-44FD-8733-19F49D683D81}"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http://www.electronics-tutorials.ws/opamp/opamp_1.html; Buku Praktikum Eljut ; Malvino Edisi 1 dan 2; Bahan Ajar Operasional Amplifier oleh Dr. Risanuri Hidayat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C0D199A-D354-4861-B8D8-F61150B85510}" type="datetime1">
              <a:rPr lang="en-US" smtClean="0"/>
              <a:t>2/27/2012</a:t>
            </a:fld>
            <a:endParaRPr lang="en-US"/>
          </a:p>
        </p:txBody>
      </p:sp>
      <p:sp>
        <p:nvSpPr>
          <p:cNvPr id="12" name="Slide Number Placeholder 11"/>
          <p:cNvSpPr>
            <a:spLocks noGrp="1"/>
          </p:cNvSpPr>
          <p:nvPr>
            <p:ph type="sldNum" sz="quarter" idx="16"/>
          </p:nvPr>
        </p:nvSpPr>
        <p:spPr/>
        <p:txBody>
          <a:bodyPr rtlCol="0"/>
          <a:lstStyle/>
          <a:p>
            <a:fld id="{30FF78D7-7CA0-44FD-8733-19F49D683D81}"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http://www.electronics-tutorials.ws/opamp/opamp_1.html; Buku Praktikum Eljut ; Malvino Edisi 1 dan 2; Bahan Ajar Operasional Amplifier oleh Dr. Risanuri Hidayat</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09455B-5C78-487D-86C7-55A11F03B4AA}" type="datetime1">
              <a:rPr lang="en-US" smtClean="0"/>
              <a:t>2/27/2012</a:t>
            </a:fld>
            <a:endParaRPr lang="en-US"/>
          </a:p>
        </p:txBody>
      </p:sp>
      <p:sp>
        <p:nvSpPr>
          <p:cNvPr id="4" name="Footer Placeholder 3"/>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0FF78D7-7CA0-44FD-8733-19F49D683D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533B6-EA55-4432-9FA4-2BF4442A6596}" type="datetime1">
              <a:rPr lang="en-US" smtClean="0"/>
              <a:t>2/27/2012</a:t>
            </a:fld>
            <a:endParaRPr lang="en-US"/>
          </a:p>
        </p:txBody>
      </p:sp>
      <p:sp>
        <p:nvSpPr>
          <p:cNvPr id="3" name="Footer Placeholder 2"/>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0FF78D7-7CA0-44FD-8733-19F49D683D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008A01-3FC7-4697-8DE6-264FE74FCBCF}" type="datetime1">
              <a:rPr lang="en-US" smtClean="0"/>
              <a:t>2/27/2012</a:t>
            </a:fld>
            <a:endParaRPr lang="en-US"/>
          </a:p>
        </p:txBody>
      </p:sp>
      <p:sp>
        <p:nvSpPr>
          <p:cNvPr id="6" name="Footer Placeholder 5"/>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0FF78D7-7CA0-44FD-8733-19F49D683D8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35307B4-B23A-4238-9243-9C3D5F0DF0A2}" type="datetime1">
              <a:rPr lang="en-US" smtClean="0"/>
              <a:t>2/27/2012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0FF78D7-7CA0-44FD-8733-19F49D683D8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http://www.electronics-tutorials.ws/opamp/opamp_1.html; Buku Praktikum Eljut ; Malvino Edisi 1 dan 2; Bahan Ajar Operasional Amplifier oleh Dr. Risanuri Hidayat</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D620CC4-7A93-4ED8-8BAD-DA3C00A339E8}" type="datetime1">
              <a:rPr lang="en-US" smtClean="0"/>
              <a:t>2/27/2012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http://www.electronics-tutorials.ws/opamp/opamp_1.html; Buku Praktikum Eljut ; Malvino Edisi 1 dan 2; Bahan Ajar Operasional Amplifier oleh Dr. Risanuri Hidayat</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0FF78D7-7CA0-44FD-8733-19F49D683D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7.png"/><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image" Target="../media/image16.emf"/><Relationship Id="rId5" Type="http://schemas.openxmlformats.org/officeDocument/2006/relationships/oleObject" Target="../embeddings/oleObject6.bin"/><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7.bin"/><Relationship Id="rId7" Type="http://schemas.openxmlformats.org/officeDocument/2006/relationships/image" Target="../media/image19.wmf"/><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21.png"/><Relationship Id="rId4" Type="http://schemas.openxmlformats.org/officeDocument/2006/relationships/image" Target="../media/image18.png"/><Relationship Id="rId9"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5.xml"/><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6.xml"/><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4.xml"/><Relationship Id="rId4" Type="http://schemas.openxmlformats.org/officeDocument/2006/relationships/image" Target="../media/image41.png"/></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16.xml"/><Relationship Id="rId4" Type="http://schemas.openxmlformats.org/officeDocument/2006/relationships/image" Target="../media/image44.png"/></Relationships>
</file>

<file path=ppt/slides/_rels/slide2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7.xml"/><Relationship Id="rId4" Type="http://schemas.openxmlformats.org/officeDocument/2006/relationships/image" Target="../media/image4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8.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4.bin"/><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38600"/>
            <a:ext cx="8534400" cy="762000"/>
          </a:xfrm>
        </p:spPr>
        <p:txBody>
          <a:bodyPr>
            <a:normAutofit/>
          </a:bodyPr>
          <a:lstStyle/>
          <a:p>
            <a:pPr algn="ctr"/>
            <a:r>
              <a:rPr lang="en-US" sz="3600" dirty="0" smtClean="0">
                <a:latin typeface="Algerian" pitchFamily="82" charset="0"/>
              </a:rPr>
              <a:t>OPERASIONAL AMPLIFIER (OP-AMP)</a:t>
            </a:r>
            <a:endParaRPr lang="en-US" sz="3600" dirty="0">
              <a:latin typeface="Algerian" pitchFamily="82" charset="0"/>
            </a:endParaRPr>
          </a:p>
        </p:txBody>
      </p:sp>
      <p:sp>
        <p:nvSpPr>
          <p:cNvPr id="3" name="Subtitle 2"/>
          <p:cNvSpPr>
            <a:spLocks noGrp="1"/>
          </p:cNvSpPr>
          <p:nvPr>
            <p:ph type="subTitle" idx="1"/>
          </p:nvPr>
        </p:nvSpPr>
        <p:spPr/>
        <p:txBody>
          <a:bodyPr/>
          <a:lstStyle/>
          <a:p>
            <a:r>
              <a:rPr lang="en-US" dirty="0" err="1" smtClean="0"/>
              <a:t>Oleh</a:t>
            </a:r>
            <a:r>
              <a:rPr lang="en-US" dirty="0" smtClean="0"/>
              <a:t> : Sri </a:t>
            </a:r>
            <a:r>
              <a:rPr lang="en-US" dirty="0" err="1" smtClean="0"/>
              <a:t>Supatmi</a:t>
            </a:r>
            <a:endParaRPr lang="en-US" dirty="0"/>
          </a:p>
        </p:txBody>
      </p:sp>
      <p:sp>
        <p:nvSpPr>
          <p:cNvPr id="4" name="Date Placeholder 3"/>
          <p:cNvSpPr>
            <a:spLocks noGrp="1"/>
          </p:cNvSpPr>
          <p:nvPr>
            <p:ph type="dt" sz="half" idx="10"/>
          </p:nvPr>
        </p:nvSpPr>
        <p:spPr/>
        <p:txBody>
          <a:bodyPr/>
          <a:lstStyle/>
          <a:p>
            <a:fld id="{06D8F5FB-2CD9-47A8-B49D-5432A4F35AE0}" type="datetime1">
              <a:rPr lang="en-US" smtClean="0"/>
              <a:t>2/27/2012</a:t>
            </a:fld>
            <a:endParaRPr lang="en-US"/>
          </a:p>
        </p:txBody>
      </p:sp>
      <p:sp>
        <p:nvSpPr>
          <p:cNvPr id="5" name="Footer Placeholder 4"/>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6" name="Slide Number Placeholder 5"/>
          <p:cNvSpPr>
            <a:spLocks noGrp="1"/>
          </p:cNvSpPr>
          <p:nvPr>
            <p:ph type="sldNum" sz="quarter" idx="12"/>
          </p:nvPr>
        </p:nvSpPr>
        <p:spPr/>
        <p:txBody>
          <a:bodyPr/>
          <a:lstStyle/>
          <a:p>
            <a:fld id="{30FF78D7-7CA0-44FD-8733-19F49D683D81}" type="slidenum">
              <a:rPr lang="en-US" smtClean="0"/>
              <a:t>1</a:t>
            </a:fld>
            <a:endParaRPr lang="en-US"/>
          </a:p>
        </p:txBody>
      </p:sp>
    </p:spTree>
    <p:extLst>
      <p:ext uri="{BB962C8B-B14F-4D97-AF65-F5344CB8AC3E}">
        <p14:creationId xmlns:p14="http://schemas.microsoft.com/office/powerpoint/2010/main" val="351073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Driver</a:t>
            </a:r>
          </a:p>
        </p:txBody>
      </p:sp>
      <p:pic>
        <p:nvPicPr>
          <p:cNvPr id="24580"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p:pic>
      <p:graphicFrame>
        <p:nvGraphicFramePr>
          <p:cNvPr id="24611" name="Group 35"/>
          <p:cNvGraphicFramePr>
            <a:graphicFrameLocks noGrp="1"/>
          </p:cNvGraphicFramePr>
          <p:nvPr>
            <p:ph sz="half" idx="2"/>
          </p:nvPr>
        </p:nvGraphicFramePr>
        <p:xfrm>
          <a:off x="5105400" y="2590800"/>
          <a:ext cx="3581400" cy="1676400"/>
        </p:xfrm>
        <a:graphic>
          <a:graphicData uri="http://schemas.openxmlformats.org/drawingml/2006/table">
            <a:tbl>
              <a:tblPr/>
              <a:tblGrid>
                <a:gridCol w="895350"/>
                <a:gridCol w="895350"/>
                <a:gridCol w="895350"/>
                <a:gridCol w="895350"/>
              </a:tblGrid>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C0C0C0"/>
                            </a:outerShdw>
                          </a:effectLst>
                          <a:latin typeface="Garamond" pitchFamily="18" charset="0"/>
                        </a:rPr>
                        <a:t>v</a:t>
                      </a:r>
                      <a:r>
                        <a:rPr kumimoji="0" lang="en-US" sz="2000" b="0" i="1" u="none" strike="noStrike" cap="none" normalizeH="0" baseline="-25000" smtClean="0">
                          <a:ln>
                            <a:noFill/>
                          </a:ln>
                          <a:solidFill>
                            <a:schemeClr val="tx1"/>
                          </a:solidFill>
                          <a:effectLst>
                            <a:outerShdw blurRad="38100" dist="38100" dir="2700000" algn="tl">
                              <a:srgbClr val="C0C0C0"/>
                            </a:outerShdw>
                          </a:effectLst>
                          <a:latin typeface="Garamond" pitchFamily="18" charset="0"/>
                        </a:rPr>
                        <a:t>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0.5V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1.5V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2.5V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4083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Rectangle 11"/>
          <p:cNvSpPr>
            <a:spLocks noGrp="1" noRot="1" noChangeArrowheads="1"/>
          </p:cNvSpPr>
          <p:nvPr>
            <p:ph type="title"/>
          </p:nvPr>
        </p:nvSpPr>
        <p:spPr/>
        <p:txBody>
          <a:bodyPr/>
          <a:lstStyle/>
          <a:p>
            <a:r>
              <a:rPr lang="en-US"/>
              <a:t>Schmitt Trigger</a:t>
            </a:r>
          </a:p>
        </p:txBody>
      </p:sp>
      <p:graphicFrame>
        <p:nvGraphicFramePr>
          <p:cNvPr id="30727" name="Object 7"/>
          <p:cNvGraphicFramePr>
            <a:graphicFrameLocks noChangeAspect="1"/>
          </p:cNvGraphicFramePr>
          <p:nvPr>
            <p:ph sz="quarter" idx="2"/>
          </p:nvPr>
        </p:nvGraphicFramePr>
        <p:xfrm>
          <a:off x="1066800" y="1817688"/>
          <a:ext cx="2438400" cy="2220912"/>
        </p:xfrm>
        <a:graphic>
          <a:graphicData uri="http://schemas.openxmlformats.org/presentationml/2006/ole">
            <mc:AlternateContent xmlns:mc="http://schemas.openxmlformats.org/markup-compatibility/2006">
              <mc:Choice xmlns:v="urn:schemas-microsoft-com:vml" Requires="v">
                <p:oleObj spid="_x0000_s6148" name="Image" r:id="rId3" imgW="1993651" imgH="1815873" progId="Photoshop.Image.8">
                  <p:embed/>
                </p:oleObj>
              </mc:Choice>
              <mc:Fallback>
                <p:oleObj name="Image" r:id="rId3" imgW="1993651" imgH="1815873" progId="Photoshop.Imag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817688"/>
                        <a:ext cx="2438400" cy="222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30" name="Object 10"/>
          <p:cNvGraphicFramePr>
            <a:graphicFrameLocks noChangeAspect="1"/>
          </p:cNvGraphicFramePr>
          <p:nvPr>
            <p:ph sz="quarter" idx="3"/>
          </p:nvPr>
        </p:nvGraphicFramePr>
        <p:xfrm>
          <a:off x="1524000" y="3962400"/>
          <a:ext cx="1606550" cy="2187575"/>
        </p:xfrm>
        <a:graphic>
          <a:graphicData uri="http://schemas.openxmlformats.org/presentationml/2006/ole">
            <mc:AlternateContent xmlns:mc="http://schemas.openxmlformats.org/markup-compatibility/2006">
              <mc:Choice xmlns:v="urn:schemas-microsoft-com:vml" Requires="v">
                <p:oleObj spid="_x0000_s6149" name="Visio" r:id="rId5" imgW="3012643" imgH="4104132" progId="Visio.Drawing.11">
                  <p:embed/>
                </p:oleObj>
              </mc:Choice>
              <mc:Fallback>
                <p:oleObj name="Visio" r:id="rId5" imgW="3012643" imgH="4104132"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962400"/>
                        <a:ext cx="1606550" cy="218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0734" name="Picture 14"/>
          <p:cNvPicPr>
            <a:picLocks noChangeAspect="1" noChangeArrowheads="1"/>
          </p:cNvPicPr>
          <p:nvPr>
            <p:ph sz="half" idx="1"/>
          </p:nvPr>
        </p:nvPicPr>
        <p:blipFill>
          <a:blip r:embed="rId7">
            <a:extLst>
              <a:ext uri="{28A0092B-C50C-407E-A947-70E740481C1C}">
                <a14:useLocalDpi xmlns:a14="http://schemas.microsoft.com/office/drawing/2010/main" val="0"/>
              </a:ext>
            </a:extLst>
          </a:blip>
          <a:srcRect/>
          <a:stretch>
            <a:fillRect/>
          </a:stretch>
        </p:blipFill>
        <p:spPr>
          <a:xfrm>
            <a:off x="4419600" y="1828800"/>
            <a:ext cx="3841750" cy="3962400"/>
          </a:xfrm>
          <a:noFill/>
          <a:ln/>
        </p:spPr>
      </p:pic>
    </p:spTree>
    <p:extLst>
      <p:ext uri="{BB962C8B-B14F-4D97-AF65-F5344CB8AC3E}">
        <p14:creationId xmlns:p14="http://schemas.microsoft.com/office/powerpoint/2010/main" val="70815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Virtual Short Virtual Ground</a:t>
            </a:r>
          </a:p>
        </p:txBody>
      </p:sp>
      <p:sp>
        <p:nvSpPr>
          <p:cNvPr id="37891" name="Rectangle 3"/>
          <p:cNvSpPr>
            <a:spLocks noGrp="1" noChangeArrowheads="1"/>
          </p:cNvSpPr>
          <p:nvPr>
            <p:ph type="body" idx="1"/>
          </p:nvPr>
        </p:nvSpPr>
        <p:spPr>
          <a:xfrm>
            <a:off x="457200" y="1600200"/>
            <a:ext cx="8229600" cy="3657600"/>
          </a:xfrm>
        </p:spPr>
        <p:txBody>
          <a:bodyPr>
            <a:normAutofit lnSpcReduction="10000"/>
          </a:bodyPr>
          <a:lstStyle/>
          <a:p>
            <a:pPr>
              <a:lnSpc>
                <a:spcPct val="90000"/>
              </a:lnSpc>
            </a:pPr>
            <a:r>
              <a:rPr lang="en-US" sz="2400">
                <a:effectLst/>
              </a:rPr>
              <a:t>Kedua persamaan (vi=0 dan ii=0) mengasumsikan bahwa kedua terminal input seolah-olah terhubung langsung (virtual short), yang mana baik tegangan maupun arus sangat2 mendekati nol</a:t>
            </a:r>
          </a:p>
          <a:p>
            <a:pPr>
              <a:lnSpc>
                <a:spcPct val="90000"/>
              </a:lnSpc>
            </a:pPr>
            <a:r>
              <a:rPr lang="en-US" sz="2400">
                <a:effectLst/>
              </a:rPr>
              <a:t>Karena adanya virtual short, maka kaki inverting seolah-olah terhubung ke ground (virtual ground). </a:t>
            </a:r>
          </a:p>
          <a:p>
            <a:pPr>
              <a:lnSpc>
                <a:spcPct val="90000"/>
              </a:lnSpc>
            </a:pPr>
            <a:r>
              <a:rPr lang="en-US" sz="2400">
                <a:effectLst/>
              </a:rPr>
              <a:t>Catatan bahwa meski kaki non-inverting tak terhubung langsung ke ground, dalam arti ada resistor diantaranya, namun tak ada arus mengalir melewati resistor tersebut. Sehingga tegangan resistor adalah nol. Maka kaki inverting tetap saja pada kondisi virtual ground.</a:t>
            </a:r>
            <a:endParaRPr lang="en-US" sz="2400"/>
          </a:p>
        </p:txBody>
      </p:sp>
    </p:spTree>
    <p:extLst>
      <p:ext uri="{BB962C8B-B14F-4D97-AF65-F5344CB8AC3E}">
        <p14:creationId xmlns:p14="http://schemas.microsoft.com/office/powerpoint/2010/main" val="28541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Rot="1" noChangeArrowheads="1"/>
          </p:cNvSpPr>
          <p:nvPr>
            <p:ph type="title"/>
          </p:nvPr>
        </p:nvSpPr>
        <p:spPr/>
        <p:txBody>
          <a:bodyPr>
            <a:normAutofit fontScale="90000"/>
          </a:bodyPr>
          <a:lstStyle/>
          <a:p>
            <a:r>
              <a:rPr lang="en-US" dirty="0" err="1"/>
              <a:t>Penguat</a:t>
            </a:r>
            <a:r>
              <a:rPr lang="en-US" dirty="0"/>
              <a:t> </a:t>
            </a:r>
            <a:r>
              <a:rPr lang="en-US" dirty="0" err="1" smtClean="0"/>
              <a:t>Membalik</a:t>
            </a:r>
            <a:r>
              <a:rPr lang="en-US" dirty="0" smtClean="0"/>
              <a:t> ( Inverting OP-AMP)</a:t>
            </a:r>
            <a:endParaRPr lang="en-US" dirty="0"/>
          </a:p>
        </p:txBody>
      </p:sp>
      <p:graphicFrame>
        <p:nvGraphicFramePr>
          <p:cNvPr id="39941" name="Object 5"/>
          <p:cNvGraphicFramePr>
            <a:graphicFrameLocks noChangeAspect="1"/>
          </p:cNvGraphicFramePr>
          <p:nvPr>
            <p:ph sz="quarter" idx="1"/>
          </p:nvPr>
        </p:nvGraphicFramePr>
        <p:xfrm>
          <a:off x="990600" y="1595438"/>
          <a:ext cx="3429000" cy="1936750"/>
        </p:xfrm>
        <a:graphic>
          <a:graphicData uri="http://schemas.openxmlformats.org/presentationml/2006/ole">
            <mc:AlternateContent xmlns:mc="http://schemas.openxmlformats.org/markup-compatibility/2006">
              <mc:Choice xmlns:v="urn:schemas-microsoft-com:vml" Requires="v">
                <p:oleObj spid="_x0000_s7173" name="Image" r:id="rId3" imgW="2946032" imgH="1663492" progId="Photoshop.Image.8">
                  <p:embed/>
                </p:oleObj>
              </mc:Choice>
              <mc:Fallback>
                <p:oleObj name="Image" r:id="rId3" imgW="2946032" imgH="1663492" progId="Photoshop.Imag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95438"/>
                        <a:ext cx="3429000" cy="1936750"/>
                      </a:xfrm>
                      <a:prstGeom prst="rect">
                        <a:avLst/>
                      </a:prstGeom>
                    </p:spPr>
                  </p:pic>
                </p:oleObj>
              </mc:Fallback>
            </mc:AlternateContent>
          </a:graphicData>
        </a:graphic>
      </p:graphicFrame>
      <p:sp>
        <p:nvSpPr>
          <p:cNvPr id="39942" name="Rectangle 6"/>
          <p:cNvSpPr>
            <a:spLocks noGrp="1" noChangeArrowheads="1"/>
          </p:cNvSpPr>
          <p:nvPr>
            <p:ph type="body" sz="half" idx="3"/>
          </p:nvPr>
        </p:nvSpPr>
        <p:spPr/>
        <p:txBody>
          <a:bodyPr/>
          <a:lstStyle/>
          <a:p>
            <a:r>
              <a:rPr lang="en-US" sz="2800"/>
              <a:t> </a:t>
            </a:r>
            <a:r>
              <a:rPr lang="en-US" sz="2800" i="1"/>
              <a:t>i</a:t>
            </a:r>
            <a:r>
              <a:rPr lang="en-US" sz="2800" i="1" baseline="-25000"/>
              <a:t>i</a:t>
            </a:r>
            <a:r>
              <a:rPr lang="en-US" sz="2800" i="1"/>
              <a:t>=0, maka i</a:t>
            </a:r>
            <a:r>
              <a:rPr lang="en-US" sz="2800" i="1" baseline="-25000"/>
              <a:t>2</a:t>
            </a:r>
            <a:r>
              <a:rPr lang="en-US" sz="2800" i="1"/>
              <a:t>=i</a:t>
            </a:r>
            <a:r>
              <a:rPr lang="en-US" sz="2800" i="1" baseline="-25000"/>
              <a:t>1</a:t>
            </a:r>
            <a:r>
              <a:rPr lang="en-US" sz="2800" i="1"/>
              <a:t> . Dan v</a:t>
            </a:r>
            <a:r>
              <a:rPr lang="en-US" sz="2800" i="1" baseline="-25000"/>
              <a:t>i</a:t>
            </a:r>
            <a:r>
              <a:rPr lang="en-US" sz="2800" i="1"/>
              <a:t>=0</a:t>
            </a:r>
          </a:p>
        </p:txBody>
      </p:sp>
      <p:pic>
        <p:nvPicPr>
          <p:cNvPr id="3994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981200"/>
            <a:ext cx="3038475" cy="14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9944" name="Object 8"/>
          <p:cNvGraphicFramePr>
            <a:graphicFrameLocks noChangeAspect="1"/>
          </p:cNvGraphicFramePr>
          <p:nvPr>
            <p:ph sz="quarter" idx="2"/>
          </p:nvPr>
        </p:nvGraphicFramePr>
        <p:xfrm>
          <a:off x="1524000" y="4724400"/>
          <a:ext cx="1119188" cy="1347788"/>
        </p:xfrm>
        <a:graphic>
          <a:graphicData uri="http://schemas.openxmlformats.org/presentationml/2006/ole">
            <mc:AlternateContent xmlns:mc="http://schemas.openxmlformats.org/markup-compatibility/2006">
              <mc:Choice xmlns:v="urn:schemas-microsoft-com:vml" Requires="v">
                <p:oleObj spid="_x0000_s7174" name="Equation" r:id="rId6" imgW="622080" imgH="749160" progId="Equation.3">
                  <p:embed/>
                </p:oleObj>
              </mc:Choice>
              <mc:Fallback>
                <p:oleObj name="Equation" r:id="rId6" imgW="622080" imgH="7491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724400"/>
                        <a:ext cx="1119188" cy="1347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6" name="Object 10"/>
          <p:cNvGraphicFramePr>
            <a:graphicFrameLocks noChangeAspect="1"/>
          </p:cNvGraphicFramePr>
          <p:nvPr/>
        </p:nvGraphicFramePr>
        <p:xfrm>
          <a:off x="4876800" y="4267200"/>
          <a:ext cx="1550988" cy="1905000"/>
        </p:xfrm>
        <a:graphic>
          <a:graphicData uri="http://schemas.openxmlformats.org/presentationml/2006/ole">
            <mc:AlternateContent xmlns:mc="http://schemas.openxmlformats.org/markup-compatibility/2006">
              <mc:Choice xmlns:v="urn:schemas-microsoft-com:vml" Requires="v">
                <p:oleObj spid="_x0000_s7175" name="Equation" r:id="rId8" imgW="609480" imgH="749160" progId="Equation.3">
                  <p:embed/>
                </p:oleObj>
              </mc:Choice>
              <mc:Fallback>
                <p:oleObj name="Equation" r:id="rId8" imgW="609480" imgH="7491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4267200"/>
                        <a:ext cx="1550988" cy="19050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2607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normAutofit fontScale="90000"/>
          </a:bodyPr>
          <a:lstStyle/>
          <a:p>
            <a:r>
              <a:rPr lang="en-US" dirty="0" err="1"/>
              <a:t>Penguat</a:t>
            </a:r>
            <a:r>
              <a:rPr lang="en-US" dirty="0"/>
              <a:t> </a:t>
            </a:r>
            <a:r>
              <a:rPr lang="en-US" dirty="0" err="1"/>
              <a:t>Membalik</a:t>
            </a:r>
            <a:r>
              <a:rPr lang="en-US" dirty="0"/>
              <a:t> ( Inverting OP-AMP)</a:t>
            </a:r>
          </a:p>
        </p:txBody>
      </p:sp>
      <p:sp>
        <p:nvSpPr>
          <p:cNvPr id="43011" name="Rectangle 3"/>
          <p:cNvSpPr>
            <a:spLocks noGrp="1" noChangeArrowheads="1"/>
          </p:cNvSpPr>
          <p:nvPr>
            <p:ph type="body" sz="half" idx="1"/>
          </p:nvPr>
        </p:nvSpPr>
        <p:spPr>
          <a:xfrm>
            <a:off x="457200" y="1600200"/>
            <a:ext cx="8153400" cy="3505200"/>
          </a:xfrm>
        </p:spPr>
        <p:txBody>
          <a:bodyPr>
            <a:normAutofit lnSpcReduction="10000"/>
          </a:bodyPr>
          <a:lstStyle/>
          <a:p>
            <a:pPr>
              <a:lnSpc>
                <a:spcPct val="90000"/>
              </a:lnSpc>
            </a:pPr>
            <a:r>
              <a:rPr lang="en-US" sz="2400">
                <a:effectLst/>
              </a:rPr>
              <a:t>Input resistance</a:t>
            </a:r>
          </a:p>
          <a:p>
            <a:pPr lvl="1">
              <a:lnSpc>
                <a:spcPct val="90000"/>
              </a:lnSpc>
            </a:pPr>
            <a:r>
              <a:rPr lang="en-US" sz="2000">
                <a:effectLst/>
              </a:rPr>
              <a:t>Karena terminal inverting dalam kondisi virtual ground, maka input resistance yg terlihat dari sumber (vs) adalah Rs. </a:t>
            </a:r>
          </a:p>
          <a:p>
            <a:pPr>
              <a:lnSpc>
                <a:spcPct val="90000"/>
              </a:lnSpc>
            </a:pPr>
            <a:r>
              <a:rPr lang="en-US" sz="2400">
                <a:effectLst/>
              </a:rPr>
              <a:t>Output resistance</a:t>
            </a:r>
          </a:p>
          <a:p>
            <a:pPr lvl="1">
              <a:lnSpc>
                <a:spcPct val="90000"/>
              </a:lnSpc>
            </a:pPr>
            <a:r>
              <a:rPr lang="en-US" sz="2000">
                <a:effectLst/>
              </a:rPr>
              <a:t>Output resistance rangkaian yg terlihat dari beban adalah mendekati nol</a:t>
            </a:r>
          </a:p>
          <a:p>
            <a:pPr>
              <a:lnSpc>
                <a:spcPct val="90000"/>
              </a:lnSpc>
            </a:pPr>
            <a:r>
              <a:rPr lang="en-US" sz="2400">
                <a:effectLst/>
              </a:rPr>
              <a:t>Bandwidth:</a:t>
            </a:r>
          </a:p>
          <a:p>
            <a:pPr lvl="1">
              <a:lnSpc>
                <a:spcPct val="90000"/>
              </a:lnSpc>
            </a:pPr>
            <a:r>
              <a:rPr lang="en-US" sz="2000" b="1">
                <a:effectLst/>
              </a:rPr>
              <a:t>Gain-Bandwidth</a:t>
            </a:r>
            <a:r>
              <a:rPr lang="en-US" sz="2000">
                <a:effectLst/>
              </a:rPr>
              <a:t> Product (GBW) Op-amp, disebut juga satuan (unity) gain bandwidth, diberikan di dalam data sheets. Sebagai contoh Op-amp 741adalah 1 MHz, maka bandwidth op-amp dapat dihitung dengan rumus</a:t>
            </a:r>
            <a:endParaRPr lang="en-US" sz="2000"/>
          </a:p>
        </p:txBody>
      </p:sp>
      <p:graphicFrame>
        <p:nvGraphicFramePr>
          <p:cNvPr id="43012" name="Object 4"/>
          <p:cNvGraphicFramePr>
            <a:graphicFrameLocks noChangeAspect="1"/>
          </p:cNvGraphicFramePr>
          <p:nvPr>
            <p:ph sz="half" idx="2"/>
          </p:nvPr>
        </p:nvGraphicFramePr>
        <p:xfrm>
          <a:off x="3200400" y="4910138"/>
          <a:ext cx="1905000" cy="1038225"/>
        </p:xfrm>
        <a:graphic>
          <a:graphicData uri="http://schemas.openxmlformats.org/presentationml/2006/ole">
            <mc:AlternateContent xmlns:mc="http://schemas.openxmlformats.org/markup-compatibility/2006">
              <mc:Choice xmlns:v="urn:schemas-microsoft-com:vml" Requires="v">
                <p:oleObj spid="_x0000_s8195" name="Equation" r:id="rId3" imgW="698400" imgH="380880" progId="Equation.3">
                  <p:embed/>
                </p:oleObj>
              </mc:Choice>
              <mc:Fallback>
                <p:oleObj name="Equation" r:id="rId3" imgW="698400" imgH="380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910138"/>
                        <a:ext cx="19050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293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n-US" b="0">
                <a:effectLst/>
              </a:rPr>
              <a:t>Current-to-Voltage Converter</a:t>
            </a:r>
          </a:p>
        </p:txBody>
      </p:sp>
      <p:sp>
        <p:nvSpPr>
          <p:cNvPr id="45060" name="Rectangle 4"/>
          <p:cNvSpPr>
            <a:spLocks noGrp="1" noChangeArrowheads="1"/>
          </p:cNvSpPr>
          <p:nvPr>
            <p:ph type="body" sz="half" idx="1"/>
          </p:nvPr>
        </p:nvSpPr>
        <p:spPr>
          <a:xfrm>
            <a:off x="457200" y="1600200"/>
            <a:ext cx="4267200" cy="4525963"/>
          </a:xfrm>
        </p:spPr>
        <p:txBody>
          <a:bodyPr>
            <a:normAutofit lnSpcReduction="10000"/>
          </a:bodyPr>
          <a:lstStyle/>
          <a:p>
            <a:pPr>
              <a:lnSpc>
                <a:spcPct val="90000"/>
              </a:lnSpc>
            </a:pPr>
            <a:r>
              <a:rPr lang="en-US" sz="2400">
                <a:effectLst/>
              </a:rPr>
              <a:t>Misal sumber arus menghasilkan 10 mA dan R</a:t>
            </a:r>
            <a:r>
              <a:rPr lang="en-US" sz="2400" baseline="-25000">
                <a:effectLst/>
              </a:rPr>
              <a:t>F</a:t>
            </a:r>
            <a:r>
              <a:rPr lang="en-US" sz="2400">
                <a:effectLst/>
              </a:rPr>
              <a:t>= 100 kohm, tegangan voltage adalah -1 V</a:t>
            </a:r>
          </a:p>
          <a:p>
            <a:pPr>
              <a:lnSpc>
                <a:spcPct val="90000"/>
              </a:lnSpc>
            </a:pPr>
            <a:r>
              <a:rPr lang="en-US" sz="2400">
                <a:effectLst/>
              </a:rPr>
              <a:t>Karena resistance output op-amp mendekati nol, tegangan output dengan ataupun tanpa beban adalah hampir sama </a:t>
            </a:r>
          </a:p>
          <a:p>
            <a:pPr>
              <a:lnSpc>
                <a:spcPct val="90000"/>
              </a:lnSpc>
            </a:pPr>
            <a:r>
              <a:rPr lang="en-US" sz="2400">
                <a:effectLst/>
              </a:rPr>
              <a:t>Karena tegangan output v</a:t>
            </a:r>
            <a:r>
              <a:rPr lang="en-US" sz="2400" baseline="-25000">
                <a:effectLst/>
              </a:rPr>
              <a:t>o </a:t>
            </a:r>
            <a:r>
              <a:rPr lang="en-US" sz="2400">
                <a:effectLst/>
              </a:rPr>
              <a:t>dikontrol dari sumber arus i</a:t>
            </a:r>
            <a:r>
              <a:rPr lang="en-US" sz="2400" baseline="-25000">
                <a:effectLst/>
              </a:rPr>
              <a:t>s</a:t>
            </a:r>
            <a:r>
              <a:rPr lang="en-US" sz="2400">
                <a:effectLst/>
              </a:rPr>
              <a:t> rangkaian ini disebut dengan </a:t>
            </a:r>
            <a:r>
              <a:rPr lang="en-US" sz="2400" b="1">
                <a:effectLst/>
              </a:rPr>
              <a:t>sumber tegangan terkendali arus. </a:t>
            </a:r>
            <a:endParaRPr lang="en-US" sz="2400" b="1"/>
          </a:p>
        </p:txBody>
      </p:sp>
      <p:graphicFrame>
        <p:nvGraphicFramePr>
          <p:cNvPr id="45061" name="Object 5"/>
          <p:cNvGraphicFramePr>
            <a:graphicFrameLocks noChangeAspect="1"/>
          </p:cNvGraphicFramePr>
          <p:nvPr>
            <p:ph sz="half" idx="2"/>
          </p:nvPr>
        </p:nvGraphicFramePr>
        <p:xfrm>
          <a:off x="4648200" y="2849563"/>
          <a:ext cx="4038600" cy="2027237"/>
        </p:xfrm>
        <a:graphic>
          <a:graphicData uri="http://schemas.openxmlformats.org/presentationml/2006/ole">
            <mc:AlternateContent xmlns:mc="http://schemas.openxmlformats.org/markup-compatibility/2006">
              <mc:Choice xmlns:v="urn:schemas-microsoft-com:vml" Requires="v">
                <p:oleObj spid="_x0000_s9219" name="Image" r:id="rId3" imgW="3542857" imgH="1777778" progId="Photoshop.Image.8">
                  <p:embed/>
                </p:oleObj>
              </mc:Choice>
              <mc:Fallback>
                <p:oleObj name="Image" r:id="rId3" imgW="3542857" imgH="1777778" progId="Photoshop.Imag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849563"/>
                        <a:ext cx="4038600" cy="2027237"/>
                      </a:xfrm>
                      <a:prstGeom prst="rect">
                        <a:avLst/>
                      </a:prstGeom>
                      <a:solidFill>
                        <a:srgbClr val="969696"/>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8909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Rot="1" noChangeArrowheads="1"/>
          </p:cNvSpPr>
          <p:nvPr>
            <p:ph type="title"/>
          </p:nvPr>
        </p:nvSpPr>
        <p:spPr/>
        <p:txBody>
          <a:bodyPr>
            <a:normAutofit/>
          </a:bodyPr>
          <a:lstStyle/>
          <a:p>
            <a:r>
              <a:rPr lang="en-US" sz="3200" dirty="0" err="1"/>
              <a:t>Penguat</a:t>
            </a:r>
            <a:r>
              <a:rPr lang="en-US" sz="3200" dirty="0"/>
              <a:t> </a:t>
            </a:r>
            <a:r>
              <a:rPr lang="en-US" sz="3200" dirty="0" err="1"/>
              <a:t>Tak</a:t>
            </a:r>
            <a:r>
              <a:rPr lang="en-US" sz="3200" dirty="0"/>
              <a:t> </a:t>
            </a:r>
            <a:r>
              <a:rPr lang="en-US" sz="3200" dirty="0" err="1" smtClean="0"/>
              <a:t>Membalik</a:t>
            </a:r>
            <a:r>
              <a:rPr lang="en-US" sz="3200" dirty="0" smtClean="0"/>
              <a:t> (Non-Inverting OP_AMP)</a:t>
            </a:r>
            <a:endParaRPr lang="en-US" sz="3200" dirty="0"/>
          </a:p>
        </p:txBody>
      </p:sp>
      <p:graphicFrame>
        <p:nvGraphicFramePr>
          <p:cNvPr id="47109" name="Object 5"/>
          <p:cNvGraphicFramePr>
            <a:graphicFrameLocks noChangeAspect="1"/>
          </p:cNvGraphicFramePr>
          <p:nvPr>
            <p:ph sz="half" idx="1"/>
            <p:extLst>
              <p:ext uri="{D42A27DB-BD31-4B8C-83A1-F6EECF244321}">
                <p14:modId xmlns:p14="http://schemas.microsoft.com/office/powerpoint/2010/main" val="108364426"/>
              </p:ext>
            </p:extLst>
          </p:nvPr>
        </p:nvGraphicFramePr>
        <p:xfrm>
          <a:off x="609600" y="1524000"/>
          <a:ext cx="3532757" cy="2667000"/>
        </p:xfrm>
        <a:graphic>
          <a:graphicData uri="http://schemas.openxmlformats.org/presentationml/2006/ole">
            <mc:AlternateContent xmlns:mc="http://schemas.openxmlformats.org/markup-compatibility/2006">
              <mc:Choice xmlns:v="urn:schemas-microsoft-com:vml" Requires="v">
                <p:oleObj spid="_x0000_s10243" name="Image" r:id="rId3" imgW="2539683" imgH="1917460" progId="Photoshop.Image.8">
                  <p:embed/>
                </p:oleObj>
              </mc:Choice>
              <mc:Fallback>
                <p:oleObj name="Image" r:id="rId3" imgW="2539683" imgH="1917460" progId="Photoshop.Imag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524000"/>
                        <a:ext cx="3532757" cy="2667000"/>
                      </a:xfrm>
                      <a:prstGeom prst="rect">
                        <a:avLst/>
                      </a:prstGeom>
                    </p:spPr>
                  </p:pic>
                </p:oleObj>
              </mc:Fallback>
            </mc:AlternateContent>
          </a:graphicData>
        </a:graphic>
      </p:graphicFrame>
      <p:pic>
        <p:nvPicPr>
          <p:cNvPr id="4711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828800"/>
            <a:ext cx="420624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3810000"/>
            <a:ext cx="3429000" cy="2332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16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Rectangle 6"/>
          <p:cNvSpPr>
            <a:spLocks noGrp="1" noRot="1" noChangeArrowheads="1"/>
          </p:cNvSpPr>
          <p:nvPr>
            <p:ph type="title"/>
          </p:nvPr>
        </p:nvSpPr>
        <p:spPr/>
        <p:txBody>
          <a:bodyPr>
            <a:normAutofit/>
          </a:bodyPr>
          <a:lstStyle/>
          <a:p>
            <a:r>
              <a:rPr lang="en-US" sz="3200" dirty="0" err="1"/>
              <a:t>Penguat</a:t>
            </a:r>
            <a:r>
              <a:rPr lang="en-US" sz="3200" dirty="0"/>
              <a:t> </a:t>
            </a:r>
            <a:r>
              <a:rPr lang="en-US" sz="3200" dirty="0" err="1"/>
              <a:t>Tak</a:t>
            </a:r>
            <a:r>
              <a:rPr lang="en-US" sz="3200" dirty="0"/>
              <a:t> </a:t>
            </a:r>
            <a:r>
              <a:rPr lang="en-US" sz="3200" dirty="0" err="1"/>
              <a:t>Membalik</a:t>
            </a:r>
            <a:r>
              <a:rPr lang="en-US" sz="3200" dirty="0"/>
              <a:t> (Non-Inverting OP_AMP)</a:t>
            </a:r>
          </a:p>
        </p:txBody>
      </p:sp>
      <p:sp>
        <p:nvSpPr>
          <p:cNvPr id="49156" name="Rectangle 4"/>
          <p:cNvSpPr>
            <a:spLocks noGrp="1" noChangeArrowheads="1"/>
          </p:cNvSpPr>
          <p:nvPr>
            <p:ph type="body" sz="half" idx="1"/>
          </p:nvPr>
        </p:nvSpPr>
        <p:spPr>
          <a:noFill/>
          <a:ln/>
        </p:spPr>
        <p:txBody>
          <a:bodyPr/>
          <a:lstStyle/>
          <a:p>
            <a:r>
              <a:rPr lang="en-US">
                <a:effectLst/>
              </a:rPr>
              <a:t>Input resistance</a:t>
            </a:r>
          </a:p>
          <a:p>
            <a:pPr lvl="1"/>
            <a:r>
              <a:rPr lang="en-US">
                <a:effectLst/>
              </a:rPr>
              <a:t>Ri ≈ ∞</a:t>
            </a:r>
          </a:p>
          <a:p>
            <a:r>
              <a:rPr lang="en-US">
                <a:effectLst/>
              </a:rPr>
              <a:t>Output resistance</a:t>
            </a:r>
          </a:p>
          <a:p>
            <a:pPr lvl="1"/>
            <a:r>
              <a:rPr lang="en-US">
                <a:effectLst/>
              </a:rPr>
              <a:t>Ro ≈ 0</a:t>
            </a:r>
          </a:p>
          <a:p>
            <a:r>
              <a:rPr lang="en-US">
                <a:effectLst/>
              </a:rPr>
              <a:t>Bandwidth:</a:t>
            </a:r>
          </a:p>
        </p:txBody>
      </p:sp>
      <p:graphicFrame>
        <p:nvGraphicFramePr>
          <p:cNvPr id="49157" name="Object 5"/>
          <p:cNvGraphicFramePr>
            <a:graphicFrameLocks noChangeAspect="1"/>
          </p:cNvGraphicFramePr>
          <p:nvPr>
            <p:ph sz="half" idx="2"/>
          </p:nvPr>
        </p:nvGraphicFramePr>
        <p:xfrm>
          <a:off x="3276600" y="4419600"/>
          <a:ext cx="2286000" cy="1150938"/>
        </p:xfrm>
        <a:graphic>
          <a:graphicData uri="http://schemas.openxmlformats.org/presentationml/2006/ole">
            <mc:AlternateContent xmlns:mc="http://schemas.openxmlformats.org/markup-compatibility/2006">
              <mc:Choice xmlns:v="urn:schemas-microsoft-com:vml" Requires="v">
                <p:oleObj spid="_x0000_s11267" name="Equation" r:id="rId3" imgW="698400" imgH="380880" progId="Equation.3">
                  <p:embed/>
                </p:oleObj>
              </mc:Choice>
              <mc:Fallback>
                <p:oleObj name="Equation" r:id="rId3" imgW="698400" imgH="380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419600"/>
                        <a:ext cx="2286000" cy="1150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7013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Rot="1" noChangeArrowheads="1"/>
          </p:cNvSpPr>
          <p:nvPr>
            <p:ph type="title"/>
          </p:nvPr>
        </p:nvSpPr>
        <p:spPr/>
        <p:txBody>
          <a:bodyPr/>
          <a:lstStyle/>
          <a:p>
            <a:r>
              <a:rPr lang="en-US" dirty="0" err="1"/>
              <a:t>Penguat</a:t>
            </a:r>
            <a:r>
              <a:rPr lang="en-US" dirty="0"/>
              <a:t> </a:t>
            </a:r>
            <a:r>
              <a:rPr lang="en-US" dirty="0" err="1" smtClean="0"/>
              <a:t>Satuan</a:t>
            </a:r>
            <a:r>
              <a:rPr lang="en-US" dirty="0" smtClean="0"/>
              <a:t> (Voltage Follower)</a:t>
            </a:r>
            <a:endParaRPr lang="en-US" dirty="0"/>
          </a:p>
        </p:txBody>
      </p:sp>
      <p:pic>
        <p:nvPicPr>
          <p:cNvPr id="51205" name="Picture 5"/>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199" y="1600200"/>
            <a:ext cx="3801525" cy="2057400"/>
          </a:xfrm>
        </p:spPr>
      </p:pic>
      <p:pic>
        <p:nvPicPr>
          <p:cNvPr id="51206" name="Picture 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90600" y="3938588"/>
            <a:ext cx="2998176" cy="1624012"/>
          </a:xfrm>
        </p:spPr>
      </p:pic>
      <p:pic>
        <p:nvPicPr>
          <p:cNvPr id="5120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057400"/>
            <a:ext cx="2286000" cy="1318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9"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657600"/>
            <a:ext cx="22098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584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Rot="1" noChangeArrowheads="1"/>
          </p:cNvSpPr>
          <p:nvPr>
            <p:ph type="title" sz="quarter"/>
          </p:nvPr>
        </p:nvSpPr>
        <p:spPr/>
        <p:txBody>
          <a:bodyPr>
            <a:normAutofit fontScale="90000"/>
          </a:bodyPr>
          <a:lstStyle/>
          <a:p>
            <a:r>
              <a:rPr lang="en-US" dirty="0" err="1"/>
              <a:t>Penguat</a:t>
            </a:r>
            <a:r>
              <a:rPr lang="en-US" dirty="0"/>
              <a:t> </a:t>
            </a:r>
            <a:r>
              <a:rPr lang="en-US" dirty="0" err="1" smtClean="0"/>
              <a:t>Penjumlah</a:t>
            </a:r>
            <a:r>
              <a:rPr lang="en-US" dirty="0" smtClean="0"/>
              <a:t> (Summing Amplifier)</a:t>
            </a:r>
            <a:endParaRPr lang="en-US" dirty="0"/>
          </a:p>
        </p:txBody>
      </p:sp>
      <p:pic>
        <p:nvPicPr>
          <p:cNvPr id="53253" name="Picture 5"/>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p:pic>
      <p:pic>
        <p:nvPicPr>
          <p:cNvPr id="53255" name="Picture 7"/>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1066800" y="4160838"/>
            <a:ext cx="2895600" cy="1965325"/>
          </a:xfrm>
        </p:spPr>
      </p:pic>
      <p:pic>
        <p:nvPicPr>
          <p:cNvPr id="532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0940" y="2671916"/>
            <a:ext cx="4155860" cy="10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267200"/>
            <a:ext cx="417018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984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Operasional</a:t>
            </a:r>
            <a:r>
              <a:rPr lang="en-US" dirty="0" smtClean="0"/>
              <a:t> Amplifier (OP-AMP)</a:t>
            </a:r>
            <a:endParaRPr lang="en-US" dirty="0"/>
          </a:p>
        </p:txBody>
      </p:sp>
      <p:sp>
        <p:nvSpPr>
          <p:cNvPr id="3" name="Content Placeholder 2"/>
          <p:cNvSpPr>
            <a:spLocks noGrp="1"/>
          </p:cNvSpPr>
          <p:nvPr>
            <p:ph sz="quarter" idx="1"/>
          </p:nvPr>
        </p:nvSpPr>
        <p:spPr/>
        <p:txBody>
          <a:bodyPr/>
          <a:lstStyle/>
          <a:p>
            <a:r>
              <a:rPr lang="en-US" dirty="0" err="1"/>
              <a:t>Operasi</a:t>
            </a:r>
            <a:r>
              <a:rPr lang="en-US" dirty="0"/>
              <a:t> Amplifier </a:t>
            </a:r>
            <a:r>
              <a:rPr lang="en-US" dirty="0" err="1"/>
              <a:t>adalah</a:t>
            </a:r>
            <a:r>
              <a:rPr lang="en-US" dirty="0"/>
              <a:t> </a:t>
            </a:r>
            <a:r>
              <a:rPr lang="en-US" dirty="0" err="1"/>
              <a:t>suatu</a:t>
            </a:r>
            <a:r>
              <a:rPr lang="en-US" dirty="0"/>
              <a:t> </a:t>
            </a:r>
            <a:r>
              <a:rPr lang="en-US" dirty="0" err="1"/>
              <a:t>penguat</a:t>
            </a:r>
            <a:r>
              <a:rPr lang="en-US" dirty="0"/>
              <a:t> linier </a:t>
            </a:r>
            <a:r>
              <a:rPr lang="en-US" dirty="0" err="1"/>
              <a:t>dengan</a:t>
            </a:r>
            <a:r>
              <a:rPr lang="en-US" dirty="0"/>
              <a:t> </a:t>
            </a:r>
            <a:r>
              <a:rPr lang="en-US" dirty="0" err="1"/>
              <a:t>penguatan</a:t>
            </a:r>
            <a:r>
              <a:rPr lang="en-US" dirty="0"/>
              <a:t> </a:t>
            </a:r>
            <a:r>
              <a:rPr lang="en-US" dirty="0" err="1"/>
              <a:t>tinggi</a:t>
            </a:r>
            <a:r>
              <a:rPr lang="en-US" dirty="0" smtClean="0"/>
              <a:t>.</a:t>
            </a:r>
          </a:p>
          <a:p>
            <a:endParaRPr lang="en-US" dirty="0"/>
          </a:p>
          <a:p>
            <a:endParaRPr lang="en-US" dirty="0"/>
          </a:p>
        </p:txBody>
      </p:sp>
      <p:sp>
        <p:nvSpPr>
          <p:cNvPr id="4" name="Date Placeholder 3"/>
          <p:cNvSpPr>
            <a:spLocks noGrp="1"/>
          </p:cNvSpPr>
          <p:nvPr>
            <p:ph type="dt" sz="half" idx="10"/>
          </p:nvPr>
        </p:nvSpPr>
        <p:spPr/>
        <p:txBody>
          <a:bodyPr/>
          <a:lstStyle/>
          <a:p>
            <a:pPr algn="r"/>
            <a:fld id="{AFE52F23-E232-4126-AFE9-33FC7F3DC231}" type="datetime1">
              <a:rPr lang="en-US" smtClean="0"/>
              <a:t>2/27/2012</a:t>
            </a:fld>
            <a:endParaRPr lang="en-US"/>
          </a:p>
        </p:txBody>
      </p:sp>
      <p:sp>
        <p:nvSpPr>
          <p:cNvPr id="5" name="Footer Placeholder 4"/>
          <p:cNvSpPr>
            <a:spLocks noGrp="1"/>
          </p:cNvSpPr>
          <p:nvPr>
            <p:ph type="ftr" sz="quarter" idx="11"/>
          </p:nvPr>
        </p:nvSpPr>
        <p:spPr>
          <a:xfrm>
            <a:off x="609600" y="6248206"/>
            <a:ext cx="6400800" cy="365125"/>
          </a:xfrm>
        </p:spPr>
        <p:txBody>
          <a:bodyPr/>
          <a:lstStyle/>
          <a:p>
            <a:pPr algn="l"/>
            <a:r>
              <a:rPr lang="en-US" smtClean="0"/>
              <a:t>http://www.electronics-tutorials.ws/opamp/opamp_1.html; Buku Praktikum Eljut ; Malvino Edisi 1 dan 2; Bahan Ajar Operasional Amplifier oleh Dr. Risanuri Hidayat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30FF78D7-7CA0-44FD-8733-19F49D683D81}" type="slidenum">
              <a:rPr lang="en-US" smtClean="0"/>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833932"/>
            <a:ext cx="4410075"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981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Rot="1" noChangeArrowheads="1"/>
          </p:cNvSpPr>
          <p:nvPr>
            <p:ph type="title"/>
          </p:nvPr>
        </p:nvSpPr>
        <p:spPr/>
        <p:txBody>
          <a:bodyPr>
            <a:normAutofit/>
          </a:bodyPr>
          <a:lstStyle/>
          <a:p>
            <a:r>
              <a:rPr lang="en-US" sz="3200" dirty="0" err="1"/>
              <a:t>Penguat</a:t>
            </a:r>
            <a:r>
              <a:rPr lang="en-US" sz="3200" dirty="0"/>
              <a:t> </a:t>
            </a:r>
            <a:r>
              <a:rPr lang="en-US" sz="3200" dirty="0" err="1"/>
              <a:t>Penjumlah</a:t>
            </a:r>
            <a:r>
              <a:rPr lang="en-US" sz="3200" dirty="0"/>
              <a:t> </a:t>
            </a:r>
            <a:r>
              <a:rPr lang="en-US" sz="3200" dirty="0" err="1"/>
              <a:t>Tak</a:t>
            </a:r>
            <a:r>
              <a:rPr lang="en-US" sz="3200" dirty="0"/>
              <a:t> </a:t>
            </a:r>
            <a:r>
              <a:rPr lang="en-US" sz="3200" dirty="0" err="1" smtClean="0"/>
              <a:t>Membalik</a:t>
            </a:r>
            <a:r>
              <a:rPr lang="en-US" sz="3200" dirty="0" smtClean="0"/>
              <a:t/>
            </a:r>
            <a:br>
              <a:rPr lang="en-US" sz="3200" dirty="0" smtClean="0"/>
            </a:br>
            <a:r>
              <a:rPr lang="en-US" sz="3200" dirty="0" smtClean="0"/>
              <a:t>(Summing Amplifier di non-Inverting)</a:t>
            </a:r>
            <a:endParaRPr lang="en-US" sz="3200" dirty="0"/>
          </a:p>
        </p:txBody>
      </p:sp>
      <p:pic>
        <p:nvPicPr>
          <p:cNvPr id="55301" name="Picture 5"/>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85999" y="1676400"/>
            <a:ext cx="4572001" cy="2474704"/>
          </a:xfrm>
        </p:spPr>
      </p:pic>
      <p:pic>
        <p:nvPicPr>
          <p:cNvPr id="55302" name="Picture 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286000" y="4343400"/>
            <a:ext cx="4876800" cy="1219200"/>
          </a:xfrm>
        </p:spPr>
      </p:pic>
    </p:spTree>
    <p:extLst>
      <p:ext uri="{BB962C8B-B14F-4D97-AF65-F5344CB8AC3E}">
        <p14:creationId xmlns:p14="http://schemas.microsoft.com/office/powerpoint/2010/main" val="2731315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normAutofit/>
          </a:bodyPr>
          <a:lstStyle/>
          <a:p>
            <a:r>
              <a:rPr lang="en-US" sz="3200" dirty="0" err="1"/>
              <a:t>Penguat</a:t>
            </a:r>
            <a:r>
              <a:rPr lang="en-US" sz="3200" dirty="0"/>
              <a:t> </a:t>
            </a:r>
            <a:r>
              <a:rPr lang="en-US" sz="3200" dirty="0" err="1" smtClean="0"/>
              <a:t>Pengurang</a:t>
            </a:r>
            <a:r>
              <a:rPr lang="en-US" sz="3200" dirty="0" smtClean="0"/>
              <a:t/>
            </a:r>
            <a:br>
              <a:rPr lang="en-US" sz="3200" dirty="0" smtClean="0"/>
            </a:br>
            <a:r>
              <a:rPr lang="en-US" sz="3200" dirty="0" smtClean="0"/>
              <a:t>(</a:t>
            </a:r>
            <a:r>
              <a:rPr lang="en-US" sz="3200" dirty="0" err="1" smtClean="0"/>
              <a:t>Differensial</a:t>
            </a:r>
            <a:r>
              <a:rPr lang="en-US" sz="3200" dirty="0" smtClean="0"/>
              <a:t> Amplifier)</a:t>
            </a:r>
            <a:endParaRPr lang="en-US" sz="3200" dirty="0"/>
          </a:p>
        </p:txBody>
      </p:sp>
      <p:pic>
        <p:nvPicPr>
          <p:cNvPr id="57348"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895600" y="1600200"/>
            <a:ext cx="3886200" cy="2185988"/>
          </a:xfrm>
        </p:spPr>
      </p:pic>
      <p:pic>
        <p:nvPicPr>
          <p:cNvPr id="573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343400"/>
            <a:ext cx="45720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610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en-US"/>
              <a:t>Integrator</a:t>
            </a:r>
          </a:p>
        </p:txBody>
      </p:sp>
      <p:pic>
        <p:nvPicPr>
          <p:cNvPr id="59396"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600200"/>
            <a:ext cx="4038600" cy="3048000"/>
          </a:xfrm>
        </p:spPr>
      </p:pic>
      <p:pic>
        <p:nvPicPr>
          <p:cNvPr id="593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828800"/>
            <a:ext cx="3505200" cy="17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886200"/>
            <a:ext cx="2819400"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2481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Rot="1" noChangeArrowheads="1"/>
          </p:cNvSpPr>
          <p:nvPr>
            <p:ph type="title" sz="quarter"/>
          </p:nvPr>
        </p:nvSpPr>
        <p:spPr/>
        <p:txBody>
          <a:bodyPr/>
          <a:lstStyle/>
          <a:p>
            <a:r>
              <a:rPr lang="en-US"/>
              <a:t>Practical Integrator</a:t>
            </a:r>
          </a:p>
        </p:txBody>
      </p:sp>
      <p:pic>
        <p:nvPicPr>
          <p:cNvPr id="61445" name="Picture 5"/>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p:pic>
      <p:pic>
        <p:nvPicPr>
          <p:cNvPr id="61446" name="Picture 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638800" y="2057400"/>
            <a:ext cx="1981200" cy="1073150"/>
          </a:xfrm>
        </p:spPr>
      </p:pic>
      <p:pic>
        <p:nvPicPr>
          <p:cNvPr id="6144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962400"/>
            <a:ext cx="1905000" cy="115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617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5" name="Rectangle 7"/>
          <p:cNvSpPr>
            <a:spLocks noGrp="1" noRot="1" noChangeArrowheads="1"/>
          </p:cNvSpPr>
          <p:nvPr>
            <p:ph type="title"/>
          </p:nvPr>
        </p:nvSpPr>
        <p:spPr/>
        <p:txBody>
          <a:bodyPr/>
          <a:lstStyle/>
          <a:p>
            <a:r>
              <a:rPr lang="en-US"/>
              <a:t>Differensiator</a:t>
            </a:r>
          </a:p>
        </p:txBody>
      </p:sp>
      <p:pic>
        <p:nvPicPr>
          <p:cNvPr id="63496" name="Picture 8"/>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p:pic>
      <p:pic>
        <p:nvPicPr>
          <p:cNvPr id="63497" name="Picture 9"/>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p:pic>
      <p:pic>
        <p:nvPicPr>
          <p:cNvPr id="6349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743200"/>
            <a:ext cx="1828800"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523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Simbol</a:t>
            </a:r>
          </a:p>
        </p:txBody>
      </p:sp>
      <p:sp>
        <p:nvSpPr>
          <p:cNvPr id="14339" name="Rectangle 3"/>
          <p:cNvSpPr>
            <a:spLocks noGrp="1" noChangeArrowheads="1"/>
          </p:cNvSpPr>
          <p:nvPr>
            <p:ph type="body" idx="1"/>
          </p:nvPr>
        </p:nvSpPr>
        <p:spPr>
          <a:xfrm>
            <a:off x="457200" y="3581400"/>
            <a:ext cx="8229600" cy="2544763"/>
          </a:xfrm>
        </p:spPr>
        <p:txBody>
          <a:bodyPr/>
          <a:lstStyle/>
          <a:p>
            <a:r>
              <a:rPr lang="en-US" dirty="0">
                <a:effectLst/>
              </a:rPr>
              <a:t>Terminal-terminal </a:t>
            </a:r>
            <a:r>
              <a:rPr lang="en-US" dirty="0" err="1">
                <a:effectLst/>
              </a:rPr>
              <a:t>luar</a:t>
            </a:r>
            <a:r>
              <a:rPr lang="en-US" dirty="0">
                <a:effectLst/>
              </a:rPr>
              <a:t> di </a:t>
            </a:r>
            <a:r>
              <a:rPr lang="en-US" dirty="0" err="1">
                <a:effectLst/>
              </a:rPr>
              <a:t>samping</a:t>
            </a:r>
            <a:r>
              <a:rPr lang="en-US" dirty="0">
                <a:effectLst/>
              </a:rPr>
              <a:t> power supply ( ±</a:t>
            </a:r>
            <a:r>
              <a:rPr lang="en-US" dirty="0" err="1">
                <a:effectLst/>
              </a:rPr>
              <a:t>Vcc</a:t>
            </a:r>
            <a:r>
              <a:rPr lang="en-US" dirty="0">
                <a:effectLst/>
              </a:rPr>
              <a:t>) </a:t>
            </a:r>
            <a:r>
              <a:rPr lang="en-US" dirty="0" err="1">
                <a:effectLst/>
              </a:rPr>
              <a:t>adalah</a:t>
            </a:r>
            <a:r>
              <a:rPr lang="en-US" dirty="0">
                <a:effectLst/>
              </a:rPr>
              <a:t> </a:t>
            </a:r>
            <a:r>
              <a:rPr lang="en-US" dirty="0" err="1">
                <a:effectLst/>
              </a:rPr>
              <a:t>dua</a:t>
            </a:r>
            <a:r>
              <a:rPr lang="en-US" dirty="0">
                <a:effectLst/>
              </a:rPr>
              <a:t> input </a:t>
            </a:r>
            <a:r>
              <a:rPr lang="en-US" i="1" dirty="0">
                <a:effectLst/>
              </a:rPr>
              <a:t>v</a:t>
            </a:r>
            <a:r>
              <a:rPr lang="en-US" i="1" baseline="-25000" dirty="0">
                <a:effectLst/>
              </a:rPr>
              <a:t>i1</a:t>
            </a:r>
            <a:r>
              <a:rPr lang="en-US" baseline="-25000" dirty="0">
                <a:effectLst/>
              </a:rPr>
              <a:t> </a:t>
            </a:r>
            <a:r>
              <a:rPr lang="en-US" dirty="0" err="1">
                <a:effectLst/>
              </a:rPr>
              <a:t>dan</a:t>
            </a:r>
            <a:r>
              <a:rPr lang="en-US" dirty="0">
                <a:effectLst/>
              </a:rPr>
              <a:t> </a:t>
            </a:r>
            <a:r>
              <a:rPr lang="en-US" i="1" dirty="0">
                <a:effectLst/>
              </a:rPr>
              <a:t>v</a:t>
            </a:r>
            <a:r>
              <a:rPr lang="en-US" i="1" baseline="-25000" dirty="0">
                <a:effectLst/>
              </a:rPr>
              <a:t>i2</a:t>
            </a:r>
            <a:r>
              <a:rPr lang="en-US" i="1" dirty="0">
                <a:effectLst/>
              </a:rPr>
              <a:t> </a:t>
            </a:r>
            <a:r>
              <a:rPr lang="en-US" dirty="0" err="1">
                <a:effectLst/>
              </a:rPr>
              <a:t>serta</a:t>
            </a:r>
            <a:r>
              <a:rPr lang="en-US" dirty="0">
                <a:effectLst/>
              </a:rPr>
              <a:t> terminal </a:t>
            </a:r>
            <a:r>
              <a:rPr lang="en-US" dirty="0" err="1">
                <a:effectLst/>
              </a:rPr>
              <a:t>keluran</a:t>
            </a:r>
            <a:r>
              <a:rPr lang="en-US" dirty="0">
                <a:effectLst/>
              </a:rPr>
              <a:t> </a:t>
            </a:r>
            <a:r>
              <a:rPr lang="en-US" i="1" dirty="0" err="1">
                <a:effectLst/>
              </a:rPr>
              <a:t>v</a:t>
            </a:r>
            <a:r>
              <a:rPr lang="en-US" i="1" baseline="-25000" dirty="0" err="1">
                <a:effectLst/>
              </a:rPr>
              <a:t>out</a:t>
            </a:r>
            <a:r>
              <a:rPr lang="en-US" dirty="0">
                <a:effectLst/>
              </a:rPr>
              <a:t>. </a:t>
            </a:r>
            <a:endParaRPr lang="en-US" dirty="0" smtClean="0">
              <a:effectLst/>
            </a:endParaRPr>
          </a:p>
          <a:p>
            <a:endParaRPr lang="en-US" dirty="0"/>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2667000"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676400"/>
            <a:ext cx="2362200"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07C0FF79-A5B4-4F4A-88CD-BF2E01C30007}" type="datetime1">
              <a:rPr lang="en-US" smtClean="0"/>
              <a:t>2/27/2012</a:t>
            </a:fld>
            <a:endParaRPr lang="en-US"/>
          </a:p>
        </p:txBody>
      </p:sp>
      <p:sp>
        <p:nvSpPr>
          <p:cNvPr id="3" name="Footer Placeholder 2"/>
          <p:cNvSpPr>
            <a:spLocks noGrp="1"/>
          </p:cNvSpPr>
          <p:nvPr>
            <p:ph type="ftr" sz="quarter" idx="11"/>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0FF78D7-7CA0-44FD-8733-19F49D683D81}" type="slidenum">
              <a:rPr lang="en-US" smtClean="0"/>
              <a:t>3</a:t>
            </a:fld>
            <a:endParaRPr lang="en-US"/>
          </a:p>
        </p:txBody>
      </p:sp>
    </p:spTree>
    <p:extLst>
      <p:ext uri="{BB962C8B-B14F-4D97-AF65-F5344CB8AC3E}">
        <p14:creationId xmlns:p14="http://schemas.microsoft.com/office/powerpoint/2010/main" val="134961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endParaRPr lang="en-US" dirty="0"/>
          </a:p>
        </p:txBody>
      </p:sp>
      <p:sp>
        <p:nvSpPr>
          <p:cNvPr id="3" name="Date Placeholder 2"/>
          <p:cNvSpPr>
            <a:spLocks noGrp="1"/>
          </p:cNvSpPr>
          <p:nvPr>
            <p:ph type="dt" sz="half" idx="10"/>
          </p:nvPr>
        </p:nvSpPr>
        <p:spPr/>
        <p:txBody>
          <a:bodyPr/>
          <a:lstStyle/>
          <a:p>
            <a:pPr algn="r"/>
            <a:fld id="{ED9527BA-B478-4FA4-BC7A-DC7572AA2EEF}" type="datetime1">
              <a:rPr lang="en-US" smtClean="0"/>
              <a:t>2/27/2012</a:t>
            </a:fld>
            <a:endParaRPr lang="en-US" dirty="0"/>
          </a:p>
        </p:txBody>
      </p:sp>
      <p:sp>
        <p:nvSpPr>
          <p:cNvPr id="4" name="Footer Placeholder 3"/>
          <p:cNvSpPr>
            <a:spLocks noGrp="1"/>
          </p:cNvSpPr>
          <p:nvPr>
            <p:ph type="ftr" sz="quarter" idx="11"/>
          </p:nvPr>
        </p:nvSpPr>
        <p:spPr/>
        <p:txBody>
          <a:bodyPr/>
          <a:lstStyle/>
          <a:p>
            <a:pPr algn="l"/>
            <a:r>
              <a:rPr lang="en-US" smtClean="0"/>
              <a:t>http://www.electronics-tutorials.ws/opamp/opamp_1.html; Buku Praktikum Eljut ; Malvino Edisi 1 dan 2; Bahan Ajar Operasional Amplifier oleh Dr. Risanuri Hidayat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0FF78D7-7CA0-44FD-8733-19F49D683D81}" type="slidenum">
              <a:rPr lang="en-US" smtClean="0"/>
              <a:t>4</a:t>
            </a:fld>
            <a:endParaRPr lang="en-US"/>
          </a:p>
        </p:txBody>
      </p:sp>
      <p:sp>
        <p:nvSpPr>
          <p:cNvPr id="6" name="Content Placeholder 5"/>
          <p:cNvSpPr>
            <a:spLocks noGrp="1"/>
          </p:cNvSpPr>
          <p:nvPr>
            <p:ph sz="quarter" idx="1"/>
          </p:nvPr>
        </p:nvSpPr>
        <p:spPr/>
        <p:txBody>
          <a:bodyPr>
            <a:normAutofit fontScale="77500" lnSpcReduction="20000"/>
          </a:bodyPr>
          <a:lstStyle/>
          <a:p>
            <a:r>
              <a:rPr lang="en-US" dirty="0" err="1"/>
              <a:t>Karakteristik</a:t>
            </a:r>
            <a:r>
              <a:rPr lang="en-US" dirty="0"/>
              <a:t> </a:t>
            </a:r>
            <a:r>
              <a:rPr lang="en-US" dirty="0" err="1"/>
              <a:t>utama</a:t>
            </a:r>
            <a:r>
              <a:rPr lang="en-US" dirty="0"/>
              <a:t> </a:t>
            </a:r>
            <a:r>
              <a:rPr lang="en-US" dirty="0" err="1"/>
              <a:t>sebuah</a:t>
            </a:r>
            <a:r>
              <a:rPr lang="en-US" dirty="0"/>
              <a:t> </a:t>
            </a:r>
            <a:r>
              <a:rPr lang="en-US" dirty="0" err="1"/>
              <a:t>penguat</a:t>
            </a:r>
            <a:r>
              <a:rPr lang="en-US" dirty="0"/>
              <a:t> </a:t>
            </a:r>
            <a:r>
              <a:rPr lang="en-US" dirty="0" err="1"/>
              <a:t>operasional</a:t>
            </a:r>
            <a:r>
              <a:rPr lang="en-US" dirty="0"/>
              <a:t> yang ideal </a:t>
            </a:r>
            <a:r>
              <a:rPr lang="en-US" dirty="0" err="1"/>
              <a:t>adalah</a:t>
            </a:r>
            <a:r>
              <a:rPr lang="en-US" dirty="0"/>
              <a:t> </a:t>
            </a:r>
            <a:r>
              <a:rPr lang="en-US" dirty="0" smtClean="0"/>
              <a:t>:</a:t>
            </a:r>
          </a:p>
          <a:p>
            <a:pPr marL="574675" indent="-398463" algn="just">
              <a:buFont typeface="+mj-lt"/>
              <a:buAutoNum type="arabicPeriod"/>
            </a:pPr>
            <a:r>
              <a:rPr lang="en-US" dirty="0" err="1" smtClean="0"/>
              <a:t>Impedansi</a:t>
            </a:r>
            <a:r>
              <a:rPr lang="en-US" dirty="0" smtClean="0"/>
              <a:t> </a:t>
            </a:r>
            <a:r>
              <a:rPr lang="en-US" dirty="0" err="1" smtClean="0"/>
              <a:t>masukan</a:t>
            </a:r>
            <a:r>
              <a:rPr lang="en-US" dirty="0" smtClean="0"/>
              <a:t> </a:t>
            </a:r>
            <a:r>
              <a:rPr lang="en-US" dirty="0" err="1" smtClean="0"/>
              <a:t>tak</a:t>
            </a:r>
            <a:r>
              <a:rPr lang="en-US" dirty="0" smtClean="0"/>
              <a:t> </a:t>
            </a:r>
            <a:r>
              <a:rPr lang="en-US" dirty="0" err="1" smtClean="0"/>
              <a:t>terhingga</a:t>
            </a:r>
            <a:r>
              <a:rPr lang="en-US" dirty="0" smtClean="0"/>
              <a:t>. </a:t>
            </a:r>
            <a:r>
              <a:rPr lang="en-US" dirty="0" err="1" smtClean="0"/>
              <a:t>Penguat</a:t>
            </a:r>
            <a:r>
              <a:rPr lang="en-US" dirty="0" smtClean="0"/>
              <a:t> yang ideal </a:t>
            </a:r>
            <a:r>
              <a:rPr lang="en-US" dirty="0" err="1" smtClean="0"/>
              <a:t>diharapkan</a:t>
            </a:r>
            <a:r>
              <a:rPr lang="en-US" dirty="0" smtClean="0"/>
              <a:t> </a:t>
            </a:r>
            <a:r>
              <a:rPr lang="en-US" dirty="0" err="1" smtClean="0"/>
              <a:t>tidak</a:t>
            </a:r>
            <a:r>
              <a:rPr lang="en-US" dirty="0" smtClean="0"/>
              <a:t> </a:t>
            </a:r>
            <a:r>
              <a:rPr lang="en-US" dirty="0" err="1" smtClean="0"/>
              <a:t>menarik</a:t>
            </a:r>
            <a:r>
              <a:rPr lang="en-US" dirty="0" smtClean="0"/>
              <a:t> </a:t>
            </a:r>
            <a:r>
              <a:rPr lang="en-US" dirty="0" err="1" smtClean="0"/>
              <a:t>arus</a:t>
            </a:r>
            <a:r>
              <a:rPr lang="en-US" dirty="0" smtClean="0"/>
              <a:t> </a:t>
            </a:r>
            <a:r>
              <a:rPr lang="en-US" dirty="0" err="1" smtClean="0"/>
              <a:t>masukan</a:t>
            </a:r>
            <a:r>
              <a:rPr lang="en-US" dirty="0" smtClean="0"/>
              <a:t>, </a:t>
            </a:r>
            <a:r>
              <a:rPr lang="en-US" dirty="0" err="1" smtClean="0"/>
              <a:t>artinya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arus</a:t>
            </a:r>
            <a:r>
              <a:rPr lang="en-US" dirty="0" smtClean="0"/>
              <a:t> yang </a:t>
            </a:r>
            <a:r>
              <a:rPr lang="en-US" dirty="0" err="1" smtClean="0"/>
              <a:t>masuk</a:t>
            </a:r>
            <a:r>
              <a:rPr lang="en-US" dirty="0" smtClean="0"/>
              <a:t> </a:t>
            </a:r>
            <a:r>
              <a:rPr lang="en-US" dirty="0" err="1" smtClean="0"/>
              <a:t>kedalam</a:t>
            </a:r>
            <a:r>
              <a:rPr lang="en-US" dirty="0" smtClean="0"/>
              <a:t> terminal 1 </a:t>
            </a:r>
            <a:r>
              <a:rPr lang="en-US" dirty="0" err="1" smtClean="0"/>
              <a:t>maupun</a:t>
            </a:r>
            <a:r>
              <a:rPr lang="en-US" dirty="0" smtClean="0"/>
              <a:t> 2 ( I1 =I2 = 0)</a:t>
            </a:r>
            <a:endParaRPr lang="en-US" dirty="0"/>
          </a:p>
          <a:p>
            <a:pPr marL="574675" indent="-398463" algn="just">
              <a:buFont typeface="+mj-lt"/>
              <a:buAutoNum type="arabicPeriod"/>
            </a:pPr>
            <a:r>
              <a:rPr lang="en-US" dirty="0" err="1" smtClean="0"/>
              <a:t>Impedansi</a:t>
            </a:r>
            <a:r>
              <a:rPr lang="en-US" dirty="0" smtClean="0"/>
              <a:t> </a:t>
            </a:r>
            <a:r>
              <a:rPr lang="en-US" dirty="0" err="1"/>
              <a:t>keluaran</a:t>
            </a:r>
            <a:r>
              <a:rPr lang="en-US" dirty="0"/>
              <a:t> </a:t>
            </a:r>
            <a:r>
              <a:rPr lang="en-US" dirty="0" err="1"/>
              <a:t>sama</a:t>
            </a:r>
            <a:r>
              <a:rPr lang="en-US" dirty="0"/>
              <a:t> </a:t>
            </a:r>
            <a:r>
              <a:rPr lang="en-US" dirty="0" err="1"/>
              <a:t>dengan</a:t>
            </a:r>
            <a:r>
              <a:rPr lang="en-US" dirty="0"/>
              <a:t> </a:t>
            </a:r>
            <a:r>
              <a:rPr lang="en-US" dirty="0" err="1"/>
              <a:t>nol</a:t>
            </a:r>
            <a:r>
              <a:rPr lang="en-US" dirty="0"/>
              <a:t> Terminal 3 </a:t>
            </a:r>
            <a:r>
              <a:rPr lang="en-US" dirty="0" err="1"/>
              <a:t>merupakan</a:t>
            </a:r>
            <a:r>
              <a:rPr lang="en-US" dirty="0"/>
              <a:t> </a:t>
            </a:r>
            <a:r>
              <a:rPr lang="en-US" dirty="0" err="1"/>
              <a:t>keluaran</a:t>
            </a:r>
            <a:r>
              <a:rPr lang="en-US" dirty="0"/>
              <a:t> </a:t>
            </a:r>
            <a:r>
              <a:rPr lang="en-US" dirty="0" err="1"/>
              <a:t>penguat</a:t>
            </a:r>
            <a:r>
              <a:rPr lang="en-US" dirty="0"/>
              <a:t> </a:t>
            </a:r>
            <a:r>
              <a:rPr lang="en-US" dirty="0" err="1"/>
              <a:t>operasional</a:t>
            </a:r>
            <a:r>
              <a:rPr lang="en-US" dirty="0"/>
              <a:t>, </a:t>
            </a:r>
            <a:r>
              <a:rPr lang="en-US" dirty="0" err="1"/>
              <a:t>idealnya</a:t>
            </a:r>
            <a:r>
              <a:rPr lang="en-US" dirty="0"/>
              <a:t> </a:t>
            </a:r>
            <a:r>
              <a:rPr lang="en-US" dirty="0" err="1"/>
              <a:t>diharapkan</a:t>
            </a:r>
            <a:r>
              <a:rPr lang="en-US" dirty="0"/>
              <a:t> </a:t>
            </a:r>
            <a:r>
              <a:rPr lang="en-US" dirty="0" err="1"/>
              <a:t>bertindak</a:t>
            </a:r>
            <a:r>
              <a:rPr lang="en-US" dirty="0"/>
              <a:t> </a:t>
            </a:r>
            <a:r>
              <a:rPr lang="en-US" dirty="0" err="1"/>
              <a:t>sebagai</a:t>
            </a:r>
            <a:r>
              <a:rPr lang="en-US" dirty="0"/>
              <a:t> terminal </a:t>
            </a:r>
            <a:r>
              <a:rPr lang="en-US" dirty="0" err="1"/>
              <a:t>keluaran</a:t>
            </a:r>
            <a:r>
              <a:rPr lang="en-US" dirty="0"/>
              <a:t> </a:t>
            </a:r>
            <a:r>
              <a:rPr lang="en-US" dirty="0" err="1"/>
              <a:t>sebuah</a:t>
            </a:r>
            <a:r>
              <a:rPr lang="en-US" dirty="0"/>
              <a:t> </a:t>
            </a:r>
            <a:r>
              <a:rPr lang="en-US" dirty="0" err="1"/>
              <a:t>sumber</a:t>
            </a:r>
            <a:r>
              <a:rPr lang="en-US" dirty="0"/>
              <a:t> </a:t>
            </a:r>
            <a:r>
              <a:rPr lang="en-US" dirty="0" err="1"/>
              <a:t>sumber</a:t>
            </a:r>
            <a:r>
              <a:rPr lang="en-US" dirty="0"/>
              <a:t> </a:t>
            </a:r>
            <a:r>
              <a:rPr lang="en-US" dirty="0" err="1"/>
              <a:t>tegangan</a:t>
            </a:r>
            <a:r>
              <a:rPr lang="en-US" dirty="0"/>
              <a:t> ideal. </a:t>
            </a:r>
            <a:r>
              <a:rPr lang="en-US" dirty="0" err="1"/>
              <a:t>Tegangan</a:t>
            </a:r>
            <a:r>
              <a:rPr lang="en-US" dirty="0"/>
              <a:t> </a:t>
            </a:r>
            <a:r>
              <a:rPr lang="en-US" dirty="0" err="1"/>
              <a:t>antara</a:t>
            </a:r>
            <a:r>
              <a:rPr lang="en-US" dirty="0"/>
              <a:t> terminal3 </a:t>
            </a:r>
            <a:r>
              <a:rPr lang="en-US" dirty="0" err="1"/>
              <a:t>dengan</a:t>
            </a:r>
            <a:r>
              <a:rPr lang="en-US" dirty="0"/>
              <a:t> ground </a:t>
            </a:r>
            <a:r>
              <a:rPr lang="en-US" dirty="0" err="1"/>
              <a:t>akan</a:t>
            </a:r>
            <a:r>
              <a:rPr lang="en-US" dirty="0"/>
              <a:t> </a:t>
            </a:r>
            <a:r>
              <a:rPr lang="en-US" dirty="0" err="1"/>
              <a:t>selalu</a:t>
            </a:r>
            <a:r>
              <a:rPr lang="en-US" dirty="0"/>
              <a:t> </a:t>
            </a:r>
            <a:r>
              <a:rPr lang="en-US" dirty="0" err="1"/>
              <a:t>sama</a:t>
            </a:r>
            <a:r>
              <a:rPr lang="en-US" dirty="0"/>
              <a:t> </a:t>
            </a:r>
            <a:r>
              <a:rPr lang="en-US" dirty="0" err="1"/>
              <a:t>dengan</a:t>
            </a:r>
            <a:r>
              <a:rPr lang="en-US" dirty="0"/>
              <a:t> A (V2 . V1 ), </a:t>
            </a:r>
            <a:r>
              <a:rPr lang="en-US" dirty="0" err="1"/>
              <a:t>dimana</a:t>
            </a:r>
            <a:r>
              <a:rPr lang="en-US" dirty="0"/>
              <a:t> A </a:t>
            </a:r>
            <a:r>
              <a:rPr lang="en-US" dirty="0" err="1"/>
              <a:t>adalah</a:t>
            </a:r>
            <a:r>
              <a:rPr lang="en-US" dirty="0"/>
              <a:t> </a:t>
            </a:r>
            <a:r>
              <a:rPr lang="en-US" dirty="0" err="1"/>
              <a:t>faktor</a:t>
            </a:r>
            <a:r>
              <a:rPr lang="en-US" dirty="0"/>
              <a:t> </a:t>
            </a:r>
            <a:r>
              <a:rPr lang="en-US" dirty="0" err="1"/>
              <a:t>penguatan</a:t>
            </a:r>
            <a:r>
              <a:rPr lang="en-US" dirty="0"/>
              <a:t> </a:t>
            </a:r>
            <a:r>
              <a:rPr lang="en-US" dirty="0" err="1"/>
              <a:t>sebuah</a:t>
            </a:r>
            <a:r>
              <a:rPr lang="en-US" dirty="0"/>
              <a:t> </a:t>
            </a:r>
            <a:r>
              <a:rPr lang="en-US" dirty="0" err="1"/>
              <a:t>penguat</a:t>
            </a:r>
            <a:r>
              <a:rPr lang="en-US" dirty="0"/>
              <a:t> </a:t>
            </a:r>
            <a:r>
              <a:rPr lang="en-US" dirty="0" err="1" smtClean="0"/>
              <a:t>operasional</a:t>
            </a:r>
            <a:r>
              <a:rPr lang="en-US" dirty="0" smtClean="0"/>
              <a:t>.</a:t>
            </a:r>
          </a:p>
          <a:p>
            <a:pPr marL="574675" indent="-398463" algn="just">
              <a:buFont typeface="+mj-lt"/>
              <a:buAutoNum type="arabicPeriod"/>
            </a:pPr>
            <a:r>
              <a:rPr lang="en-US" dirty="0" err="1" smtClean="0"/>
              <a:t>Penguatan</a:t>
            </a:r>
            <a:r>
              <a:rPr lang="en-US" dirty="0" smtClean="0"/>
              <a:t> </a:t>
            </a:r>
            <a:r>
              <a:rPr lang="en-US" dirty="0"/>
              <a:t>loop </a:t>
            </a:r>
            <a:r>
              <a:rPr lang="en-US" dirty="0" err="1"/>
              <a:t>terbuka</a:t>
            </a:r>
            <a:r>
              <a:rPr lang="en-US" dirty="0"/>
              <a:t> </a:t>
            </a:r>
            <a:r>
              <a:rPr lang="en-US" dirty="0" err="1"/>
              <a:t>tak</a:t>
            </a:r>
            <a:r>
              <a:rPr lang="en-US" dirty="0"/>
              <a:t> </a:t>
            </a:r>
            <a:r>
              <a:rPr lang="en-US" dirty="0" err="1"/>
              <a:t>terhingga</a:t>
            </a:r>
            <a:r>
              <a:rPr lang="en-US" dirty="0"/>
              <a:t>. </a:t>
            </a:r>
            <a:r>
              <a:rPr lang="en-US" dirty="0" err="1"/>
              <a:t>Apabila</a:t>
            </a:r>
            <a:r>
              <a:rPr lang="en-US" dirty="0"/>
              <a:t> </a:t>
            </a:r>
            <a:r>
              <a:rPr lang="en-US" dirty="0" err="1"/>
              <a:t>dioperasikan</a:t>
            </a:r>
            <a:r>
              <a:rPr lang="en-US" dirty="0"/>
              <a:t> </a:t>
            </a:r>
            <a:r>
              <a:rPr lang="en-US" dirty="0" err="1"/>
              <a:t>pada</a:t>
            </a:r>
            <a:r>
              <a:rPr lang="en-US" dirty="0"/>
              <a:t> loop </a:t>
            </a:r>
            <a:r>
              <a:rPr lang="en-US" dirty="0" err="1"/>
              <a:t>terbuka</a:t>
            </a:r>
            <a:r>
              <a:rPr lang="en-US" dirty="0"/>
              <a:t> ( </a:t>
            </a:r>
            <a:r>
              <a:rPr lang="en-US" dirty="0" err="1"/>
              <a:t>tidak</a:t>
            </a:r>
            <a:r>
              <a:rPr lang="en-US" dirty="0"/>
              <a:t> </a:t>
            </a:r>
            <a:r>
              <a:rPr lang="en-US" dirty="0" err="1"/>
              <a:t>ada</a:t>
            </a:r>
            <a:r>
              <a:rPr lang="en-US" dirty="0"/>
              <a:t> </a:t>
            </a:r>
            <a:r>
              <a:rPr lang="en-US" dirty="0" err="1"/>
              <a:t>umpan</a:t>
            </a:r>
            <a:r>
              <a:rPr lang="en-US" dirty="0"/>
              <a:t> </a:t>
            </a:r>
            <a:r>
              <a:rPr lang="en-US" dirty="0" err="1"/>
              <a:t>balik</a:t>
            </a:r>
            <a:r>
              <a:rPr lang="en-US" dirty="0"/>
              <a:t> </a:t>
            </a:r>
            <a:r>
              <a:rPr lang="en-US" dirty="0" err="1"/>
              <a:t>dari</a:t>
            </a:r>
            <a:r>
              <a:rPr lang="en-US" dirty="0"/>
              <a:t> </a:t>
            </a:r>
            <a:r>
              <a:rPr lang="en-US" dirty="0" err="1"/>
              <a:t>keluaran</a:t>
            </a:r>
            <a:r>
              <a:rPr lang="en-US" dirty="0"/>
              <a:t> </a:t>
            </a:r>
            <a:r>
              <a:rPr lang="en-US" dirty="0" err="1"/>
              <a:t>ke</a:t>
            </a:r>
            <a:r>
              <a:rPr lang="en-US" dirty="0"/>
              <a:t> </a:t>
            </a:r>
            <a:r>
              <a:rPr lang="en-US" dirty="0" err="1"/>
              <a:t>masukan</a:t>
            </a:r>
            <a:r>
              <a:rPr lang="en-US" dirty="0"/>
              <a:t> ), </a:t>
            </a:r>
            <a:r>
              <a:rPr lang="en-US" dirty="0" err="1"/>
              <a:t>maka</a:t>
            </a:r>
            <a:r>
              <a:rPr lang="en-US" dirty="0"/>
              <a:t> </a:t>
            </a:r>
            <a:r>
              <a:rPr lang="en-US" dirty="0" err="1"/>
              <a:t>sebuah</a:t>
            </a:r>
            <a:r>
              <a:rPr lang="en-US" dirty="0"/>
              <a:t> </a:t>
            </a:r>
            <a:r>
              <a:rPr lang="en-US" dirty="0" err="1"/>
              <a:t>penguat</a:t>
            </a:r>
            <a:r>
              <a:rPr lang="en-US" dirty="0"/>
              <a:t> </a:t>
            </a:r>
            <a:r>
              <a:rPr lang="en-US" dirty="0" err="1"/>
              <a:t>opersaional</a:t>
            </a:r>
            <a:r>
              <a:rPr lang="en-US" dirty="0"/>
              <a:t> ideal </a:t>
            </a:r>
            <a:r>
              <a:rPr lang="en-US" dirty="0" err="1"/>
              <a:t>mempnyai</a:t>
            </a:r>
            <a:r>
              <a:rPr lang="en-US" dirty="0"/>
              <a:t> gain (</a:t>
            </a:r>
            <a:r>
              <a:rPr lang="en-US" dirty="0" err="1"/>
              <a:t>penguatan</a:t>
            </a:r>
            <a:r>
              <a:rPr lang="en-US" dirty="0"/>
              <a:t>) yang </a:t>
            </a:r>
            <a:r>
              <a:rPr lang="en-US" dirty="0" err="1"/>
              <a:t>besarnya</a:t>
            </a:r>
            <a:r>
              <a:rPr lang="en-US" dirty="0"/>
              <a:t> </a:t>
            </a:r>
            <a:r>
              <a:rPr lang="en-US" dirty="0" err="1"/>
              <a:t>tak</a:t>
            </a:r>
            <a:r>
              <a:rPr lang="en-US" dirty="0"/>
              <a:t> </a:t>
            </a:r>
            <a:r>
              <a:rPr lang="en-US" dirty="0" err="1"/>
              <a:t>terhingga</a:t>
            </a:r>
            <a:r>
              <a:rPr lang="en-US" dirty="0"/>
              <a:t>.</a:t>
            </a:r>
          </a:p>
          <a:p>
            <a:endParaRPr lang="en-US" dirty="0"/>
          </a:p>
        </p:txBody>
      </p:sp>
    </p:spTree>
    <p:extLst>
      <p:ext uri="{BB962C8B-B14F-4D97-AF65-F5344CB8AC3E}">
        <p14:creationId xmlns:p14="http://schemas.microsoft.com/office/powerpoint/2010/main" val="100842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Karakteristik</a:t>
            </a:r>
          </a:p>
        </p:txBody>
      </p:sp>
      <p:graphicFrame>
        <p:nvGraphicFramePr>
          <p:cNvPr id="15432" name="Group 72"/>
          <p:cNvGraphicFramePr>
            <a:graphicFrameLocks noGrp="1"/>
          </p:cNvGraphicFramePr>
          <p:nvPr>
            <p:ph sz="half" idx="2"/>
          </p:nvPr>
        </p:nvGraphicFramePr>
        <p:xfrm>
          <a:off x="762000" y="1981200"/>
          <a:ext cx="7696200" cy="2620965"/>
        </p:xfrm>
        <a:graphic>
          <a:graphicData uri="http://schemas.openxmlformats.org/drawingml/2006/table">
            <a:tbl>
              <a:tblPr/>
              <a:tblGrid>
                <a:gridCol w="2667000"/>
                <a:gridCol w="1219200"/>
                <a:gridCol w="1219200"/>
                <a:gridCol w="1295400"/>
                <a:gridCol w="1295400"/>
              </a:tblGrid>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Garamond" pitchFamily="18" charset="0"/>
                        </a:rPr>
                        <a:t>Parameter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Garamond" pitchFamily="18" charset="0"/>
                        </a:rPr>
                        <a:t>Ideal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Garamond" pitchFamily="18" charset="0"/>
                        </a:rPr>
                        <a:t>LM741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Garamond" pitchFamily="18" charset="0"/>
                        </a:rPr>
                        <a:t>LF347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Garamond" pitchFamily="18" charset="0"/>
                        </a:rPr>
                        <a:t>LM318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Open-loop Gain (A</a:t>
                      </a:r>
                      <a:r>
                        <a:rPr kumimoji="0" lang="en-US" sz="2000" b="0" i="0" u="none" strike="noStrike" cap="none" normalizeH="0" baseline="-25000" smtClean="0">
                          <a:ln>
                            <a:noFill/>
                          </a:ln>
                          <a:solidFill>
                            <a:schemeClr val="tx1"/>
                          </a:solidFill>
                          <a:effectLst>
                            <a:outerShdw blurRad="38100" dist="38100" dir="2700000" algn="tl">
                              <a:srgbClr val="C0C0C0"/>
                            </a:outerShdw>
                          </a:effectLst>
                          <a:latin typeface="Garamond" pitchFamily="18" charset="0"/>
                        </a:rPr>
                        <a:t>OL</a:t>
                      </a: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2 . 10</a:t>
                      </a:r>
                      <a:r>
                        <a:rPr kumimoji="0" lang="en-US" sz="2000" b="0" i="0" u="none" strike="noStrike" cap="none" normalizeH="0" baseline="30000" smtClean="0">
                          <a:ln>
                            <a:noFill/>
                          </a:ln>
                          <a:solidFill>
                            <a:schemeClr val="tx1"/>
                          </a:solidFill>
                          <a:effectLst>
                            <a:outerShdw blurRad="38100" dist="38100" dir="2700000" algn="tl">
                              <a:srgbClr val="C0C0C0"/>
                            </a:outerShdw>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10</a:t>
                      </a:r>
                      <a:r>
                        <a:rPr kumimoji="0" lang="en-US" sz="2000" b="0" i="0" u="none" strike="noStrike" cap="none" normalizeH="0" baseline="30000" smtClean="0">
                          <a:ln>
                            <a:noFill/>
                          </a:ln>
                          <a:solidFill>
                            <a:schemeClr val="tx1"/>
                          </a:solidFill>
                          <a:effectLst>
                            <a:outerShdw blurRad="38100" dist="38100" dir="2700000" algn="tl">
                              <a:srgbClr val="C0C0C0"/>
                            </a:outerShdw>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2 . 10</a:t>
                      </a:r>
                      <a:r>
                        <a:rPr kumimoji="0" lang="en-US" sz="2000" b="0" i="0" u="none" strike="noStrike" cap="none" normalizeH="0" baseline="30000" smtClean="0">
                          <a:ln>
                            <a:noFill/>
                          </a:ln>
                          <a:solidFill>
                            <a:schemeClr val="tx1"/>
                          </a:solidFill>
                          <a:effectLst>
                            <a:outerShdw blurRad="38100" dist="38100" dir="2700000" algn="tl">
                              <a:srgbClr val="C0C0C0"/>
                            </a:outerShdw>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Input Resistance (R</a:t>
                      </a:r>
                      <a:r>
                        <a:rPr kumimoji="0" lang="en-US" sz="2000" b="0" i="0" u="none" strike="noStrike" cap="none" normalizeH="0" baseline="-25000" smtClean="0">
                          <a:ln>
                            <a:noFill/>
                          </a:ln>
                          <a:solidFill>
                            <a:schemeClr val="tx1"/>
                          </a:solidFill>
                          <a:effectLst>
                            <a:outerShdw blurRad="38100" dist="38100" dir="2700000" algn="tl">
                              <a:srgbClr val="C0C0C0"/>
                            </a:outerShdw>
                          </a:effectLst>
                          <a:latin typeface="Garamond" pitchFamily="18" charset="0"/>
                        </a:rPr>
                        <a:t>in</a:t>
                      </a: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2 M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10</a:t>
                      </a:r>
                      <a:r>
                        <a:rPr kumimoji="0" lang="en-US" sz="2000" b="0" i="0" u="none" strike="noStrike" cap="none" normalizeH="0" baseline="30000" smtClean="0">
                          <a:ln>
                            <a:noFill/>
                          </a:ln>
                          <a:solidFill>
                            <a:schemeClr val="tx1"/>
                          </a:solidFill>
                          <a:effectLst>
                            <a:outerShdw blurRad="38100" dist="38100" dir="2700000" algn="tl">
                              <a:srgbClr val="C0C0C0"/>
                            </a:outerShdw>
                          </a:effectLst>
                          <a:latin typeface="Garamond" pitchFamily="18" charset="0"/>
                        </a:rPr>
                        <a:t>12</a:t>
                      </a: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3 M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Output Resistance (R</a:t>
                      </a:r>
                      <a:r>
                        <a:rPr kumimoji="0" lang="en-US" sz="2000" b="0" i="0" u="none" strike="noStrike" cap="none" normalizeH="0" baseline="-25000" smtClean="0">
                          <a:ln>
                            <a:noFill/>
                          </a:ln>
                          <a:solidFill>
                            <a:schemeClr val="tx1"/>
                          </a:solidFill>
                          <a:effectLst>
                            <a:outerShdw blurRad="38100" dist="38100" dir="2700000" algn="tl">
                              <a:srgbClr val="C0C0C0"/>
                            </a:outerShdw>
                          </a:effectLst>
                          <a:latin typeface="Garamond" pitchFamily="18" charset="0"/>
                        </a:rPr>
                        <a:t>o</a:t>
                      </a: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0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75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75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75 </a:t>
                      </a:r>
                      <a:r>
                        <a:rPr kumimoji="0" lang="el-GR"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Ω</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Gain Bandwidth Product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 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4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15 MHz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CMRR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90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100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Garamond" pitchFamily="18" charset="0"/>
                        </a:rPr>
                        <a:t>100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5"/>
          </p:nvPr>
        </p:nvSpPr>
        <p:spPr/>
        <p:txBody>
          <a:bodyPr/>
          <a:lstStyle/>
          <a:p>
            <a:fld id="{F30AFAA8-A163-424D-8277-1776C4DF79CA}" type="datetime1">
              <a:rPr lang="en-US" smtClean="0"/>
              <a:t>2/27/2012</a:t>
            </a:fld>
            <a:endParaRPr lang="en-US"/>
          </a:p>
        </p:txBody>
      </p:sp>
      <p:sp>
        <p:nvSpPr>
          <p:cNvPr id="3" name="Footer Placeholder 2"/>
          <p:cNvSpPr>
            <a:spLocks noGrp="1"/>
          </p:cNvSpPr>
          <p:nvPr>
            <p:ph type="ftr" sz="quarter" idx="17"/>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4" name="Slide Number Placeholder 3"/>
          <p:cNvSpPr>
            <a:spLocks noGrp="1"/>
          </p:cNvSpPr>
          <p:nvPr>
            <p:ph type="sldNum" sz="quarter" idx="16"/>
          </p:nvPr>
        </p:nvSpPr>
        <p:spPr/>
        <p:txBody>
          <a:bodyPr>
            <a:normAutofit fontScale="85000" lnSpcReduction="20000"/>
          </a:bodyPr>
          <a:lstStyle/>
          <a:p>
            <a:fld id="{30FF78D7-7CA0-44FD-8733-19F49D683D81}" type="slidenum">
              <a:rPr lang="en-US" smtClean="0"/>
              <a:t>5</a:t>
            </a:fld>
            <a:endParaRPr lang="en-US"/>
          </a:p>
        </p:txBody>
      </p:sp>
    </p:spTree>
    <p:extLst>
      <p:ext uri="{BB962C8B-B14F-4D97-AF65-F5344CB8AC3E}">
        <p14:creationId xmlns:p14="http://schemas.microsoft.com/office/powerpoint/2010/main" val="498291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Keluaran</a:t>
            </a:r>
          </a:p>
        </p:txBody>
      </p:sp>
      <p:sp>
        <p:nvSpPr>
          <p:cNvPr id="18435" name="Rectangle 3"/>
          <p:cNvSpPr>
            <a:spLocks noGrp="1" noChangeArrowheads="1"/>
          </p:cNvSpPr>
          <p:nvPr>
            <p:ph type="body" sz="half" idx="1"/>
          </p:nvPr>
        </p:nvSpPr>
        <p:spPr>
          <a:xfrm>
            <a:off x="533400" y="1828800"/>
            <a:ext cx="4038600" cy="2743200"/>
          </a:xfrm>
        </p:spPr>
        <p:txBody>
          <a:bodyPr/>
          <a:lstStyle/>
          <a:p>
            <a:r>
              <a:rPr lang="en-US" sz="2800">
                <a:effectLst/>
              </a:rPr>
              <a:t>Tegangan output tak kan pernah melampaui V</a:t>
            </a:r>
            <a:r>
              <a:rPr lang="en-US" sz="2800" baseline="-25000">
                <a:effectLst/>
              </a:rPr>
              <a:t>CC</a:t>
            </a:r>
            <a:r>
              <a:rPr lang="en-US" sz="2800">
                <a:effectLst/>
              </a:rPr>
              <a:t>.</a:t>
            </a:r>
          </a:p>
          <a:p>
            <a:r>
              <a:rPr lang="en-US" sz="2800">
                <a:effectLst/>
              </a:rPr>
              <a:t>Keluaran hanya sampai ke tegangan saturasi yaitu 1 atau 2V dibawah V</a:t>
            </a:r>
            <a:r>
              <a:rPr lang="en-US" sz="2800" baseline="-25000">
                <a:effectLst/>
              </a:rPr>
              <a:t>CC</a:t>
            </a:r>
            <a:r>
              <a:rPr lang="en-US" sz="2800">
                <a:effectLst/>
              </a:rPr>
              <a:t>. </a:t>
            </a:r>
            <a:endParaRPr lang="en-US" sz="2800"/>
          </a:p>
        </p:txBody>
      </p:sp>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133600"/>
            <a:ext cx="37338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8437" name="Object 5"/>
          <p:cNvGraphicFramePr>
            <a:graphicFrameLocks noChangeAspect="1"/>
          </p:cNvGraphicFramePr>
          <p:nvPr>
            <p:ph sz="half" idx="2"/>
          </p:nvPr>
        </p:nvGraphicFramePr>
        <p:xfrm>
          <a:off x="1219200" y="4648200"/>
          <a:ext cx="2438400" cy="1035050"/>
        </p:xfrm>
        <a:graphic>
          <a:graphicData uri="http://schemas.openxmlformats.org/presentationml/2006/ole">
            <mc:AlternateContent xmlns:mc="http://schemas.openxmlformats.org/markup-compatibility/2006">
              <mc:Choice xmlns:v="urn:schemas-microsoft-com:vml" Requires="v">
                <p:oleObj spid="_x0000_s2051" name="Equation" r:id="rId4" imgW="927000" imgH="393480" progId="Equation.3">
                  <p:embed/>
                </p:oleObj>
              </mc:Choice>
              <mc:Fallback>
                <p:oleObj name="Equation" r:id="rId4" imgW="92700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648200"/>
                        <a:ext cx="2438400"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D8276155-7275-43AD-9652-F3C7DDB02AB1}" type="datetime1">
              <a:rPr lang="en-US" smtClean="0"/>
              <a:t>2/27/2012</a:t>
            </a:fld>
            <a:endParaRPr lang="en-US"/>
          </a:p>
        </p:txBody>
      </p:sp>
      <p:sp>
        <p:nvSpPr>
          <p:cNvPr id="3" name="Footer Placeholder 2"/>
          <p:cNvSpPr>
            <a:spLocks noGrp="1"/>
          </p:cNvSpPr>
          <p:nvPr>
            <p:ph type="ftr" sz="quarter" idx="12"/>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4" name="Slide Number Placeholder 3"/>
          <p:cNvSpPr>
            <a:spLocks noGrp="1"/>
          </p:cNvSpPr>
          <p:nvPr>
            <p:ph type="sldNum" sz="quarter" idx="11"/>
          </p:nvPr>
        </p:nvSpPr>
        <p:spPr/>
        <p:txBody>
          <a:bodyPr/>
          <a:lstStyle/>
          <a:p>
            <a:fld id="{63672217-76C2-4848-958E-84381210B462}" type="slidenum">
              <a:rPr lang="en-US" smtClean="0"/>
              <a:pPr/>
              <a:t>6</a:t>
            </a:fld>
            <a:endParaRPr lang="en-US"/>
          </a:p>
        </p:txBody>
      </p:sp>
    </p:spTree>
    <p:extLst>
      <p:ext uri="{BB962C8B-B14F-4D97-AF65-F5344CB8AC3E}">
        <p14:creationId xmlns:p14="http://schemas.microsoft.com/office/powerpoint/2010/main" val="374085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Operasi Kalang Terbuka</a:t>
            </a:r>
          </a:p>
        </p:txBody>
      </p:sp>
      <p:sp>
        <p:nvSpPr>
          <p:cNvPr id="20483" name="Rectangle 3"/>
          <p:cNvSpPr>
            <a:spLocks noGrp="1" noChangeArrowheads="1"/>
          </p:cNvSpPr>
          <p:nvPr>
            <p:ph type="body" sz="half" idx="1"/>
          </p:nvPr>
        </p:nvSpPr>
        <p:spPr>
          <a:xfrm>
            <a:off x="457200" y="1600200"/>
            <a:ext cx="7924800" cy="2895600"/>
          </a:xfrm>
        </p:spPr>
        <p:txBody>
          <a:bodyPr/>
          <a:lstStyle/>
          <a:p>
            <a:r>
              <a:rPr lang="en-US" sz="2400"/>
              <a:t>Berfungsi sebagai komparator</a:t>
            </a:r>
          </a:p>
          <a:p>
            <a:r>
              <a:rPr lang="en-US" sz="2400">
                <a:effectLst/>
              </a:rPr>
              <a:t>Tegangan output adalah +Vsat jika tegangan input non-inverting lebih tinggi dari tegangan input inverting</a:t>
            </a:r>
          </a:p>
          <a:p>
            <a:r>
              <a:rPr lang="en-US" sz="2400">
                <a:effectLst/>
              </a:rPr>
              <a:t>Demikian juga, tegangan output adalah –Vsat jika tegangan input non-inverting lebih rendah dari tegangan input inverting </a:t>
            </a:r>
            <a:endParaRPr lang="en-US" sz="2400"/>
          </a:p>
        </p:txBody>
      </p:sp>
      <p:graphicFrame>
        <p:nvGraphicFramePr>
          <p:cNvPr id="20484" name="Object 4"/>
          <p:cNvGraphicFramePr>
            <a:graphicFrameLocks noChangeAspect="1"/>
          </p:cNvGraphicFramePr>
          <p:nvPr>
            <p:ph sz="half" idx="2"/>
          </p:nvPr>
        </p:nvGraphicFramePr>
        <p:xfrm>
          <a:off x="2895600" y="4267200"/>
          <a:ext cx="3048000" cy="1198563"/>
        </p:xfrm>
        <a:graphic>
          <a:graphicData uri="http://schemas.openxmlformats.org/presentationml/2006/ole">
            <mc:AlternateContent xmlns:mc="http://schemas.openxmlformats.org/markup-compatibility/2006">
              <mc:Choice xmlns:v="urn:schemas-microsoft-com:vml" Requires="v">
                <p:oleObj spid="_x0000_s3075" name="Equation" r:id="rId3" imgW="1130040" imgH="444240" progId="Equation.3">
                  <p:embed/>
                </p:oleObj>
              </mc:Choice>
              <mc:Fallback>
                <p:oleObj name="Equation" r:id="rId3" imgW="11300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267200"/>
                        <a:ext cx="3048000" cy="119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6BB53CA4-AEAA-4939-A1E9-AD1F0B4178F2}" type="datetime1">
              <a:rPr lang="en-US" smtClean="0"/>
              <a:t>2/27/2012</a:t>
            </a:fld>
            <a:endParaRPr lang="en-US"/>
          </a:p>
        </p:txBody>
      </p:sp>
      <p:sp>
        <p:nvSpPr>
          <p:cNvPr id="3" name="Footer Placeholder 2"/>
          <p:cNvSpPr>
            <a:spLocks noGrp="1"/>
          </p:cNvSpPr>
          <p:nvPr>
            <p:ph type="ftr" sz="quarter" idx="12"/>
          </p:nvPr>
        </p:nvSpPr>
        <p:spPr/>
        <p:txBody>
          <a:bodyPr/>
          <a:lstStyle/>
          <a:p>
            <a:r>
              <a:rPr lang="en-US" smtClean="0"/>
              <a:t>http://www.electronics-tutorials.ws/opamp/opamp_1.html; Buku Praktikum Eljut ; Malvino Edisi 1 dan 2; Bahan Ajar Operasional Amplifier oleh Dr. Risanuri Hidayat</a:t>
            </a:r>
            <a:endParaRPr lang="en-US"/>
          </a:p>
        </p:txBody>
      </p:sp>
      <p:sp>
        <p:nvSpPr>
          <p:cNvPr id="4" name="Slide Number Placeholder 3"/>
          <p:cNvSpPr>
            <a:spLocks noGrp="1"/>
          </p:cNvSpPr>
          <p:nvPr>
            <p:ph type="sldNum" sz="quarter" idx="11"/>
          </p:nvPr>
        </p:nvSpPr>
        <p:spPr/>
        <p:txBody>
          <a:bodyPr/>
          <a:lstStyle/>
          <a:p>
            <a:fld id="{63672217-76C2-4848-958E-84381210B462}" type="slidenum">
              <a:rPr lang="en-US" smtClean="0"/>
              <a:pPr/>
              <a:t>7</a:t>
            </a:fld>
            <a:endParaRPr lang="en-US"/>
          </a:p>
        </p:txBody>
      </p:sp>
    </p:spTree>
    <p:extLst>
      <p:ext uri="{BB962C8B-B14F-4D97-AF65-F5344CB8AC3E}">
        <p14:creationId xmlns:p14="http://schemas.microsoft.com/office/powerpoint/2010/main" val="59413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Rot="1" noChangeArrowheads="1"/>
          </p:cNvSpPr>
          <p:nvPr>
            <p:ph type="title"/>
          </p:nvPr>
        </p:nvSpPr>
        <p:spPr/>
        <p:txBody>
          <a:bodyPr/>
          <a:lstStyle/>
          <a:p>
            <a:r>
              <a:rPr lang="en-US"/>
              <a:t>Kalang Tertutup</a:t>
            </a:r>
          </a:p>
        </p:txBody>
      </p:sp>
      <p:pic>
        <p:nvPicPr>
          <p:cNvPr id="35845" name="Picture 5"/>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819400" y="1447800"/>
            <a:ext cx="3595688" cy="2054225"/>
          </a:xfrm>
        </p:spPr>
      </p:pic>
      <p:sp>
        <p:nvSpPr>
          <p:cNvPr id="35846" name="Rectangle 6"/>
          <p:cNvSpPr>
            <a:spLocks noGrp="1" noChangeArrowheads="1"/>
          </p:cNvSpPr>
          <p:nvPr>
            <p:ph type="body" sz="half" idx="3"/>
          </p:nvPr>
        </p:nvSpPr>
        <p:spPr>
          <a:xfrm>
            <a:off x="457200" y="3581400"/>
            <a:ext cx="8229600" cy="1524000"/>
          </a:xfrm>
        </p:spPr>
        <p:txBody>
          <a:bodyPr/>
          <a:lstStyle/>
          <a:p>
            <a:pPr>
              <a:lnSpc>
                <a:spcPct val="90000"/>
              </a:lnSpc>
            </a:pPr>
            <a:r>
              <a:rPr lang="en-US" sz="2400">
                <a:effectLst/>
              </a:rPr>
              <a:t>Salah satu karakteristik Op-amp adalah tegangan input (antar terminal input) yang sangat kecil. Dan resistansi input yang sangat besar menyebabkan tidak adanya arus yang mengalir, sehingga</a:t>
            </a:r>
            <a:endParaRPr lang="en-US" sz="2400"/>
          </a:p>
        </p:txBody>
      </p:sp>
      <p:graphicFrame>
        <p:nvGraphicFramePr>
          <p:cNvPr id="35847" name="Object 7"/>
          <p:cNvGraphicFramePr>
            <a:graphicFrameLocks noChangeAspect="1"/>
          </p:cNvGraphicFramePr>
          <p:nvPr>
            <p:ph sz="quarter" idx="2"/>
          </p:nvPr>
        </p:nvGraphicFramePr>
        <p:xfrm>
          <a:off x="2514600" y="4953000"/>
          <a:ext cx="974725" cy="1119188"/>
        </p:xfrm>
        <a:graphic>
          <a:graphicData uri="http://schemas.openxmlformats.org/presentationml/2006/ole">
            <mc:AlternateContent xmlns:mc="http://schemas.openxmlformats.org/markup-compatibility/2006">
              <mc:Choice xmlns:v="urn:schemas-microsoft-com:vml" Requires="v">
                <p:oleObj spid="_x0000_s4099" name="Equation" r:id="rId4" imgW="342720" imgH="393480" progId="Equation.3">
                  <p:embed/>
                </p:oleObj>
              </mc:Choice>
              <mc:Fallback>
                <p:oleObj name="Equation" r:id="rId4" imgW="3427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953000"/>
                        <a:ext cx="974725"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76171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Rot="1" noChangeArrowheads="1"/>
          </p:cNvSpPr>
          <p:nvPr>
            <p:ph type="title"/>
          </p:nvPr>
        </p:nvSpPr>
        <p:spPr/>
        <p:txBody>
          <a:bodyPr/>
          <a:lstStyle/>
          <a:p>
            <a:r>
              <a:rPr lang="en-US"/>
              <a:t>Comparator</a:t>
            </a:r>
          </a:p>
        </p:txBody>
      </p:sp>
      <p:pic>
        <p:nvPicPr>
          <p:cNvPr id="22533" name="Picture 5"/>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2000" y="2514600"/>
            <a:ext cx="3352800" cy="2214563"/>
          </a:xfrm>
        </p:spPr>
      </p:pic>
      <p:pic>
        <p:nvPicPr>
          <p:cNvPr id="22534" name="Picture 6"/>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724400" y="2209800"/>
            <a:ext cx="3148013" cy="3505200"/>
          </a:xfrm>
        </p:spPr>
      </p:pic>
      <p:graphicFrame>
        <p:nvGraphicFramePr>
          <p:cNvPr id="22536" name="Object 8"/>
          <p:cNvGraphicFramePr>
            <a:graphicFrameLocks noChangeAspect="1"/>
          </p:cNvGraphicFramePr>
          <p:nvPr>
            <p:ph sz="quarter" idx="3"/>
          </p:nvPr>
        </p:nvGraphicFramePr>
        <p:xfrm>
          <a:off x="914400" y="5105400"/>
          <a:ext cx="2743200" cy="711200"/>
        </p:xfrm>
        <a:graphic>
          <a:graphicData uri="http://schemas.openxmlformats.org/presentationml/2006/ole">
            <mc:AlternateContent xmlns:mc="http://schemas.openxmlformats.org/markup-compatibility/2006">
              <mc:Choice xmlns:v="urn:schemas-microsoft-com:vml" Requires="v">
                <p:oleObj spid="_x0000_s5123" name="Equation" r:id="rId5" imgW="1371600" imgH="355320" progId="Equation.3">
                  <p:embed/>
                </p:oleObj>
              </mc:Choice>
              <mc:Fallback>
                <p:oleObj name="Equation" r:id="rId5" imgW="137160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105400"/>
                        <a:ext cx="27432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924046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100</TotalTime>
  <Words>811</Words>
  <Application>Microsoft Office PowerPoint</Application>
  <PresentationFormat>On-screen Show (4:3)</PresentationFormat>
  <Paragraphs>122</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Median</vt:lpstr>
      <vt:lpstr>Microsoft Equation 3.0</vt:lpstr>
      <vt:lpstr>Adobe Photoshop Image</vt:lpstr>
      <vt:lpstr>Microsoft Visio Drawing</vt:lpstr>
      <vt:lpstr>OPERASIONAL AMPLIFIER (OP-AMP)</vt:lpstr>
      <vt:lpstr>Operasional Amplifier (OP-AMP)</vt:lpstr>
      <vt:lpstr>Simbol</vt:lpstr>
      <vt:lpstr>Karakteristik</vt:lpstr>
      <vt:lpstr>Karakteristik</vt:lpstr>
      <vt:lpstr>Keluaran</vt:lpstr>
      <vt:lpstr>Operasi Kalang Terbuka</vt:lpstr>
      <vt:lpstr>Kalang Tertutup</vt:lpstr>
      <vt:lpstr>Comparator</vt:lpstr>
      <vt:lpstr>Driver</vt:lpstr>
      <vt:lpstr>Schmitt Trigger</vt:lpstr>
      <vt:lpstr>Virtual Short Virtual Ground</vt:lpstr>
      <vt:lpstr>Penguat Membalik ( Inverting OP-AMP)</vt:lpstr>
      <vt:lpstr>Penguat Membalik ( Inverting OP-AMP)</vt:lpstr>
      <vt:lpstr>Current-to-Voltage Converter</vt:lpstr>
      <vt:lpstr>Penguat Tak Membalik (Non-Inverting OP_AMP)</vt:lpstr>
      <vt:lpstr>Penguat Tak Membalik (Non-Inverting OP_AMP)</vt:lpstr>
      <vt:lpstr>Penguat Satuan (Voltage Follower)</vt:lpstr>
      <vt:lpstr>Penguat Penjumlah (Summing Amplifier)</vt:lpstr>
      <vt:lpstr>Penguat Penjumlah Tak Membalik (Summing Amplifier di non-Inverting)</vt:lpstr>
      <vt:lpstr>Penguat Pengurang (Differensial Amplifier)</vt:lpstr>
      <vt:lpstr>Integrator</vt:lpstr>
      <vt:lpstr>Practical Integrator</vt:lpstr>
      <vt:lpstr>Differensiator</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2012-02-27T08:53:05Z</dcterms:created>
  <dcterms:modified xsi:type="dcterms:W3CDTF">2012-02-27T10:34:01Z</dcterms:modified>
</cp:coreProperties>
</file>