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1" r:id="rId25"/>
    <p:sldId id="282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5EE274-B9F2-4BAA-8B6E-8AC1CEC0516A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1E03FB-F5FC-46C3-A024-66099DFDEB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FILTER AKTIF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Sri </a:t>
            </a:r>
            <a:r>
              <a:rPr lang="en-US" dirty="0" err="1" smtClean="0"/>
              <a:t>Supatmi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0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X</a:t>
            </a:r>
            <a:r>
              <a:rPr lang="en-US" sz="2000" baseline="-25000" dirty="0"/>
              <a:t>C </a:t>
            </a:r>
            <a:r>
              <a:rPr lang="en-US" sz="2000" dirty="0"/>
              <a:t>= R,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cut-off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membatasi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dilewatkan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LPF. </a:t>
            </a:r>
          </a:p>
          <a:p>
            <a:pPr lvl="0"/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i="1" dirty="0"/>
              <a:t>f&lt;f</a:t>
            </a:r>
            <a:r>
              <a:rPr lang="en-US" sz="2000" i="1" baseline="-25000" dirty="0"/>
              <a:t>c</a:t>
            </a:r>
            <a:r>
              <a:rPr lang="en-US" sz="2000" i="1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i="1" dirty="0"/>
              <a:t>f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dilewatkan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i="1" dirty="0"/>
              <a:t>f&gt;f</a:t>
            </a:r>
            <a:r>
              <a:rPr lang="en-US" sz="2000" i="1" baseline="-25000" dirty="0"/>
              <a:t>c</a:t>
            </a:r>
            <a:r>
              <a:rPr lang="en-US" sz="2000" i="1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diblok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cut-off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 smtClean="0"/>
              <a:t>:</a:t>
            </a:r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i="1" dirty="0"/>
              <a:t>f&lt;f</a:t>
            </a:r>
            <a:r>
              <a:rPr lang="en-US" sz="2000" i="1" baseline="-25000" dirty="0"/>
              <a:t>c </a:t>
            </a:r>
            <a:r>
              <a:rPr lang="en-US" sz="2000" dirty="0"/>
              <a:t>(100Hz &lt; 720,85Hz)</a:t>
            </a:r>
            <a:r>
              <a:rPr lang="en-US" sz="2000" i="1" baseline="-25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Vout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menaik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maksimum</a:t>
            </a:r>
            <a:r>
              <a:rPr lang="en-US" sz="2000" dirty="0"/>
              <a:t> Vin = 10 volt</a:t>
            </a:r>
          </a:p>
          <a:p>
            <a:pPr lvl="0"/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i="1" dirty="0"/>
              <a:t>f&gt;f</a:t>
            </a:r>
            <a:r>
              <a:rPr lang="en-US" sz="2000" i="1" baseline="-25000" dirty="0"/>
              <a:t>c </a:t>
            </a:r>
            <a:r>
              <a:rPr lang="en-US" sz="2000" dirty="0"/>
              <a:t>(10000Hz &gt; 720,85Hz)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Vout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menurun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minimum Vin = 0 volt</a:t>
            </a:r>
          </a:p>
          <a:p>
            <a:pPr lvl="0"/>
            <a:endParaRPr lang="en-US" sz="2000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264299"/>
              </p:ext>
            </p:extLst>
          </p:nvPr>
        </p:nvGraphicFramePr>
        <p:xfrm>
          <a:off x="1524000" y="3657600"/>
          <a:ext cx="1635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761669" imgH="393529" progId="Equation.DSMT4">
                  <p:embed/>
                </p:oleObj>
              </mc:Choice>
              <mc:Fallback>
                <p:oleObj r:id="rId3" imgW="761669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0"/>
                        <a:ext cx="16355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66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Pasif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b="1" u="sng" dirty="0" err="1" smtClean="0"/>
              <a:t>Pasif</a:t>
            </a:r>
            <a:r>
              <a:rPr lang="en-US" b="1" u="sng" dirty="0" smtClean="0"/>
              <a:t> High </a:t>
            </a:r>
            <a:r>
              <a:rPr lang="en-US" b="1" u="sng" dirty="0"/>
              <a:t>Pass Filter </a:t>
            </a:r>
            <a:r>
              <a:rPr lang="en-US" b="1" u="sng" dirty="0" err="1"/>
              <a:t>atau</a:t>
            </a:r>
            <a:r>
              <a:rPr lang="en-US" b="1" u="sng" dirty="0"/>
              <a:t> RC </a:t>
            </a:r>
            <a:r>
              <a:rPr lang="en-US" b="1" u="sng" dirty="0" err="1"/>
              <a:t>differensiator</a:t>
            </a:r>
            <a:endParaRPr lang="en-US" dirty="0"/>
          </a:p>
          <a:p>
            <a:pPr lvl="0"/>
            <a:r>
              <a:rPr lang="en-US" sz="2000" dirty="0"/>
              <a:t>Filter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melewatkan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menahan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.</a:t>
            </a:r>
          </a:p>
          <a:p>
            <a:pPr lvl="0"/>
            <a:r>
              <a:rPr lang="en-US" sz="2000" dirty="0"/>
              <a:t>HPF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kapasitor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resistor yang </a:t>
            </a:r>
            <a:r>
              <a:rPr lang="en-US" sz="2000" dirty="0" err="1"/>
              <a:t>dipasang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seri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: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33800"/>
            <a:ext cx="33528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12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28774"/>
            <a:ext cx="5943600" cy="468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9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47824"/>
            <a:ext cx="3505200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9"/>
          <p:cNvSpPr txBox="1"/>
          <p:nvPr/>
        </p:nvSpPr>
        <p:spPr>
          <a:xfrm>
            <a:off x="4191000" y="1647824"/>
            <a:ext cx="2667000" cy="213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err="1">
                <a:effectLst/>
                <a:latin typeface="Tw Cen MT"/>
                <a:ea typeface="Calibri"/>
                <a:cs typeface="Times New Roman"/>
              </a:rPr>
              <a:t>Diketahui</a:t>
            </a:r>
            <a:r>
              <a:rPr lang="en-US" sz="1600" dirty="0">
                <a:effectLst/>
                <a:latin typeface="Tw Cen MT"/>
                <a:ea typeface="Calibri"/>
                <a:cs typeface="Times New Roman"/>
              </a:rPr>
              <a:t>:</a:t>
            </a:r>
            <a:endParaRPr lang="en-US" sz="1600" dirty="0">
              <a:effectLst/>
              <a:latin typeface="Times New Roman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w Cen MT"/>
                <a:ea typeface="Calibri"/>
                <a:cs typeface="Times New Roman"/>
              </a:rPr>
              <a:t>C = 10nF  ; </a:t>
            </a:r>
            <a:r>
              <a:rPr lang="en-US" sz="1600" i="1" dirty="0">
                <a:effectLst/>
                <a:latin typeface="Tw Cen MT"/>
                <a:ea typeface="Calibri"/>
                <a:cs typeface="Times New Roman"/>
              </a:rPr>
              <a:t>f </a:t>
            </a:r>
            <a:r>
              <a:rPr lang="en-US" sz="1600" dirty="0">
                <a:effectLst/>
                <a:latin typeface="Tw Cen MT"/>
                <a:ea typeface="Calibri"/>
                <a:cs typeface="Times New Roman"/>
              </a:rPr>
              <a:t>= 10000KHz</a:t>
            </a:r>
            <a:endParaRPr lang="en-US" sz="1600" dirty="0">
              <a:effectLst/>
              <a:latin typeface="Times New Roman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w Cen MT"/>
                <a:ea typeface="Calibri"/>
                <a:cs typeface="Times New Roman"/>
              </a:rPr>
              <a:t>R = 1KΩ</a:t>
            </a:r>
            <a:endParaRPr lang="en-US" sz="1600" dirty="0">
              <a:effectLst/>
              <a:latin typeface="Times New Roman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w Cen MT"/>
                <a:ea typeface="Calibri"/>
                <a:cs typeface="Times New Roman"/>
              </a:rPr>
              <a:t>Vin = </a:t>
            </a:r>
            <a:r>
              <a:rPr lang="en-US" sz="1600" dirty="0" smtClean="0">
                <a:effectLst/>
                <a:latin typeface="Tw Cen MT"/>
                <a:ea typeface="Calibri"/>
                <a:cs typeface="Times New Roman"/>
              </a:rPr>
              <a:t>10V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Vout</a:t>
            </a:r>
            <a:r>
              <a:rPr lang="en-US" sz="1600" dirty="0"/>
              <a:t> = ….?</a:t>
            </a:r>
            <a:endParaRPr lang="en-US" sz="1600" dirty="0">
              <a:effectLst/>
              <a:latin typeface="Times New Roman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Times New Roman"/>
                <a:ea typeface="Calibri"/>
                <a:cs typeface="Times New Roman"/>
              </a:rPr>
              <a:t> 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81424"/>
            <a:ext cx="6404526" cy="269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2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Pasif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err="1" smtClean="0"/>
              <a:t>Pasif</a:t>
            </a:r>
            <a:r>
              <a:rPr lang="en-US" dirty="0" smtClean="0"/>
              <a:t> Band </a:t>
            </a:r>
            <a:r>
              <a:rPr lang="en-US" dirty="0"/>
              <a:t>Pass Filter</a:t>
            </a:r>
          </a:p>
          <a:p>
            <a:pPr lvl="0"/>
            <a:r>
              <a:rPr lang="en-US" sz="2000" dirty="0"/>
              <a:t>Filter </a:t>
            </a: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LPF </a:t>
            </a:r>
            <a:r>
              <a:rPr lang="en-US" sz="2000" dirty="0" err="1"/>
              <a:t>dan</a:t>
            </a:r>
            <a:r>
              <a:rPr lang="en-US" sz="2000" dirty="0"/>
              <a:t> HPF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melewatkan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BPF </a:t>
            </a:r>
            <a:r>
              <a:rPr lang="en-US" sz="2000" dirty="0" err="1"/>
              <a:t>sederhana</a:t>
            </a:r>
            <a:r>
              <a:rPr lang="en-US" sz="2000" dirty="0"/>
              <a:t> :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428999"/>
            <a:ext cx="2971800" cy="1676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16" y="3505200"/>
            <a:ext cx="4871884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6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Active Low Pass Filter</a:t>
            </a:r>
          </a:p>
          <a:p>
            <a:pPr lvl="0"/>
            <a:r>
              <a:rPr lang="en-US" sz="2000" i="1" dirty="0" smtClean="0"/>
              <a:t>low </a:t>
            </a:r>
            <a:r>
              <a:rPr lang="en-US" sz="2000" i="1" dirty="0"/>
              <a:t>pass filter</a:t>
            </a:r>
            <a:r>
              <a:rPr lang="en-US" sz="2000" dirty="0"/>
              <a:t>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memfilter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melewatkan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, </a:t>
            </a:r>
          </a:p>
          <a:p>
            <a:r>
              <a:rPr lang="en-US" sz="2000" i="1" dirty="0" err="1"/>
              <a:t>beberapa</a:t>
            </a:r>
            <a:r>
              <a:rPr lang="en-US" sz="2000" i="1" dirty="0"/>
              <a:t> </a:t>
            </a:r>
            <a:r>
              <a:rPr lang="en-US" sz="2000" i="1" dirty="0" err="1"/>
              <a:t>contoh</a:t>
            </a:r>
            <a:r>
              <a:rPr lang="en-US" sz="2000" i="1" dirty="0"/>
              <a:t> </a:t>
            </a:r>
            <a:r>
              <a:rPr lang="en-US" sz="2000" i="1" dirty="0" err="1"/>
              <a:t>rangkaian</a:t>
            </a:r>
            <a:r>
              <a:rPr lang="en-US" sz="2000" i="1" dirty="0"/>
              <a:t> Low Pass Filter:</a:t>
            </a:r>
            <a:endParaRPr lang="en-US" sz="2000" dirty="0"/>
          </a:p>
          <a:p>
            <a:pPr marL="693738" lvl="0" indent="-457200">
              <a:buFont typeface="+mj-lt"/>
              <a:buAutoNum type="alphaLcPeriod"/>
            </a:pPr>
            <a:r>
              <a:rPr lang="en-US" sz="2000" i="1" dirty="0"/>
              <a:t>Low Pass Filter </a:t>
            </a:r>
            <a:r>
              <a:rPr lang="en-US" sz="2000" i="1" dirty="0" err="1"/>
              <a:t>dengan</a:t>
            </a:r>
            <a:r>
              <a:rPr lang="en-US" sz="2000" i="1" dirty="0"/>
              <a:t> </a:t>
            </a:r>
            <a:r>
              <a:rPr lang="en-US" sz="2000" i="1" dirty="0" err="1"/>
              <a:t>penguatan</a:t>
            </a:r>
            <a:r>
              <a:rPr lang="en-US" sz="2000" i="1" dirty="0"/>
              <a:t> </a:t>
            </a:r>
            <a:r>
              <a:rPr lang="en-US" sz="2000" i="1" dirty="0" err="1"/>
              <a:t>satu</a:t>
            </a:r>
            <a:r>
              <a:rPr lang="en-US" sz="2000" i="1" dirty="0"/>
              <a:t> kali</a:t>
            </a:r>
            <a:endParaRPr lang="en-US" sz="2000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94" y="3733801"/>
            <a:ext cx="3903406" cy="221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94584"/>
            <a:ext cx="34575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 startAt="2"/>
            </a:pPr>
            <a:r>
              <a:rPr lang="en-US" i="1" dirty="0"/>
              <a:t>Low Pass Filter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penguatan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kaki non inverting</a:t>
            </a:r>
            <a:endParaRPr lang="en-US" dirty="0"/>
          </a:p>
          <a:p>
            <a:pPr marL="514350" indent="-514350">
              <a:buFont typeface="+mj-lt"/>
              <a:buAutoNum type="alphaLcPeriod" startAt="2"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3810000" cy="218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231205"/>
              </p:ext>
            </p:extLst>
          </p:nvPr>
        </p:nvGraphicFramePr>
        <p:xfrm>
          <a:off x="5181599" y="3436144"/>
          <a:ext cx="3084137" cy="83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4" imgW="1587500" imgH="431800" progId="Equation.DSMT4">
                  <p:embed/>
                </p:oleObj>
              </mc:Choice>
              <mc:Fallback>
                <p:oleObj r:id="rId4" imgW="15875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599" y="3436144"/>
                        <a:ext cx="3084137" cy="831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20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Penguatan</a:t>
            </a:r>
            <a:r>
              <a:rPr lang="en-US" sz="3200" b="1" dirty="0"/>
              <a:t> low pass filter </a:t>
            </a:r>
            <a:r>
              <a:rPr lang="en-US" sz="3200" b="1" dirty="0" err="1"/>
              <a:t>tingkat</a:t>
            </a:r>
            <a:r>
              <a:rPr lang="en-US" sz="3200" b="1" dirty="0"/>
              <a:t> </a:t>
            </a:r>
            <a:r>
              <a:rPr lang="en-US" sz="3200" b="1" dirty="0" err="1" smtClean="0"/>
              <a:t>pertama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711230"/>
              </p:ext>
            </p:extLst>
          </p:nvPr>
        </p:nvGraphicFramePr>
        <p:xfrm>
          <a:off x="609600" y="1752600"/>
          <a:ext cx="6792542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r:id="rId3" imgW="3378200" imgH="2159000" progId="Equation.DSMT4">
                  <p:embed/>
                </p:oleObj>
              </mc:Choice>
              <mc:Fallback>
                <p:oleObj r:id="rId3" imgW="3378200" imgH="2159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6792542" cy="434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7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Penguatan</a:t>
            </a:r>
            <a:r>
              <a:rPr lang="en-US" sz="3200" b="1" dirty="0"/>
              <a:t> low pass filter </a:t>
            </a:r>
            <a:r>
              <a:rPr lang="en-US" sz="3200" b="1" dirty="0" err="1"/>
              <a:t>tingkat</a:t>
            </a:r>
            <a:r>
              <a:rPr lang="en-US" sz="3200" b="1" dirty="0"/>
              <a:t> </a:t>
            </a:r>
            <a:r>
              <a:rPr lang="en-US" sz="3200" b="1" dirty="0" err="1" smtClean="0"/>
              <a:t>ke-dua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Second-order active low pass filter circui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3434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961667"/>
              </p:ext>
            </p:extLst>
          </p:nvPr>
        </p:nvGraphicFramePr>
        <p:xfrm>
          <a:off x="4343400" y="3471072"/>
          <a:ext cx="4343400" cy="2777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r:id="rId4" imgW="3378200" imgH="2159000" progId="Equation.DSMT4">
                  <p:embed/>
                </p:oleObj>
              </mc:Choice>
              <mc:Fallback>
                <p:oleObj r:id="rId4" imgW="3378200" imgH="2159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71072"/>
                        <a:ext cx="4343400" cy="2777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4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cut-off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LPF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</a:p>
          <a:p>
            <a:pPr marL="795338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i="1" dirty="0"/>
              <a:t>f &lt; fc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   </a:t>
            </a:r>
            <a:r>
              <a:rPr lang="en-US" i="1" dirty="0"/>
              <a:t>Av</a:t>
            </a:r>
            <a:endParaRPr lang="en-US" dirty="0"/>
          </a:p>
          <a:p>
            <a:pPr marL="795338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i="1" dirty="0"/>
              <a:t>f = fc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</a:t>
            </a:r>
          </a:p>
          <a:p>
            <a:pPr marL="795338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i="1" dirty="0"/>
              <a:t>f &gt; fc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&lt; </a:t>
            </a:r>
            <a:r>
              <a:rPr lang="en-US" i="1" dirty="0"/>
              <a:t>Av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Filter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1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frekeunsi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dilewatkan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filter yang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lvl="0"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2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i="1" dirty="0" smtClean="0"/>
              <a:t>Active High Pass Filter</a:t>
            </a:r>
          </a:p>
          <a:p>
            <a:r>
              <a:rPr lang="en-US" sz="2400" i="1" dirty="0"/>
              <a:t>high pass filter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memfilter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melewatkan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  <a:p>
            <a:pPr marL="514350" lvl="0" indent="-514350">
              <a:buFont typeface="+mj-lt"/>
              <a:buAutoNum type="arabicPeriod" startAt="2"/>
            </a:pPr>
            <a:endParaRPr lang="en-US" i="1" dirty="0" smtClean="0"/>
          </a:p>
          <a:p>
            <a:endParaRPr lang="en-US" dirty="0"/>
          </a:p>
        </p:txBody>
      </p:sp>
      <p:pic>
        <p:nvPicPr>
          <p:cNvPr id="6" name="Picture 5" descr="Active High Pass Filt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34290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31642"/>
              </p:ext>
            </p:extLst>
          </p:nvPr>
        </p:nvGraphicFramePr>
        <p:xfrm>
          <a:off x="4572000" y="3146323"/>
          <a:ext cx="419552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4" imgW="3390900" imgH="2247900" progId="Equation.DSMT4">
                  <p:embed/>
                </p:oleObj>
              </mc:Choice>
              <mc:Fallback>
                <p:oleObj r:id="rId4" imgW="3390900" imgH="2247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46323"/>
                        <a:ext cx="4195520" cy="278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3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88464"/>
            <a:ext cx="3150870" cy="21215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55966"/>
              </p:ext>
            </p:extLst>
          </p:nvPr>
        </p:nvGraphicFramePr>
        <p:xfrm>
          <a:off x="3777676" y="1981200"/>
          <a:ext cx="463985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4" imgW="3416300" imgH="2692400" progId="Equation.DSMT4">
                  <p:embed/>
                </p:oleObj>
              </mc:Choice>
              <mc:Fallback>
                <p:oleObj r:id="rId4" imgW="3416300" imgH="269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676" y="1981200"/>
                        <a:ext cx="4639853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cut-off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HPF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</a:p>
          <a:p>
            <a:pPr marL="692150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i="1" dirty="0"/>
              <a:t>f &lt; fc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 &lt;  </a:t>
            </a:r>
            <a:r>
              <a:rPr lang="en-US" i="1" dirty="0"/>
              <a:t>Av</a:t>
            </a:r>
            <a:endParaRPr lang="en-US" dirty="0"/>
          </a:p>
          <a:p>
            <a:pPr marL="692150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i="1" dirty="0"/>
              <a:t>f = fc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</a:p>
          <a:p>
            <a:pPr marL="692150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i="1" dirty="0"/>
              <a:t>f &gt; fc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  <a:r>
              <a:rPr lang="en-US" i="1" dirty="0"/>
              <a:t>Av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35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i="1" dirty="0" smtClean="0"/>
              <a:t>Active Band Pass Filter</a:t>
            </a:r>
          </a:p>
          <a:p>
            <a:pPr lvl="0" algn="just"/>
            <a:r>
              <a:rPr lang="en-US" sz="2400" i="1" dirty="0" err="1"/>
              <a:t>Bandpass</a:t>
            </a:r>
            <a:r>
              <a:rPr lang="en-US" sz="2400" i="1" dirty="0"/>
              <a:t> filter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melewatkan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band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di filter.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4044315" cy="1970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876993"/>
              </p:ext>
            </p:extLst>
          </p:nvPr>
        </p:nvGraphicFramePr>
        <p:xfrm>
          <a:off x="3505199" y="5257800"/>
          <a:ext cx="497331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r:id="rId4" imgW="2540000" imgH="431800" progId="Equation.DSMT4">
                  <p:embed/>
                </p:oleObj>
              </mc:Choice>
              <mc:Fallback>
                <p:oleObj r:id="rId4" imgW="25400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199" y="5257800"/>
                        <a:ext cx="4973319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7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i="1" dirty="0"/>
              <a:t>N</a:t>
            </a:r>
            <a:r>
              <a:rPr lang="en-US" i="1" dirty="0" smtClean="0"/>
              <a:t>otch </a:t>
            </a:r>
            <a:r>
              <a:rPr lang="en-US" i="1" dirty="0"/>
              <a:t>filter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i="1" dirty="0" smtClean="0"/>
              <a:t>and reject</a:t>
            </a:r>
          </a:p>
          <a:p>
            <a:pPr algn="just"/>
            <a:r>
              <a:rPr lang="en-US" sz="2400" i="1" dirty="0"/>
              <a:t>notch filter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band reject,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memfilter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band,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melewatkan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band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smtClean="0"/>
              <a:t>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filter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audio,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i="1" dirty="0"/>
              <a:t>tone control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equalizer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 algn="just"/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syistem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yang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9744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6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- </a:t>
            </a:r>
            <a:r>
              <a:rPr lang="en-US" dirty="0" err="1" smtClean="0"/>
              <a:t>Jenis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300" dirty="0" smtClean="0"/>
              <a:t>Filter </a:t>
            </a:r>
            <a:r>
              <a:rPr lang="en-US" sz="3300" dirty="0" err="1"/>
              <a:t>terbagi</a:t>
            </a:r>
            <a:r>
              <a:rPr lang="en-US" sz="3300" dirty="0"/>
              <a:t> </a:t>
            </a:r>
            <a:r>
              <a:rPr lang="en-US" sz="3300" dirty="0" err="1"/>
              <a:t>ke</a:t>
            </a:r>
            <a:r>
              <a:rPr lang="en-US" sz="3300" dirty="0"/>
              <a:t> </a:t>
            </a:r>
            <a:r>
              <a:rPr lang="en-US" sz="3300" dirty="0" err="1"/>
              <a:t>dalam</a:t>
            </a:r>
            <a:r>
              <a:rPr lang="en-US" sz="3300" dirty="0"/>
              <a:t> 2 </a:t>
            </a:r>
            <a:r>
              <a:rPr lang="en-US" sz="3300" dirty="0" err="1"/>
              <a:t>kelompok</a:t>
            </a:r>
            <a:r>
              <a:rPr lang="en-US" sz="3300" dirty="0"/>
              <a:t> </a:t>
            </a:r>
            <a:r>
              <a:rPr lang="en-US" sz="3300" dirty="0" err="1"/>
              <a:t>besar</a:t>
            </a:r>
            <a:r>
              <a:rPr lang="en-US" sz="3300" dirty="0"/>
              <a:t>, </a:t>
            </a:r>
            <a:r>
              <a:rPr lang="en-US" sz="3300" dirty="0" err="1"/>
              <a:t>yaitu</a:t>
            </a:r>
            <a:r>
              <a:rPr lang="en-US" sz="3300" dirty="0"/>
              <a:t> filter </a:t>
            </a:r>
            <a:r>
              <a:rPr lang="en-US" sz="3300" dirty="0" err="1"/>
              <a:t>aktif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filter </a:t>
            </a:r>
            <a:r>
              <a:rPr lang="en-US" sz="3300" dirty="0" err="1"/>
              <a:t>pasif</a:t>
            </a:r>
            <a:r>
              <a:rPr lang="en-US" sz="3300" dirty="0"/>
              <a:t>. </a:t>
            </a:r>
          </a:p>
          <a:p>
            <a:pPr lvl="0"/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b="1" dirty="0"/>
              <a:t>filter </a:t>
            </a:r>
            <a:r>
              <a:rPr lang="en-US" sz="3300" b="1" dirty="0" err="1"/>
              <a:t>aktif</a:t>
            </a:r>
            <a:r>
              <a:rPr lang="en-US" sz="3300" b="1" dirty="0"/>
              <a:t> </a:t>
            </a:r>
            <a:r>
              <a:rPr lang="en-US" sz="3300" dirty="0" err="1"/>
              <a:t>umumnya</a:t>
            </a:r>
            <a:r>
              <a:rPr lang="en-US" sz="3300" dirty="0"/>
              <a:t> </a:t>
            </a:r>
            <a:r>
              <a:rPr lang="en-US" sz="3300" dirty="0" err="1"/>
              <a:t>menggunakan</a:t>
            </a:r>
            <a:r>
              <a:rPr lang="en-US" sz="3300" dirty="0"/>
              <a:t> </a:t>
            </a:r>
            <a:r>
              <a:rPr lang="en-US" sz="3300" dirty="0" err="1"/>
              <a:t>komponen</a:t>
            </a:r>
            <a:r>
              <a:rPr lang="en-US" sz="3300" dirty="0"/>
              <a:t> R,C </a:t>
            </a:r>
            <a:r>
              <a:rPr lang="en-US" sz="3300" dirty="0" err="1"/>
              <a:t>dan</a:t>
            </a:r>
            <a:r>
              <a:rPr lang="en-US" sz="3300" dirty="0"/>
              <a:t> Op-Amp,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  <a:r>
              <a:rPr lang="en-US" sz="3300" dirty="0" err="1"/>
              <a:t>hasil</a:t>
            </a:r>
            <a:r>
              <a:rPr lang="en-US" sz="3300" dirty="0"/>
              <a:t> filter </a:t>
            </a:r>
            <a:r>
              <a:rPr lang="en-US" sz="3300" dirty="0" err="1"/>
              <a:t>lebih</a:t>
            </a:r>
            <a:r>
              <a:rPr lang="en-US" sz="3300" dirty="0"/>
              <a:t> </a:t>
            </a:r>
            <a:r>
              <a:rPr lang="en-US" sz="3300" dirty="0" err="1"/>
              <a:t>baik</a:t>
            </a:r>
            <a:r>
              <a:rPr lang="en-US" sz="3300" dirty="0"/>
              <a:t> </a:t>
            </a:r>
            <a:r>
              <a:rPr lang="en-US" sz="3300" dirty="0" err="1"/>
              <a:t>dikarenakan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filter </a:t>
            </a:r>
            <a:r>
              <a:rPr lang="en-US" sz="3300" dirty="0" err="1"/>
              <a:t>ini</a:t>
            </a:r>
            <a:r>
              <a:rPr lang="en-US" sz="3300" dirty="0"/>
              <a:t> </a:t>
            </a:r>
            <a:r>
              <a:rPr lang="en-US" sz="3300" dirty="0" err="1"/>
              <a:t>terdapat</a:t>
            </a:r>
            <a:r>
              <a:rPr lang="en-US" sz="3300" dirty="0"/>
              <a:t> </a:t>
            </a:r>
            <a:r>
              <a:rPr lang="en-US" sz="3300" dirty="0" err="1"/>
              <a:t>suatu</a:t>
            </a:r>
            <a:r>
              <a:rPr lang="en-US" sz="3300" dirty="0"/>
              <a:t> </a:t>
            </a:r>
            <a:r>
              <a:rPr lang="en-US" sz="3300" dirty="0" err="1"/>
              <a:t>komponen</a:t>
            </a:r>
            <a:r>
              <a:rPr lang="en-US" sz="3300" dirty="0"/>
              <a:t> yang </a:t>
            </a:r>
            <a:r>
              <a:rPr lang="en-US" sz="3300" dirty="0" err="1"/>
              <a:t>digunakan</a:t>
            </a:r>
            <a:r>
              <a:rPr lang="en-US" sz="3300" dirty="0"/>
              <a:t> </a:t>
            </a:r>
            <a:r>
              <a:rPr lang="en-US" sz="3300" dirty="0" err="1"/>
              <a:t>sebagai</a:t>
            </a:r>
            <a:r>
              <a:rPr lang="en-US" sz="3300" dirty="0"/>
              <a:t> </a:t>
            </a:r>
            <a:r>
              <a:rPr lang="en-US" sz="3300" dirty="0" err="1"/>
              <a:t>penguat</a:t>
            </a:r>
            <a:r>
              <a:rPr lang="en-US" sz="3300" dirty="0"/>
              <a:t> </a:t>
            </a:r>
            <a:r>
              <a:rPr lang="en-US" sz="3300" dirty="0" err="1"/>
              <a:t>sinyal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tegangan</a:t>
            </a:r>
            <a:r>
              <a:rPr lang="en-US" sz="3300" dirty="0"/>
              <a:t> yang </a:t>
            </a:r>
            <a:r>
              <a:rPr lang="en-US" sz="3300" dirty="0" err="1"/>
              <a:t>dinamakan</a:t>
            </a:r>
            <a:r>
              <a:rPr lang="en-US" sz="3300" dirty="0"/>
              <a:t> op-amp. </a:t>
            </a:r>
            <a:r>
              <a:rPr lang="en-US" sz="3300" dirty="0" err="1"/>
              <a:t>Penguatan</a:t>
            </a:r>
            <a:r>
              <a:rPr lang="en-US" sz="3300" dirty="0"/>
              <a:t>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jenis</a:t>
            </a:r>
            <a:r>
              <a:rPr lang="en-US" sz="3300" dirty="0"/>
              <a:t> filter </a:t>
            </a:r>
            <a:r>
              <a:rPr lang="en-US" sz="3300" dirty="0" err="1"/>
              <a:t>ini</a:t>
            </a:r>
            <a:r>
              <a:rPr lang="en-US" sz="3300" dirty="0"/>
              <a:t> ≥ 1.</a:t>
            </a:r>
          </a:p>
          <a:p>
            <a:pPr lvl="0"/>
            <a:r>
              <a:rPr lang="en-US" sz="3300" dirty="0" err="1"/>
              <a:t>Komponen</a:t>
            </a:r>
            <a:r>
              <a:rPr lang="en-US" sz="3300" dirty="0"/>
              <a:t> </a:t>
            </a:r>
            <a:r>
              <a:rPr lang="en-US" sz="3300" dirty="0" err="1"/>
              <a:t>penyusunnya</a:t>
            </a:r>
            <a:r>
              <a:rPr lang="en-US" sz="3300" dirty="0"/>
              <a:t> : ohm-</a:t>
            </a:r>
            <a:r>
              <a:rPr lang="en-US" sz="3300" dirty="0" err="1"/>
              <a:t>Amp,kapasitor,dan</a:t>
            </a:r>
            <a:r>
              <a:rPr lang="en-US" sz="3300" dirty="0"/>
              <a:t> resistor. </a:t>
            </a:r>
          </a:p>
          <a:p>
            <a:pPr lvl="0"/>
            <a:r>
              <a:rPr lang="en-US" sz="3300" dirty="0" err="1"/>
              <a:t>Keuntungannya</a:t>
            </a:r>
            <a:r>
              <a:rPr lang="en-US" sz="3300" dirty="0"/>
              <a:t> : </a:t>
            </a:r>
            <a:r>
              <a:rPr lang="en-US" sz="3300" dirty="0" err="1"/>
              <a:t>ukurannya</a:t>
            </a:r>
            <a:r>
              <a:rPr lang="en-US" sz="3300" dirty="0"/>
              <a:t> yang </a:t>
            </a:r>
            <a:r>
              <a:rPr lang="en-US" sz="3300" dirty="0" err="1"/>
              <a:t>lebih</a:t>
            </a:r>
            <a:r>
              <a:rPr lang="en-US" sz="3300" dirty="0"/>
              <a:t> </a:t>
            </a:r>
            <a:r>
              <a:rPr lang="en-US" sz="3300" dirty="0" err="1"/>
              <a:t>kecil</a:t>
            </a:r>
            <a:r>
              <a:rPr lang="en-US" sz="3300" dirty="0"/>
              <a:t>, </a:t>
            </a:r>
            <a:r>
              <a:rPr lang="en-US" sz="3300" dirty="0" err="1"/>
              <a:t>ringan</a:t>
            </a:r>
            <a:r>
              <a:rPr lang="en-US" sz="3300" dirty="0"/>
              <a:t>, </a:t>
            </a:r>
            <a:r>
              <a:rPr lang="en-US" sz="3300" dirty="0" err="1"/>
              <a:t>lebih</a:t>
            </a:r>
            <a:r>
              <a:rPr lang="en-US" sz="3300" dirty="0"/>
              <a:t> </a:t>
            </a:r>
            <a:r>
              <a:rPr lang="en-US" sz="3300" dirty="0" err="1"/>
              <a:t>murah</a:t>
            </a:r>
            <a:r>
              <a:rPr lang="en-US" sz="3300" dirty="0"/>
              <a:t>,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lebih</a:t>
            </a:r>
            <a:r>
              <a:rPr lang="en-US" sz="3300" dirty="0"/>
              <a:t> </a:t>
            </a:r>
            <a:r>
              <a:rPr lang="en-US" sz="3300" dirty="0" err="1"/>
              <a:t>fleksibel</a:t>
            </a:r>
            <a:r>
              <a:rPr lang="en-US" sz="3300" dirty="0"/>
              <a:t>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perancangannya</a:t>
            </a:r>
            <a:r>
              <a:rPr lang="en-US" sz="3300" dirty="0"/>
              <a:t>. </a:t>
            </a:r>
          </a:p>
          <a:p>
            <a:pPr lvl="0"/>
            <a:r>
              <a:rPr lang="en-US" sz="3300" dirty="0" err="1"/>
              <a:t>Kekurangan</a:t>
            </a:r>
            <a:r>
              <a:rPr lang="en-US" sz="3300" dirty="0"/>
              <a:t> : </a:t>
            </a:r>
            <a:r>
              <a:rPr lang="en-US" sz="3300" dirty="0" err="1"/>
              <a:t>kebutuhan</a:t>
            </a:r>
            <a:r>
              <a:rPr lang="en-US" sz="3300" dirty="0"/>
              <a:t> </a:t>
            </a:r>
            <a:r>
              <a:rPr lang="en-US" sz="3300" dirty="0" err="1"/>
              <a:t>catu</a:t>
            </a:r>
            <a:r>
              <a:rPr lang="en-US" sz="3300" dirty="0"/>
              <a:t> </a:t>
            </a:r>
            <a:r>
              <a:rPr lang="en-US" sz="3300" dirty="0" err="1"/>
              <a:t>daya</a:t>
            </a:r>
            <a:r>
              <a:rPr lang="en-US" sz="3300" dirty="0"/>
              <a:t> </a:t>
            </a:r>
            <a:r>
              <a:rPr lang="en-US" sz="3300" dirty="0" err="1"/>
              <a:t>eksternal,lebih</a:t>
            </a:r>
            <a:r>
              <a:rPr lang="en-US" sz="3300" dirty="0"/>
              <a:t> </a:t>
            </a:r>
            <a:r>
              <a:rPr lang="en-US" sz="3300" dirty="0" err="1"/>
              <a:t>sensitif</a:t>
            </a:r>
            <a:r>
              <a:rPr lang="en-US" sz="3300" dirty="0"/>
              <a:t> </a:t>
            </a:r>
            <a:r>
              <a:rPr lang="en-US" sz="3300" dirty="0" err="1"/>
              <a:t>terhadap</a:t>
            </a:r>
            <a:r>
              <a:rPr lang="en-US" sz="3300" dirty="0"/>
              <a:t> </a:t>
            </a:r>
            <a:r>
              <a:rPr lang="en-US" sz="3300" dirty="0" err="1"/>
              <a:t>perubahan</a:t>
            </a:r>
            <a:r>
              <a:rPr lang="en-US" sz="3300" dirty="0"/>
              <a:t> </a:t>
            </a:r>
            <a:r>
              <a:rPr lang="en-US" sz="3300" dirty="0" err="1"/>
              <a:t>lingkungan,dan</a:t>
            </a:r>
            <a:r>
              <a:rPr lang="en-US" sz="3300" dirty="0"/>
              <a:t> </a:t>
            </a:r>
            <a:r>
              <a:rPr lang="en-US" sz="3300" dirty="0" err="1"/>
              <a:t>frekuensi</a:t>
            </a:r>
            <a:r>
              <a:rPr lang="en-US" sz="3300" dirty="0"/>
              <a:t> </a:t>
            </a:r>
            <a:r>
              <a:rPr lang="en-US" sz="3300" dirty="0" err="1"/>
              <a:t>kerja</a:t>
            </a:r>
            <a:r>
              <a:rPr lang="en-US" sz="3300" dirty="0"/>
              <a:t> yang </a:t>
            </a:r>
            <a:r>
              <a:rPr lang="en-US" sz="3300" dirty="0" err="1"/>
              <a:t>sangat</a:t>
            </a:r>
            <a:r>
              <a:rPr lang="en-US" sz="3300" dirty="0"/>
              <a:t> </a:t>
            </a:r>
            <a:r>
              <a:rPr lang="en-US" sz="3300" dirty="0" err="1"/>
              <a:t>dipengaruhi</a:t>
            </a:r>
            <a:r>
              <a:rPr lang="en-US" sz="3300" dirty="0"/>
              <a:t> </a:t>
            </a:r>
            <a:r>
              <a:rPr lang="en-US" sz="3300" dirty="0" err="1"/>
              <a:t>oleh</a:t>
            </a:r>
            <a:r>
              <a:rPr lang="en-US" sz="3300" dirty="0"/>
              <a:t> </a:t>
            </a:r>
            <a:r>
              <a:rPr lang="en-US" sz="3300" dirty="0" err="1"/>
              <a:t>karakteristik</a:t>
            </a:r>
            <a:r>
              <a:rPr lang="en-US" sz="3300" dirty="0"/>
              <a:t> </a:t>
            </a:r>
            <a:r>
              <a:rPr lang="en-US" sz="3300" dirty="0" err="1"/>
              <a:t>komponen</a:t>
            </a:r>
            <a:r>
              <a:rPr lang="en-US" sz="3300" dirty="0"/>
              <a:t> </a:t>
            </a:r>
            <a:r>
              <a:rPr lang="en-US" sz="3300" dirty="0" err="1"/>
              <a:t>aktifnya</a:t>
            </a:r>
            <a:r>
              <a:rPr lang="en-US" sz="3300" dirty="0"/>
              <a:t>.</a:t>
            </a:r>
          </a:p>
          <a:p>
            <a:pPr lvl="0"/>
            <a:r>
              <a:rPr lang="en-US" sz="3300" dirty="0" err="1"/>
              <a:t>Sedangkan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b="1" dirty="0"/>
              <a:t>filter </a:t>
            </a:r>
            <a:r>
              <a:rPr lang="en-US" sz="3300" b="1" dirty="0" err="1"/>
              <a:t>pasif</a:t>
            </a:r>
            <a:r>
              <a:rPr lang="en-US" sz="3300" b="1" dirty="0"/>
              <a:t> </a:t>
            </a:r>
            <a:r>
              <a:rPr lang="en-US" sz="3300" dirty="0" err="1"/>
              <a:t>umumnya</a:t>
            </a:r>
            <a:r>
              <a:rPr lang="en-US" sz="3300" dirty="0"/>
              <a:t> </a:t>
            </a:r>
            <a:r>
              <a:rPr lang="en-US" sz="3300" dirty="0" err="1"/>
              <a:t>hanya</a:t>
            </a:r>
            <a:r>
              <a:rPr lang="en-US" sz="3300" dirty="0"/>
              <a:t> </a:t>
            </a:r>
            <a:r>
              <a:rPr lang="en-US" sz="3300" dirty="0" err="1"/>
              <a:t>menggunakan</a:t>
            </a:r>
            <a:r>
              <a:rPr lang="en-US" sz="3300" dirty="0"/>
              <a:t> R,C </a:t>
            </a:r>
            <a:r>
              <a:rPr lang="en-US" sz="3300" dirty="0" err="1"/>
              <a:t>atau</a:t>
            </a:r>
            <a:r>
              <a:rPr lang="en-US" sz="3300" dirty="0"/>
              <a:t> L,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  <a:r>
              <a:rPr lang="en-US" sz="3300" dirty="0" err="1"/>
              <a:t>kualitas</a:t>
            </a:r>
            <a:r>
              <a:rPr lang="en-US" sz="3300" dirty="0"/>
              <a:t> filter </a:t>
            </a:r>
            <a:r>
              <a:rPr lang="en-US" sz="3300" dirty="0" err="1"/>
              <a:t>kurang</a:t>
            </a:r>
            <a:r>
              <a:rPr lang="en-US" sz="3300" dirty="0"/>
              <a:t> </a:t>
            </a:r>
            <a:r>
              <a:rPr lang="en-US" sz="3300" dirty="0" err="1"/>
              <a:t>baik</a:t>
            </a:r>
            <a:r>
              <a:rPr lang="en-US" sz="3300" dirty="0"/>
              <a:t>,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bahkan</a:t>
            </a:r>
            <a:r>
              <a:rPr lang="en-US" sz="3300" dirty="0"/>
              <a:t> </a:t>
            </a:r>
            <a:r>
              <a:rPr lang="en-US" sz="3300" dirty="0" err="1"/>
              <a:t>masih</a:t>
            </a:r>
            <a:r>
              <a:rPr lang="en-US" sz="3300" dirty="0"/>
              <a:t> </a:t>
            </a:r>
            <a:r>
              <a:rPr lang="en-US" sz="3300" dirty="0" err="1"/>
              <a:t>mengandung</a:t>
            </a:r>
            <a:r>
              <a:rPr lang="en-US" sz="3300" dirty="0"/>
              <a:t> noise, </a:t>
            </a:r>
            <a:r>
              <a:rPr lang="en-US" sz="3300" dirty="0" err="1"/>
              <a:t>hal</a:t>
            </a:r>
            <a:r>
              <a:rPr lang="en-US" sz="3300" dirty="0"/>
              <a:t> </a:t>
            </a:r>
            <a:r>
              <a:rPr lang="en-US" sz="3300" dirty="0" err="1"/>
              <a:t>ini</a:t>
            </a:r>
            <a:r>
              <a:rPr lang="en-US" sz="3300" dirty="0"/>
              <a:t> </a:t>
            </a:r>
            <a:r>
              <a:rPr lang="en-US" sz="3300" dirty="0" err="1"/>
              <a:t>disebabkan</a:t>
            </a:r>
            <a:r>
              <a:rPr lang="en-US" sz="3300" dirty="0"/>
              <a:t> </a:t>
            </a:r>
            <a:r>
              <a:rPr lang="en-US" sz="3300" dirty="0" err="1"/>
              <a:t>karena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ada</a:t>
            </a:r>
            <a:r>
              <a:rPr lang="en-US" sz="3300" dirty="0"/>
              <a:t> </a:t>
            </a:r>
            <a:r>
              <a:rPr lang="en-US" sz="3300" dirty="0" err="1"/>
              <a:t>komponen</a:t>
            </a:r>
            <a:r>
              <a:rPr lang="en-US" sz="3300" dirty="0"/>
              <a:t> </a:t>
            </a:r>
            <a:r>
              <a:rPr lang="en-US" sz="3300" dirty="0" err="1"/>
              <a:t>penguat</a:t>
            </a:r>
            <a:r>
              <a:rPr lang="en-US" sz="3300" dirty="0"/>
              <a:t> op-amp,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  <a:r>
              <a:rPr lang="en-US" sz="3300" dirty="0" err="1"/>
              <a:t>penguatan</a:t>
            </a:r>
            <a:r>
              <a:rPr lang="en-US" sz="3300" dirty="0"/>
              <a:t> </a:t>
            </a:r>
            <a:r>
              <a:rPr lang="en-US" sz="3300" dirty="0" err="1"/>
              <a:t>untuk</a:t>
            </a:r>
            <a:r>
              <a:rPr lang="en-US" sz="3300" dirty="0"/>
              <a:t> filter </a:t>
            </a:r>
            <a:r>
              <a:rPr lang="en-US" sz="3300" dirty="0" err="1"/>
              <a:t>jenis</a:t>
            </a:r>
            <a:r>
              <a:rPr lang="en-US" sz="3300" dirty="0"/>
              <a:t> </a:t>
            </a:r>
            <a:r>
              <a:rPr lang="en-US" sz="3300" dirty="0" err="1"/>
              <a:t>ini</a:t>
            </a:r>
            <a:r>
              <a:rPr lang="en-US" sz="3300" dirty="0"/>
              <a:t> ≤ 1.  </a:t>
            </a:r>
          </a:p>
          <a:p>
            <a:pPr lvl="0"/>
            <a:r>
              <a:rPr lang="en-US" sz="3300" dirty="0" err="1"/>
              <a:t>Komponen</a:t>
            </a:r>
            <a:r>
              <a:rPr lang="en-US" sz="3300" dirty="0"/>
              <a:t> </a:t>
            </a:r>
            <a:r>
              <a:rPr lang="en-US" sz="3300" dirty="0" err="1"/>
              <a:t>penyusunnya</a:t>
            </a:r>
            <a:r>
              <a:rPr lang="en-US" sz="3300" dirty="0"/>
              <a:t> : </a:t>
            </a:r>
            <a:r>
              <a:rPr lang="en-US" sz="3300" dirty="0" err="1"/>
              <a:t>induktor,kapasitor,dan</a:t>
            </a:r>
            <a:r>
              <a:rPr lang="en-US" sz="3300" dirty="0"/>
              <a:t> resistor. </a:t>
            </a:r>
          </a:p>
          <a:p>
            <a:pPr lvl="0"/>
            <a:r>
              <a:rPr lang="en-US" sz="3300" dirty="0" err="1"/>
              <a:t>Kelebihan</a:t>
            </a:r>
            <a:r>
              <a:rPr lang="en-US" sz="3300" dirty="0"/>
              <a:t> :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dipergunakan</a:t>
            </a:r>
            <a:r>
              <a:rPr lang="en-US" sz="3300" dirty="0"/>
              <a:t>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frekuensi</a:t>
            </a:r>
            <a:r>
              <a:rPr lang="en-US" sz="3300" dirty="0"/>
              <a:t> </a:t>
            </a:r>
            <a:r>
              <a:rPr lang="en-US" sz="3300" dirty="0" err="1"/>
              <a:t>tinggi</a:t>
            </a:r>
            <a:r>
              <a:rPr lang="en-US" sz="3300" dirty="0"/>
              <a:t>. </a:t>
            </a:r>
          </a:p>
          <a:p>
            <a:pPr lvl="0"/>
            <a:r>
              <a:rPr lang="en-US" sz="3300" dirty="0" err="1"/>
              <a:t>Kekurangan</a:t>
            </a:r>
            <a:r>
              <a:rPr lang="en-US" sz="3300" dirty="0"/>
              <a:t> : </a:t>
            </a:r>
            <a:r>
              <a:rPr lang="en-US" sz="3300" dirty="0" err="1"/>
              <a:t>dimensi</a:t>
            </a:r>
            <a:r>
              <a:rPr lang="en-US" sz="3300" dirty="0"/>
              <a:t> </a:t>
            </a:r>
            <a:r>
              <a:rPr lang="en-US" sz="3300" dirty="0" err="1"/>
              <a:t>lebih</a:t>
            </a:r>
            <a:r>
              <a:rPr lang="en-US" sz="3300" dirty="0"/>
              <a:t> </a:t>
            </a:r>
            <a:r>
              <a:rPr lang="en-US" sz="3300" dirty="0" err="1"/>
              <a:t>besar</a:t>
            </a:r>
            <a:r>
              <a:rPr lang="en-US" sz="3300" dirty="0"/>
              <a:t> </a:t>
            </a:r>
            <a:r>
              <a:rPr lang="en-US" sz="3300" dirty="0" err="1"/>
              <a:t>daripada</a:t>
            </a:r>
            <a:r>
              <a:rPr lang="en-US" sz="3300" dirty="0"/>
              <a:t> filter </a:t>
            </a:r>
            <a:r>
              <a:rPr lang="en-US" sz="3300" dirty="0" err="1"/>
              <a:t>aktif</a:t>
            </a:r>
            <a:r>
              <a:rPr lang="en-US" sz="33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Kurva</a:t>
            </a:r>
            <a:r>
              <a:rPr lang="en-US" b="1" u="sng" dirty="0"/>
              <a:t> </a:t>
            </a:r>
            <a:r>
              <a:rPr lang="en-US" b="1" u="sng" dirty="0" err="1"/>
              <a:t>respon</a:t>
            </a:r>
            <a:r>
              <a:rPr lang="en-US" b="1" u="sng" dirty="0"/>
              <a:t> filter </a:t>
            </a:r>
            <a:r>
              <a:rPr lang="en-US" b="1" u="sng" dirty="0" smtClean="0"/>
              <a:t>ideal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Gambar</a:t>
            </a:r>
            <a:r>
              <a:rPr lang="en-US" dirty="0" smtClean="0"/>
              <a:t> 1.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Filter Ideal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3152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926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Filter </a:t>
            </a:r>
            <a:r>
              <a:rPr lang="en-US" dirty="0" err="1" smtClean="0"/>
              <a:t>Pasif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Pasif</a:t>
            </a:r>
            <a:r>
              <a:rPr lang="en-US" b="1" dirty="0" smtClean="0"/>
              <a:t> Low </a:t>
            </a:r>
            <a:r>
              <a:rPr lang="en-US" b="1" dirty="0"/>
              <a:t>Pass Filter (LPF) </a:t>
            </a:r>
            <a:r>
              <a:rPr lang="en-US" b="1" dirty="0" err="1"/>
              <a:t>atau</a:t>
            </a:r>
            <a:r>
              <a:rPr lang="en-US" b="1" dirty="0"/>
              <a:t> RC Integrator </a:t>
            </a:r>
          </a:p>
          <a:p>
            <a:pPr lvl="0"/>
            <a:r>
              <a:rPr lang="en-US" sz="2000" dirty="0"/>
              <a:t>Filter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melewatkan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menahan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 lvl="0"/>
            <a:r>
              <a:rPr lang="en-US" sz="2000" dirty="0"/>
              <a:t>LPF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kapasitor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resistor yang </a:t>
            </a:r>
            <a:r>
              <a:rPr lang="en-US" sz="2000" dirty="0" err="1"/>
              <a:t>dipasang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seri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2</a:t>
            </a:r>
            <a:r>
              <a:rPr lang="en-US" sz="2000" dirty="0" smtClean="0"/>
              <a:t>.</a:t>
            </a:r>
          </a:p>
          <a:p>
            <a:pPr lvl="0"/>
            <a:endParaRPr lang="en-US" sz="2400" dirty="0"/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endParaRPr lang="en-US" sz="2400" dirty="0" smtClean="0"/>
          </a:p>
          <a:p>
            <a:pPr marL="0" lvl="0" indent="0" algn="ctr">
              <a:buNone/>
            </a:pPr>
            <a:r>
              <a:rPr lang="en-US" sz="2400" dirty="0" err="1" smtClean="0"/>
              <a:t>Gambar</a:t>
            </a:r>
            <a:r>
              <a:rPr lang="en-US" sz="2400" dirty="0" smtClean="0"/>
              <a:t> 2.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LPF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1400"/>
            <a:ext cx="3810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77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lvl="0"/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kapasitor</a:t>
            </a:r>
            <a:r>
              <a:rPr lang="en-US" sz="2200" dirty="0"/>
              <a:t>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reaktansi</a:t>
            </a:r>
            <a:r>
              <a:rPr lang="en-US" sz="2200" dirty="0"/>
              <a:t> </a:t>
            </a:r>
            <a:r>
              <a:rPr lang="en-US" sz="2200" dirty="0" err="1"/>
              <a:t>kapasitif</a:t>
            </a:r>
            <a:r>
              <a:rPr lang="en-US" sz="2200" dirty="0"/>
              <a:t> yang </a:t>
            </a:r>
            <a:r>
              <a:rPr lang="en-US" sz="2200" dirty="0" err="1"/>
              <a:t>dilambangkan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simbol</a:t>
            </a:r>
            <a:r>
              <a:rPr lang="en-US" sz="2200" dirty="0"/>
              <a:t> X</a:t>
            </a:r>
            <a:r>
              <a:rPr lang="en-US" sz="2200" baseline="-25000" dirty="0"/>
              <a:t>C</a:t>
            </a:r>
            <a:endParaRPr lang="en-US" sz="2200" dirty="0"/>
          </a:p>
          <a:p>
            <a:pPr lvl="0"/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reaktansi</a:t>
            </a:r>
            <a:r>
              <a:rPr lang="en-US" sz="2200" dirty="0"/>
              <a:t> </a:t>
            </a:r>
            <a:r>
              <a:rPr lang="en-US" sz="2200" dirty="0" err="1"/>
              <a:t>kapasitif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rangkaian</a:t>
            </a:r>
            <a:r>
              <a:rPr lang="en-US" sz="2200" dirty="0"/>
              <a:t> AC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dihitung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rumus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200" baseline="-25000" dirty="0" smtClean="0"/>
              <a:t>			                        ;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</a:t>
            </a:r>
            <a:r>
              <a:rPr lang="en-US" sz="2200" dirty="0"/>
              <a:t>X</a:t>
            </a:r>
            <a:r>
              <a:rPr lang="en-US" sz="2200" baseline="-25000" dirty="0"/>
              <a:t>C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Ohm (Ω)</a:t>
            </a:r>
          </a:p>
          <a:p>
            <a:pPr lvl="0"/>
            <a:r>
              <a:rPr lang="en-US" sz="2200" dirty="0" err="1"/>
              <a:t>Reaktansi</a:t>
            </a:r>
            <a:r>
              <a:rPr lang="en-US" sz="2200" dirty="0"/>
              <a:t> </a:t>
            </a:r>
            <a:r>
              <a:rPr lang="en-US" sz="2200" dirty="0" err="1"/>
              <a:t>kapasitif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kapasitor</a:t>
            </a:r>
            <a:r>
              <a:rPr lang="en-US" sz="2200" dirty="0"/>
              <a:t> </a:t>
            </a:r>
            <a:r>
              <a:rPr lang="en-US" sz="2200" dirty="0" err="1"/>
              <a:t>berbanding</a:t>
            </a:r>
            <a:r>
              <a:rPr lang="en-US" sz="2200" dirty="0"/>
              <a:t> </a:t>
            </a:r>
            <a:r>
              <a:rPr lang="en-US" sz="2200" dirty="0" err="1"/>
              <a:t>terbalik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frekuensi</a:t>
            </a:r>
            <a:r>
              <a:rPr lang="en-US" sz="2200" dirty="0"/>
              <a:t>. </a:t>
            </a:r>
          </a:p>
          <a:p>
            <a:pPr lvl="0"/>
            <a:r>
              <a:rPr lang="en-US" sz="2200" dirty="0" err="1"/>
              <a:t>Perlawanan</a:t>
            </a:r>
            <a:r>
              <a:rPr lang="en-US" sz="2200" dirty="0"/>
              <a:t> </a:t>
            </a:r>
            <a:r>
              <a:rPr lang="en-US" sz="2200" dirty="0" err="1"/>
              <a:t>aliran</a:t>
            </a:r>
            <a:r>
              <a:rPr lang="en-US" sz="2200" dirty="0"/>
              <a:t> </a:t>
            </a:r>
            <a:r>
              <a:rPr lang="en-US" sz="2200" dirty="0" err="1"/>
              <a:t>arus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rangkaian</a:t>
            </a:r>
            <a:r>
              <a:rPr lang="en-US" sz="2200" dirty="0"/>
              <a:t> AC </a:t>
            </a:r>
            <a:r>
              <a:rPr lang="en-US" sz="2200" dirty="0" err="1"/>
              <a:t>dinamakan</a:t>
            </a:r>
            <a:r>
              <a:rPr lang="en-US" sz="2200" dirty="0"/>
              <a:t> </a:t>
            </a:r>
            <a:r>
              <a:rPr lang="en-US" sz="2200" dirty="0" err="1"/>
              <a:t>impedansi</a:t>
            </a:r>
            <a:r>
              <a:rPr lang="en-US" sz="2200" dirty="0"/>
              <a:t> </a:t>
            </a:r>
            <a:r>
              <a:rPr lang="en-US" sz="2200" dirty="0" err="1"/>
              <a:t>disimbolkan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symbol Z. </a:t>
            </a:r>
          </a:p>
          <a:p>
            <a:pPr lvl="0"/>
            <a:r>
              <a:rPr lang="en-US" sz="2200" dirty="0" err="1"/>
              <a:t>Impedansi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b="1" dirty="0" err="1"/>
              <a:t>pengganti</a:t>
            </a:r>
            <a:r>
              <a:rPr lang="en-US" sz="2200" b="1" dirty="0"/>
              <a:t> </a:t>
            </a:r>
            <a:r>
              <a:rPr lang="en-US" sz="2200" b="1" dirty="0" err="1"/>
              <a:t>rangkaian</a:t>
            </a:r>
            <a:r>
              <a:rPr lang="en-US" sz="2200" b="1" dirty="0"/>
              <a:t> </a:t>
            </a:r>
            <a:r>
              <a:rPr lang="en-US" sz="2200" b="1" dirty="0" err="1"/>
              <a:t>seri</a:t>
            </a:r>
            <a:r>
              <a:rPr lang="en-US" sz="2200" b="1" dirty="0"/>
              <a:t> </a:t>
            </a:r>
            <a:r>
              <a:rPr lang="en-US" sz="2200" b="1" dirty="0" err="1"/>
              <a:t>antara</a:t>
            </a:r>
            <a:r>
              <a:rPr lang="en-US" sz="2200" b="1" dirty="0"/>
              <a:t> </a:t>
            </a:r>
            <a:r>
              <a:rPr lang="en-US" sz="2200" b="1" dirty="0" err="1"/>
              <a:t>kapsitor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resistor</a:t>
            </a:r>
            <a:r>
              <a:rPr lang="en-US" sz="2200" dirty="0"/>
              <a:t> yang </a:t>
            </a:r>
            <a:r>
              <a:rPr lang="en-US" sz="2200" dirty="0" err="1"/>
              <a:t>dihubungkan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seri</a:t>
            </a:r>
            <a:r>
              <a:rPr lang="en-US" sz="2200" dirty="0"/>
              <a:t>. Dan </a:t>
            </a:r>
            <a:r>
              <a:rPr lang="en-US" sz="2200" dirty="0" err="1"/>
              <a:t>dirumuskan</a:t>
            </a:r>
            <a:r>
              <a:rPr lang="en-US" sz="2200" dirty="0"/>
              <a:t> :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6921"/>
            <a:ext cx="990600" cy="53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491364"/>
              </p:ext>
            </p:extLst>
          </p:nvPr>
        </p:nvGraphicFramePr>
        <p:xfrm>
          <a:off x="2743199" y="5867400"/>
          <a:ext cx="147483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4" imgW="952087" imgH="291973" progId="Equation.DSMT4">
                  <p:embed/>
                </p:oleObj>
              </mc:Choice>
              <mc:Fallback>
                <p:oleObj r:id="rId4" imgW="952087" imgH="29197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199" y="5867400"/>
                        <a:ext cx="1474839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72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467600" cy="481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47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rangkaian</a:t>
            </a:r>
            <a:r>
              <a:rPr lang="en-US" sz="2800" dirty="0"/>
              <a:t> Low Pass Filter (LPF)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resistor R=4K7Ω yang </a:t>
            </a:r>
            <a:r>
              <a:rPr lang="en-US" sz="2800" dirty="0" err="1"/>
              <a:t>dipasang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kapasitor</a:t>
            </a:r>
            <a:r>
              <a:rPr lang="en-US" sz="2800" dirty="0"/>
              <a:t> C=47nF yang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input sinusoidal AC Vin=10V. </a:t>
            </a:r>
            <a:r>
              <a:rPr lang="en-US" sz="2800" dirty="0" err="1"/>
              <a:t>hitunglah</a:t>
            </a:r>
            <a:r>
              <a:rPr lang="en-US" sz="2800" dirty="0"/>
              <a:t> </a:t>
            </a:r>
            <a:r>
              <a:rPr lang="en-US" sz="2800" dirty="0" err="1"/>
              <a:t>tegangan</a:t>
            </a:r>
            <a:r>
              <a:rPr lang="en-US" sz="2800" dirty="0"/>
              <a:t> </a:t>
            </a:r>
            <a:r>
              <a:rPr lang="en-US" sz="2800" dirty="0" err="1"/>
              <a:t>keluaran</a:t>
            </a:r>
            <a:r>
              <a:rPr lang="en-US" sz="2800" dirty="0"/>
              <a:t> (</a:t>
            </a:r>
            <a:r>
              <a:rPr lang="en-US" sz="2800" dirty="0" err="1"/>
              <a:t>Vout</a:t>
            </a:r>
            <a:r>
              <a:rPr lang="en-US" sz="2800" dirty="0"/>
              <a:t>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r>
              <a:rPr lang="en-US" sz="2800" dirty="0"/>
              <a:t> 100Hz </a:t>
            </a:r>
            <a:r>
              <a:rPr lang="en-US" sz="2800" dirty="0" err="1"/>
              <a:t>dan</a:t>
            </a:r>
            <a:r>
              <a:rPr lang="en-US" sz="2800" dirty="0"/>
              <a:t> 10.000Hz (10KHz)?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614948"/>
            <a:ext cx="4267199" cy="409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43100"/>
            <a:ext cx="4238625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2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766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Median</vt:lpstr>
      <vt:lpstr>Equation.DSMT4</vt:lpstr>
      <vt:lpstr>FILTER AKTIF</vt:lpstr>
      <vt:lpstr>Filter</vt:lpstr>
      <vt:lpstr>Jenis- Jenis Filter</vt:lpstr>
      <vt:lpstr>Kurva respon filter ideal</vt:lpstr>
      <vt:lpstr>Jenis-Jenis Filter Pasif</vt:lpstr>
      <vt:lpstr>PowerPoint Presentation</vt:lpstr>
      <vt:lpstr>PowerPoint Presentation</vt:lpstr>
      <vt:lpstr>Contoh 1</vt:lpstr>
      <vt:lpstr>Penyelesaian</vt:lpstr>
      <vt:lpstr>PowerPoint Presentation</vt:lpstr>
      <vt:lpstr>Jenis-Jenis Filter Pasif</vt:lpstr>
      <vt:lpstr>PowerPoint Presentation</vt:lpstr>
      <vt:lpstr>Contoh 2</vt:lpstr>
      <vt:lpstr>Jenis-Jenis Filter Pasif</vt:lpstr>
      <vt:lpstr>Jenis-Jenis Filter Aktif</vt:lpstr>
      <vt:lpstr>PowerPoint Presentation</vt:lpstr>
      <vt:lpstr>Penguatan low pass filter tingkat pertama</vt:lpstr>
      <vt:lpstr>Penguatan low pass filter tingkat ke-dua</vt:lpstr>
      <vt:lpstr>PowerPoint Presentation</vt:lpstr>
      <vt:lpstr>Jenis-Jenis Filter Aktif</vt:lpstr>
      <vt:lpstr>PowerPoint Presentation</vt:lpstr>
      <vt:lpstr>PowerPoint Presentation</vt:lpstr>
      <vt:lpstr>Jenis-Jenis Filter Aktif</vt:lpstr>
      <vt:lpstr>Jenis-Jenis Filter Aktif</vt:lpstr>
      <vt:lpstr>Penerapan Filter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FILTER AKTIF</dc:title>
  <dc:creator>Admin</dc:creator>
  <cp:lastModifiedBy>Admin</cp:lastModifiedBy>
  <cp:revision>12</cp:revision>
  <cp:lastPrinted>2012-02-27T11:18:07Z</cp:lastPrinted>
  <dcterms:created xsi:type="dcterms:W3CDTF">2012-02-27T10:42:59Z</dcterms:created>
  <dcterms:modified xsi:type="dcterms:W3CDTF">2012-02-27T11:39:54Z</dcterms:modified>
</cp:coreProperties>
</file>