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47"/>
  </p:notesMasterIdLst>
  <p:sldIdLst>
    <p:sldId id="256" r:id="rId2"/>
    <p:sldId id="300" r:id="rId3"/>
    <p:sldId id="303" r:id="rId4"/>
    <p:sldId id="258" r:id="rId5"/>
    <p:sldId id="299" r:id="rId6"/>
    <p:sldId id="257"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4" r:id="rId21"/>
    <p:sldId id="302" r:id="rId22"/>
    <p:sldId id="272"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52"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1715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8E050C-24BA-4E35-B54F-B3C47DAEA7FE}" type="datetimeFigureOut">
              <a:rPr lang="en-US" smtClean="0"/>
              <a:t>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BFEBDD-14E2-4ED1-A96E-FDB53867416C}" type="slidenum">
              <a:rPr lang="en-US" smtClean="0"/>
              <a:t>‹#›</a:t>
            </a:fld>
            <a:endParaRPr lang="en-US"/>
          </a:p>
        </p:txBody>
      </p:sp>
    </p:spTree>
    <p:extLst>
      <p:ext uri="{BB962C8B-B14F-4D97-AF65-F5344CB8AC3E}">
        <p14:creationId xmlns:p14="http://schemas.microsoft.com/office/powerpoint/2010/main" val="2461581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78D9B2-F000-4C96-956E-884FE59ECAAD}" type="slidenum">
              <a:rPr lang="en-US">
                <a:latin typeface="Times New Roman" pitchFamily="18" charset="0"/>
              </a:rPr>
              <a:pPr/>
              <a:t>21</a:t>
            </a:fld>
            <a:endParaRPr lang="en-US">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AF12250-22CC-4E46-8825-DD7AA6D2EEB4}" type="datetime1">
              <a:rPr lang="en-US" smtClean="0"/>
              <a:t>3/1/2012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smtClean="0"/>
              <a:t>RINALDI MUNIR, Matematika Diskrit</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D540A70-5B3F-43D8-8371-FC613AF6C5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4CD73A-8335-45B5-98E6-AEE0AE2BEE99}" type="datetime1">
              <a:rPr lang="en-US" smtClean="0"/>
              <a:t>3/1/2012</a:t>
            </a:fld>
            <a:endParaRPr lang="en-US"/>
          </a:p>
        </p:txBody>
      </p:sp>
      <p:sp>
        <p:nvSpPr>
          <p:cNvPr id="5" name="Footer Placeholder 4"/>
          <p:cNvSpPr>
            <a:spLocks noGrp="1"/>
          </p:cNvSpPr>
          <p:nvPr>
            <p:ph type="ftr" sz="quarter" idx="11"/>
          </p:nvPr>
        </p:nvSpPr>
        <p:spPr/>
        <p:txBody>
          <a:bodyPr/>
          <a:lstStyle>
            <a:extLst/>
          </a:lstStyle>
          <a:p>
            <a:r>
              <a:rPr lang="en-US" smtClean="0"/>
              <a:t>RINALDI MUNIR, Matematika Diskrit</a:t>
            </a:r>
            <a:endParaRPr lang="en-US"/>
          </a:p>
        </p:txBody>
      </p:sp>
      <p:sp>
        <p:nvSpPr>
          <p:cNvPr id="6" name="Slide Number Placeholder 5"/>
          <p:cNvSpPr>
            <a:spLocks noGrp="1"/>
          </p:cNvSpPr>
          <p:nvPr>
            <p:ph type="sldNum" sz="quarter" idx="12"/>
          </p:nvPr>
        </p:nvSpPr>
        <p:spPr/>
        <p:txBody>
          <a:bodyPr/>
          <a:lstStyle>
            <a:extLst/>
          </a:lstStyle>
          <a:p>
            <a:fld id="{3D540A70-5B3F-43D8-8371-FC613AF6C5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645BC90-E7D8-4D63-85FF-740D874CAEEB}" type="datetime1">
              <a:rPr lang="en-US" smtClean="0"/>
              <a:t>3/1/2012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smtClean="0"/>
              <a:t>RINALDI MUNIR, Matematika Diskrit</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D540A70-5B3F-43D8-8371-FC613AF6C55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rtlCol="0">
            <a:normAutofit/>
          </a:bodyPr>
          <a:lstStyle/>
          <a:p>
            <a:pPr lvl="0"/>
            <a:endParaRPr lang="en-US" noProof="0" smtClean="0"/>
          </a:p>
        </p:txBody>
      </p:sp>
      <p:sp>
        <p:nvSpPr>
          <p:cNvPr id="4" name="Date Placeholder 3"/>
          <p:cNvSpPr>
            <a:spLocks noGrp="1"/>
          </p:cNvSpPr>
          <p:nvPr>
            <p:ph type="dt" sz="half" idx="10"/>
          </p:nvPr>
        </p:nvSpPr>
        <p:spPr>
          <a:xfrm>
            <a:off x="457200" y="6248400"/>
            <a:ext cx="2133600" cy="457200"/>
          </a:xfrm>
        </p:spPr>
        <p:txBody>
          <a:bodyPr/>
          <a:lstStyle>
            <a:lvl1pPr>
              <a:defRPr smtClean="0"/>
            </a:lvl1pPr>
          </a:lstStyle>
          <a:p>
            <a:pPr>
              <a:defRPr/>
            </a:pPr>
            <a:fld id="{CE53F3CE-CCB0-41BE-A5DB-3A49E507CCF7}" type="datetime1">
              <a:rPr lang="en-US"/>
              <a:pPr>
                <a:defRPr/>
              </a:pPr>
              <a:t>3/1/2012</a:t>
            </a:fld>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smtClean="0"/>
            </a:lvl1pPr>
          </a:lstStyle>
          <a:p>
            <a:pPr>
              <a:defRPr/>
            </a:pPr>
            <a:r>
              <a:rPr lang="en-US"/>
              <a:t>Kuliah 1 Logika</a:t>
            </a:r>
          </a:p>
        </p:txBody>
      </p:sp>
      <p:sp>
        <p:nvSpPr>
          <p:cNvPr id="6" name="Slide Number Placeholder 5"/>
          <p:cNvSpPr>
            <a:spLocks noGrp="1"/>
          </p:cNvSpPr>
          <p:nvPr>
            <p:ph type="sldNum" sz="quarter" idx="12"/>
          </p:nvPr>
        </p:nvSpPr>
        <p:spPr>
          <a:xfrm>
            <a:off x="6553200" y="6248400"/>
            <a:ext cx="2133600" cy="457200"/>
          </a:xfrm>
        </p:spPr>
        <p:txBody>
          <a:bodyPr/>
          <a:lstStyle>
            <a:lvl1pPr>
              <a:defRPr smtClean="0"/>
            </a:lvl1pPr>
          </a:lstStyle>
          <a:p>
            <a:pPr>
              <a:defRPr/>
            </a:pPr>
            <a:fld id="{2A77107B-E8E9-4B98-8ADB-7A12FE67C296}" type="slidenum">
              <a:rPr lang="en-US"/>
              <a:pPr>
                <a:defRPr/>
              </a:pPr>
              <a:t>‹#›</a:t>
            </a:fld>
            <a:endParaRPr lang="en-US"/>
          </a:p>
        </p:txBody>
      </p:sp>
    </p:spTree>
    <p:extLst>
      <p:ext uri="{BB962C8B-B14F-4D97-AF65-F5344CB8AC3E}">
        <p14:creationId xmlns:p14="http://schemas.microsoft.com/office/powerpoint/2010/main" val="159980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5AF346-B5CB-4FAF-92B9-E3FDBDE87DCB}" type="datetime1">
              <a:rPr lang="en-US" smtClean="0"/>
              <a:t>3/1/2012</a:t>
            </a:fld>
            <a:endParaRPr lang="en-US"/>
          </a:p>
        </p:txBody>
      </p:sp>
      <p:sp>
        <p:nvSpPr>
          <p:cNvPr id="5" name="Footer Placeholder 4"/>
          <p:cNvSpPr>
            <a:spLocks noGrp="1"/>
          </p:cNvSpPr>
          <p:nvPr>
            <p:ph type="ftr" sz="quarter" idx="11"/>
          </p:nvPr>
        </p:nvSpPr>
        <p:spPr/>
        <p:txBody>
          <a:bodyPr/>
          <a:lstStyle>
            <a:extLst/>
          </a:lstStyle>
          <a:p>
            <a:r>
              <a:rPr lang="en-US" smtClean="0"/>
              <a:t>RINALDI MUNIR, Matematika Diskrit</a:t>
            </a:r>
            <a:endParaRPr lang="en-US"/>
          </a:p>
        </p:txBody>
      </p:sp>
      <p:sp>
        <p:nvSpPr>
          <p:cNvPr id="6" name="Slide Number Placeholder 5"/>
          <p:cNvSpPr>
            <a:spLocks noGrp="1"/>
          </p:cNvSpPr>
          <p:nvPr>
            <p:ph type="sldNum" sz="quarter" idx="12"/>
          </p:nvPr>
        </p:nvSpPr>
        <p:spPr/>
        <p:txBody>
          <a:bodyPr/>
          <a:lstStyle>
            <a:extLst/>
          </a:lstStyle>
          <a:p>
            <a:fld id="{3D540A70-5B3F-43D8-8371-FC613AF6C5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445F0EF-446D-4CE5-B6AC-32AB6FDB1D4D}" type="datetime1">
              <a:rPr lang="en-US" smtClean="0"/>
              <a:t>3/1/2012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smtClean="0"/>
              <a:t>RINALDI MUNIR, Matematika Diskrit</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D540A70-5B3F-43D8-8371-FC613AF6C5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9057A8-D9E5-4C4E-968C-680542CA477B}" type="datetime1">
              <a:rPr lang="en-US" smtClean="0"/>
              <a:t>3/1/2012</a:t>
            </a:fld>
            <a:endParaRPr lang="en-US"/>
          </a:p>
        </p:txBody>
      </p:sp>
      <p:sp>
        <p:nvSpPr>
          <p:cNvPr id="6" name="Footer Placeholder 5"/>
          <p:cNvSpPr>
            <a:spLocks noGrp="1"/>
          </p:cNvSpPr>
          <p:nvPr>
            <p:ph type="ftr" sz="quarter" idx="11"/>
          </p:nvPr>
        </p:nvSpPr>
        <p:spPr/>
        <p:txBody>
          <a:bodyPr/>
          <a:lstStyle>
            <a:extLst/>
          </a:lstStyle>
          <a:p>
            <a:r>
              <a:rPr lang="en-US" smtClean="0"/>
              <a:t>RINALDI MUNIR, Matematika Diskrit</a:t>
            </a:r>
            <a:endParaRPr lang="en-US"/>
          </a:p>
        </p:txBody>
      </p:sp>
      <p:sp>
        <p:nvSpPr>
          <p:cNvPr id="7" name="Slide Number Placeholder 6"/>
          <p:cNvSpPr>
            <a:spLocks noGrp="1"/>
          </p:cNvSpPr>
          <p:nvPr>
            <p:ph type="sldNum" sz="quarter" idx="12"/>
          </p:nvPr>
        </p:nvSpPr>
        <p:spPr/>
        <p:txBody>
          <a:bodyPr/>
          <a:lstStyle>
            <a:extLst/>
          </a:lstStyle>
          <a:p>
            <a:fld id="{3D540A70-5B3F-43D8-8371-FC613AF6C5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0AF3A91-D833-4994-99F1-DB248BE54525}" type="datetime1">
              <a:rPr lang="en-US" smtClean="0"/>
              <a:t>3/1/2012</a:t>
            </a:fld>
            <a:endParaRPr lang="en-US"/>
          </a:p>
        </p:txBody>
      </p:sp>
      <p:sp>
        <p:nvSpPr>
          <p:cNvPr id="8" name="Footer Placeholder 7"/>
          <p:cNvSpPr>
            <a:spLocks noGrp="1"/>
          </p:cNvSpPr>
          <p:nvPr>
            <p:ph type="ftr" sz="quarter" idx="11"/>
          </p:nvPr>
        </p:nvSpPr>
        <p:spPr/>
        <p:txBody>
          <a:bodyPr/>
          <a:lstStyle>
            <a:extLst/>
          </a:lstStyle>
          <a:p>
            <a:r>
              <a:rPr lang="en-US" smtClean="0"/>
              <a:t>RINALDI MUNIR, Matematika Diskrit</a:t>
            </a:r>
            <a:endParaRPr lang="en-US"/>
          </a:p>
        </p:txBody>
      </p:sp>
      <p:sp>
        <p:nvSpPr>
          <p:cNvPr id="9" name="Slide Number Placeholder 8"/>
          <p:cNvSpPr>
            <a:spLocks noGrp="1"/>
          </p:cNvSpPr>
          <p:nvPr>
            <p:ph type="sldNum" sz="quarter" idx="12"/>
          </p:nvPr>
        </p:nvSpPr>
        <p:spPr/>
        <p:txBody>
          <a:bodyPr/>
          <a:lstStyle>
            <a:extLst/>
          </a:lstStyle>
          <a:p>
            <a:fld id="{3D540A70-5B3F-43D8-8371-FC613AF6C5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35A1594-1667-44F4-B632-B39BFB7822BE}" type="datetime1">
              <a:rPr lang="en-US" smtClean="0"/>
              <a:t>3/1/2012</a:t>
            </a:fld>
            <a:endParaRPr lang="en-US"/>
          </a:p>
        </p:txBody>
      </p:sp>
      <p:sp>
        <p:nvSpPr>
          <p:cNvPr id="4" name="Footer Placeholder 3"/>
          <p:cNvSpPr>
            <a:spLocks noGrp="1"/>
          </p:cNvSpPr>
          <p:nvPr>
            <p:ph type="ftr" sz="quarter" idx="11"/>
          </p:nvPr>
        </p:nvSpPr>
        <p:spPr/>
        <p:txBody>
          <a:bodyPr/>
          <a:lstStyle>
            <a:extLst/>
          </a:lstStyle>
          <a:p>
            <a:r>
              <a:rPr lang="en-US" smtClean="0"/>
              <a:t>RINALDI MUNIR, Matematika Diskrit</a:t>
            </a:r>
            <a:endParaRPr lang="en-US"/>
          </a:p>
        </p:txBody>
      </p:sp>
      <p:sp>
        <p:nvSpPr>
          <p:cNvPr id="5" name="Slide Number Placeholder 4"/>
          <p:cNvSpPr>
            <a:spLocks noGrp="1"/>
          </p:cNvSpPr>
          <p:nvPr>
            <p:ph type="sldNum" sz="quarter" idx="12"/>
          </p:nvPr>
        </p:nvSpPr>
        <p:spPr/>
        <p:txBody>
          <a:bodyPr/>
          <a:lstStyle>
            <a:extLst/>
          </a:lstStyle>
          <a:p>
            <a:fld id="{3D540A70-5B3F-43D8-8371-FC613AF6C5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B0DA8CD-D398-48A1-B084-267709DDBCE0}" type="datetime1">
              <a:rPr lang="en-US" smtClean="0"/>
              <a:t>3/1/2012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smtClean="0"/>
              <a:t>RINALDI MUNIR, Matematika Diskrit</a:t>
            </a:r>
            <a:endParaRPr lang="en-US"/>
          </a:p>
        </p:txBody>
      </p:sp>
      <p:sp>
        <p:nvSpPr>
          <p:cNvPr id="4" name="Slide Number Placeholder 3"/>
          <p:cNvSpPr>
            <a:spLocks noGrp="1"/>
          </p:cNvSpPr>
          <p:nvPr>
            <p:ph type="sldNum" sz="quarter" idx="12"/>
          </p:nvPr>
        </p:nvSpPr>
        <p:spPr/>
        <p:txBody>
          <a:bodyPr/>
          <a:lstStyle>
            <a:extLst/>
          </a:lstStyle>
          <a:p>
            <a:fld id="{3D540A70-5B3F-43D8-8371-FC613AF6C5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BA628B-F78C-4DAA-B57D-9781E2BD0A4F}" type="datetime1">
              <a:rPr lang="en-US" smtClean="0"/>
              <a:t>3/1/2012</a:t>
            </a:fld>
            <a:endParaRPr lang="en-US"/>
          </a:p>
        </p:txBody>
      </p:sp>
      <p:sp>
        <p:nvSpPr>
          <p:cNvPr id="6" name="Footer Placeholder 5"/>
          <p:cNvSpPr>
            <a:spLocks noGrp="1"/>
          </p:cNvSpPr>
          <p:nvPr>
            <p:ph type="ftr" sz="quarter" idx="11"/>
          </p:nvPr>
        </p:nvSpPr>
        <p:spPr/>
        <p:txBody>
          <a:bodyPr/>
          <a:lstStyle>
            <a:extLst/>
          </a:lstStyle>
          <a:p>
            <a:r>
              <a:rPr lang="en-US" smtClean="0"/>
              <a:t>RINALDI MUNIR, Matematika Diskrit</a:t>
            </a:r>
            <a:endParaRPr lang="en-US"/>
          </a:p>
        </p:txBody>
      </p:sp>
      <p:sp>
        <p:nvSpPr>
          <p:cNvPr id="7" name="Slide Number Placeholder 6"/>
          <p:cNvSpPr>
            <a:spLocks noGrp="1"/>
          </p:cNvSpPr>
          <p:nvPr>
            <p:ph type="sldNum" sz="quarter" idx="12"/>
          </p:nvPr>
        </p:nvSpPr>
        <p:spPr/>
        <p:txBody>
          <a:bodyPr/>
          <a:lstStyle>
            <a:extLst/>
          </a:lstStyle>
          <a:p>
            <a:fld id="{3D540A70-5B3F-43D8-8371-FC613AF6C5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FAA7001-1531-4A77-8EFA-53A56B88AF93}" type="datetime1">
              <a:rPr lang="en-US" smtClean="0"/>
              <a:t>3/1/2012</a:t>
            </a:fld>
            <a:endParaRPr lang="en-US"/>
          </a:p>
        </p:txBody>
      </p:sp>
      <p:sp>
        <p:nvSpPr>
          <p:cNvPr id="6" name="Footer Placeholder 5"/>
          <p:cNvSpPr>
            <a:spLocks noGrp="1"/>
          </p:cNvSpPr>
          <p:nvPr>
            <p:ph type="ftr" sz="quarter" idx="11"/>
          </p:nvPr>
        </p:nvSpPr>
        <p:spPr/>
        <p:txBody>
          <a:bodyPr/>
          <a:lstStyle>
            <a:extLst/>
          </a:lstStyle>
          <a:p>
            <a:r>
              <a:rPr lang="en-US" smtClean="0"/>
              <a:t>RINALDI MUNIR, Matematika Diskrit</a:t>
            </a:r>
            <a:endParaRPr lang="en-US"/>
          </a:p>
        </p:txBody>
      </p:sp>
      <p:sp>
        <p:nvSpPr>
          <p:cNvPr id="7" name="Slide Number Placeholder 6"/>
          <p:cNvSpPr>
            <a:spLocks noGrp="1"/>
          </p:cNvSpPr>
          <p:nvPr>
            <p:ph type="sldNum" sz="quarter" idx="12"/>
          </p:nvPr>
        </p:nvSpPr>
        <p:spPr/>
        <p:txBody>
          <a:bodyPr/>
          <a:lstStyle>
            <a:extLst/>
          </a:lstStyle>
          <a:p>
            <a:fld id="{3D540A70-5B3F-43D8-8371-FC613AF6C55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E303F56-9872-4FF6-A275-A13888F13C4B}" type="datetime1">
              <a:rPr lang="en-US" smtClean="0"/>
              <a:t>3/1/2012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smtClean="0"/>
              <a:t>RINALDI MUNIR, Matematika Diskrit</a:t>
            </a: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D540A70-5B3F-43D8-8371-FC613AF6C5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533400"/>
            <a:ext cx="5791200" cy="1905000"/>
          </a:xfrm>
        </p:spPr>
        <p:txBody>
          <a:bodyPr>
            <a:normAutofit/>
          </a:bodyPr>
          <a:lstStyle/>
          <a:p>
            <a:r>
              <a:rPr lang="en-US" sz="4000" dirty="0" err="1" smtClean="0">
                <a:latin typeface="Algerian" pitchFamily="82" charset="0"/>
              </a:rPr>
              <a:t>Matematika</a:t>
            </a:r>
            <a:r>
              <a:rPr lang="en-US" sz="4000" dirty="0" smtClean="0">
                <a:latin typeface="Algerian" pitchFamily="82" charset="0"/>
              </a:rPr>
              <a:t> </a:t>
            </a:r>
            <a:r>
              <a:rPr lang="en-US" sz="4000" dirty="0" err="1" smtClean="0">
                <a:latin typeface="Algerian" pitchFamily="82" charset="0"/>
              </a:rPr>
              <a:t>Diskrit</a:t>
            </a:r>
            <a:endParaRPr lang="en-US" sz="4000" dirty="0">
              <a:latin typeface="Algerian" pitchFamily="82" charset="0"/>
            </a:endParaRPr>
          </a:p>
        </p:txBody>
      </p:sp>
      <p:sp>
        <p:nvSpPr>
          <p:cNvPr id="3" name="Subtitle 2"/>
          <p:cNvSpPr>
            <a:spLocks noGrp="1"/>
          </p:cNvSpPr>
          <p:nvPr>
            <p:ph type="subTitle" idx="1"/>
          </p:nvPr>
        </p:nvSpPr>
        <p:spPr>
          <a:xfrm>
            <a:off x="3354442" y="3539864"/>
            <a:ext cx="5332358" cy="2022736"/>
          </a:xfrm>
        </p:spPr>
        <p:txBody>
          <a:bodyPr>
            <a:normAutofit fontScale="92500" lnSpcReduction="10000"/>
          </a:bodyPr>
          <a:lstStyle/>
          <a:p>
            <a:r>
              <a:rPr lang="en-US" sz="3600" dirty="0" smtClean="0">
                <a:latin typeface="Algerian" pitchFamily="82" charset="0"/>
              </a:rPr>
              <a:t>PENDAHULUAN</a:t>
            </a:r>
            <a:endParaRPr lang="en-US" sz="3600" dirty="0" smtClean="0">
              <a:latin typeface="Algerian" pitchFamily="82" charset="0"/>
            </a:endParaRPr>
          </a:p>
          <a:p>
            <a:endParaRPr lang="en-US" sz="3600" dirty="0"/>
          </a:p>
          <a:p>
            <a:endParaRPr lang="en-US" sz="3600" dirty="0" smtClean="0"/>
          </a:p>
          <a:p>
            <a:r>
              <a:rPr lang="en-US" dirty="0" err="1" smtClean="0"/>
              <a:t>Oleh</a:t>
            </a:r>
            <a:r>
              <a:rPr lang="en-US" dirty="0" smtClean="0"/>
              <a:t> : Sri </a:t>
            </a:r>
            <a:r>
              <a:rPr lang="en-US" dirty="0" err="1" smtClean="0"/>
              <a:t>Supatmi</a:t>
            </a:r>
            <a:endParaRPr lang="en-US" dirty="0"/>
          </a:p>
        </p:txBody>
      </p:sp>
      <p:sp>
        <p:nvSpPr>
          <p:cNvPr id="4" name="Date Placeholder 3"/>
          <p:cNvSpPr>
            <a:spLocks noGrp="1"/>
          </p:cNvSpPr>
          <p:nvPr>
            <p:ph type="dt" sz="half" idx="10"/>
          </p:nvPr>
        </p:nvSpPr>
        <p:spPr/>
        <p:txBody>
          <a:bodyPr/>
          <a:lstStyle/>
          <a:p>
            <a:fld id="{7790F5E9-48A8-4DB6-9031-0E64ABAD69C1}" type="datetime1">
              <a:rPr lang="en-US" smtClean="0"/>
              <a:t>3/1/2012</a:t>
            </a:fld>
            <a:endParaRPr lang="en-US"/>
          </a:p>
        </p:txBody>
      </p:sp>
      <p:sp>
        <p:nvSpPr>
          <p:cNvPr id="5" name="Footer Placeholder 4"/>
          <p:cNvSpPr>
            <a:spLocks noGrp="1"/>
          </p:cNvSpPr>
          <p:nvPr>
            <p:ph type="ftr" sz="quarter" idx="11"/>
          </p:nvPr>
        </p:nvSpPr>
        <p:spPr/>
        <p:txBody>
          <a:bodyPr/>
          <a:lstStyle/>
          <a:p>
            <a:r>
              <a:rPr lang="en-US" smtClean="0"/>
              <a:t>RINALDI MUNIR, Matematika Diskrit</a:t>
            </a:r>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err="1" smtClean="0">
                <a:solidFill>
                  <a:schemeClr val="tx1"/>
                </a:solidFill>
                <a:latin typeface="Algerian" pitchFamily="82" charset="0"/>
              </a:rPr>
              <a:t>Pernyataan</a:t>
            </a:r>
            <a:r>
              <a:rPr lang="en-US" sz="4000" u="sng" dirty="0" smtClean="0">
                <a:solidFill>
                  <a:schemeClr val="tx1"/>
                </a:solidFill>
                <a:latin typeface="Algerian" pitchFamily="82" charset="0"/>
              </a:rPr>
              <a:t> / </a:t>
            </a:r>
            <a:r>
              <a:rPr lang="en-US" sz="4000" u="sng" dirty="0" err="1" smtClean="0">
                <a:solidFill>
                  <a:schemeClr val="tx1"/>
                </a:solidFill>
                <a:latin typeface="Algerian" pitchFamily="82" charset="0"/>
              </a:rPr>
              <a:t>Proposisi</a:t>
            </a:r>
            <a:r>
              <a:rPr lang="en-US" sz="4000" u="sng" dirty="0" smtClean="0">
                <a:solidFill>
                  <a:schemeClr val="tx1"/>
                </a:solidFill>
                <a:latin typeface="Algerian" pitchFamily="82" charset="0"/>
              </a:rPr>
              <a:t> (2)</a:t>
            </a:r>
            <a:endParaRPr lang="en-US" sz="4000" u="sng" dirty="0">
              <a:latin typeface="Algerian" pitchFamily="82" charset="0"/>
            </a:endParaRPr>
          </a:p>
        </p:txBody>
      </p:sp>
      <p:sp>
        <p:nvSpPr>
          <p:cNvPr id="3" name="Content Placeholder 2"/>
          <p:cNvSpPr>
            <a:spLocks noGrp="1"/>
          </p:cNvSpPr>
          <p:nvPr>
            <p:ph idx="1"/>
          </p:nvPr>
        </p:nvSpPr>
        <p:spPr/>
        <p:txBody>
          <a:bodyPr>
            <a:normAutofit fontScale="85000" lnSpcReduction="10000"/>
          </a:bodyPr>
          <a:lstStyle/>
          <a:p>
            <a:pPr algn="ctr">
              <a:buNone/>
            </a:pPr>
            <a:r>
              <a:rPr lang="en-US" sz="2800" dirty="0" smtClean="0">
                <a:latin typeface="Times New Roman" pitchFamily="18" charset="0"/>
              </a:rPr>
              <a:t>“ </a:t>
            </a:r>
            <a:r>
              <a:rPr lang="en-US" sz="2800" dirty="0" err="1" smtClean="0">
                <a:latin typeface="Times New Roman" pitchFamily="18" charset="0"/>
              </a:rPr>
              <a:t>Serahkan</a:t>
            </a:r>
            <a:r>
              <a:rPr lang="en-US" sz="2800" dirty="0" smtClean="0">
                <a:latin typeface="Times New Roman" pitchFamily="18" charset="0"/>
              </a:rPr>
              <a:t> </a:t>
            </a:r>
            <a:r>
              <a:rPr lang="en-US" sz="2800" dirty="0" err="1" smtClean="0">
                <a:latin typeface="Times New Roman" pitchFamily="18" charset="0"/>
              </a:rPr>
              <a:t>uangmu</a:t>
            </a:r>
            <a:r>
              <a:rPr lang="en-US" sz="2800" dirty="0" smtClean="0">
                <a:latin typeface="Times New Roman" pitchFamily="18" charset="0"/>
              </a:rPr>
              <a:t> </a:t>
            </a:r>
            <a:r>
              <a:rPr lang="en-US" sz="2800" dirty="0" err="1" smtClean="0">
                <a:latin typeface="Times New Roman" pitchFamily="18" charset="0"/>
              </a:rPr>
              <a:t>sekarang</a:t>
            </a:r>
            <a:r>
              <a:rPr lang="en-US" sz="2800" dirty="0" smtClean="0">
                <a:latin typeface="Times New Roman" pitchFamily="18" charset="0"/>
              </a:rPr>
              <a:t> ! “</a:t>
            </a:r>
          </a:p>
          <a:p>
            <a:pPr marL="571500" indent="-571500" algn="just"/>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 </a:t>
            </a:r>
            <a:r>
              <a:rPr lang="en-US" sz="2800" dirty="0" err="1" smtClean="0">
                <a:latin typeface="Times New Roman" pitchFamily="18" charset="0"/>
              </a:rPr>
              <a:t>Tidak</a:t>
            </a:r>
            <a:endParaRPr lang="en-US" sz="2800" dirty="0" smtClean="0">
              <a:latin typeface="Times New Roman" pitchFamily="18" charset="0"/>
            </a:endParaRPr>
          </a:p>
          <a:p>
            <a:pPr marL="571500" indent="-571500" algn="just">
              <a:buNone/>
            </a:pP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permintaan</a:t>
            </a:r>
            <a:endParaRPr lang="en-US" sz="2800" dirty="0" smtClean="0">
              <a:latin typeface="Times New Roman" pitchFamily="18" charset="0"/>
            </a:endParaRPr>
          </a:p>
          <a:p>
            <a:pPr marL="571500" indent="-571500" algn="just"/>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 </a:t>
            </a:r>
            <a:r>
              <a:rPr lang="en-US" sz="2800" dirty="0" err="1" smtClean="0">
                <a:latin typeface="Times New Roman" pitchFamily="18" charset="0"/>
              </a:rPr>
              <a:t>Tidak</a:t>
            </a:r>
            <a:endParaRPr lang="en-US" sz="2800" dirty="0" smtClean="0">
              <a:latin typeface="Times New Roman" pitchFamily="18" charset="0"/>
            </a:endParaRPr>
          </a:p>
          <a:p>
            <a:pPr marL="571500" indent="-571500" algn="just">
              <a:buNone/>
            </a:pPr>
            <a:r>
              <a:rPr lang="en-US" sz="2800" dirty="0" smtClean="0">
                <a:latin typeface="Times New Roman" pitchFamily="18" charset="0"/>
              </a:rPr>
              <a:t>	</a:t>
            </a:r>
            <a:r>
              <a:rPr lang="en-US" sz="2800" dirty="0" err="1" smtClean="0">
                <a:latin typeface="Times New Roman" pitchFamily="18" charset="0"/>
              </a:rPr>
              <a:t>Hanya</a:t>
            </a:r>
            <a:r>
              <a:rPr lang="en-US" sz="2800" dirty="0" smtClean="0">
                <a:latin typeface="Times New Roman" pitchFamily="18" charset="0"/>
              </a:rPr>
              <a:t> </a:t>
            </a:r>
            <a:r>
              <a:rPr lang="en-US" sz="2800" dirty="0" err="1" smtClean="0">
                <a:latin typeface="Times New Roman" pitchFamily="18" charset="0"/>
              </a:rPr>
              <a:t>pernyataanlah</a:t>
            </a:r>
            <a:r>
              <a:rPr lang="en-US" sz="2800" dirty="0" smtClean="0">
                <a:latin typeface="Times New Roman" pitchFamily="18" charset="0"/>
              </a:rPr>
              <a:t> yang </a:t>
            </a:r>
            <a:r>
              <a:rPr lang="en-US" sz="2800" dirty="0" err="1" smtClean="0">
                <a:latin typeface="Times New Roman" pitchFamily="18" charset="0"/>
              </a:rPr>
              <a:t>bisa</a:t>
            </a:r>
            <a:r>
              <a:rPr lang="en-US" sz="2800" dirty="0" smtClean="0">
                <a:latin typeface="Times New Roman" pitchFamily="18" charset="0"/>
              </a:rPr>
              <a:t> </a:t>
            </a:r>
            <a:r>
              <a:rPr lang="en-US" sz="2800" dirty="0" err="1" smtClean="0">
                <a:latin typeface="Times New Roman" pitchFamily="18" charset="0"/>
              </a:rPr>
              <a:t>menjadi</a:t>
            </a:r>
            <a:r>
              <a:rPr lang="en-US" sz="2800" dirty="0" smtClean="0">
                <a:latin typeface="Times New Roman" pitchFamily="18" charset="0"/>
              </a:rPr>
              <a:t> </a:t>
            </a:r>
            <a:r>
              <a:rPr lang="en-US" sz="2800" dirty="0" err="1" smtClean="0">
                <a:latin typeface="Times New Roman" pitchFamily="18" charset="0"/>
              </a:rPr>
              <a:t>proposisi</a:t>
            </a:r>
            <a:endParaRPr lang="en-US" sz="2800" dirty="0" smtClean="0">
              <a:latin typeface="Times New Roman" pitchFamily="18" charset="0"/>
            </a:endParaRPr>
          </a:p>
          <a:p>
            <a:pPr algn="ctr">
              <a:buNone/>
            </a:pPr>
            <a:r>
              <a:rPr lang="en-US" sz="2800" dirty="0" smtClean="0">
                <a:latin typeface="Times New Roman" pitchFamily="18" charset="0"/>
              </a:rPr>
              <a:t>“ X &gt; 3 “</a:t>
            </a:r>
          </a:p>
          <a:p>
            <a:pPr marL="571500" indent="-571500" algn="just"/>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lgn="just"/>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 </a:t>
            </a:r>
            <a:r>
              <a:rPr lang="en-US" sz="2800" dirty="0" err="1" smtClean="0">
                <a:latin typeface="Times New Roman" pitchFamily="18" charset="0"/>
              </a:rPr>
              <a:t>Tidak</a:t>
            </a:r>
            <a:endParaRPr lang="en-US" sz="2800" dirty="0" smtClean="0">
              <a:latin typeface="Times New Roman" pitchFamily="18" charset="0"/>
            </a:endParaRPr>
          </a:p>
          <a:p>
            <a:pPr marL="571500" indent="-571500" algn="just">
              <a:buNone/>
            </a:pPr>
            <a:r>
              <a:rPr lang="en-US" sz="2800" dirty="0" smtClean="0">
                <a:latin typeface="Times New Roman" pitchFamily="18" charset="0"/>
              </a:rPr>
              <a:t>	</a:t>
            </a:r>
            <a:r>
              <a:rPr lang="en-US" sz="2800" dirty="0" err="1" smtClean="0">
                <a:latin typeface="Times New Roman" pitchFamily="18" charset="0"/>
              </a:rPr>
              <a:t>nilai</a:t>
            </a:r>
            <a:r>
              <a:rPr lang="en-US" sz="2800" dirty="0" smtClean="0">
                <a:latin typeface="Times New Roman" pitchFamily="18" charset="0"/>
              </a:rPr>
              <a:t> </a:t>
            </a:r>
            <a:r>
              <a:rPr lang="en-US" sz="2800" dirty="0" err="1" smtClean="0">
                <a:latin typeface="Times New Roman" pitchFamily="18" charset="0"/>
              </a:rPr>
              <a:t>kebenaran</a:t>
            </a:r>
            <a:r>
              <a:rPr lang="en-US" sz="2800" dirty="0" smtClean="0">
                <a:latin typeface="Times New Roman" pitchFamily="18" charset="0"/>
              </a:rPr>
              <a:t> </a:t>
            </a:r>
            <a:r>
              <a:rPr lang="en-US" sz="2800" dirty="0" err="1" smtClean="0">
                <a:latin typeface="Times New Roman" pitchFamily="18" charset="0"/>
              </a:rPr>
              <a:t>dari</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a:t>
            </a:r>
            <a:r>
              <a:rPr lang="en-US" sz="2800" dirty="0" err="1" smtClean="0">
                <a:latin typeface="Times New Roman" pitchFamily="18" charset="0"/>
              </a:rPr>
              <a:t>tersebut</a:t>
            </a:r>
            <a:r>
              <a:rPr lang="en-US" sz="2800" dirty="0" smtClean="0">
                <a:latin typeface="Times New Roman" pitchFamily="18" charset="0"/>
              </a:rPr>
              <a:t> </a:t>
            </a:r>
            <a:r>
              <a:rPr lang="en-US" sz="2800" dirty="0" err="1" smtClean="0">
                <a:latin typeface="Times New Roman" pitchFamily="18" charset="0"/>
              </a:rPr>
              <a:t>bergantung</a:t>
            </a:r>
            <a:r>
              <a:rPr lang="en-US" sz="2800" dirty="0" smtClean="0">
                <a:latin typeface="Times New Roman" pitchFamily="18" charset="0"/>
              </a:rPr>
              <a:t> </a:t>
            </a:r>
            <a:r>
              <a:rPr lang="en-US" sz="2800" dirty="0" err="1" smtClean="0">
                <a:latin typeface="Times New Roman" pitchFamily="18" charset="0"/>
              </a:rPr>
              <a:t>pada</a:t>
            </a:r>
            <a:r>
              <a:rPr lang="en-US" sz="2800" dirty="0" smtClean="0">
                <a:latin typeface="Times New Roman" pitchFamily="18" charset="0"/>
              </a:rPr>
              <a:t> x, </a:t>
            </a:r>
            <a:r>
              <a:rPr lang="en-US" sz="2800" dirty="0" err="1" smtClean="0">
                <a:latin typeface="Times New Roman" pitchFamily="18" charset="0"/>
              </a:rPr>
              <a:t>tapi</a:t>
            </a:r>
            <a:r>
              <a:rPr lang="en-US" sz="2800" dirty="0" smtClean="0">
                <a:latin typeface="Times New Roman" pitchFamily="18" charset="0"/>
              </a:rPr>
              <a:t> </a:t>
            </a:r>
            <a:r>
              <a:rPr lang="en-US" sz="2800" dirty="0" err="1" smtClean="0">
                <a:latin typeface="Times New Roman" pitchFamily="18" charset="0"/>
              </a:rPr>
              <a:t>nilainya</a:t>
            </a:r>
            <a:r>
              <a:rPr lang="en-US" sz="2800" dirty="0" smtClean="0">
                <a:latin typeface="Times New Roman" pitchFamily="18" charset="0"/>
              </a:rPr>
              <a:t> </a:t>
            </a:r>
            <a:r>
              <a:rPr lang="en-US" sz="2800" dirty="0" err="1" smtClean="0">
                <a:latin typeface="Times New Roman" pitchFamily="18" charset="0"/>
              </a:rPr>
              <a:t>belum</a:t>
            </a:r>
            <a:r>
              <a:rPr lang="en-US" sz="2800" dirty="0" smtClean="0">
                <a:latin typeface="Times New Roman" pitchFamily="18" charset="0"/>
              </a:rPr>
              <a:t> </a:t>
            </a:r>
            <a:r>
              <a:rPr lang="en-US" sz="2800" dirty="0" err="1" smtClean="0">
                <a:latin typeface="Times New Roman" pitchFamily="18" charset="0"/>
              </a:rPr>
              <a:t>ditentukan</a:t>
            </a:r>
            <a:r>
              <a:rPr lang="en-US" sz="2800" dirty="0" smtClean="0">
                <a:latin typeface="Times New Roman" pitchFamily="18" charset="0"/>
              </a:rPr>
              <a:t>.</a:t>
            </a:r>
          </a:p>
          <a:p>
            <a:pPr marL="571500" indent="-571500" algn="just">
              <a:buNone/>
            </a:pP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a:t>
            </a:r>
            <a:r>
              <a:rPr lang="en-US" sz="2800" dirty="0" err="1" smtClean="0">
                <a:latin typeface="Times New Roman" pitchFamily="18" charset="0"/>
              </a:rPr>
              <a:t>jenis</a:t>
            </a:r>
            <a:r>
              <a:rPr lang="en-US" sz="2800" dirty="0" smtClean="0">
                <a:latin typeface="Times New Roman" pitchFamily="18" charset="0"/>
              </a:rPr>
              <a:t> </a:t>
            </a:r>
            <a:r>
              <a:rPr lang="en-US" sz="2800" dirty="0" err="1" smtClean="0">
                <a:latin typeface="Times New Roman" pitchFamily="18" charset="0"/>
              </a:rPr>
              <a:t>ini</a:t>
            </a:r>
            <a:r>
              <a:rPr lang="en-US" sz="2800" dirty="0" smtClean="0">
                <a:latin typeface="Times New Roman" pitchFamily="18" charset="0"/>
              </a:rPr>
              <a:t> </a:t>
            </a:r>
            <a:r>
              <a:rPr lang="en-US" sz="2800" dirty="0" err="1" smtClean="0">
                <a:latin typeface="Times New Roman" pitchFamily="18" charset="0"/>
              </a:rPr>
              <a:t>disebut</a:t>
            </a:r>
            <a:r>
              <a:rPr lang="en-US" sz="2800" dirty="0" smtClean="0">
                <a:latin typeface="Times New Roman" pitchFamily="18" charset="0"/>
              </a:rPr>
              <a:t> </a:t>
            </a:r>
            <a:r>
              <a:rPr lang="en-US" sz="2800" dirty="0" err="1" smtClean="0">
                <a:latin typeface="Times New Roman" pitchFamily="18" charset="0"/>
              </a:rPr>
              <a:t>sebagai</a:t>
            </a:r>
            <a:r>
              <a:rPr lang="en-US" sz="2800" dirty="0" smtClean="0">
                <a:latin typeface="Times New Roman" pitchFamily="18" charset="0"/>
              </a:rPr>
              <a:t> </a:t>
            </a:r>
            <a:r>
              <a:rPr lang="en-US" sz="2800" b="1" dirty="0" err="1" smtClean="0">
                <a:latin typeface="Times New Roman" pitchFamily="18" charset="0"/>
              </a:rPr>
              <a:t>fungsi</a:t>
            </a:r>
            <a:r>
              <a:rPr lang="en-US" sz="2800" b="1" dirty="0" smtClean="0">
                <a:latin typeface="Times New Roman" pitchFamily="18" charset="0"/>
              </a:rPr>
              <a:t> </a:t>
            </a:r>
            <a:r>
              <a:rPr lang="en-US" sz="2800" b="1"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atau</a:t>
            </a:r>
            <a:r>
              <a:rPr lang="en-US" sz="2800" dirty="0" smtClean="0">
                <a:latin typeface="Times New Roman" pitchFamily="18" charset="0"/>
              </a:rPr>
              <a:t> </a:t>
            </a:r>
            <a:r>
              <a:rPr lang="en-US" sz="2800" b="1" dirty="0" err="1" smtClean="0">
                <a:latin typeface="Times New Roman" pitchFamily="18" charset="0"/>
              </a:rPr>
              <a:t>kalimat</a:t>
            </a:r>
            <a:r>
              <a:rPr lang="en-US" sz="2800" b="1" dirty="0" smtClean="0">
                <a:latin typeface="Times New Roman" pitchFamily="18" charset="0"/>
              </a:rPr>
              <a:t> </a:t>
            </a:r>
            <a:r>
              <a:rPr lang="en-US" sz="2800" b="1" dirty="0" err="1" smtClean="0">
                <a:latin typeface="Times New Roman" pitchFamily="18" charset="0"/>
              </a:rPr>
              <a:t>terbuka</a:t>
            </a:r>
            <a:r>
              <a:rPr lang="en-US" sz="2800" dirty="0" smtClean="0">
                <a:latin typeface="Times New Roman" pitchFamily="18" charset="0"/>
              </a:rPr>
              <a:t>.</a:t>
            </a:r>
          </a:p>
          <a:p>
            <a:pPr algn="just"/>
            <a:endParaRPr lang="en-US" dirty="0"/>
          </a:p>
        </p:txBody>
      </p:sp>
      <p:sp>
        <p:nvSpPr>
          <p:cNvPr id="4" name="Date Placeholder 3"/>
          <p:cNvSpPr>
            <a:spLocks noGrp="1"/>
          </p:cNvSpPr>
          <p:nvPr>
            <p:ph type="dt" sz="half" idx="10"/>
          </p:nvPr>
        </p:nvSpPr>
        <p:spPr/>
        <p:txBody>
          <a:bodyPr/>
          <a:lstStyle/>
          <a:p>
            <a:fld id="{256F5DFD-035A-4AB1-9B60-1764390FC377}" type="datetime1">
              <a:rPr lang="en-US" smtClean="0"/>
              <a:t>3/1/2012</a:t>
            </a:fld>
            <a:endParaRPr lang="en-US"/>
          </a:p>
        </p:txBody>
      </p:sp>
      <p:sp>
        <p:nvSpPr>
          <p:cNvPr id="5" name="Footer Placeholder 4"/>
          <p:cNvSpPr>
            <a:spLocks noGrp="1"/>
          </p:cNvSpPr>
          <p:nvPr>
            <p:ph type="ftr" sz="quarter" idx="11"/>
          </p:nvPr>
        </p:nvSpPr>
        <p:spPr/>
        <p:txBody>
          <a:bodyPr/>
          <a:lstStyle/>
          <a:p>
            <a:r>
              <a:rPr lang="en-US" smtClean="0"/>
              <a:t>RINALDI MUNIR, Matematika Diskrit</a:t>
            </a:r>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err="1" smtClean="0">
                <a:solidFill>
                  <a:schemeClr val="tx1"/>
                </a:solidFill>
                <a:latin typeface="Algerian" pitchFamily="82" charset="0"/>
              </a:rPr>
              <a:t>Mengkombinasikan</a:t>
            </a:r>
            <a:r>
              <a:rPr lang="en-US" sz="3200" u="sng" dirty="0" smtClean="0">
                <a:solidFill>
                  <a:schemeClr val="tx1"/>
                </a:solidFill>
                <a:latin typeface="Algerian" pitchFamily="82" charset="0"/>
              </a:rPr>
              <a:t> </a:t>
            </a:r>
            <a:r>
              <a:rPr lang="en-US" sz="3200" u="sng" dirty="0" err="1" smtClean="0">
                <a:solidFill>
                  <a:schemeClr val="tx1"/>
                </a:solidFill>
                <a:latin typeface="Algerian" pitchFamily="82" charset="0"/>
              </a:rPr>
              <a:t>Proposisi</a:t>
            </a:r>
            <a:endParaRPr lang="en-US" sz="3200" u="sng" dirty="0">
              <a:latin typeface="Algerian" pitchFamily="82" charset="0"/>
            </a:endParaRPr>
          </a:p>
        </p:txBody>
      </p:sp>
      <p:sp>
        <p:nvSpPr>
          <p:cNvPr id="3" name="Content Placeholder 2"/>
          <p:cNvSpPr>
            <a:spLocks noGrp="1"/>
          </p:cNvSpPr>
          <p:nvPr>
            <p:ph idx="1"/>
          </p:nvPr>
        </p:nvSpPr>
        <p:spPr/>
        <p:txBody>
          <a:bodyPr>
            <a:normAutofit lnSpcReduction="10000"/>
          </a:bodyPr>
          <a:lstStyle/>
          <a:p>
            <a:pPr marL="571500" indent="-571500" algn="just"/>
            <a:r>
              <a:rPr lang="en-US" sz="2800" dirty="0" err="1" smtClean="0">
                <a:latin typeface="Times New Roman" pitchFamily="18" charset="0"/>
              </a:rPr>
              <a:t>Menggabungkan</a:t>
            </a:r>
            <a:r>
              <a:rPr lang="en-US" sz="2800" dirty="0" smtClean="0">
                <a:latin typeface="Times New Roman" pitchFamily="18" charset="0"/>
              </a:rPr>
              <a:t> </a:t>
            </a:r>
            <a:r>
              <a:rPr lang="en-US" sz="2800" dirty="0" err="1" smtClean="0">
                <a:latin typeface="Times New Roman" pitchFamily="18" charset="0"/>
              </a:rPr>
              <a:t>beberapa</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menjadi</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gabungan</a:t>
            </a:r>
            <a:r>
              <a:rPr lang="en-US" sz="2800" dirty="0" smtClean="0">
                <a:latin typeface="Times New Roman" pitchFamily="18" charset="0"/>
              </a:rPr>
              <a:t>.</a:t>
            </a:r>
          </a:p>
          <a:p>
            <a:pPr marL="571500" indent="-571500" algn="just"/>
            <a:r>
              <a:rPr lang="en-US" sz="2800" dirty="0" err="1" smtClean="0">
                <a:latin typeface="Times New Roman" pitchFamily="18" charset="0"/>
              </a:rPr>
              <a:t>Diformalisasikan</a:t>
            </a:r>
            <a:r>
              <a:rPr lang="en-US" sz="2800" dirty="0" smtClean="0">
                <a:latin typeface="Times New Roman" pitchFamily="18" charset="0"/>
              </a:rPr>
              <a:t> </a:t>
            </a:r>
            <a:r>
              <a:rPr lang="en-US" sz="2800" dirty="0" err="1" smtClean="0">
                <a:latin typeface="Times New Roman" pitchFamily="18" charset="0"/>
              </a:rPr>
              <a:t>dengan</a:t>
            </a:r>
            <a:r>
              <a:rPr lang="en-US" sz="2800" dirty="0" smtClean="0">
                <a:latin typeface="Times New Roman" pitchFamily="18" charset="0"/>
              </a:rPr>
              <a:t> </a:t>
            </a:r>
            <a:r>
              <a:rPr lang="en-US" sz="2800" dirty="0" err="1" smtClean="0">
                <a:latin typeface="Times New Roman" pitchFamily="18" charset="0"/>
              </a:rPr>
              <a:t>melambangkan</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sebagai</a:t>
            </a:r>
            <a:r>
              <a:rPr lang="en-US" sz="2800" dirty="0" smtClean="0">
                <a:latin typeface="Times New Roman" pitchFamily="18" charset="0"/>
              </a:rPr>
              <a:t> </a:t>
            </a:r>
            <a:r>
              <a:rPr lang="en-US" sz="2800" dirty="0" err="1" smtClean="0">
                <a:latin typeface="Times New Roman" pitchFamily="18" charset="0"/>
              </a:rPr>
              <a:t>huruf-huruf</a:t>
            </a:r>
            <a:r>
              <a:rPr lang="en-US" sz="2800" dirty="0" smtClean="0">
                <a:latin typeface="Times New Roman" pitchFamily="18" charset="0"/>
              </a:rPr>
              <a:t> </a:t>
            </a:r>
            <a:r>
              <a:rPr lang="en-US" sz="2800" dirty="0" err="1" smtClean="0">
                <a:latin typeface="Times New Roman" pitchFamily="18" charset="0"/>
              </a:rPr>
              <a:t>seperti</a:t>
            </a:r>
            <a:r>
              <a:rPr lang="en-US" sz="2800" dirty="0" smtClean="0">
                <a:latin typeface="Times New Roman" pitchFamily="18" charset="0"/>
              </a:rPr>
              <a:t> p, q, r, s, </a:t>
            </a:r>
            <a:r>
              <a:rPr lang="en-US" sz="2800" dirty="0" err="1" smtClean="0">
                <a:latin typeface="Times New Roman" pitchFamily="18" charset="0"/>
              </a:rPr>
              <a:t>dan</a:t>
            </a:r>
            <a:r>
              <a:rPr lang="en-US" sz="2800" dirty="0" smtClean="0">
                <a:latin typeface="Times New Roman" pitchFamily="18" charset="0"/>
              </a:rPr>
              <a:t> </a:t>
            </a:r>
            <a:r>
              <a:rPr lang="en-US" sz="2800" dirty="0" err="1" smtClean="0">
                <a:latin typeface="Times New Roman" pitchFamily="18" charset="0"/>
              </a:rPr>
              <a:t>menggunakan</a:t>
            </a:r>
            <a:r>
              <a:rPr lang="en-US" sz="2800" dirty="0" smtClean="0">
                <a:latin typeface="Times New Roman" pitchFamily="18" charset="0"/>
              </a:rPr>
              <a:t> operator-operator </a:t>
            </a:r>
            <a:r>
              <a:rPr lang="en-US" sz="2800" dirty="0" err="1" smtClean="0">
                <a:latin typeface="Times New Roman" pitchFamily="18" charset="0"/>
              </a:rPr>
              <a:t>logika</a:t>
            </a:r>
            <a:r>
              <a:rPr lang="en-US" sz="2800" dirty="0" smtClean="0">
                <a:latin typeface="Times New Roman" pitchFamily="18" charset="0"/>
              </a:rPr>
              <a:t>.  </a:t>
            </a:r>
          </a:p>
          <a:p>
            <a:pPr marL="571500" indent="-571500" algn="just">
              <a:spcBef>
                <a:spcPct val="25000"/>
              </a:spcBef>
            </a:pPr>
            <a:r>
              <a:rPr lang="en-US" sz="2800" dirty="0" smtClean="0">
                <a:latin typeface="Times New Roman" pitchFamily="18" charset="0"/>
              </a:rPr>
              <a:t>Operator </a:t>
            </a:r>
            <a:r>
              <a:rPr lang="en-US" sz="2800" dirty="0" err="1" smtClean="0">
                <a:latin typeface="Times New Roman" pitchFamily="18" charset="0"/>
              </a:rPr>
              <a:t>logika</a:t>
            </a:r>
            <a:r>
              <a:rPr lang="en-US" sz="2800" dirty="0" smtClean="0">
                <a:latin typeface="Times New Roman" pitchFamily="18" charset="0"/>
              </a:rPr>
              <a:t> : </a:t>
            </a:r>
          </a:p>
          <a:p>
            <a:pPr marL="571500" indent="-571500" algn="just">
              <a:spcBef>
                <a:spcPct val="25000"/>
              </a:spcBef>
              <a:buNone/>
            </a:pPr>
            <a:r>
              <a:rPr lang="en-US" sz="2800" dirty="0" smtClean="0">
                <a:latin typeface="Times New Roman" pitchFamily="18" charset="0"/>
              </a:rPr>
              <a:t>	</a:t>
            </a:r>
            <a:r>
              <a:rPr lang="en-US" sz="2800" dirty="0" err="1" smtClean="0">
                <a:latin typeface="Times New Roman" pitchFamily="18" charset="0"/>
              </a:rPr>
              <a:t>Negasi</a:t>
            </a:r>
            <a:r>
              <a:rPr lang="en-US" sz="2800" dirty="0" smtClean="0">
                <a:latin typeface="Times New Roman" pitchFamily="18" charset="0"/>
              </a:rPr>
              <a:t> (NOT), </a:t>
            </a:r>
            <a:r>
              <a:rPr lang="en-US" sz="2800" dirty="0" err="1" smtClean="0">
                <a:latin typeface="Times New Roman" pitchFamily="18" charset="0"/>
              </a:rPr>
              <a:t>Konjungsi</a:t>
            </a:r>
            <a:r>
              <a:rPr lang="en-US" sz="2800" dirty="0" smtClean="0">
                <a:latin typeface="Times New Roman" pitchFamily="18" charset="0"/>
              </a:rPr>
              <a:t> (AND), </a:t>
            </a:r>
            <a:r>
              <a:rPr lang="en-US" sz="2800" dirty="0" err="1" smtClean="0">
                <a:latin typeface="Times New Roman" pitchFamily="18" charset="0"/>
              </a:rPr>
              <a:t>Disjungsi</a:t>
            </a:r>
            <a:r>
              <a:rPr lang="en-US" sz="2800" dirty="0" smtClean="0">
                <a:latin typeface="Times New Roman" pitchFamily="18" charset="0"/>
              </a:rPr>
              <a:t> (OR), </a:t>
            </a:r>
            <a:r>
              <a:rPr lang="en-US" sz="2800" dirty="0" err="1" smtClean="0">
                <a:latin typeface="Times New Roman" pitchFamily="18" charset="0"/>
              </a:rPr>
              <a:t>Eksklusif</a:t>
            </a:r>
            <a:r>
              <a:rPr lang="en-US" sz="2800" dirty="0" smtClean="0">
                <a:latin typeface="Times New Roman" pitchFamily="18" charset="0"/>
              </a:rPr>
              <a:t> OR 	(XOR),  </a:t>
            </a:r>
            <a:r>
              <a:rPr lang="en-US" sz="2800" dirty="0" err="1" smtClean="0">
                <a:latin typeface="Times New Roman" pitchFamily="18" charset="0"/>
              </a:rPr>
              <a:t>Implikasi</a:t>
            </a:r>
            <a:r>
              <a:rPr lang="en-US" sz="2800" dirty="0" smtClean="0">
                <a:latin typeface="Times New Roman" pitchFamily="18" charset="0"/>
              </a:rPr>
              <a:t>      (</a:t>
            </a:r>
            <a:r>
              <a:rPr lang="en-US" sz="2800" dirty="0" err="1" smtClean="0">
                <a:latin typeface="Times New Roman" pitchFamily="18" charset="0"/>
              </a:rPr>
              <a:t>jika</a:t>
            </a:r>
            <a:r>
              <a:rPr lang="en-US" sz="2800" dirty="0" smtClean="0">
                <a:latin typeface="Times New Roman" pitchFamily="18" charset="0"/>
              </a:rPr>
              <a:t> – </a:t>
            </a:r>
            <a:r>
              <a:rPr lang="en-US" sz="2800" dirty="0" err="1" smtClean="0">
                <a:latin typeface="Times New Roman" pitchFamily="18" charset="0"/>
              </a:rPr>
              <a:t>maka</a:t>
            </a:r>
            <a:r>
              <a:rPr lang="en-US" sz="2800" dirty="0" smtClean="0">
                <a:latin typeface="Times New Roman" pitchFamily="18" charset="0"/>
              </a:rPr>
              <a:t>), </a:t>
            </a:r>
            <a:r>
              <a:rPr lang="en-US" sz="2800" dirty="0" err="1" smtClean="0">
                <a:latin typeface="Times New Roman" pitchFamily="18" charset="0"/>
              </a:rPr>
              <a:t>Bikondisional</a:t>
            </a:r>
            <a:r>
              <a:rPr lang="en-US" sz="2800" dirty="0" smtClean="0">
                <a:latin typeface="Times New Roman" pitchFamily="18" charset="0"/>
              </a:rPr>
              <a:t> 	(</a:t>
            </a:r>
            <a:r>
              <a:rPr lang="en-US" sz="2800" dirty="0" err="1" smtClean="0">
                <a:latin typeface="Times New Roman" pitchFamily="18" charset="0"/>
              </a:rPr>
              <a:t>jika</a:t>
            </a:r>
            <a:r>
              <a:rPr lang="en-US" sz="2800" dirty="0" smtClean="0">
                <a:latin typeface="Times New Roman" pitchFamily="18" charset="0"/>
              </a:rPr>
              <a:t> </a:t>
            </a:r>
            <a:r>
              <a:rPr lang="en-US" sz="2800" dirty="0" err="1" smtClean="0">
                <a:latin typeface="Times New Roman" pitchFamily="18" charset="0"/>
              </a:rPr>
              <a:t>dan</a:t>
            </a:r>
            <a:r>
              <a:rPr lang="en-US" sz="2800" dirty="0" smtClean="0">
                <a:latin typeface="Times New Roman" pitchFamily="18" charset="0"/>
              </a:rPr>
              <a:t> </a:t>
            </a:r>
            <a:r>
              <a:rPr lang="en-US" sz="2800" dirty="0" err="1" smtClean="0">
                <a:latin typeface="Times New Roman" pitchFamily="18" charset="0"/>
              </a:rPr>
              <a:t>hanya</a:t>
            </a:r>
            <a:r>
              <a:rPr lang="en-US" sz="2800" dirty="0" smtClean="0">
                <a:latin typeface="Times New Roman" pitchFamily="18" charset="0"/>
              </a:rPr>
              <a:t> </a:t>
            </a:r>
            <a:r>
              <a:rPr lang="en-US" sz="2800" dirty="0" err="1" smtClean="0">
                <a:latin typeface="Times New Roman" pitchFamily="18" charset="0"/>
              </a:rPr>
              <a:t>jika</a:t>
            </a:r>
            <a:r>
              <a:rPr lang="en-US" sz="2800" dirty="0" smtClean="0">
                <a:latin typeface="Times New Roman" pitchFamily="18" charset="0"/>
              </a:rPr>
              <a:t>)</a:t>
            </a:r>
          </a:p>
          <a:p>
            <a:pPr>
              <a:buNone/>
            </a:pPr>
            <a:endParaRPr lang="en-US" dirty="0"/>
          </a:p>
        </p:txBody>
      </p:sp>
      <p:sp>
        <p:nvSpPr>
          <p:cNvPr id="4" name="Date Placeholder 3"/>
          <p:cNvSpPr>
            <a:spLocks noGrp="1"/>
          </p:cNvSpPr>
          <p:nvPr>
            <p:ph type="dt" sz="half" idx="10"/>
          </p:nvPr>
        </p:nvSpPr>
        <p:spPr/>
        <p:txBody>
          <a:bodyPr/>
          <a:lstStyle/>
          <a:p>
            <a:fld id="{0382CBA7-4256-4DDE-81E0-0B485723508F}" type="datetime1">
              <a:rPr lang="en-US" smtClean="0"/>
              <a:t>3/1/2012</a:t>
            </a:fld>
            <a:endParaRPr lang="en-US"/>
          </a:p>
        </p:txBody>
      </p:sp>
      <p:sp>
        <p:nvSpPr>
          <p:cNvPr id="5" name="Footer Placeholder 4"/>
          <p:cNvSpPr>
            <a:spLocks noGrp="1"/>
          </p:cNvSpPr>
          <p:nvPr>
            <p:ph type="ftr" sz="quarter" idx="11"/>
          </p:nvPr>
        </p:nvSpPr>
        <p:spPr/>
        <p:txBody>
          <a:bodyPr/>
          <a:lstStyle/>
          <a:p>
            <a:r>
              <a:rPr lang="en-US" smtClean="0"/>
              <a:t>RINALDI MUNIR, Matematika Diskrit</a:t>
            </a:r>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err="1" smtClean="0">
                <a:solidFill>
                  <a:schemeClr val="tx1"/>
                </a:solidFill>
                <a:latin typeface="Times New Roman" pitchFamily="18" charset="0"/>
              </a:rPr>
              <a:t>Negasi</a:t>
            </a:r>
            <a:r>
              <a:rPr lang="en-US" sz="4000" u="sng" dirty="0" smtClean="0">
                <a:solidFill>
                  <a:schemeClr val="tx1"/>
                </a:solidFill>
                <a:latin typeface="Times New Roman" pitchFamily="18" charset="0"/>
              </a:rPr>
              <a:t> (NOT)</a:t>
            </a:r>
            <a:endParaRPr lang="en-US" sz="4000" u="sng" dirty="0"/>
          </a:p>
        </p:txBody>
      </p:sp>
      <p:sp>
        <p:nvSpPr>
          <p:cNvPr id="3" name="Content Placeholder 2"/>
          <p:cNvSpPr>
            <a:spLocks noGrp="1"/>
          </p:cNvSpPr>
          <p:nvPr>
            <p:ph idx="1"/>
          </p:nvPr>
        </p:nvSpPr>
        <p:spPr/>
        <p:txBody>
          <a:bodyPr/>
          <a:lstStyle/>
          <a:p>
            <a:r>
              <a:rPr lang="en-US" sz="2800" dirty="0" smtClean="0">
                <a:latin typeface="Times New Roman" pitchFamily="18" charset="0"/>
              </a:rPr>
              <a:t>Operator </a:t>
            </a:r>
            <a:r>
              <a:rPr lang="en-US" sz="2800" dirty="0" err="1" smtClean="0">
                <a:latin typeface="Times New Roman" pitchFamily="18" charset="0"/>
              </a:rPr>
              <a:t>Uner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endParaRPr lang="en-US" sz="2800" dirty="0" smtClean="0">
              <a:latin typeface="Times New Roman" pitchFamily="18" charset="0"/>
            </a:endParaRPr>
          </a:p>
          <a:p>
            <a:endParaRPr lang="en-US" dirty="0"/>
          </a:p>
        </p:txBody>
      </p:sp>
      <p:sp>
        <p:nvSpPr>
          <p:cNvPr id="4" name="Date Placeholder 3"/>
          <p:cNvSpPr>
            <a:spLocks noGrp="1"/>
          </p:cNvSpPr>
          <p:nvPr>
            <p:ph type="dt" sz="half" idx="10"/>
          </p:nvPr>
        </p:nvSpPr>
        <p:spPr/>
        <p:txBody>
          <a:bodyPr/>
          <a:lstStyle/>
          <a:p>
            <a:fld id="{F65F02A5-1240-492A-85CD-45BEB80A5FE1}" type="datetime1">
              <a:rPr lang="en-US" smtClean="0"/>
              <a:t>3/1/2012</a:t>
            </a:fld>
            <a:endParaRPr lang="en-US"/>
          </a:p>
        </p:txBody>
      </p:sp>
      <p:sp>
        <p:nvSpPr>
          <p:cNvPr id="6" name="Footer Placeholder 5"/>
          <p:cNvSpPr>
            <a:spLocks noGrp="1"/>
          </p:cNvSpPr>
          <p:nvPr>
            <p:ph type="ftr" sz="quarter" idx="11"/>
          </p:nvPr>
        </p:nvSpPr>
        <p:spPr/>
        <p:txBody>
          <a:bodyPr/>
          <a:lstStyle/>
          <a:p>
            <a:r>
              <a:rPr lang="en-US" smtClean="0"/>
              <a:t>RINALDI MUNIR, Matematika Diskrit</a:t>
            </a:r>
            <a:endParaRPr lang="en-US"/>
          </a:p>
        </p:txBody>
      </p:sp>
      <p:sp>
        <p:nvSpPr>
          <p:cNvPr id="7" name="Slide Number Placeholder 6"/>
          <p:cNvSpPr>
            <a:spLocks noGrp="1"/>
          </p:cNvSpPr>
          <p:nvPr>
            <p:ph type="sldNum" sz="quarter" idx="12"/>
          </p:nvPr>
        </p:nvSpPr>
        <p:spPr/>
        <p:txBody>
          <a:bodyPr/>
          <a:lstStyle/>
          <a:p>
            <a:fld id="{3D540A70-5B3F-43D8-8371-FC613AF6C554}" type="slidenum">
              <a:rPr lang="en-US" smtClean="0"/>
              <a:pPr/>
              <a:t>12</a:t>
            </a:fld>
            <a:endParaRPr lang="en-US"/>
          </a:p>
        </p:txBody>
      </p:sp>
      <p:graphicFrame>
        <p:nvGraphicFramePr>
          <p:cNvPr id="5" name="Group 4"/>
          <p:cNvGraphicFramePr>
            <a:graphicFrameLocks/>
          </p:cNvGraphicFramePr>
          <p:nvPr/>
        </p:nvGraphicFramePr>
        <p:xfrm>
          <a:off x="2590800" y="2514600"/>
          <a:ext cx="3924300" cy="3048000"/>
        </p:xfrm>
        <a:graphic>
          <a:graphicData uri="http://schemas.openxmlformats.org/drawingml/2006/table">
            <a:tbl>
              <a:tblPr/>
              <a:tblGrid>
                <a:gridCol w="1962150"/>
                <a:gridCol w="1962150"/>
              </a:tblGrid>
              <a:tr h="1016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dirty="0" smtClean="0">
                          <a:ln>
                            <a:noFill/>
                          </a:ln>
                          <a:solidFill>
                            <a:schemeClr val="tx1"/>
                          </a:solidFill>
                          <a:effectLst/>
                          <a:latin typeface="Verdana" pitchFamily="34" charset="0"/>
                        </a:rPr>
                        <a:t>P</a:t>
                      </a:r>
                      <a:endParaRPr kumimoji="0" lang="en-CA" sz="3500" b="0" i="0" u="none" strike="noStrike" cap="none" normalizeH="0" baseline="0" dirty="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1" i="0" u="none" strike="noStrike" cap="none" normalizeH="0" baseline="0" smtClean="0">
                          <a:ln>
                            <a:noFill/>
                          </a:ln>
                          <a:solidFill>
                            <a:schemeClr val="tx1"/>
                          </a:solidFill>
                          <a:effectLst/>
                          <a:latin typeface="Verdana" pitchFamily="34" charset="0"/>
                          <a:sym typeface="Symbol" pitchFamily="18" charset="2"/>
                        </a:rPr>
                        <a:t></a:t>
                      </a:r>
                      <a:r>
                        <a:rPr kumimoji="0" lang="en-US" sz="3500" b="0" i="0" u="none" strike="noStrike" cap="none" normalizeH="0" baseline="0" smtClean="0">
                          <a:ln>
                            <a:noFill/>
                          </a:ln>
                          <a:solidFill>
                            <a:schemeClr val="tx1"/>
                          </a:solidFill>
                          <a:effectLst/>
                          <a:latin typeface="Verdana" pitchFamily="34" charset="0"/>
                          <a:sym typeface="Symbol" pitchFamily="18" charset="2"/>
                        </a:rPr>
                        <a:t>P</a:t>
                      </a:r>
                      <a:endParaRPr kumimoji="0" lang="en-CA" sz="3500" b="0" i="0" u="none" strike="noStrike" cap="none" normalizeH="0" baseline="0" smtClean="0">
                        <a:ln>
                          <a:noFill/>
                        </a:ln>
                        <a:solidFill>
                          <a:schemeClr val="tx1"/>
                        </a:solidFill>
                        <a:effectLst/>
                        <a:latin typeface="Verdana" pitchFamily="34" charset="0"/>
                        <a:sym typeface="Symbol" pitchFamily="18" charset="2"/>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smtClean="0">
                          <a:ln>
                            <a:noFill/>
                          </a:ln>
                          <a:solidFill>
                            <a:schemeClr val="tx1"/>
                          </a:solidFill>
                          <a:effectLst/>
                          <a:latin typeface="Verdana" pitchFamily="34" charset="0"/>
                        </a:rPr>
                        <a:t>Benar</a:t>
                      </a:r>
                      <a:endParaRPr kumimoji="0" lang="en-CA" sz="3500" b="0" i="0" u="none" strike="noStrike" cap="none" normalizeH="0" baseline="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smtClean="0">
                          <a:ln>
                            <a:noFill/>
                          </a:ln>
                          <a:solidFill>
                            <a:schemeClr val="tx1"/>
                          </a:solidFill>
                          <a:effectLst/>
                          <a:latin typeface="Verdana" pitchFamily="34" charset="0"/>
                        </a:rPr>
                        <a:t>Salah</a:t>
                      </a:r>
                      <a:endParaRPr kumimoji="0" lang="en-CA" sz="3500" b="0" i="0" u="none" strike="noStrike" cap="none" normalizeH="0" baseline="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smtClean="0">
                          <a:ln>
                            <a:noFill/>
                          </a:ln>
                          <a:solidFill>
                            <a:schemeClr val="tx1"/>
                          </a:solidFill>
                          <a:effectLst/>
                          <a:latin typeface="Verdana" pitchFamily="34" charset="0"/>
                        </a:rPr>
                        <a:t>Salah</a:t>
                      </a:r>
                      <a:endParaRPr kumimoji="0" lang="en-CA" sz="3500" b="0" i="0" u="none" strike="noStrike" cap="none" normalizeH="0" baseline="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dirty="0" err="1" smtClean="0">
                          <a:ln>
                            <a:noFill/>
                          </a:ln>
                          <a:solidFill>
                            <a:schemeClr val="tx1"/>
                          </a:solidFill>
                          <a:effectLst/>
                          <a:latin typeface="Verdana" pitchFamily="34" charset="0"/>
                        </a:rPr>
                        <a:t>Benar</a:t>
                      </a:r>
                      <a:endParaRPr kumimoji="0" lang="en-CA" sz="3500" b="0" i="0" u="none" strike="noStrike" cap="none" normalizeH="0" baseline="0" dirty="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err="1" smtClean="0">
                <a:solidFill>
                  <a:schemeClr val="tx1"/>
                </a:solidFill>
                <a:latin typeface="Times New Roman" pitchFamily="18" charset="0"/>
              </a:rPr>
              <a:t>Konjungsi</a:t>
            </a:r>
            <a:r>
              <a:rPr lang="en-US" sz="4000" u="sng" dirty="0" smtClean="0">
                <a:solidFill>
                  <a:schemeClr val="tx1"/>
                </a:solidFill>
                <a:latin typeface="Times New Roman" pitchFamily="18" charset="0"/>
              </a:rPr>
              <a:t> (AND)</a:t>
            </a:r>
            <a:endParaRPr lang="en-US" sz="4000" u="sng" dirty="0"/>
          </a:p>
        </p:txBody>
      </p:sp>
      <p:sp>
        <p:nvSpPr>
          <p:cNvPr id="3" name="Content Placeholder 2"/>
          <p:cNvSpPr>
            <a:spLocks noGrp="1"/>
          </p:cNvSpPr>
          <p:nvPr>
            <p:ph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sp>
        <p:nvSpPr>
          <p:cNvPr id="4" name="Date Placeholder 3"/>
          <p:cNvSpPr>
            <a:spLocks noGrp="1"/>
          </p:cNvSpPr>
          <p:nvPr>
            <p:ph type="dt" sz="half" idx="10"/>
          </p:nvPr>
        </p:nvSpPr>
        <p:spPr/>
        <p:txBody>
          <a:bodyPr/>
          <a:lstStyle/>
          <a:p>
            <a:fld id="{486FFC11-2ECD-49BD-BEB9-39C2322F3E8E}" type="datetime1">
              <a:rPr lang="en-US" smtClean="0"/>
              <a:t>3/1/2012</a:t>
            </a:fld>
            <a:endParaRPr lang="en-US"/>
          </a:p>
        </p:txBody>
      </p:sp>
      <p:sp>
        <p:nvSpPr>
          <p:cNvPr id="6" name="Footer Placeholder 5"/>
          <p:cNvSpPr>
            <a:spLocks noGrp="1"/>
          </p:cNvSpPr>
          <p:nvPr>
            <p:ph type="ftr" sz="quarter" idx="11"/>
          </p:nvPr>
        </p:nvSpPr>
        <p:spPr/>
        <p:txBody>
          <a:bodyPr/>
          <a:lstStyle/>
          <a:p>
            <a:r>
              <a:rPr lang="en-US" smtClean="0"/>
              <a:t>RINALDI MUNIR, Matematika Diskrit</a:t>
            </a:r>
            <a:endParaRPr lang="en-US"/>
          </a:p>
        </p:txBody>
      </p:sp>
      <p:sp>
        <p:nvSpPr>
          <p:cNvPr id="7" name="Slide Number Placeholder 6"/>
          <p:cNvSpPr>
            <a:spLocks noGrp="1"/>
          </p:cNvSpPr>
          <p:nvPr>
            <p:ph type="sldNum" sz="quarter" idx="12"/>
          </p:nvPr>
        </p:nvSpPr>
        <p:spPr/>
        <p:txBody>
          <a:bodyPr/>
          <a:lstStyle/>
          <a:p>
            <a:fld id="{3D540A70-5B3F-43D8-8371-FC613AF6C554}" type="slidenum">
              <a:rPr lang="en-US" smtClean="0"/>
              <a:pPr/>
              <a:t>13</a:t>
            </a:fld>
            <a:endParaRPr lang="en-US"/>
          </a:p>
        </p:txBody>
      </p:sp>
      <p:graphicFrame>
        <p:nvGraphicFramePr>
          <p:cNvPr id="5" name="Group 19"/>
          <p:cNvGraphicFramePr>
            <a:graphicFrameLocks/>
          </p:cNvGraphicFramePr>
          <p:nvPr/>
        </p:nvGraphicFramePr>
        <p:xfrm>
          <a:off x="2781300" y="2590800"/>
          <a:ext cx="3924300" cy="3276600"/>
        </p:xfrm>
        <a:graphic>
          <a:graphicData uri="http://schemas.openxmlformats.org/drawingml/2006/table">
            <a:tbl>
              <a:tblPr/>
              <a:tblGrid>
                <a:gridCol w="1308100"/>
                <a:gridCol w="1308100"/>
                <a:gridCol w="1308100"/>
              </a:tblGrid>
              <a:tr h="635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P</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Salah</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err="1" smtClean="0">
                <a:solidFill>
                  <a:schemeClr val="tx1"/>
                </a:solidFill>
                <a:latin typeface="Times New Roman" pitchFamily="18" charset="0"/>
              </a:rPr>
              <a:t>Disjungsi</a:t>
            </a:r>
            <a:r>
              <a:rPr lang="en-US" sz="4000" u="sng" dirty="0" smtClean="0">
                <a:solidFill>
                  <a:schemeClr val="tx1"/>
                </a:solidFill>
                <a:latin typeface="Times New Roman" pitchFamily="18" charset="0"/>
              </a:rPr>
              <a:t> (OR)</a:t>
            </a:r>
            <a:endParaRPr lang="en-US" sz="4000" u="sng" dirty="0"/>
          </a:p>
        </p:txBody>
      </p:sp>
      <p:sp>
        <p:nvSpPr>
          <p:cNvPr id="3" name="Content Placeholder 2"/>
          <p:cNvSpPr>
            <a:spLocks noGrp="1"/>
          </p:cNvSpPr>
          <p:nvPr>
            <p:ph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sp>
        <p:nvSpPr>
          <p:cNvPr id="5" name="Date Placeholder 4"/>
          <p:cNvSpPr>
            <a:spLocks noGrp="1"/>
          </p:cNvSpPr>
          <p:nvPr>
            <p:ph type="dt" sz="half" idx="10"/>
          </p:nvPr>
        </p:nvSpPr>
        <p:spPr/>
        <p:txBody>
          <a:bodyPr/>
          <a:lstStyle/>
          <a:p>
            <a:fld id="{B013299A-C8E8-4103-9194-1182779C0B68}" type="datetime1">
              <a:rPr lang="en-US" smtClean="0"/>
              <a:t>3/1/2012</a:t>
            </a:fld>
            <a:endParaRPr lang="en-US"/>
          </a:p>
        </p:txBody>
      </p:sp>
      <p:sp>
        <p:nvSpPr>
          <p:cNvPr id="6" name="Footer Placeholder 5"/>
          <p:cNvSpPr>
            <a:spLocks noGrp="1"/>
          </p:cNvSpPr>
          <p:nvPr>
            <p:ph type="ftr" sz="quarter" idx="11"/>
          </p:nvPr>
        </p:nvSpPr>
        <p:spPr/>
        <p:txBody>
          <a:bodyPr/>
          <a:lstStyle/>
          <a:p>
            <a:r>
              <a:rPr lang="en-US" smtClean="0"/>
              <a:t>RINALDI MUNIR, Matematika Diskrit</a:t>
            </a:r>
            <a:endParaRPr lang="en-US"/>
          </a:p>
        </p:txBody>
      </p:sp>
      <p:sp>
        <p:nvSpPr>
          <p:cNvPr id="7" name="Slide Number Placeholder 6"/>
          <p:cNvSpPr>
            <a:spLocks noGrp="1"/>
          </p:cNvSpPr>
          <p:nvPr>
            <p:ph type="sldNum" sz="quarter" idx="12"/>
          </p:nvPr>
        </p:nvSpPr>
        <p:spPr/>
        <p:txBody>
          <a:bodyPr/>
          <a:lstStyle/>
          <a:p>
            <a:fld id="{3D540A70-5B3F-43D8-8371-FC613AF6C554}" type="slidenum">
              <a:rPr lang="en-US" smtClean="0"/>
              <a:pPr/>
              <a:t>14</a:t>
            </a:fld>
            <a:endParaRPr lang="en-US"/>
          </a:p>
        </p:txBody>
      </p:sp>
      <p:graphicFrame>
        <p:nvGraphicFramePr>
          <p:cNvPr id="4" name="Group 31"/>
          <p:cNvGraphicFramePr>
            <a:graphicFrameLocks/>
          </p:cNvGraphicFramePr>
          <p:nvPr/>
        </p:nvGraphicFramePr>
        <p:xfrm>
          <a:off x="2628900" y="2590800"/>
          <a:ext cx="3924300" cy="3352801"/>
        </p:xfrm>
        <a:graphic>
          <a:graphicData uri="http://schemas.openxmlformats.org/drawingml/2006/table">
            <a:tbl>
              <a:tblPr/>
              <a:tblGrid>
                <a:gridCol w="1308100"/>
                <a:gridCol w="1308100"/>
                <a:gridCol w="1308100"/>
              </a:tblGrid>
              <a:tr h="6508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1" i="0" u="none" strike="noStrike" cap="none" normalizeH="0" baseline="0" smtClean="0">
                          <a:ln>
                            <a:noFill/>
                          </a:ln>
                          <a:solidFill>
                            <a:schemeClr val="tx1"/>
                          </a:solidFill>
                          <a:effectLst/>
                          <a:latin typeface="Verdana" pitchFamily="34" charset="0"/>
                          <a:sym typeface="Symbol" pitchFamily="18" charset="2"/>
                        </a:rPr>
                        <a:t></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Salah</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err="1" smtClean="0">
                <a:solidFill>
                  <a:schemeClr val="tx1"/>
                </a:solidFill>
                <a:latin typeface="Times New Roman" pitchFamily="18" charset="0"/>
              </a:rPr>
              <a:t>Eksklusif</a:t>
            </a:r>
            <a:r>
              <a:rPr lang="en-US" sz="4000" u="sng" dirty="0" smtClean="0">
                <a:solidFill>
                  <a:schemeClr val="tx1"/>
                </a:solidFill>
                <a:latin typeface="Times New Roman" pitchFamily="18" charset="0"/>
              </a:rPr>
              <a:t> Or (XOR)</a:t>
            </a:r>
            <a:endParaRPr lang="en-US" sz="4000" u="sng" dirty="0"/>
          </a:p>
        </p:txBody>
      </p:sp>
      <p:sp>
        <p:nvSpPr>
          <p:cNvPr id="3" name="Content Placeholder 2"/>
          <p:cNvSpPr>
            <a:spLocks noGrp="1"/>
          </p:cNvSpPr>
          <p:nvPr>
            <p:ph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sp>
        <p:nvSpPr>
          <p:cNvPr id="5" name="Date Placeholder 4"/>
          <p:cNvSpPr>
            <a:spLocks noGrp="1"/>
          </p:cNvSpPr>
          <p:nvPr>
            <p:ph type="dt" sz="half" idx="10"/>
          </p:nvPr>
        </p:nvSpPr>
        <p:spPr/>
        <p:txBody>
          <a:bodyPr/>
          <a:lstStyle/>
          <a:p>
            <a:fld id="{D0029050-B604-4E8A-8A46-9E7034D8AC29}" type="datetime1">
              <a:rPr lang="en-US" smtClean="0"/>
              <a:t>3/1/2012</a:t>
            </a:fld>
            <a:endParaRPr lang="en-US"/>
          </a:p>
        </p:txBody>
      </p:sp>
      <p:sp>
        <p:nvSpPr>
          <p:cNvPr id="6" name="Footer Placeholder 5"/>
          <p:cNvSpPr>
            <a:spLocks noGrp="1"/>
          </p:cNvSpPr>
          <p:nvPr>
            <p:ph type="ftr" sz="quarter" idx="11"/>
          </p:nvPr>
        </p:nvSpPr>
        <p:spPr/>
        <p:txBody>
          <a:bodyPr/>
          <a:lstStyle/>
          <a:p>
            <a:r>
              <a:rPr lang="en-US" smtClean="0"/>
              <a:t>RINALDI MUNIR, Matematika Diskrit</a:t>
            </a:r>
            <a:endParaRPr lang="en-US"/>
          </a:p>
        </p:txBody>
      </p:sp>
      <p:sp>
        <p:nvSpPr>
          <p:cNvPr id="7" name="Slide Number Placeholder 6"/>
          <p:cNvSpPr>
            <a:spLocks noGrp="1"/>
          </p:cNvSpPr>
          <p:nvPr>
            <p:ph type="sldNum" sz="quarter" idx="12"/>
          </p:nvPr>
        </p:nvSpPr>
        <p:spPr/>
        <p:txBody>
          <a:bodyPr/>
          <a:lstStyle/>
          <a:p>
            <a:fld id="{3D540A70-5B3F-43D8-8371-FC613AF6C554}" type="slidenum">
              <a:rPr lang="en-US" smtClean="0"/>
              <a:pPr/>
              <a:t>15</a:t>
            </a:fld>
            <a:endParaRPr lang="en-US"/>
          </a:p>
        </p:txBody>
      </p:sp>
      <p:graphicFrame>
        <p:nvGraphicFramePr>
          <p:cNvPr id="4" name="Group 31"/>
          <p:cNvGraphicFramePr>
            <a:graphicFrameLocks/>
          </p:cNvGraphicFramePr>
          <p:nvPr/>
        </p:nvGraphicFramePr>
        <p:xfrm>
          <a:off x="2552700" y="2590800"/>
          <a:ext cx="3924300" cy="3352801"/>
        </p:xfrm>
        <a:graphic>
          <a:graphicData uri="http://schemas.openxmlformats.org/drawingml/2006/table">
            <a:tbl>
              <a:tblPr/>
              <a:tblGrid>
                <a:gridCol w="1308100"/>
                <a:gridCol w="1308100"/>
                <a:gridCol w="1308100"/>
              </a:tblGrid>
              <a:tr h="6508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P</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1" i="0" u="none" strike="noStrike" cap="none" normalizeH="0" baseline="0" smtClean="0">
                          <a:ln>
                            <a:noFill/>
                          </a:ln>
                          <a:solidFill>
                            <a:schemeClr val="tx1"/>
                          </a:solidFill>
                          <a:effectLst/>
                          <a:latin typeface="Verdana" pitchFamily="34" charset="0"/>
                          <a:sym typeface="Symbol" pitchFamily="18" charset="2"/>
                        </a:rPr>
                        <a:t></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Salah</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err="1" smtClean="0">
                <a:solidFill>
                  <a:schemeClr val="tx1"/>
                </a:solidFill>
                <a:latin typeface="Times New Roman" pitchFamily="18" charset="0"/>
              </a:rPr>
              <a:t>Implikasi</a:t>
            </a:r>
            <a:r>
              <a:rPr lang="en-US" sz="4000" u="sng" dirty="0" smtClean="0">
                <a:solidFill>
                  <a:schemeClr val="tx1"/>
                </a:solidFill>
                <a:latin typeface="Times New Roman" pitchFamily="18" charset="0"/>
              </a:rPr>
              <a:t> (</a:t>
            </a:r>
            <a:r>
              <a:rPr lang="en-US" sz="4000" u="sng" dirty="0" err="1" smtClean="0">
                <a:solidFill>
                  <a:schemeClr val="tx1"/>
                </a:solidFill>
                <a:latin typeface="Times New Roman" pitchFamily="18" charset="0"/>
              </a:rPr>
              <a:t>jika</a:t>
            </a:r>
            <a:r>
              <a:rPr lang="en-US" sz="4000" u="sng" dirty="0" smtClean="0">
                <a:solidFill>
                  <a:schemeClr val="tx1"/>
                </a:solidFill>
                <a:latin typeface="Times New Roman" pitchFamily="18" charset="0"/>
              </a:rPr>
              <a:t> - </a:t>
            </a:r>
            <a:r>
              <a:rPr lang="en-US" sz="4000" u="sng" dirty="0" err="1" smtClean="0">
                <a:solidFill>
                  <a:schemeClr val="tx1"/>
                </a:solidFill>
                <a:latin typeface="Times New Roman" pitchFamily="18" charset="0"/>
              </a:rPr>
              <a:t>maka</a:t>
            </a:r>
            <a:r>
              <a:rPr lang="en-US" sz="4000" u="sng" dirty="0" smtClean="0">
                <a:solidFill>
                  <a:schemeClr val="tx1"/>
                </a:solidFill>
                <a:latin typeface="Times New Roman" pitchFamily="18" charset="0"/>
              </a:rPr>
              <a:t>)</a:t>
            </a:r>
            <a:endParaRPr lang="en-US" sz="4000" u="sng" dirty="0"/>
          </a:p>
        </p:txBody>
      </p:sp>
      <p:sp>
        <p:nvSpPr>
          <p:cNvPr id="3" name="Content Placeholder 2"/>
          <p:cNvSpPr>
            <a:spLocks noGrp="1"/>
          </p:cNvSpPr>
          <p:nvPr>
            <p:ph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sp>
        <p:nvSpPr>
          <p:cNvPr id="5" name="Date Placeholder 4"/>
          <p:cNvSpPr>
            <a:spLocks noGrp="1"/>
          </p:cNvSpPr>
          <p:nvPr>
            <p:ph type="dt" sz="half" idx="10"/>
          </p:nvPr>
        </p:nvSpPr>
        <p:spPr/>
        <p:txBody>
          <a:bodyPr/>
          <a:lstStyle/>
          <a:p>
            <a:fld id="{86A5FFFF-C002-4E20-8A07-95CB1F563FAC}" type="datetime1">
              <a:rPr lang="en-US" smtClean="0"/>
              <a:t>3/1/2012</a:t>
            </a:fld>
            <a:endParaRPr lang="en-US"/>
          </a:p>
        </p:txBody>
      </p:sp>
      <p:sp>
        <p:nvSpPr>
          <p:cNvPr id="6" name="Footer Placeholder 5"/>
          <p:cNvSpPr>
            <a:spLocks noGrp="1"/>
          </p:cNvSpPr>
          <p:nvPr>
            <p:ph type="ftr" sz="quarter" idx="11"/>
          </p:nvPr>
        </p:nvSpPr>
        <p:spPr/>
        <p:txBody>
          <a:bodyPr/>
          <a:lstStyle/>
          <a:p>
            <a:r>
              <a:rPr lang="en-US" smtClean="0"/>
              <a:t>RINALDI MUNIR, Matematika Diskrit</a:t>
            </a:r>
            <a:endParaRPr lang="en-US"/>
          </a:p>
        </p:txBody>
      </p:sp>
      <p:sp>
        <p:nvSpPr>
          <p:cNvPr id="7" name="Slide Number Placeholder 6"/>
          <p:cNvSpPr>
            <a:spLocks noGrp="1"/>
          </p:cNvSpPr>
          <p:nvPr>
            <p:ph type="sldNum" sz="quarter" idx="12"/>
          </p:nvPr>
        </p:nvSpPr>
        <p:spPr/>
        <p:txBody>
          <a:bodyPr/>
          <a:lstStyle/>
          <a:p>
            <a:fld id="{3D540A70-5B3F-43D8-8371-FC613AF6C554}" type="slidenum">
              <a:rPr lang="en-US" smtClean="0"/>
              <a:pPr/>
              <a:t>16</a:t>
            </a:fld>
            <a:endParaRPr lang="en-US"/>
          </a:p>
        </p:txBody>
      </p:sp>
      <p:graphicFrame>
        <p:nvGraphicFramePr>
          <p:cNvPr id="4" name="Group 31"/>
          <p:cNvGraphicFramePr>
            <a:graphicFrameLocks/>
          </p:cNvGraphicFramePr>
          <p:nvPr/>
        </p:nvGraphicFramePr>
        <p:xfrm>
          <a:off x="2590800" y="2590800"/>
          <a:ext cx="3924300" cy="3200402"/>
        </p:xfrm>
        <a:graphic>
          <a:graphicData uri="http://schemas.openxmlformats.org/drawingml/2006/table">
            <a:tbl>
              <a:tblPr/>
              <a:tblGrid>
                <a:gridCol w="1308100"/>
                <a:gridCol w="1308100"/>
                <a:gridCol w="1308100"/>
              </a:tblGrid>
              <a:tr h="6207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P</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1" i="0" u="none" strike="noStrike" cap="none" normalizeH="0" baseline="0" smtClean="0">
                          <a:ln>
                            <a:noFill/>
                          </a:ln>
                          <a:solidFill>
                            <a:schemeClr val="tx1"/>
                          </a:solidFill>
                          <a:effectLst/>
                          <a:latin typeface="Verdana" pitchFamily="34" charset="0"/>
                          <a:sym typeface="Symbol" pitchFamily="18" charset="2"/>
                        </a:rPr>
                        <a:t></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445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4293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Benar</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Benar</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20000" cy="1143000"/>
          </a:xfrm>
        </p:spPr>
        <p:txBody>
          <a:bodyPr>
            <a:noAutofit/>
          </a:bodyPr>
          <a:lstStyle/>
          <a:p>
            <a:r>
              <a:rPr lang="en-US" sz="2800" u="sng" dirty="0" err="1" smtClean="0">
                <a:solidFill>
                  <a:schemeClr val="tx1"/>
                </a:solidFill>
                <a:latin typeface="Times New Roman" pitchFamily="18" charset="0"/>
              </a:rPr>
              <a:t>Bikondisional</a:t>
            </a:r>
            <a:r>
              <a:rPr lang="en-US" sz="2800" u="sng" dirty="0" smtClean="0">
                <a:solidFill>
                  <a:schemeClr val="tx1"/>
                </a:solidFill>
                <a:latin typeface="Times New Roman" pitchFamily="18" charset="0"/>
              </a:rPr>
              <a:t>  (</a:t>
            </a:r>
            <a:r>
              <a:rPr lang="en-US" sz="2800" u="sng" dirty="0" err="1" smtClean="0">
                <a:solidFill>
                  <a:schemeClr val="tx1"/>
                </a:solidFill>
                <a:latin typeface="Times New Roman" pitchFamily="18" charset="0"/>
              </a:rPr>
              <a:t>jika</a:t>
            </a:r>
            <a:r>
              <a:rPr lang="en-US" sz="2800" u="sng" dirty="0" smtClean="0">
                <a:solidFill>
                  <a:schemeClr val="tx1"/>
                </a:solidFill>
                <a:latin typeface="Times New Roman" pitchFamily="18" charset="0"/>
              </a:rPr>
              <a:t> </a:t>
            </a:r>
            <a:r>
              <a:rPr lang="en-US" sz="2800" u="sng" dirty="0" err="1" smtClean="0">
                <a:solidFill>
                  <a:schemeClr val="tx1"/>
                </a:solidFill>
                <a:latin typeface="Times New Roman" pitchFamily="18" charset="0"/>
              </a:rPr>
              <a:t>dan</a:t>
            </a:r>
            <a:r>
              <a:rPr lang="en-US" sz="2800" u="sng" dirty="0" smtClean="0">
                <a:solidFill>
                  <a:schemeClr val="tx1"/>
                </a:solidFill>
                <a:latin typeface="Times New Roman" pitchFamily="18" charset="0"/>
              </a:rPr>
              <a:t> </a:t>
            </a:r>
            <a:r>
              <a:rPr lang="en-US" sz="2800" u="sng" dirty="0" err="1" smtClean="0">
                <a:solidFill>
                  <a:schemeClr val="tx1"/>
                </a:solidFill>
                <a:latin typeface="Times New Roman" pitchFamily="18" charset="0"/>
              </a:rPr>
              <a:t>hanya</a:t>
            </a:r>
            <a:r>
              <a:rPr lang="en-US" sz="2800" u="sng" dirty="0" smtClean="0">
                <a:solidFill>
                  <a:schemeClr val="tx1"/>
                </a:solidFill>
                <a:latin typeface="Times New Roman" pitchFamily="18" charset="0"/>
              </a:rPr>
              <a:t> </a:t>
            </a:r>
            <a:r>
              <a:rPr lang="en-US" sz="2800" u="sng" dirty="0" err="1" smtClean="0">
                <a:solidFill>
                  <a:schemeClr val="tx1"/>
                </a:solidFill>
                <a:latin typeface="Times New Roman" pitchFamily="18" charset="0"/>
              </a:rPr>
              <a:t>jika</a:t>
            </a:r>
            <a:r>
              <a:rPr lang="en-US" sz="2800" u="sng" dirty="0" smtClean="0">
                <a:solidFill>
                  <a:schemeClr val="tx1"/>
                </a:solidFill>
                <a:latin typeface="Times New Roman" pitchFamily="18" charset="0"/>
              </a:rPr>
              <a:t>)</a:t>
            </a:r>
            <a:endParaRPr lang="en-US" sz="2800" u="sng" dirty="0"/>
          </a:p>
        </p:txBody>
      </p:sp>
      <p:sp>
        <p:nvSpPr>
          <p:cNvPr id="3" name="Content Placeholder 2"/>
          <p:cNvSpPr>
            <a:spLocks noGrp="1"/>
          </p:cNvSpPr>
          <p:nvPr>
            <p:ph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sp>
        <p:nvSpPr>
          <p:cNvPr id="5" name="Date Placeholder 4"/>
          <p:cNvSpPr>
            <a:spLocks noGrp="1"/>
          </p:cNvSpPr>
          <p:nvPr>
            <p:ph type="dt" sz="half" idx="10"/>
          </p:nvPr>
        </p:nvSpPr>
        <p:spPr/>
        <p:txBody>
          <a:bodyPr/>
          <a:lstStyle/>
          <a:p>
            <a:fld id="{5082D9A5-64E9-442F-A68D-3114040CE1FC}" type="datetime1">
              <a:rPr lang="en-US" smtClean="0"/>
              <a:t>3/1/2012</a:t>
            </a:fld>
            <a:endParaRPr lang="en-US"/>
          </a:p>
        </p:txBody>
      </p:sp>
      <p:sp>
        <p:nvSpPr>
          <p:cNvPr id="6" name="Footer Placeholder 5"/>
          <p:cNvSpPr>
            <a:spLocks noGrp="1"/>
          </p:cNvSpPr>
          <p:nvPr>
            <p:ph type="ftr" sz="quarter" idx="11"/>
          </p:nvPr>
        </p:nvSpPr>
        <p:spPr/>
        <p:txBody>
          <a:bodyPr/>
          <a:lstStyle/>
          <a:p>
            <a:r>
              <a:rPr lang="en-US" smtClean="0"/>
              <a:t>RINALDI MUNIR, Matematika Diskrit</a:t>
            </a:r>
            <a:endParaRPr lang="en-US"/>
          </a:p>
        </p:txBody>
      </p:sp>
      <p:sp>
        <p:nvSpPr>
          <p:cNvPr id="7" name="Slide Number Placeholder 6"/>
          <p:cNvSpPr>
            <a:spLocks noGrp="1"/>
          </p:cNvSpPr>
          <p:nvPr>
            <p:ph type="sldNum" sz="quarter" idx="12"/>
          </p:nvPr>
        </p:nvSpPr>
        <p:spPr/>
        <p:txBody>
          <a:bodyPr/>
          <a:lstStyle/>
          <a:p>
            <a:fld id="{3D540A70-5B3F-43D8-8371-FC613AF6C554}" type="slidenum">
              <a:rPr lang="en-US" smtClean="0"/>
              <a:pPr/>
              <a:t>17</a:t>
            </a:fld>
            <a:endParaRPr lang="en-US"/>
          </a:p>
        </p:txBody>
      </p:sp>
      <p:graphicFrame>
        <p:nvGraphicFramePr>
          <p:cNvPr id="4" name="Group 31"/>
          <p:cNvGraphicFramePr>
            <a:graphicFrameLocks/>
          </p:cNvGraphicFramePr>
          <p:nvPr/>
        </p:nvGraphicFramePr>
        <p:xfrm>
          <a:off x="2628900" y="2590800"/>
          <a:ext cx="3924300" cy="3124201"/>
        </p:xfrm>
        <a:graphic>
          <a:graphicData uri="http://schemas.openxmlformats.org/drawingml/2006/table">
            <a:tbl>
              <a:tblPr/>
              <a:tblGrid>
                <a:gridCol w="1308100"/>
                <a:gridCol w="1308100"/>
                <a:gridCol w="1308100"/>
              </a:tblGrid>
              <a:tr h="6064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P</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1" i="0" u="none" strike="noStrike" cap="none" normalizeH="0" baseline="0" smtClean="0">
                          <a:ln>
                            <a:noFill/>
                          </a:ln>
                          <a:solidFill>
                            <a:schemeClr val="tx1"/>
                          </a:solidFill>
                          <a:effectLst/>
                          <a:latin typeface="Verdana" pitchFamily="34" charset="0"/>
                          <a:sym typeface="Symbol" pitchFamily="18" charset="2"/>
                        </a:rPr>
                        <a:t></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2865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Benar</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2865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Benar</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u="sng" dirty="0" err="1" smtClean="0">
                <a:solidFill>
                  <a:schemeClr val="tx1"/>
                </a:solidFill>
                <a:latin typeface="Times New Roman" pitchFamily="18" charset="0"/>
              </a:rPr>
              <a:t>Pernyataan</a:t>
            </a:r>
            <a:r>
              <a:rPr lang="en-US" sz="4000" u="sng" dirty="0" smtClean="0">
                <a:solidFill>
                  <a:schemeClr val="tx1"/>
                </a:solidFill>
                <a:latin typeface="Times New Roman" pitchFamily="18" charset="0"/>
              </a:rPr>
              <a:t> </a:t>
            </a:r>
            <a:r>
              <a:rPr lang="en-US" sz="4000" u="sng" dirty="0" err="1" smtClean="0">
                <a:solidFill>
                  <a:schemeClr val="tx1"/>
                </a:solidFill>
                <a:latin typeface="Times New Roman" pitchFamily="18" charset="0"/>
              </a:rPr>
              <a:t>dan</a:t>
            </a:r>
            <a:r>
              <a:rPr lang="en-US" sz="4000" u="sng" dirty="0" smtClean="0">
                <a:solidFill>
                  <a:schemeClr val="tx1"/>
                </a:solidFill>
                <a:latin typeface="Times New Roman" pitchFamily="18" charset="0"/>
              </a:rPr>
              <a:t> </a:t>
            </a:r>
            <a:r>
              <a:rPr lang="en-US" sz="4000" u="sng" dirty="0" err="1" smtClean="0">
                <a:solidFill>
                  <a:schemeClr val="tx1"/>
                </a:solidFill>
                <a:latin typeface="Times New Roman" pitchFamily="18" charset="0"/>
              </a:rPr>
              <a:t>Operasi</a:t>
            </a:r>
            <a:endParaRPr lang="en-US" sz="4000" u="sng" dirty="0"/>
          </a:p>
        </p:txBody>
      </p:sp>
      <p:sp>
        <p:nvSpPr>
          <p:cNvPr id="3" name="Content Placeholder 2"/>
          <p:cNvSpPr>
            <a:spLocks noGrp="1"/>
          </p:cNvSpPr>
          <p:nvPr>
            <p:ph idx="1"/>
          </p:nvPr>
        </p:nvSpPr>
        <p:spPr/>
        <p:txBody>
          <a:bodyPr/>
          <a:lstStyle/>
          <a:p>
            <a:pPr marL="571500" indent="-571500" algn="just">
              <a:lnSpc>
                <a:spcPct val="80000"/>
              </a:lnSpc>
              <a:buClrTx/>
            </a:pPr>
            <a:r>
              <a:rPr lang="en-US" sz="2800" dirty="0" err="1" smtClean="0">
                <a:latin typeface="Times New Roman" pitchFamily="18" charset="0"/>
              </a:rPr>
              <a:t>Pernyataan-pernyataan</a:t>
            </a:r>
            <a:r>
              <a:rPr lang="en-US" sz="2800" dirty="0" smtClean="0">
                <a:latin typeface="Times New Roman" pitchFamily="18" charset="0"/>
              </a:rPr>
              <a:t> </a:t>
            </a:r>
            <a:r>
              <a:rPr lang="en-US" sz="2800" dirty="0" err="1" smtClean="0">
                <a:latin typeface="Times New Roman" pitchFamily="18" charset="0"/>
              </a:rPr>
              <a:t>dan</a:t>
            </a:r>
            <a:r>
              <a:rPr lang="en-US" sz="2800" dirty="0" smtClean="0">
                <a:latin typeface="Times New Roman" pitchFamily="18" charset="0"/>
              </a:rPr>
              <a:t> operator-operator </a:t>
            </a:r>
            <a:r>
              <a:rPr lang="en-US" sz="2800" dirty="0" err="1" smtClean="0">
                <a:latin typeface="Times New Roman" pitchFamily="18" charset="0"/>
              </a:rPr>
              <a:t>dapat</a:t>
            </a:r>
            <a:r>
              <a:rPr lang="en-US" sz="2800" dirty="0" smtClean="0">
                <a:latin typeface="Times New Roman" pitchFamily="18" charset="0"/>
              </a:rPr>
              <a:t> </a:t>
            </a:r>
            <a:r>
              <a:rPr lang="en-US" sz="2800" dirty="0" err="1" smtClean="0">
                <a:latin typeface="Times New Roman" pitchFamily="18" charset="0"/>
              </a:rPr>
              <a:t>digabungkan</a:t>
            </a:r>
            <a:r>
              <a:rPr lang="en-US" sz="2800" dirty="0" smtClean="0">
                <a:latin typeface="Times New Roman" pitchFamily="18" charset="0"/>
              </a:rPr>
              <a:t> </a:t>
            </a:r>
            <a:r>
              <a:rPr lang="en-US" sz="2800" dirty="0" err="1" smtClean="0">
                <a:latin typeface="Times New Roman" pitchFamily="18" charset="0"/>
              </a:rPr>
              <a:t>untuk</a:t>
            </a:r>
            <a:r>
              <a:rPr lang="en-US" sz="2800" dirty="0" smtClean="0">
                <a:latin typeface="Times New Roman" pitchFamily="18" charset="0"/>
              </a:rPr>
              <a:t> </a:t>
            </a:r>
            <a:r>
              <a:rPr lang="en-US" sz="2800" dirty="0" err="1" smtClean="0">
                <a:latin typeface="Times New Roman" pitchFamily="18" charset="0"/>
              </a:rPr>
              <a:t>membentuk</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a:t>
            </a:r>
            <a:r>
              <a:rPr lang="en-US" sz="2800" dirty="0" err="1" smtClean="0">
                <a:latin typeface="Times New Roman" pitchFamily="18" charset="0"/>
              </a:rPr>
              <a:t>baru</a:t>
            </a:r>
            <a:r>
              <a:rPr lang="en-US" sz="2800" dirty="0" smtClean="0">
                <a:latin typeface="Times New Roman" pitchFamily="18" charset="0"/>
              </a:rPr>
              <a:t>.</a:t>
            </a:r>
          </a:p>
          <a:p>
            <a:pPr marL="571500" indent="-571500" algn="just">
              <a:lnSpc>
                <a:spcPct val="80000"/>
              </a:lnSpc>
              <a:buClrTx/>
              <a:buNone/>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r>
              <a:rPr lang="en-US" sz="2800" dirty="0" err="1" smtClean="0">
                <a:latin typeface="Times New Roman" pitchFamily="18" charset="0"/>
                <a:sym typeface="Symbol" pitchFamily="18" charset="2"/>
              </a:rPr>
              <a:t>Pernyatan</a:t>
            </a:r>
            <a:r>
              <a:rPr lang="en-US" sz="2800" dirty="0" smtClean="0">
                <a:latin typeface="Times New Roman" pitchFamily="18" charset="0"/>
                <a:sym typeface="Symbol" pitchFamily="18" charset="2"/>
              </a:rPr>
              <a:t> </a:t>
            </a:r>
            <a:r>
              <a:rPr lang="en-CA" sz="2800" dirty="0" smtClean="0">
                <a:latin typeface="Times New Roman" pitchFamily="18" charset="0"/>
                <a:sym typeface="Symbol" pitchFamily="18" charset="2"/>
              </a:rPr>
              <a:t></a:t>
            </a:r>
            <a:r>
              <a:rPr lang="en-US" sz="2800" dirty="0" smtClean="0">
                <a:latin typeface="Times New Roman" pitchFamily="18" charset="0"/>
                <a:sym typeface="Symbol" pitchFamily="18" charset="2"/>
              </a:rPr>
              <a:t>(</a:t>
            </a:r>
            <a:r>
              <a:rPr lang="en-US" sz="2800" dirty="0" smtClean="0">
                <a:latin typeface="Times New Roman" pitchFamily="18" charset="0"/>
              </a:rPr>
              <a:t>P</a:t>
            </a:r>
            <a:r>
              <a:rPr lang="en-US" sz="2800" dirty="0" smtClean="0">
                <a:latin typeface="Times New Roman" pitchFamily="18" charset="0"/>
                <a:sym typeface="Symbol" pitchFamily="18" charset="2"/>
              </a:rPr>
              <a:t>Q) </a:t>
            </a:r>
            <a:r>
              <a:rPr lang="en-US" sz="2800" dirty="0" err="1" smtClean="0">
                <a:latin typeface="Times New Roman" pitchFamily="18" charset="0"/>
                <a:sym typeface="Symbol" pitchFamily="18" charset="2"/>
              </a:rPr>
              <a:t>dan</a:t>
            </a:r>
            <a:r>
              <a:rPr lang="en-US" sz="2800" dirty="0" smtClean="0">
                <a:latin typeface="Times New Roman" pitchFamily="18" charset="0"/>
                <a:sym typeface="Symbol" pitchFamily="18" charset="2"/>
              </a:rPr>
              <a:t> (</a:t>
            </a:r>
            <a:r>
              <a:rPr lang="en-CA" sz="2800" dirty="0" smtClean="0">
                <a:latin typeface="Times New Roman" pitchFamily="18" charset="0"/>
                <a:sym typeface="Symbol" pitchFamily="18" charset="2"/>
              </a:rPr>
              <a:t></a:t>
            </a:r>
            <a:r>
              <a:rPr lang="en-US" sz="2800" dirty="0" smtClean="0">
                <a:latin typeface="Times New Roman" pitchFamily="18" charset="0"/>
                <a:sym typeface="Symbol" pitchFamily="18" charset="2"/>
              </a:rPr>
              <a:t>P)(</a:t>
            </a:r>
            <a:r>
              <a:rPr lang="en-CA" sz="2800" dirty="0" smtClean="0">
                <a:latin typeface="Times New Roman" pitchFamily="18" charset="0"/>
                <a:sym typeface="Symbol" pitchFamily="18" charset="2"/>
              </a:rPr>
              <a:t></a:t>
            </a:r>
            <a:r>
              <a:rPr lang="en-US" sz="2800" dirty="0" smtClean="0">
                <a:latin typeface="Times New Roman" pitchFamily="18" charset="0"/>
                <a:sym typeface="Symbol" pitchFamily="18" charset="2"/>
              </a:rPr>
              <a:t>Q) </a:t>
            </a:r>
            <a:r>
              <a:rPr lang="en-US" sz="2800" dirty="0" err="1" smtClean="0">
                <a:latin typeface="Times New Roman" pitchFamily="18" charset="0"/>
                <a:sym typeface="Symbol" pitchFamily="18" charset="2"/>
              </a:rPr>
              <a:t>adalah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ekivalen</a:t>
            </a:r>
            <a:endParaRPr lang="en-US" sz="2800" dirty="0" smtClean="0">
              <a:latin typeface="Times New Roman" pitchFamily="18" charset="0"/>
              <a:sym typeface="Symbol" pitchFamily="18" charset="2"/>
            </a:endParaRPr>
          </a:p>
          <a:p>
            <a:pPr marL="571500" indent="-571500" algn="just">
              <a:lnSpc>
                <a:spcPct val="80000"/>
              </a:lnSpc>
              <a:buClrTx/>
              <a:buNone/>
            </a:pPr>
            <a:endParaRPr lang="en-US" b="1" dirty="0" smtClean="0">
              <a:latin typeface="Times New Roman" pitchFamily="18" charset="0"/>
              <a:sym typeface="Symbol" pitchFamily="18" charset="2"/>
            </a:endParaRPr>
          </a:p>
          <a:p>
            <a:endParaRPr lang="en-US" dirty="0"/>
          </a:p>
        </p:txBody>
      </p:sp>
      <p:sp>
        <p:nvSpPr>
          <p:cNvPr id="5" name="Date Placeholder 4"/>
          <p:cNvSpPr>
            <a:spLocks noGrp="1"/>
          </p:cNvSpPr>
          <p:nvPr>
            <p:ph type="dt" sz="half" idx="10"/>
          </p:nvPr>
        </p:nvSpPr>
        <p:spPr/>
        <p:txBody>
          <a:bodyPr/>
          <a:lstStyle/>
          <a:p>
            <a:fld id="{9C8577B5-050E-46BC-8033-3E4CE21F40DA}" type="datetime1">
              <a:rPr lang="en-US" smtClean="0"/>
              <a:t>3/1/2012</a:t>
            </a:fld>
            <a:endParaRPr lang="en-US"/>
          </a:p>
        </p:txBody>
      </p:sp>
      <p:sp>
        <p:nvSpPr>
          <p:cNvPr id="6" name="Footer Placeholder 5"/>
          <p:cNvSpPr>
            <a:spLocks noGrp="1"/>
          </p:cNvSpPr>
          <p:nvPr>
            <p:ph type="ftr" sz="quarter" idx="11"/>
          </p:nvPr>
        </p:nvSpPr>
        <p:spPr/>
        <p:txBody>
          <a:bodyPr/>
          <a:lstStyle/>
          <a:p>
            <a:r>
              <a:rPr lang="en-US" smtClean="0"/>
              <a:t>RINALDI MUNIR, Matematika Diskrit</a:t>
            </a:r>
            <a:endParaRPr lang="en-US"/>
          </a:p>
        </p:txBody>
      </p:sp>
      <p:sp>
        <p:nvSpPr>
          <p:cNvPr id="7" name="Slide Number Placeholder 6"/>
          <p:cNvSpPr>
            <a:spLocks noGrp="1"/>
          </p:cNvSpPr>
          <p:nvPr>
            <p:ph type="sldNum" sz="quarter" idx="12"/>
          </p:nvPr>
        </p:nvSpPr>
        <p:spPr/>
        <p:txBody>
          <a:bodyPr/>
          <a:lstStyle/>
          <a:p>
            <a:fld id="{3D540A70-5B3F-43D8-8371-FC613AF6C554}" type="slidenum">
              <a:rPr lang="en-US" smtClean="0"/>
              <a:pPr/>
              <a:t>18</a:t>
            </a:fld>
            <a:endParaRPr lang="en-US"/>
          </a:p>
        </p:txBody>
      </p:sp>
      <p:graphicFrame>
        <p:nvGraphicFramePr>
          <p:cNvPr id="4" name="Group 74"/>
          <p:cNvGraphicFramePr>
            <a:graphicFrameLocks/>
          </p:cNvGraphicFramePr>
          <p:nvPr>
            <p:extLst>
              <p:ext uri="{D42A27DB-BD31-4B8C-83A1-F6EECF244321}">
                <p14:modId xmlns:p14="http://schemas.microsoft.com/office/powerpoint/2010/main" val="678305628"/>
              </p:ext>
            </p:extLst>
          </p:nvPr>
        </p:nvGraphicFramePr>
        <p:xfrm>
          <a:off x="304800" y="2743200"/>
          <a:ext cx="7729537" cy="2436179"/>
        </p:xfrm>
        <a:graphic>
          <a:graphicData uri="http://schemas.openxmlformats.org/drawingml/2006/table">
            <a:tbl>
              <a:tblPr/>
              <a:tblGrid>
                <a:gridCol w="1116012"/>
                <a:gridCol w="1117600"/>
                <a:gridCol w="1219200"/>
                <a:gridCol w="1652588"/>
                <a:gridCol w="2624137"/>
              </a:tblGrid>
              <a:tr h="4746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rPr>
                        <a:t>P</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Q</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rPr>
                        <a:t>P</a:t>
                      </a:r>
                      <a:r>
                        <a:rPr kumimoji="0" lang="en-US" sz="2000" b="0" i="0" u="none" strike="noStrike" cap="none" normalizeH="0" baseline="0" smtClean="0">
                          <a:ln>
                            <a:noFill/>
                          </a:ln>
                          <a:solidFill>
                            <a:schemeClr val="tx1"/>
                          </a:solidFill>
                          <a:effectLst/>
                          <a:latin typeface="Verdana" pitchFamily="34" charset="0"/>
                          <a:sym typeface="Symbol" pitchFamily="18" charset="2"/>
                        </a:rPr>
                        <a:t>Q)</a:t>
                      </a:r>
                      <a:endParaRPr kumimoji="0" lang="en-CA" sz="20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sym typeface="Symbol" pitchFamily="18" charset="2"/>
                        </a:rPr>
                        <a:t>(</a:t>
                      </a:r>
                      <a:r>
                        <a:rPr kumimoji="0" lang="en-CA" sz="2000" b="0" i="0" u="none" strike="noStrike" cap="none" normalizeH="0" baseline="0" dirty="0" smtClean="0">
                          <a:ln>
                            <a:noFill/>
                          </a:ln>
                          <a:solidFill>
                            <a:schemeClr val="tx1"/>
                          </a:solidFill>
                          <a:effectLst/>
                          <a:latin typeface="Verdana" pitchFamily="34" charset="0"/>
                          <a:sym typeface="Symbol" pitchFamily="18" charset="2"/>
                        </a:rPr>
                        <a:t></a:t>
                      </a:r>
                      <a:r>
                        <a:rPr kumimoji="0" lang="en-US" sz="2000" b="0" i="0" u="none" strike="noStrike" cap="none" normalizeH="0" baseline="0" dirty="0" smtClean="0">
                          <a:ln>
                            <a:noFill/>
                          </a:ln>
                          <a:solidFill>
                            <a:schemeClr val="tx1"/>
                          </a:solidFill>
                          <a:effectLst/>
                          <a:latin typeface="Verdana" pitchFamily="34" charset="0"/>
                          <a:sym typeface="Symbol" pitchFamily="18" charset="2"/>
                        </a:rPr>
                        <a:t>P)(</a:t>
                      </a:r>
                      <a:r>
                        <a:rPr kumimoji="0" lang="en-CA" sz="2000" b="0" i="0" u="none" strike="noStrike" cap="none" normalizeH="0" baseline="0" dirty="0" smtClean="0">
                          <a:ln>
                            <a:noFill/>
                          </a:ln>
                          <a:solidFill>
                            <a:schemeClr val="tx1"/>
                          </a:solidFill>
                          <a:effectLst/>
                          <a:latin typeface="Verdana" pitchFamily="34" charset="0"/>
                          <a:sym typeface="Symbol" pitchFamily="18" charset="2"/>
                        </a:rPr>
                        <a:t></a:t>
                      </a:r>
                      <a:r>
                        <a:rPr kumimoji="0" lang="en-US" sz="2000" b="0" i="0" u="none" strike="noStrike" cap="none" normalizeH="0" baseline="0" dirty="0" smtClean="0">
                          <a:ln>
                            <a:noFill/>
                          </a:ln>
                          <a:solidFill>
                            <a:schemeClr val="tx1"/>
                          </a:solidFill>
                          <a:effectLst/>
                          <a:latin typeface="Verdana" pitchFamily="34" charset="0"/>
                          <a:sym typeface="Symbol" pitchFamily="18" charset="2"/>
                        </a:rPr>
                        <a:t>Q)</a:t>
                      </a:r>
                      <a:endParaRPr kumimoji="0" lang="en-CA" sz="2000" b="0" i="0" u="none" strike="noStrike" cap="none" normalizeH="0" baseline="0" dirty="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CA" sz="2000" b="0" i="0" u="none" strike="noStrike" cap="none" normalizeH="0" baseline="0" dirty="0" smtClean="0">
                          <a:ln>
                            <a:noFill/>
                          </a:ln>
                          <a:solidFill>
                            <a:schemeClr val="tx1"/>
                          </a:solidFill>
                          <a:effectLst/>
                          <a:latin typeface="Verdana" pitchFamily="34" charset="0"/>
                          <a:sym typeface="Symbol" pitchFamily="18" charset="2"/>
                        </a:rPr>
                        <a:t></a:t>
                      </a:r>
                      <a:r>
                        <a:rPr kumimoji="0" lang="en-US" sz="2000" b="0" i="0" u="none" strike="noStrike" cap="none" normalizeH="0" baseline="0" dirty="0" smtClean="0">
                          <a:ln>
                            <a:noFill/>
                          </a:ln>
                          <a:solidFill>
                            <a:schemeClr val="tx1"/>
                          </a:solidFill>
                          <a:effectLst/>
                          <a:latin typeface="Verdana" pitchFamily="34" charset="0"/>
                          <a:sym typeface="Symbol" pitchFamily="18" charset="2"/>
                        </a:rPr>
                        <a:t>(</a:t>
                      </a:r>
                      <a:r>
                        <a:rPr kumimoji="0" lang="en-US" sz="2000" b="0" i="0" u="none" strike="noStrike" cap="none" normalizeH="0" baseline="0" dirty="0" smtClean="0">
                          <a:ln>
                            <a:noFill/>
                          </a:ln>
                          <a:solidFill>
                            <a:schemeClr val="tx1"/>
                          </a:solidFill>
                          <a:effectLst/>
                          <a:latin typeface="Verdana" pitchFamily="34" charset="0"/>
                        </a:rPr>
                        <a:t>P</a:t>
                      </a:r>
                      <a:r>
                        <a:rPr kumimoji="0" lang="en-US" sz="2000" b="0" i="0" u="none" strike="noStrike" cap="none" normalizeH="0" baseline="0" dirty="0" smtClean="0">
                          <a:ln>
                            <a:noFill/>
                          </a:ln>
                          <a:solidFill>
                            <a:schemeClr val="tx1"/>
                          </a:solidFill>
                          <a:effectLst/>
                          <a:latin typeface="Verdana" pitchFamily="34" charset="0"/>
                          <a:sym typeface="Symbol" pitchFamily="18" charset="2"/>
                        </a:rPr>
                        <a:t>Q)</a:t>
                      </a:r>
                      <a:r>
                        <a:rPr kumimoji="0" lang="en-US" sz="2000" b="1" i="0" u="none" strike="noStrike" cap="none" normalizeH="0" baseline="0" dirty="0" smtClean="0">
                          <a:ln>
                            <a:noFill/>
                          </a:ln>
                          <a:solidFill>
                            <a:schemeClr val="tx1"/>
                          </a:solidFill>
                          <a:effectLst/>
                          <a:latin typeface="Verdana" pitchFamily="34" charset="0"/>
                          <a:sym typeface="Symbol" pitchFamily="18" charset="2"/>
                        </a:rPr>
                        <a:t></a:t>
                      </a:r>
                      <a:r>
                        <a:rPr kumimoji="0" lang="en-US" sz="2000" b="0" i="0" u="none" strike="noStrike" cap="none" normalizeH="0" baseline="0" dirty="0" smtClean="0">
                          <a:ln>
                            <a:noFill/>
                          </a:ln>
                          <a:solidFill>
                            <a:schemeClr val="tx1"/>
                          </a:solidFill>
                          <a:effectLst/>
                          <a:latin typeface="Verdana" pitchFamily="34" charset="0"/>
                          <a:sym typeface="Symbol" pitchFamily="18" charset="2"/>
                        </a:rPr>
                        <a:t>(</a:t>
                      </a:r>
                      <a:r>
                        <a:rPr kumimoji="0" lang="en-CA" sz="2000" b="0" i="0" u="none" strike="noStrike" cap="none" normalizeH="0" baseline="0" dirty="0" smtClean="0">
                          <a:ln>
                            <a:noFill/>
                          </a:ln>
                          <a:solidFill>
                            <a:schemeClr val="tx1"/>
                          </a:solidFill>
                          <a:effectLst/>
                          <a:latin typeface="Verdana" pitchFamily="34" charset="0"/>
                          <a:sym typeface="Symbol" pitchFamily="18" charset="2"/>
                        </a:rPr>
                        <a:t></a:t>
                      </a:r>
                      <a:r>
                        <a:rPr kumimoji="0" lang="en-US" sz="2000" b="0" i="0" u="none" strike="noStrike" cap="none" normalizeH="0" baseline="0" dirty="0" smtClean="0">
                          <a:ln>
                            <a:noFill/>
                          </a:ln>
                          <a:solidFill>
                            <a:schemeClr val="tx1"/>
                          </a:solidFill>
                          <a:effectLst/>
                          <a:latin typeface="Verdana" pitchFamily="34" charset="0"/>
                          <a:sym typeface="Symbol" pitchFamily="18" charset="2"/>
                        </a:rPr>
                        <a:t>P)(</a:t>
                      </a:r>
                      <a:r>
                        <a:rPr kumimoji="0" lang="en-CA" sz="2000" b="0" i="0" u="none" strike="noStrike" cap="none" normalizeH="0" baseline="0" dirty="0" smtClean="0">
                          <a:ln>
                            <a:noFill/>
                          </a:ln>
                          <a:solidFill>
                            <a:schemeClr val="tx1"/>
                          </a:solidFill>
                          <a:effectLst/>
                          <a:latin typeface="Verdana" pitchFamily="34" charset="0"/>
                          <a:sym typeface="Symbol" pitchFamily="18" charset="2"/>
                        </a:rPr>
                        <a:t></a:t>
                      </a:r>
                      <a:r>
                        <a:rPr kumimoji="0" lang="en-US" sz="2000" b="0" i="0" u="none" strike="noStrike" cap="none" normalizeH="0" baseline="0" dirty="0" smtClean="0">
                          <a:ln>
                            <a:noFill/>
                          </a:ln>
                          <a:solidFill>
                            <a:schemeClr val="tx1"/>
                          </a:solidFill>
                          <a:effectLst/>
                          <a:latin typeface="Verdana" pitchFamily="34" charset="0"/>
                          <a:sym typeface="Symbol" pitchFamily="18" charset="2"/>
                        </a:rPr>
                        <a:t>Q)</a:t>
                      </a:r>
                      <a:endParaRPr kumimoji="0" lang="en-CA" sz="2000" b="0" i="0" u="none" strike="noStrike" cap="none" normalizeH="0" baseline="0" dirty="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err="1" smtClean="0">
                          <a:ln>
                            <a:noFill/>
                          </a:ln>
                          <a:solidFill>
                            <a:schemeClr val="tx1"/>
                          </a:solidFill>
                          <a:effectLst/>
                          <a:latin typeface="Verdana" pitchFamily="34" charset="0"/>
                        </a:rPr>
                        <a:t>Salah</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rPr>
                        <a:t>Salah</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err="1" smtClean="0">
                          <a:ln>
                            <a:noFill/>
                          </a:ln>
                          <a:solidFill>
                            <a:schemeClr val="tx1"/>
                          </a:solidFill>
                          <a:effectLst/>
                          <a:latin typeface="Verdana" pitchFamily="34" charset="0"/>
                        </a:rPr>
                        <a:t>Benar</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4349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err="1" smtClean="0">
                          <a:ln>
                            <a:noFill/>
                          </a:ln>
                          <a:solidFill>
                            <a:schemeClr val="tx1"/>
                          </a:solidFill>
                          <a:effectLst/>
                          <a:latin typeface="Verdana" pitchFamily="34" charset="0"/>
                        </a:rPr>
                        <a:t>Benar</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315200" cy="1143000"/>
          </a:xfrm>
        </p:spPr>
        <p:txBody>
          <a:bodyPr>
            <a:normAutofit/>
          </a:bodyPr>
          <a:lstStyle/>
          <a:p>
            <a:r>
              <a:rPr lang="en-US" sz="3200" u="sng" dirty="0" err="1" smtClean="0">
                <a:solidFill>
                  <a:schemeClr val="tx1"/>
                </a:solidFill>
                <a:latin typeface="Times New Roman" pitchFamily="18" charset="0"/>
              </a:rPr>
              <a:t>Tautologi</a:t>
            </a:r>
            <a:r>
              <a:rPr lang="en-US" sz="3200" u="sng" dirty="0" smtClean="0">
                <a:solidFill>
                  <a:schemeClr val="tx1"/>
                </a:solidFill>
                <a:latin typeface="Times New Roman" pitchFamily="18" charset="0"/>
              </a:rPr>
              <a:t> </a:t>
            </a:r>
            <a:r>
              <a:rPr lang="en-US" sz="3200" u="sng" dirty="0" err="1" smtClean="0">
                <a:solidFill>
                  <a:schemeClr val="tx1"/>
                </a:solidFill>
                <a:latin typeface="Times New Roman" pitchFamily="18" charset="0"/>
              </a:rPr>
              <a:t>dan</a:t>
            </a:r>
            <a:r>
              <a:rPr lang="en-US" sz="3200" u="sng" dirty="0" smtClean="0">
                <a:solidFill>
                  <a:schemeClr val="tx1"/>
                </a:solidFill>
                <a:latin typeface="Times New Roman" pitchFamily="18" charset="0"/>
              </a:rPr>
              <a:t> </a:t>
            </a:r>
            <a:r>
              <a:rPr lang="en-US" sz="3200" u="sng" dirty="0" err="1" smtClean="0">
                <a:solidFill>
                  <a:schemeClr val="tx1"/>
                </a:solidFill>
                <a:latin typeface="Times New Roman" pitchFamily="18" charset="0"/>
              </a:rPr>
              <a:t>Kontradiksi</a:t>
            </a:r>
            <a:r>
              <a:rPr lang="en-US" sz="3200" u="sng" dirty="0" smtClean="0">
                <a:solidFill>
                  <a:schemeClr val="tx1"/>
                </a:solidFill>
                <a:latin typeface="Times New Roman" pitchFamily="18" charset="0"/>
              </a:rPr>
              <a:t> (1)</a:t>
            </a:r>
            <a:endParaRPr lang="en-US" sz="3200" u="sng" dirty="0"/>
          </a:p>
        </p:txBody>
      </p:sp>
      <p:sp>
        <p:nvSpPr>
          <p:cNvPr id="3" name="Content Placeholder 2"/>
          <p:cNvSpPr>
            <a:spLocks noGrp="1"/>
          </p:cNvSpPr>
          <p:nvPr>
            <p:ph idx="1"/>
          </p:nvPr>
        </p:nvSpPr>
        <p:spPr/>
        <p:txBody>
          <a:bodyPr/>
          <a:lstStyle/>
          <a:p>
            <a:pPr marL="571500" indent="-571500" algn="just">
              <a:lnSpc>
                <a:spcPct val="80000"/>
              </a:lnSpc>
            </a:pPr>
            <a:r>
              <a:rPr lang="en-US" sz="2800" dirty="0" err="1" smtClean="0">
                <a:latin typeface="Times New Roman" pitchFamily="18" charset="0"/>
              </a:rPr>
              <a:t>Suatu</a:t>
            </a:r>
            <a:r>
              <a:rPr lang="en-US" sz="2800" dirty="0" smtClean="0">
                <a:latin typeface="Times New Roman" pitchFamily="18" charset="0"/>
              </a:rPr>
              <a:t> </a:t>
            </a:r>
            <a:r>
              <a:rPr lang="en-US" sz="2800" dirty="0" err="1" smtClean="0">
                <a:latin typeface="Times New Roman" pitchFamily="18" charset="0"/>
              </a:rPr>
              <a:t>tautologi</a:t>
            </a:r>
            <a:r>
              <a:rPr lang="en-US" sz="2800" dirty="0" smtClean="0">
                <a:latin typeface="Times New Roman" pitchFamily="18" charset="0"/>
              </a:rPr>
              <a:t> </a:t>
            </a:r>
            <a:r>
              <a:rPr lang="en-US" sz="2800" dirty="0" err="1" smtClean="0">
                <a:latin typeface="Times New Roman" pitchFamily="18" charset="0"/>
              </a:rPr>
              <a:t>adalah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yang </a:t>
            </a:r>
            <a:r>
              <a:rPr lang="en-US" sz="2800" dirty="0" err="1" smtClean="0">
                <a:latin typeface="Times New Roman" pitchFamily="18" charset="0"/>
              </a:rPr>
              <a:t>selalu</a:t>
            </a:r>
            <a:r>
              <a:rPr lang="en-US" sz="2800" dirty="0" smtClean="0">
                <a:latin typeface="Times New Roman" pitchFamily="18" charset="0"/>
              </a:rPr>
              <a:t> </a:t>
            </a:r>
            <a:r>
              <a:rPr lang="en-US" sz="2800" b="1" dirty="0" err="1" smtClean="0">
                <a:latin typeface="Times New Roman" pitchFamily="18" charset="0"/>
              </a:rPr>
              <a:t>benar</a:t>
            </a:r>
            <a:r>
              <a:rPr lang="en-US" sz="2800" dirty="0" smtClean="0">
                <a:latin typeface="Times New Roman" pitchFamily="18" charset="0"/>
              </a:rPr>
              <a:t>.</a:t>
            </a:r>
          </a:p>
          <a:p>
            <a:pPr marL="571500" indent="-571500" algn="just">
              <a:lnSpc>
                <a:spcPct val="80000"/>
              </a:lnSpc>
            </a:pPr>
            <a:r>
              <a:rPr lang="en-US" sz="2800" dirty="0" err="1" smtClean="0"/>
              <a:t>Contoh</a:t>
            </a:r>
            <a:r>
              <a:rPr lang="en-US" sz="2800" dirty="0" smtClean="0"/>
              <a:t>: </a:t>
            </a:r>
          </a:p>
          <a:p>
            <a:pPr marL="679450" indent="-273050">
              <a:buFontTx/>
              <a:buChar char="•"/>
            </a:pPr>
            <a:r>
              <a:rPr lang="en-US" sz="2800" dirty="0" smtClean="0">
                <a:sym typeface="Symbol" pitchFamily="18" charset="2"/>
              </a:rPr>
              <a:t>R(</a:t>
            </a:r>
            <a:r>
              <a:rPr lang="en-CA" sz="2800" dirty="0" smtClean="0">
                <a:sym typeface="Symbol" pitchFamily="18" charset="2"/>
              </a:rPr>
              <a:t></a:t>
            </a:r>
            <a:r>
              <a:rPr lang="en-US" sz="2800" dirty="0" smtClean="0">
                <a:sym typeface="Symbol" pitchFamily="18" charset="2"/>
              </a:rPr>
              <a:t>R)</a:t>
            </a:r>
            <a:endParaRPr lang="en-US" sz="2800" dirty="0" smtClean="0"/>
          </a:p>
          <a:p>
            <a:pPr marL="679450" indent="-273050">
              <a:buFontTx/>
              <a:buChar char="•"/>
            </a:pPr>
            <a:r>
              <a:rPr lang="en-CA" sz="2800" dirty="0" smtClean="0">
                <a:sym typeface="Symbol" pitchFamily="18" charset="2"/>
              </a:rPr>
              <a:t></a:t>
            </a:r>
            <a:r>
              <a:rPr lang="en-US" sz="2800" dirty="0" smtClean="0">
                <a:sym typeface="Symbol" pitchFamily="18" charset="2"/>
              </a:rPr>
              <a:t>(</a:t>
            </a:r>
            <a:r>
              <a:rPr lang="en-US" sz="2800" dirty="0" smtClean="0"/>
              <a:t>P</a:t>
            </a:r>
            <a:r>
              <a:rPr lang="en-US" sz="2800" dirty="0" smtClean="0">
                <a:sym typeface="Symbol" pitchFamily="18" charset="2"/>
              </a:rPr>
              <a:t>Q)</a:t>
            </a:r>
            <a:r>
              <a:rPr lang="en-US" sz="2800" b="1" dirty="0" smtClean="0">
                <a:sym typeface="Symbol" pitchFamily="18" charset="2"/>
              </a:rPr>
              <a:t></a:t>
            </a:r>
            <a:r>
              <a:rPr lang="en-US" sz="2800" dirty="0" smtClean="0">
                <a:sym typeface="Symbol" pitchFamily="18" charset="2"/>
              </a:rPr>
              <a:t>(</a:t>
            </a:r>
            <a:r>
              <a:rPr lang="en-CA" sz="2800" dirty="0" smtClean="0">
                <a:sym typeface="Symbol" pitchFamily="18" charset="2"/>
              </a:rPr>
              <a:t></a:t>
            </a:r>
            <a:r>
              <a:rPr lang="en-US" sz="2800" dirty="0" smtClean="0">
                <a:sym typeface="Symbol" pitchFamily="18" charset="2"/>
              </a:rPr>
              <a:t>P)(</a:t>
            </a:r>
            <a:r>
              <a:rPr lang="en-CA" sz="2800" dirty="0" smtClean="0">
                <a:sym typeface="Symbol" pitchFamily="18" charset="2"/>
              </a:rPr>
              <a:t></a:t>
            </a:r>
            <a:r>
              <a:rPr lang="en-US" sz="2800" dirty="0" smtClean="0">
                <a:sym typeface="Symbol" pitchFamily="18" charset="2"/>
              </a:rPr>
              <a:t>Q)</a:t>
            </a:r>
          </a:p>
          <a:p>
            <a:pPr marL="571500" indent="-571500" algn="just">
              <a:lnSpc>
                <a:spcPct val="80000"/>
              </a:lnSpc>
            </a:pPr>
            <a:endParaRPr lang="en-US" sz="2800" dirty="0" smtClean="0">
              <a:latin typeface="Times New Roman" pitchFamily="18" charset="0"/>
              <a:sym typeface="Symbol" pitchFamily="18" charset="2"/>
            </a:endParaRPr>
          </a:p>
          <a:p>
            <a:endParaRPr lang="en-US" dirty="0"/>
          </a:p>
        </p:txBody>
      </p:sp>
      <p:sp>
        <p:nvSpPr>
          <p:cNvPr id="4" name="Date Placeholder 3"/>
          <p:cNvSpPr>
            <a:spLocks noGrp="1"/>
          </p:cNvSpPr>
          <p:nvPr>
            <p:ph type="dt" sz="half" idx="10"/>
          </p:nvPr>
        </p:nvSpPr>
        <p:spPr/>
        <p:txBody>
          <a:bodyPr/>
          <a:lstStyle/>
          <a:p>
            <a:fld id="{A12ED323-E2F2-4037-9013-292CCEB2173A}" type="datetime1">
              <a:rPr lang="en-US" smtClean="0"/>
              <a:t>3/1/2012</a:t>
            </a:fld>
            <a:endParaRPr lang="en-US"/>
          </a:p>
        </p:txBody>
      </p:sp>
      <p:sp>
        <p:nvSpPr>
          <p:cNvPr id="5" name="Footer Placeholder 4"/>
          <p:cNvSpPr>
            <a:spLocks noGrp="1"/>
          </p:cNvSpPr>
          <p:nvPr>
            <p:ph type="ftr" sz="quarter" idx="11"/>
          </p:nvPr>
        </p:nvSpPr>
        <p:spPr/>
        <p:txBody>
          <a:bodyPr/>
          <a:lstStyle/>
          <a:p>
            <a:r>
              <a:rPr lang="en-US" smtClean="0"/>
              <a:t>RINALDI MUNIR, Matematika Diskrit</a:t>
            </a:r>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600" u="sng" dirty="0" err="1" smtClean="0">
                <a:solidFill>
                  <a:schemeClr val="accent2">
                    <a:lumMod val="75000"/>
                  </a:schemeClr>
                </a:solidFill>
                <a:latin typeface="Algerian" pitchFamily="82" charset="0"/>
              </a:rPr>
              <a:t>Penilaian</a:t>
            </a:r>
            <a:endParaRPr lang="en-US" sz="3600" u="sng" dirty="0" smtClean="0">
              <a:solidFill>
                <a:schemeClr val="accent2">
                  <a:lumMod val="75000"/>
                </a:schemeClr>
              </a:solidFill>
              <a:latin typeface="Algerian" pitchFamily="82" charset="0"/>
            </a:endParaRPr>
          </a:p>
        </p:txBody>
      </p:sp>
      <p:sp>
        <p:nvSpPr>
          <p:cNvPr id="5123" name="Rectangle 3"/>
          <p:cNvSpPr>
            <a:spLocks noGrp="1" noChangeArrowheads="1"/>
          </p:cNvSpPr>
          <p:nvPr>
            <p:ph idx="1"/>
          </p:nvPr>
        </p:nvSpPr>
        <p:spPr>
          <a:xfrm>
            <a:off x="457200" y="1609416"/>
            <a:ext cx="7620000" cy="4846320"/>
          </a:xfrm>
        </p:spPr>
        <p:txBody>
          <a:bodyPr/>
          <a:lstStyle/>
          <a:p>
            <a:r>
              <a:rPr lang="en-US" sz="2800" dirty="0" err="1" smtClean="0">
                <a:latin typeface="Times New Roman" pitchFamily="18" charset="0"/>
              </a:rPr>
              <a:t>Tugas</a:t>
            </a:r>
            <a:r>
              <a:rPr lang="en-US" sz="2800" dirty="0" smtClean="0">
                <a:latin typeface="Times New Roman" pitchFamily="18" charset="0"/>
              </a:rPr>
              <a:t>	: 20 %</a:t>
            </a:r>
          </a:p>
          <a:p>
            <a:r>
              <a:rPr lang="en-US" sz="2800" dirty="0" smtClean="0">
                <a:latin typeface="Times New Roman" pitchFamily="18" charset="0"/>
              </a:rPr>
              <a:t>Quiz	: 15 %</a:t>
            </a:r>
          </a:p>
          <a:p>
            <a:r>
              <a:rPr lang="en-US" sz="2800" dirty="0" smtClean="0">
                <a:latin typeface="Times New Roman" pitchFamily="18" charset="0"/>
              </a:rPr>
              <a:t>UTS	: 30 %</a:t>
            </a:r>
          </a:p>
          <a:p>
            <a:r>
              <a:rPr lang="en-US" sz="2800" dirty="0" smtClean="0">
                <a:latin typeface="Times New Roman" pitchFamily="18" charset="0"/>
              </a:rPr>
              <a:t>UAS	: 35 %</a:t>
            </a:r>
          </a:p>
          <a:p>
            <a:pPr marL="0" indent="0">
              <a:buNone/>
            </a:pPr>
            <a:endParaRPr lang="en-US" sz="2800" dirty="0">
              <a:latin typeface="Times New Roman" pitchFamily="18" charset="0"/>
            </a:endParaRPr>
          </a:p>
          <a:p>
            <a:pPr marL="0" indent="0">
              <a:buNone/>
            </a:pPr>
            <a:r>
              <a:rPr lang="en-US" sz="2000" b="1" dirty="0" smtClean="0">
                <a:latin typeface="Times New Roman" pitchFamily="18" charset="0"/>
              </a:rPr>
              <a:t>NA = (</a:t>
            </a:r>
            <a:r>
              <a:rPr lang="en-US" sz="2000" b="1" dirty="0" err="1" smtClean="0">
                <a:latin typeface="Times New Roman" pitchFamily="18" charset="0"/>
              </a:rPr>
              <a:t>Tugas</a:t>
            </a:r>
            <a:r>
              <a:rPr lang="en-US" sz="2000" b="1" dirty="0" smtClean="0">
                <a:latin typeface="Times New Roman" pitchFamily="18" charset="0"/>
              </a:rPr>
              <a:t> x 20%) + (Quiz x 15%) + (UTS x 30 %) + (UAS x 35</a:t>
            </a:r>
            <a:r>
              <a:rPr lang="en-US" sz="2000" b="1" dirty="0" smtClean="0">
                <a:latin typeface="Times New Roman" pitchFamily="18" charset="0"/>
              </a:rPr>
              <a:t>%)</a:t>
            </a:r>
          </a:p>
          <a:p>
            <a:pPr marL="0" indent="0">
              <a:buNone/>
            </a:pPr>
            <a:endParaRPr lang="en-US" sz="2000" b="1" dirty="0">
              <a:latin typeface="Times New Roman" pitchFamily="18" charset="0"/>
            </a:endParaRPr>
          </a:p>
          <a:p>
            <a:pPr marL="0" indent="0">
              <a:buNone/>
            </a:pPr>
            <a:endParaRPr lang="en-US" sz="2000" b="1" dirty="0" smtClean="0">
              <a:latin typeface="Times New Roman" pitchFamily="18" charset="0"/>
            </a:endParaRPr>
          </a:p>
        </p:txBody>
      </p:sp>
      <p:sp>
        <p:nvSpPr>
          <p:cNvPr id="4" name="Date Placeholder 3"/>
          <p:cNvSpPr>
            <a:spLocks noGrp="1"/>
          </p:cNvSpPr>
          <p:nvPr>
            <p:ph type="dt" sz="half" idx="10"/>
          </p:nvPr>
        </p:nvSpPr>
        <p:spPr/>
        <p:txBody>
          <a:bodyPr/>
          <a:lstStyle/>
          <a:p>
            <a:pPr>
              <a:defRPr/>
            </a:pPr>
            <a:fld id="{A8A5C5F9-C17F-40BD-88CD-A84F8130E9BE}" type="datetime1">
              <a:rPr lang="en-US" smtClean="0"/>
              <a:t>3/1/2012</a:t>
            </a:fld>
            <a:endParaRPr lang="en-US"/>
          </a:p>
        </p:txBody>
      </p:sp>
      <p:sp>
        <p:nvSpPr>
          <p:cNvPr id="5" name="Footer Placeholder 4"/>
          <p:cNvSpPr>
            <a:spLocks noGrp="1"/>
          </p:cNvSpPr>
          <p:nvPr>
            <p:ph type="ftr" sz="quarter" idx="11"/>
          </p:nvPr>
        </p:nvSpPr>
        <p:spPr/>
        <p:txBody>
          <a:bodyPr/>
          <a:lstStyle/>
          <a:p>
            <a:pPr>
              <a:defRPr/>
            </a:pPr>
            <a:r>
              <a:rPr lang="en-US" smtClean="0"/>
              <a:t>RINALDI MUNIR, Matematika Diskrit</a:t>
            </a:r>
            <a:endParaRPr lang="en-US"/>
          </a:p>
        </p:txBody>
      </p:sp>
      <p:sp>
        <p:nvSpPr>
          <p:cNvPr id="6" name="Slide Number Placeholder 5"/>
          <p:cNvSpPr>
            <a:spLocks noGrp="1"/>
          </p:cNvSpPr>
          <p:nvPr>
            <p:ph type="sldNum" sz="quarter" idx="12"/>
          </p:nvPr>
        </p:nvSpPr>
        <p:spPr/>
        <p:txBody>
          <a:bodyPr/>
          <a:lstStyle/>
          <a:p>
            <a:pPr>
              <a:defRPr/>
            </a:pPr>
            <a:fld id="{A65761EE-5753-46A1-9785-8D4FD8AA7490}" type="slidenum">
              <a:rPr lang="en-US"/>
              <a:pPr>
                <a:defRPr/>
              </a:pPr>
              <a:t>2</a:t>
            </a:fld>
            <a:endParaRPr lang="en-US"/>
          </a:p>
        </p:txBody>
      </p:sp>
    </p:spTree>
    <p:extLst>
      <p:ext uri="{BB962C8B-B14F-4D97-AF65-F5344CB8AC3E}">
        <p14:creationId xmlns:p14="http://schemas.microsoft.com/office/powerpoint/2010/main" val="3038491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467600" cy="1143000"/>
          </a:xfrm>
        </p:spPr>
        <p:txBody>
          <a:bodyPr>
            <a:normAutofit/>
          </a:bodyPr>
          <a:lstStyle/>
          <a:p>
            <a:r>
              <a:rPr lang="en-US" sz="3200" u="sng" dirty="0" err="1" smtClean="0">
                <a:solidFill>
                  <a:schemeClr val="tx1"/>
                </a:solidFill>
                <a:latin typeface="Times New Roman" pitchFamily="18" charset="0"/>
              </a:rPr>
              <a:t>Tautologi</a:t>
            </a:r>
            <a:r>
              <a:rPr lang="en-US" sz="3200" u="sng" dirty="0" smtClean="0">
                <a:solidFill>
                  <a:schemeClr val="tx1"/>
                </a:solidFill>
                <a:latin typeface="Times New Roman" pitchFamily="18" charset="0"/>
              </a:rPr>
              <a:t> </a:t>
            </a:r>
            <a:r>
              <a:rPr lang="en-US" sz="3200" u="sng" dirty="0" err="1" smtClean="0">
                <a:solidFill>
                  <a:schemeClr val="tx1"/>
                </a:solidFill>
                <a:latin typeface="Times New Roman" pitchFamily="18" charset="0"/>
              </a:rPr>
              <a:t>dan</a:t>
            </a:r>
            <a:r>
              <a:rPr lang="en-US" sz="3200" u="sng" dirty="0" smtClean="0">
                <a:solidFill>
                  <a:schemeClr val="tx1"/>
                </a:solidFill>
                <a:latin typeface="Times New Roman" pitchFamily="18" charset="0"/>
              </a:rPr>
              <a:t> </a:t>
            </a:r>
            <a:r>
              <a:rPr lang="en-US" sz="3200" u="sng" dirty="0" err="1" smtClean="0">
                <a:solidFill>
                  <a:schemeClr val="tx1"/>
                </a:solidFill>
                <a:latin typeface="Times New Roman" pitchFamily="18" charset="0"/>
              </a:rPr>
              <a:t>Kontradiksi</a:t>
            </a:r>
            <a:r>
              <a:rPr lang="en-US" sz="3200" u="sng" dirty="0" smtClean="0">
                <a:solidFill>
                  <a:schemeClr val="tx1"/>
                </a:solidFill>
                <a:latin typeface="Times New Roman" pitchFamily="18" charset="0"/>
              </a:rPr>
              <a:t> (2)</a:t>
            </a:r>
            <a:endParaRPr lang="en-US" sz="3200" u="sng" dirty="0"/>
          </a:p>
        </p:txBody>
      </p:sp>
      <p:sp>
        <p:nvSpPr>
          <p:cNvPr id="3" name="Content Placeholder 2"/>
          <p:cNvSpPr>
            <a:spLocks noGrp="1"/>
          </p:cNvSpPr>
          <p:nvPr>
            <p:ph idx="1"/>
          </p:nvPr>
        </p:nvSpPr>
        <p:spPr/>
        <p:txBody>
          <a:bodyPr>
            <a:normAutofit/>
          </a:bodyPr>
          <a:lstStyle/>
          <a:p>
            <a:pPr marL="571500" indent="-571500" algn="just">
              <a:lnSpc>
                <a:spcPct val="80000"/>
              </a:lnSpc>
            </a:pPr>
            <a:r>
              <a:rPr lang="en-US" sz="2800" dirty="0" err="1" smtClean="0">
                <a:latin typeface="Times New Roman" pitchFamily="18" charset="0"/>
              </a:rPr>
              <a:t>Suatu</a:t>
            </a:r>
            <a:r>
              <a:rPr lang="en-US" sz="2800" dirty="0" smtClean="0">
                <a:latin typeface="Times New Roman" pitchFamily="18" charset="0"/>
              </a:rPr>
              <a:t> </a:t>
            </a:r>
            <a:r>
              <a:rPr lang="en-US" sz="2800" dirty="0" err="1" smtClean="0">
                <a:latin typeface="Times New Roman" pitchFamily="18" charset="0"/>
              </a:rPr>
              <a:t>kontradiksi</a:t>
            </a:r>
            <a:r>
              <a:rPr lang="en-US" sz="2800" dirty="0" smtClean="0">
                <a:latin typeface="Times New Roman" pitchFamily="18" charset="0"/>
              </a:rPr>
              <a:t> </a:t>
            </a:r>
            <a:r>
              <a:rPr lang="en-US" sz="2800" dirty="0" err="1" smtClean="0">
                <a:latin typeface="Times New Roman" pitchFamily="18" charset="0"/>
              </a:rPr>
              <a:t>adalah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yang </a:t>
            </a:r>
            <a:r>
              <a:rPr lang="en-US" sz="2800" dirty="0" err="1" smtClean="0">
                <a:latin typeface="Times New Roman" pitchFamily="18" charset="0"/>
              </a:rPr>
              <a:t>selalu</a:t>
            </a:r>
            <a:r>
              <a:rPr lang="en-US" sz="2800" dirty="0" smtClean="0">
                <a:latin typeface="Times New Roman" pitchFamily="18" charset="0"/>
              </a:rPr>
              <a:t> </a:t>
            </a:r>
            <a:r>
              <a:rPr lang="en-US" sz="2800" b="1" dirty="0" err="1" smtClean="0">
                <a:latin typeface="Times New Roman" pitchFamily="18" charset="0"/>
              </a:rPr>
              <a:t>salah</a:t>
            </a:r>
            <a:r>
              <a:rPr lang="en-US" sz="2800" dirty="0" smtClean="0">
                <a:latin typeface="Times New Roman" pitchFamily="18" charset="0"/>
              </a:rPr>
              <a:t>.</a:t>
            </a:r>
          </a:p>
          <a:p>
            <a:pPr marL="571500" indent="-571500" algn="just">
              <a:lnSpc>
                <a:spcPct val="80000"/>
              </a:lnSpc>
            </a:pPr>
            <a:r>
              <a:rPr lang="en-US" sz="2800" dirty="0" err="1" smtClean="0">
                <a:latin typeface="Times New Roman" pitchFamily="18" charset="0"/>
                <a:sym typeface="Symbol" pitchFamily="18" charset="2"/>
              </a:rPr>
              <a:t>Negasi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dari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sembarang</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tautologi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adalah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sebuah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kontradiksi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sedangkan</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negasi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dari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sebuah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kontradiksi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adalah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sebuah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tautologi</a:t>
            </a:r>
            <a:r>
              <a:rPr lang="en-US" sz="2800" dirty="0" smtClean="0">
                <a:latin typeface="Times New Roman" pitchFamily="18" charset="0"/>
                <a:sym typeface="Symbol" pitchFamily="18" charset="2"/>
              </a:rPr>
              <a:t>.</a:t>
            </a:r>
          </a:p>
          <a:p>
            <a:r>
              <a:rPr lang="en-US" sz="2800" dirty="0" smtClean="0"/>
              <a:t>  </a:t>
            </a:r>
            <a:r>
              <a:rPr lang="en-US" sz="2800" dirty="0" err="1" smtClean="0"/>
              <a:t>Contoh</a:t>
            </a:r>
            <a:r>
              <a:rPr lang="en-US" sz="2800" dirty="0" smtClean="0"/>
              <a:t>: </a:t>
            </a:r>
          </a:p>
          <a:p>
            <a:pPr lvl="1">
              <a:buFontTx/>
              <a:buChar char="•"/>
            </a:pPr>
            <a:r>
              <a:rPr lang="en-US" sz="2500" dirty="0" smtClean="0">
                <a:sym typeface="Symbol" pitchFamily="18" charset="2"/>
              </a:rPr>
              <a:t>R(</a:t>
            </a:r>
            <a:r>
              <a:rPr lang="en-CA" sz="2500" dirty="0" smtClean="0">
                <a:sym typeface="Symbol" pitchFamily="18" charset="2"/>
              </a:rPr>
              <a:t></a:t>
            </a:r>
            <a:r>
              <a:rPr lang="en-US" sz="2500" dirty="0" smtClean="0">
                <a:sym typeface="Symbol" pitchFamily="18" charset="2"/>
              </a:rPr>
              <a:t>R)</a:t>
            </a:r>
            <a:endParaRPr lang="en-US" sz="2500" dirty="0" smtClean="0"/>
          </a:p>
          <a:p>
            <a:pPr lvl="1">
              <a:buFontTx/>
              <a:buChar char="•"/>
            </a:pPr>
            <a:r>
              <a:rPr lang="en-CA" sz="2500" dirty="0" smtClean="0">
                <a:sym typeface="Symbol" pitchFamily="18" charset="2"/>
              </a:rPr>
              <a:t></a:t>
            </a:r>
            <a:r>
              <a:rPr lang="en-US" sz="2500" dirty="0" smtClean="0">
                <a:sym typeface="Symbol" pitchFamily="18" charset="2"/>
              </a:rPr>
              <a:t>(</a:t>
            </a:r>
            <a:r>
              <a:rPr lang="en-CA" sz="2500" dirty="0" smtClean="0">
                <a:sym typeface="Symbol" pitchFamily="18" charset="2"/>
              </a:rPr>
              <a:t></a:t>
            </a:r>
            <a:r>
              <a:rPr lang="en-US" sz="2500" dirty="0" smtClean="0">
                <a:sym typeface="Symbol" pitchFamily="18" charset="2"/>
              </a:rPr>
              <a:t>(</a:t>
            </a:r>
            <a:r>
              <a:rPr lang="en-US" sz="2500" dirty="0" smtClean="0"/>
              <a:t>P</a:t>
            </a:r>
            <a:r>
              <a:rPr lang="en-US" sz="2500" dirty="0" smtClean="0">
                <a:sym typeface="Symbol" pitchFamily="18" charset="2"/>
              </a:rPr>
              <a:t>Q)</a:t>
            </a:r>
            <a:r>
              <a:rPr lang="en-US" sz="2500" b="1" dirty="0" smtClean="0">
                <a:sym typeface="Symbol" pitchFamily="18" charset="2"/>
              </a:rPr>
              <a:t></a:t>
            </a:r>
            <a:r>
              <a:rPr lang="en-US" sz="2500" dirty="0" smtClean="0">
                <a:sym typeface="Symbol" pitchFamily="18" charset="2"/>
              </a:rPr>
              <a:t>(</a:t>
            </a:r>
            <a:r>
              <a:rPr lang="en-CA" sz="2500" dirty="0" smtClean="0">
                <a:sym typeface="Symbol" pitchFamily="18" charset="2"/>
              </a:rPr>
              <a:t></a:t>
            </a:r>
            <a:r>
              <a:rPr lang="en-US" sz="2500" dirty="0" smtClean="0">
                <a:sym typeface="Symbol" pitchFamily="18" charset="2"/>
              </a:rPr>
              <a:t>P)(</a:t>
            </a:r>
            <a:r>
              <a:rPr lang="en-CA" sz="2500" dirty="0" smtClean="0">
                <a:sym typeface="Symbol" pitchFamily="18" charset="2"/>
              </a:rPr>
              <a:t></a:t>
            </a:r>
            <a:r>
              <a:rPr lang="en-US" sz="2500" dirty="0" smtClean="0">
                <a:sym typeface="Symbol" pitchFamily="18" charset="2"/>
              </a:rPr>
              <a:t>Q))</a:t>
            </a:r>
          </a:p>
          <a:p>
            <a:endParaRPr lang="en-US" sz="2800" dirty="0" smtClean="0">
              <a:sym typeface="Symbol" pitchFamily="18" charset="2"/>
            </a:endParaRPr>
          </a:p>
          <a:p>
            <a:endParaRPr lang="en-US" sz="2800" dirty="0"/>
          </a:p>
        </p:txBody>
      </p:sp>
      <p:sp>
        <p:nvSpPr>
          <p:cNvPr id="4" name="Date Placeholder 3"/>
          <p:cNvSpPr>
            <a:spLocks noGrp="1"/>
          </p:cNvSpPr>
          <p:nvPr>
            <p:ph type="dt" sz="half" idx="10"/>
          </p:nvPr>
        </p:nvSpPr>
        <p:spPr/>
        <p:txBody>
          <a:bodyPr/>
          <a:lstStyle/>
          <a:p>
            <a:fld id="{993EEBC9-F49E-42C0-82F0-4E801027CB36}" type="datetime1">
              <a:rPr lang="en-US" smtClean="0"/>
              <a:t>3/1/2012</a:t>
            </a:fld>
            <a:endParaRPr lang="en-US"/>
          </a:p>
        </p:txBody>
      </p:sp>
      <p:sp>
        <p:nvSpPr>
          <p:cNvPr id="5" name="Footer Placeholder 4"/>
          <p:cNvSpPr>
            <a:spLocks noGrp="1"/>
          </p:cNvSpPr>
          <p:nvPr>
            <p:ph type="ftr" sz="quarter" idx="11"/>
          </p:nvPr>
        </p:nvSpPr>
        <p:spPr/>
        <p:txBody>
          <a:bodyPr/>
          <a:lstStyle/>
          <a:p>
            <a:r>
              <a:rPr lang="en-US" smtClean="0"/>
              <a:t>RINALDI MUNIR, Matematika Diskrit</a:t>
            </a:r>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6"/>
          <p:cNvSpPr>
            <a:spLocks noGrp="1" noChangeArrowheads="1"/>
          </p:cNvSpPr>
          <p:nvPr>
            <p:ph type="title"/>
          </p:nvPr>
        </p:nvSpPr>
        <p:spPr/>
        <p:txBody>
          <a:bodyPr/>
          <a:lstStyle/>
          <a:p>
            <a:pPr algn="l"/>
            <a:r>
              <a:rPr lang="en-US" dirty="0" err="1" smtClean="0">
                <a:solidFill>
                  <a:schemeClr val="accent2">
                    <a:lumMod val="50000"/>
                  </a:schemeClr>
                </a:solidFill>
              </a:rPr>
              <a:t>Hukum</a:t>
            </a:r>
            <a:r>
              <a:rPr lang="en-US" dirty="0" smtClean="0">
                <a:solidFill>
                  <a:schemeClr val="accent2">
                    <a:lumMod val="50000"/>
                  </a:schemeClr>
                </a:solidFill>
              </a:rPr>
              <a:t> </a:t>
            </a:r>
            <a:r>
              <a:rPr lang="en-US" dirty="0" err="1" smtClean="0">
                <a:solidFill>
                  <a:schemeClr val="accent2">
                    <a:lumMod val="50000"/>
                  </a:schemeClr>
                </a:solidFill>
              </a:rPr>
              <a:t>Logika</a:t>
            </a:r>
            <a:r>
              <a:rPr lang="en-US" dirty="0" smtClean="0">
                <a:solidFill>
                  <a:schemeClr val="accent2">
                    <a:lumMod val="50000"/>
                  </a:schemeClr>
                </a:solidFill>
              </a:rPr>
              <a:t> </a:t>
            </a:r>
            <a:r>
              <a:rPr lang="en-US" dirty="0" err="1" smtClean="0">
                <a:solidFill>
                  <a:schemeClr val="accent2">
                    <a:lumMod val="50000"/>
                  </a:schemeClr>
                </a:solidFill>
              </a:rPr>
              <a:t>Proposisi</a:t>
            </a:r>
            <a:endParaRPr lang="en-US" dirty="0" smtClean="0">
              <a:solidFill>
                <a:schemeClr val="accent2">
                  <a:lumMod val="50000"/>
                </a:schemeClr>
              </a:solidFill>
            </a:endParaRPr>
          </a:p>
        </p:txBody>
      </p:sp>
      <p:graphicFrame>
        <p:nvGraphicFramePr>
          <p:cNvPr id="9292" name="Group 76"/>
          <p:cNvGraphicFramePr>
            <a:graphicFrameLocks noGrp="1"/>
          </p:cNvGraphicFramePr>
          <p:nvPr>
            <p:ph type="tbl" idx="1"/>
            <p:extLst>
              <p:ext uri="{D42A27DB-BD31-4B8C-83A1-F6EECF244321}">
                <p14:modId xmlns:p14="http://schemas.microsoft.com/office/powerpoint/2010/main" val="3862262964"/>
              </p:ext>
            </p:extLst>
          </p:nvPr>
        </p:nvGraphicFramePr>
        <p:xfrm>
          <a:off x="457200" y="1600200"/>
          <a:ext cx="7620000" cy="4767263"/>
        </p:xfrm>
        <a:graphic>
          <a:graphicData uri="http://schemas.openxmlformats.org/drawingml/2006/table">
            <a:tbl>
              <a:tblPr/>
              <a:tblGrid>
                <a:gridCol w="3668713"/>
                <a:gridCol w="3951287"/>
              </a:tblGrid>
              <a:tr h="7604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1.	Hukum identitas: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1" i="0" u="none" strike="noStrike" cap="none" normalizeH="0" baseline="0" smtClean="0">
                          <a:ln>
                            <a:noFill/>
                          </a:ln>
                          <a:solidFill>
                            <a:schemeClr val="tx1"/>
                          </a:solidFill>
                          <a:effectLst/>
                          <a:latin typeface="Tahoma" pitchFamily="34" charset="0"/>
                          <a:cs typeface="Times New Roman" pitchFamily="18" charset="0"/>
                          <a:sym typeface="Symbol" pitchFamily="18" charset="2"/>
                        </a:rPr>
                        <a:t>F</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endPar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1" i="0" u="none" strike="noStrike" cap="none" normalizeH="0" baseline="0" smtClean="0">
                          <a:ln>
                            <a:noFill/>
                          </a:ln>
                          <a:solidFill>
                            <a:schemeClr val="tx1"/>
                          </a:solidFill>
                          <a:effectLst/>
                          <a:latin typeface="Tahoma" pitchFamily="34" charset="0"/>
                          <a:cs typeface="Times New Roman" pitchFamily="18" charset="0"/>
                          <a:sym typeface="Symbol" pitchFamily="18" charset="2"/>
                        </a:rPr>
                        <a:t>T</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endPar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2.	Hukum </a:t>
                      </a:r>
                      <a:r>
                        <a:rPr kumimoji="1" lang="en-US" sz="1800" b="0" i="1" u="none" strike="noStrike" cap="none" normalizeH="0" baseline="0" smtClean="0">
                          <a:ln>
                            <a:noFill/>
                          </a:ln>
                          <a:solidFill>
                            <a:schemeClr val="tx1"/>
                          </a:solidFill>
                          <a:effectLst/>
                          <a:latin typeface="Tahoma" pitchFamily="34" charset="0"/>
                          <a:cs typeface="Times New Roman" pitchFamily="18" charset="0"/>
                        </a:rPr>
                        <a:t>null</a:t>
                      </a:r>
                      <a:r>
                        <a:rPr kumimoji="1" lang="en-US" sz="1800" b="0" i="0" u="none" strike="noStrike" cap="none" normalizeH="0" baseline="0" smtClean="0">
                          <a:ln>
                            <a:noFill/>
                          </a:ln>
                          <a:solidFill>
                            <a:schemeClr val="tx1"/>
                          </a:solidFill>
                          <a:effectLst/>
                          <a:latin typeface="Tahoma" pitchFamily="34" charset="0"/>
                          <a:cs typeface="Times New Roman" pitchFamily="18" charset="0"/>
                        </a:rPr>
                        <a:t>/dominasi:</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1" i="0" u="none" strike="noStrike" cap="none" normalizeH="0" baseline="0" smtClean="0">
                          <a:ln>
                            <a:noFill/>
                          </a:ln>
                          <a:solidFill>
                            <a:schemeClr val="tx1"/>
                          </a:solidFill>
                          <a:effectLst/>
                          <a:latin typeface="Tahoma" pitchFamily="34" charset="0"/>
                          <a:cs typeface="Times New Roman" pitchFamily="18" charset="0"/>
                          <a:sym typeface="Symbol" pitchFamily="18" charset="2"/>
                        </a:rPr>
                        <a:t>F</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1" i="0" u="none" strike="noStrike" cap="none" normalizeH="0" baseline="0" smtClean="0">
                          <a:ln>
                            <a:noFill/>
                          </a:ln>
                          <a:solidFill>
                            <a:schemeClr val="tx1"/>
                          </a:solidFill>
                          <a:effectLst/>
                          <a:latin typeface="Tahoma" pitchFamily="34" charset="0"/>
                          <a:cs typeface="Times New Roman" pitchFamily="18" charset="0"/>
                          <a:sym typeface="Symbol" pitchFamily="18" charset="2"/>
                        </a:rPr>
                        <a:t>F</a:t>
                      </a:r>
                      <a:endPar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1" i="0" u="none" strike="noStrike" cap="none" normalizeH="0" baseline="0" smtClean="0">
                          <a:ln>
                            <a:noFill/>
                          </a:ln>
                          <a:solidFill>
                            <a:schemeClr val="tx1"/>
                          </a:solidFill>
                          <a:effectLst/>
                          <a:latin typeface="Tahoma" pitchFamily="34" charset="0"/>
                          <a:cs typeface="Times New Roman" pitchFamily="18" charset="0"/>
                          <a:sym typeface="Symbol" pitchFamily="18" charset="2"/>
                        </a:rPr>
                        <a:t>T</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1" i="0" u="none" strike="noStrike" cap="none" normalizeH="0" baseline="0" smtClean="0">
                          <a:ln>
                            <a:noFill/>
                          </a:ln>
                          <a:solidFill>
                            <a:schemeClr val="tx1"/>
                          </a:solidFill>
                          <a:effectLst/>
                          <a:latin typeface="Tahoma" pitchFamily="34" charset="0"/>
                          <a:cs typeface="Times New Roman" pitchFamily="18" charset="0"/>
                          <a:sym typeface="Symbol" pitchFamily="18" charset="2"/>
                        </a:rPr>
                        <a:t>T</a:t>
                      </a:r>
                      <a:endPar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7604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3.	Hukum negasi:</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1" i="0" u="none" strike="noStrike" cap="none" normalizeH="0" baseline="0" smtClean="0">
                          <a:ln>
                            <a:noFill/>
                          </a:ln>
                          <a:solidFill>
                            <a:schemeClr val="tx1"/>
                          </a:solidFill>
                          <a:effectLst/>
                          <a:latin typeface="Tahoma" pitchFamily="34" charset="0"/>
                          <a:cs typeface="Times New Roman" pitchFamily="18" charset="0"/>
                          <a:sym typeface="Symbol" pitchFamily="18" charset="2"/>
                        </a:rPr>
                        <a:t>T</a:t>
                      </a:r>
                      <a:endPar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1" i="0" u="none" strike="noStrike" cap="none" normalizeH="0" baseline="0" smtClean="0">
                          <a:ln>
                            <a:noFill/>
                          </a:ln>
                          <a:solidFill>
                            <a:schemeClr val="tx1"/>
                          </a:solidFill>
                          <a:effectLst/>
                          <a:latin typeface="Tahoma" pitchFamily="34" charset="0"/>
                          <a:cs typeface="Times New Roman" pitchFamily="18" charset="0"/>
                          <a:sym typeface="Symbol" pitchFamily="18" charset="2"/>
                        </a:rPr>
                        <a:t>F</a:t>
                      </a:r>
                      <a:endPar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4.	Hukum idempoten:</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rPr>
                        <a:t>p </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endPar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endPar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7588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5.	Hukum involusi (negasi ganda):</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	~(~p) </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endPar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6.	Hukum penyerapan (absorpsi):</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q</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endPar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q</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endPar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9159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7.	Hukum komutatif:</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q</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q</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endPar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q</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q</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endPar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8.	Hukum asosiatif:</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q</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r</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q</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r</a:t>
                      </a:r>
                      <a:endPar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q</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r</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q</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r</a:t>
                      </a:r>
                      <a:endPar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11080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9.	Hukum distributif:</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q</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r</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q</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r</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q</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r</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q</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smtClean="0">
                          <a:ln>
                            <a:noFill/>
                          </a:ln>
                          <a:solidFill>
                            <a:schemeClr val="tx1"/>
                          </a:solidFill>
                          <a:effectLst/>
                          <a:latin typeface="Tahoma" pitchFamily="34" charset="0"/>
                          <a:cs typeface="Times New Roman" pitchFamily="18" charset="0"/>
                          <a:sym typeface="Symbol" pitchFamily="18" charset="2"/>
                        </a:rPr>
                        <a:t>r</a:t>
                      </a:r>
                      <a:r>
                        <a:rPr kumimoji="1" lang="en-US" sz="1800" b="0" i="0" u="none" strike="noStrike" cap="none" normalizeH="0" baseline="0" smtClean="0">
                          <a:ln>
                            <a:noFill/>
                          </a:ln>
                          <a:solidFill>
                            <a:schemeClr val="tx1"/>
                          </a:solidFill>
                          <a:effectLst/>
                          <a:latin typeface="Tahoma" pitchFamily="34" charset="0"/>
                          <a:cs typeface="Times New Roman" pitchFamily="18" charset="0"/>
                          <a:sym typeface="Symbol" pitchFamily="18" charset="2"/>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dirty="0" smtClean="0">
                          <a:ln>
                            <a:noFill/>
                          </a:ln>
                          <a:solidFill>
                            <a:schemeClr val="tx1"/>
                          </a:solidFill>
                          <a:effectLst/>
                          <a:latin typeface="Tahoma" pitchFamily="34" charset="0"/>
                          <a:cs typeface="Times New Roman" pitchFamily="18" charset="0"/>
                        </a:rPr>
                        <a:t>10.	</a:t>
                      </a:r>
                      <a:r>
                        <a:rPr kumimoji="1" lang="en-US" sz="1800" b="0" i="0" u="none" strike="noStrike" cap="none" normalizeH="0" baseline="0" dirty="0" err="1" smtClean="0">
                          <a:ln>
                            <a:noFill/>
                          </a:ln>
                          <a:solidFill>
                            <a:schemeClr val="tx1"/>
                          </a:solidFill>
                          <a:effectLst/>
                          <a:latin typeface="Tahoma" pitchFamily="34" charset="0"/>
                          <a:cs typeface="Times New Roman" pitchFamily="18" charset="0"/>
                        </a:rPr>
                        <a:t>Hukum</a:t>
                      </a:r>
                      <a:r>
                        <a:rPr kumimoji="1" lang="en-US" sz="1800" b="0" i="0" u="none" strike="noStrike" cap="none" normalizeH="0" baseline="0" dirty="0" smtClean="0">
                          <a:ln>
                            <a:noFill/>
                          </a:ln>
                          <a:solidFill>
                            <a:schemeClr val="tx1"/>
                          </a:solidFill>
                          <a:effectLst/>
                          <a:latin typeface="Tahoma" pitchFamily="34" charset="0"/>
                          <a:cs typeface="Times New Roman" pitchFamily="18" charset="0"/>
                        </a:rPr>
                        <a:t> De Morgan:</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dirty="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dirty="0" smtClean="0">
                          <a:ln>
                            <a:noFill/>
                          </a:ln>
                          <a:solidFill>
                            <a:schemeClr val="tx1"/>
                          </a:solidFill>
                          <a:effectLst/>
                          <a:latin typeface="Tahoma" pitchFamily="34" charset="0"/>
                          <a:cs typeface="Times New Roman" pitchFamily="18" charset="0"/>
                        </a:rPr>
                        <a:t>p</a:t>
                      </a:r>
                      <a:r>
                        <a:rPr kumimoji="1" lang="en-US" sz="1800" b="0" i="0" u="none" strike="noStrike" cap="none" normalizeH="0" baseline="0" dirty="0" smtClean="0">
                          <a:ln>
                            <a:noFill/>
                          </a:ln>
                          <a:solidFill>
                            <a:schemeClr val="tx1"/>
                          </a:solidFill>
                          <a:effectLst/>
                          <a:latin typeface="Tahoma" pitchFamily="34" charset="0"/>
                          <a:cs typeface="Times New Roman" pitchFamily="18" charset="0"/>
                        </a:rPr>
                        <a:t> </a:t>
                      </a:r>
                      <a:r>
                        <a:rPr kumimoji="1" lang="en-US" sz="1800" b="0" i="0" u="none" strike="noStrike" cap="none" normalizeH="0" baseline="0" dirty="0" smtClean="0">
                          <a:ln>
                            <a:noFill/>
                          </a:ln>
                          <a:solidFill>
                            <a:schemeClr val="tx1"/>
                          </a:solidFill>
                          <a:effectLst/>
                          <a:latin typeface="Tahoma" pitchFamily="34" charset="0"/>
                          <a:cs typeface="Times New Roman" pitchFamily="18" charset="0"/>
                          <a:sym typeface="Symbol" pitchFamily="18" charset="2"/>
                        </a:rPr>
                        <a:t></a:t>
                      </a:r>
                      <a:r>
                        <a:rPr kumimoji="1" lang="en-US" sz="1800" b="0" i="0" u="none" strike="noStrike" cap="none" normalizeH="0" baseline="0" dirty="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dirty="0" smtClean="0">
                          <a:ln>
                            <a:noFill/>
                          </a:ln>
                          <a:solidFill>
                            <a:schemeClr val="tx1"/>
                          </a:solidFill>
                          <a:effectLst/>
                          <a:latin typeface="Tahoma" pitchFamily="34" charset="0"/>
                          <a:cs typeface="Times New Roman" pitchFamily="18" charset="0"/>
                          <a:sym typeface="Symbol" pitchFamily="18" charset="2"/>
                        </a:rPr>
                        <a:t>q</a:t>
                      </a:r>
                      <a:r>
                        <a:rPr kumimoji="1" lang="en-US" sz="1800" b="0" i="0" u="none" strike="noStrike" cap="none" normalizeH="0" baseline="0" dirty="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dirty="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dirty="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dirty="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dirty="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dirty="0" smtClean="0">
                          <a:ln>
                            <a:noFill/>
                          </a:ln>
                          <a:solidFill>
                            <a:schemeClr val="tx1"/>
                          </a:solidFill>
                          <a:effectLst/>
                          <a:latin typeface="Tahoma" pitchFamily="34" charset="0"/>
                          <a:cs typeface="Times New Roman" pitchFamily="18" charset="0"/>
                          <a:sym typeface="Symbol" pitchFamily="18" charset="2"/>
                        </a:rPr>
                        <a:t>q</a:t>
                      </a:r>
                      <a:endParaRPr kumimoji="1" lang="en-US" sz="1800" b="0" i="0" u="none" strike="noStrike" cap="none" normalizeH="0" baseline="0" dirty="0" smtClean="0">
                        <a:ln>
                          <a:noFill/>
                        </a:ln>
                        <a:solidFill>
                          <a:schemeClr val="tx1"/>
                        </a:solidFill>
                        <a:effectLst/>
                        <a:latin typeface="Tahoma" pitchFamily="34" charset="0"/>
                        <a:cs typeface="Times New Roman" pitchFamily="18" charset="0"/>
                        <a:sym typeface="Symbol" pitchFamily="18" charset="2"/>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sz="1800" b="0" i="0" u="none" strike="noStrike" cap="none" normalizeH="0" baseline="0" dirty="0" smtClean="0">
                          <a:ln>
                            <a:noFill/>
                          </a:ln>
                          <a:solidFill>
                            <a:schemeClr val="tx1"/>
                          </a:solidFill>
                          <a:effectLst/>
                          <a:latin typeface="Tahoma" pitchFamily="34" charset="0"/>
                          <a:cs typeface="Times New Roman" pitchFamily="18" charset="0"/>
                          <a:sym typeface="Symbol" pitchFamily="18" charset="2"/>
                        </a:rPr>
                        <a:t>	~(</a:t>
                      </a:r>
                      <a:r>
                        <a:rPr kumimoji="1" lang="en-US" sz="1800" b="0" i="1" u="none" strike="noStrike" cap="none" normalizeH="0" baseline="0" dirty="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dirty="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dirty="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dirty="0" smtClean="0">
                          <a:ln>
                            <a:noFill/>
                          </a:ln>
                          <a:solidFill>
                            <a:schemeClr val="tx1"/>
                          </a:solidFill>
                          <a:effectLst/>
                          <a:latin typeface="Tahoma" pitchFamily="34" charset="0"/>
                          <a:cs typeface="Times New Roman" pitchFamily="18" charset="0"/>
                          <a:sym typeface="Symbol" pitchFamily="18" charset="2"/>
                        </a:rPr>
                        <a:t>q</a:t>
                      </a:r>
                      <a:r>
                        <a:rPr kumimoji="1" lang="en-US" sz="1800" b="0" i="0" u="none" strike="noStrike" cap="none" normalizeH="0" baseline="0" dirty="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dirty="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dirty="0" smtClean="0">
                          <a:ln>
                            <a:noFill/>
                          </a:ln>
                          <a:solidFill>
                            <a:schemeClr val="tx1"/>
                          </a:solidFill>
                          <a:effectLst/>
                          <a:latin typeface="Tahoma" pitchFamily="34" charset="0"/>
                          <a:cs typeface="Times New Roman" pitchFamily="18" charset="0"/>
                          <a:sym typeface="Symbol" pitchFamily="18" charset="2"/>
                        </a:rPr>
                        <a:t>p</a:t>
                      </a:r>
                      <a:r>
                        <a:rPr kumimoji="1" lang="en-US" sz="1800" b="0" i="0" u="none" strike="noStrike" cap="none" normalizeH="0" baseline="0" dirty="0" smtClean="0">
                          <a:ln>
                            <a:noFill/>
                          </a:ln>
                          <a:solidFill>
                            <a:schemeClr val="tx1"/>
                          </a:solidFill>
                          <a:effectLst/>
                          <a:latin typeface="Tahoma" pitchFamily="34" charset="0"/>
                          <a:cs typeface="Times New Roman" pitchFamily="18" charset="0"/>
                          <a:sym typeface="Symbol" pitchFamily="18" charset="2"/>
                        </a:rPr>
                        <a:t> </a:t>
                      </a:r>
                      <a:r>
                        <a:rPr kumimoji="1" lang="en-US" sz="1800" b="0" i="0" u="none" strike="noStrike" cap="none" normalizeH="0" baseline="0" dirty="0" smtClean="0">
                          <a:ln>
                            <a:noFill/>
                          </a:ln>
                          <a:solidFill>
                            <a:schemeClr val="tx1"/>
                          </a:solidFill>
                          <a:effectLst/>
                          <a:latin typeface="Tahoma" pitchFamily="34" charset="0"/>
                          <a:cs typeface="Times New Roman" pitchFamily="18" charset="0"/>
                        </a:rPr>
                        <a:t> ~</a:t>
                      </a:r>
                      <a:r>
                        <a:rPr kumimoji="1" lang="en-US" sz="1800" b="0" i="1" u="none" strike="noStrike" cap="none" normalizeH="0" baseline="0" dirty="0" smtClean="0">
                          <a:ln>
                            <a:noFill/>
                          </a:ln>
                          <a:solidFill>
                            <a:schemeClr val="tx1"/>
                          </a:solidFill>
                          <a:effectLst/>
                          <a:latin typeface="Tahoma" pitchFamily="34" charset="0"/>
                          <a:cs typeface="Times New Roman" pitchFamily="18" charset="0"/>
                          <a:sym typeface="Symbol" pitchFamily="18" charset="2"/>
                        </a:rPr>
                        <a:t>q</a:t>
                      </a:r>
                      <a:endParaRPr kumimoji="1" lang="en-US" sz="1800" b="0" i="0" u="none" strike="noStrike" cap="none" normalizeH="0" baseline="0" dirty="0" smtClean="0">
                        <a:ln>
                          <a:noFill/>
                        </a:ln>
                        <a:solidFill>
                          <a:schemeClr val="tx1"/>
                        </a:solidFill>
                        <a:effectLst/>
                        <a:latin typeface="Tahoma" pitchFamily="34" charset="0"/>
                        <a:cs typeface="Times New Roman" pitchFamily="18" charset="0"/>
                        <a:sym typeface="Symbol" pitchFamily="18" charset="2"/>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23" name="Date Placeholder 3"/>
          <p:cNvSpPr>
            <a:spLocks noGrp="1"/>
          </p:cNvSpPr>
          <p:nvPr>
            <p:ph type="dt" sz="half" idx="10"/>
          </p:nvPr>
        </p:nvSpPr>
        <p:spPr/>
        <p:txBody>
          <a:bodyPr/>
          <a:lstStyle/>
          <a:p>
            <a:pPr>
              <a:defRPr/>
            </a:pPr>
            <a:fld id="{A7E79ED1-02EB-4AB6-BF96-1A51B47E4D7F}" type="datetime1">
              <a:rPr lang="en-US"/>
              <a:pPr>
                <a:defRPr/>
              </a:pPr>
              <a:t>3/1/2012</a:t>
            </a:fld>
            <a:endParaRPr lang="en-US"/>
          </a:p>
        </p:txBody>
      </p:sp>
      <p:sp>
        <p:nvSpPr>
          <p:cNvPr id="24" name="Footer Placeholder 4"/>
          <p:cNvSpPr>
            <a:spLocks noGrp="1"/>
          </p:cNvSpPr>
          <p:nvPr>
            <p:ph type="ftr" sz="quarter" idx="11"/>
          </p:nvPr>
        </p:nvSpPr>
        <p:spPr/>
        <p:txBody>
          <a:bodyPr/>
          <a:lstStyle/>
          <a:p>
            <a:pPr>
              <a:defRPr/>
            </a:pPr>
            <a:r>
              <a:rPr lang="en-US"/>
              <a:t>Kuliah 1 Logika</a:t>
            </a:r>
          </a:p>
        </p:txBody>
      </p:sp>
      <p:sp>
        <p:nvSpPr>
          <p:cNvPr id="25" name="Slide Number Placeholder 5"/>
          <p:cNvSpPr>
            <a:spLocks noGrp="1"/>
          </p:cNvSpPr>
          <p:nvPr>
            <p:ph type="sldNum" sz="quarter" idx="12"/>
          </p:nvPr>
        </p:nvSpPr>
        <p:spPr/>
        <p:txBody>
          <a:bodyPr/>
          <a:lstStyle/>
          <a:p>
            <a:pPr>
              <a:defRPr/>
            </a:pPr>
            <a:fld id="{3827FD75-55BA-4226-A684-012BE574C916}" type="slidenum">
              <a:rPr lang="en-US"/>
              <a:pPr>
                <a:defRPr/>
              </a:pPr>
              <a:t>21</a:t>
            </a:fld>
            <a:endParaRPr lang="en-US"/>
          </a:p>
        </p:txBody>
      </p:sp>
    </p:spTree>
    <p:extLst>
      <p:ext uri="{BB962C8B-B14F-4D97-AF65-F5344CB8AC3E}">
        <p14:creationId xmlns:p14="http://schemas.microsoft.com/office/powerpoint/2010/main" val="702965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u="sng" dirty="0" smtClean="0">
                <a:solidFill>
                  <a:schemeClr val="tx1"/>
                </a:solidFill>
                <a:latin typeface="Times New Roman" pitchFamily="18" charset="0"/>
              </a:rPr>
              <a:t>Varian </a:t>
            </a:r>
            <a:r>
              <a:rPr lang="en-US" sz="3200" u="sng" dirty="0" err="1" smtClean="0">
                <a:solidFill>
                  <a:schemeClr val="tx1"/>
                </a:solidFill>
                <a:latin typeface="Times New Roman" pitchFamily="18" charset="0"/>
              </a:rPr>
              <a:t>Proposisi</a:t>
            </a:r>
            <a:r>
              <a:rPr lang="en-US" sz="3200" u="sng" dirty="0" smtClean="0">
                <a:solidFill>
                  <a:schemeClr val="tx1"/>
                </a:solidFill>
                <a:latin typeface="Times New Roman" pitchFamily="18" charset="0"/>
              </a:rPr>
              <a:t> </a:t>
            </a:r>
            <a:r>
              <a:rPr lang="en-US" sz="3200" u="sng" dirty="0" err="1" smtClean="0">
                <a:solidFill>
                  <a:schemeClr val="tx1"/>
                </a:solidFill>
                <a:latin typeface="Times New Roman" pitchFamily="18" charset="0"/>
              </a:rPr>
              <a:t>Bersyarat</a:t>
            </a:r>
            <a:endParaRPr lang="en-US" sz="3200" u="sng" dirty="0"/>
          </a:p>
        </p:txBody>
      </p:sp>
      <p:sp>
        <p:nvSpPr>
          <p:cNvPr id="3" name="Content Placeholder 2"/>
          <p:cNvSpPr>
            <a:spLocks noGrp="1"/>
          </p:cNvSpPr>
          <p:nvPr>
            <p:ph idx="1"/>
          </p:nvPr>
        </p:nvSpPr>
        <p:spPr/>
        <p:txBody>
          <a:bodyPr>
            <a:normAutofit/>
          </a:bodyPr>
          <a:lstStyle/>
          <a:p>
            <a:pPr marL="571500" indent="-571500" algn="just">
              <a:lnSpc>
                <a:spcPct val="80000"/>
              </a:lnSpc>
              <a:buFont typeface="Wingdings" pitchFamily="2" charset="2"/>
              <a:buChar char="q"/>
            </a:pPr>
            <a:r>
              <a:rPr lang="en-US" sz="2800" dirty="0" smtClean="0">
                <a:latin typeface="Times New Roman" pitchFamily="18" charset="0"/>
                <a:sym typeface="Symbol" pitchFamily="18" charset="2"/>
              </a:rPr>
              <a:t>Varian </a:t>
            </a:r>
            <a:r>
              <a:rPr lang="en-US" sz="2800" dirty="0" err="1" smtClean="0">
                <a:latin typeface="Times New Roman" pitchFamily="18" charset="0"/>
                <a:sym typeface="Symbol" pitchFamily="18" charset="2"/>
              </a:rPr>
              <a:t>dari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implikasi</a:t>
            </a:r>
            <a:r>
              <a:rPr lang="en-US" sz="2800" dirty="0" smtClean="0">
                <a:latin typeface="Times New Roman" pitchFamily="18" charset="0"/>
                <a:sym typeface="Symbol" pitchFamily="18" charset="2"/>
              </a:rPr>
              <a:t> (p </a:t>
            </a:r>
            <a:r>
              <a:rPr lang="en-US" sz="2800" b="1" dirty="0" smtClean="0">
                <a:latin typeface="Times New Roman" pitchFamily="18" charset="0"/>
                <a:sym typeface="Symbol" pitchFamily="18" charset="2"/>
              </a:rPr>
              <a:t> </a:t>
            </a:r>
            <a:r>
              <a:rPr lang="en-US" sz="2800" dirty="0" smtClean="0">
                <a:latin typeface="Times New Roman" pitchFamily="18" charset="0"/>
                <a:sym typeface="Symbol" pitchFamily="18" charset="2"/>
              </a:rPr>
              <a:t>q)</a:t>
            </a:r>
          </a:p>
          <a:p>
            <a:pPr marL="571500" indent="-571500" algn="just">
              <a:lnSpc>
                <a:spcPct val="80000"/>
              </a:lnSpc>
              <a:buFont typeface="Wingdings" pitchFamily="2" charset="2"/>
              <a:buChar char="q"/>
            </a:pPr>
            <a:r>
              <a:rPr lang="en-US" sz="2800" dirty="0" err="1" smtClean="0">
                <a:latin typeface="Times New Roman" pitchFamily="18" charset="0"/>
                <a:sym typeface="Symbol" pitchFamily="18" charset="2"/>
              </a:rPr>
              <a:t>Konvers</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Invers</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Kontraposisi</a:t>
            </a:r>
            <a:endParaRPr lang="en-US" sz="2800" dirty="0" smtClean="0">
              <a:latin typeface="Times New Roman" pitchFamily="18" charset="0"/>
              <a:sym typeface="Symbol" pitchFamily="18" charset="2"/>
            </a:endParaRPr>
          </a:p>
          <a:p>
            <a:pPr marL="571500" indent="-571500" algn="just">
              <a:lnSpc>
                <a:spcPct val="80000"/>
              </a:lnSpc>
              <a:buFont typeface="Wingdings" pitchFamily="2" charset="2"/>
              <a:buChar char="q"/>
            </a:pPr>
            <a:r>
              <a:rPr lang="en-US" sz="2800" dirty="0" err="1" smtClean="0">
                <a:latin typeface="Times New Roman" pitchFamily="18" charset="0"/>
                <a:sym typeface="Symbol" pitchFamily="18" charset="2"/>
              </a:rPr>
              <a:t>Konvers</a:t>
            </a:r>
            <a:r>
              <a:rPr lang="en-US" sz="2800" dirty="0" smtClean="0">
                <a:latin typeface="Times New Roman" pitchFamily="18" charset="0"/>
                <a:sym typeface="Symbol" pitchFamily="18" charset="2"/>
              </a:rPr>
              <a:t>  	: q </a:t>
            </a:r>
            <a:r>
              <a:rPr lang="en-US" sz="2800" dirty="0" smtClean="0">
                <a:latin typeface="Times New Roman" pitchFamily="18" charset="0"/>
                <a:sym typeface="Wingdings" pitchFamily="2" charset="2"/>
              </a:rPr>
              <a:t> p</a:t>
            </a:r>
          </a:p>
          <a:p>
            <a:pPr marL="571500" indent="-571500" algn="just">
              <a:lnSpc>
                <a:spcPct val="80000"/>
              </a:lnSpc>
              <a:buFont typeface="Wingdings" pitchFamily="2" charset="2"/>
              <a:buChar char="q"/>
            </a:pPr>
            <a:r>
              <a:rPr lang="en-US" sz="2800" dirty="0" err="1" smtClean="0">
                <a:latin typeface="Times New Roman" pitchFamily="18" charset="0"/>
                <a:sym typeface="Wingdings" pitchFamily="2" charset="2"/>
              </a:rPr>
              <a:t>Invers</a:t>
            </a:r>
            <a:r>
              <a:rPr lang="en-US" sz="2800" dirty="0" smtClean="0">
                <a:latin typeface="Times New Roman" pitchFamily="18" charset="0"/>
                <a:sym typeface="Wingdings" pitchFamily="2" charset="2"/>
              </a:rPr>
              <a:t> 	  	: </a:t>
            </a:r>
            <a:r>
              <a:rPr lang="en-US" sz="2800" dirty="0" smtClean="0">
                <a:latin typeface="Times New Roman" pitchFamily="18" charset="0"/>
                <a:sym typeface="Symbol" pitchFamily="18" charset="2"/>
              </a:rPr>
              <a:t> p </a:t>
            </a:r>
            <a:r>
              <a:rPr lang="en-US" sz="2800" dirty="0" smtClean="0">
                <a:latin typeface="Times New Roman" pitchFamily="18" charset="0"/>
                <a:sym typeface="Wingdings" pitchFamily="2" charset="2"/>
              </a:rPr>
              <a:t> </a:t>
            </a:r>
            <a:r>
              <a:rPr lang="en-US" sz="2800" dirty="0" smtClean="0">
                <a:latin typeface="Times New Roman" pitchFamily="18" charset="0"/>
                <a:sym typeface="Symbol" pitchFamily="18" charset="2"/>
              </a:rPr>
              <a:t> q</a:t>
            </a:r>
          </a:p>
          <a:p>
            <a:pPr marL="571500" indent="-571500" algn="just">
              <a:lnSpc>
                <a:spcPct val="80000"/>
              </a:lnSpc>
              <a:buFont typeface="Wingdings" pitchFamily="2" charset="2"/>
              <a:buChar char="q"/>
            </a:pPr>
            <a:r>
              <a:rPr lang="en-US" sz="2800" dirty="0" err="1" smtClean="0">
                <a:latin typeface="Times New Roman" pitchFamily="18" charset="0"/>
                <a:sym typeface="Symbol" pitchFamily="18" charset="2"/>
              </a:rPr>
              <a:t>Kontraposisi</a:t>
            </a:r>
            <a:r>
              <a:rPr lang="en-US" sz="2800" dirty="0" smtClean="0">
                <a:latin typeface="Times New Roman" pitchFamily="18" charset="0"/>
                <a:sym typeface="Symbol" pitchFamily="18" charset="2"/>
              </a:rPr>
              <a:t> 	:  q </a:t>
            </a:r>
            <a:r>
              <a:rPr lang="en-US" sz="2800" dirty="0" smtClean="0">
                <a:latin typeface="Times New Roman" pitchFamily="18" charset="0"/>
                <a:sym typeface="Wingdings" pitchFamily="2" charset="2"/>
              </a:rPr>
              <a:t> </a:t>
            </a:r>
            <a:r>
              <a:rPr lang="en-US" sz="2800" dirty="0" smtClean="0">
                <a:latin typeface="Times New Roman" pitchFamily="18" charset="0"/>
                <a:sym typeface="Symbol" pitchFamily="18" charset="2"/>
              </a:rPr>
              <a:t> p</a:t>
            </a:r>
            <a:endParaRPr lang="en-US" sz="2800" dirty="0" smtClean="0">
              <a:latin typeface="Times New Roman" pitchFamily="18" charset="0"/>
            </a:endParaRPr>
          </a:p>
          <a:p>
            <a:endParaRPr lang="en-US" sz="2800" dirty="0"/>
          </a:p>
        </p:txBody>
      </p:sp>
      <p:sp>
        <p:nvSpPr>
          <p:cNvPr id="4" name="Date Placeholder 3"/>
          <p:cNvSpPr>
            <a:spLocks noGrp="1"/>
          </p:cNvSpPr>
          <p:nvPr>
            <p:ph type="dt" sz="half" idx="10"/>
          </p:nvPr>
        </p:nvSpPr>
        <p:spPr/>
        <p:txBody>
          <a:bodyPr/>
          <a:lstStyle/>
          <a:p>
            <a:fld id="{2C4DFBF0-F267-4E4F-AF50-DBC2711FD0E3}" type="datetime1">
              <a:rPr lang="en-US" smtClean="0"/>
              <a:t>3/1/2012</a:t>
            </a:fld>
            <a:endParaRPr lang="en-US"/>
          </a:p>
        </p:txBody>
      </p:sp>
      <p:sp>
        <p:nvSpPr>
          <p:cNvPr id="5" name="Footer Placeholder 4"/>
          <p:cNvSpPr>
            <a:spLocks noGrp="1"/>
          </p:cNvSpPr>
          <p:nvPr>
            <p:ph type="ftr" sz="quarter" idx="11"/>
          </p:nvPr>
        </p:nvSpPr>
        <p:spPr/>
        <p:txBody>
          <a:bodyPr/>
          <a:lstStyle/>
          <a:p>
            <a:r>
              <a:rPr lang="en-US" smtClean="0"/>
              <a:t>RINALDI MUNIR, Matematika Diskrit</a:t>
            </a:r>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fontAlgn="auto" hangingPunct="1">
              <a:spcAft>
                <a:spcPts val="0"/>
              </a:spcAft>
              <a:defRPr/>
            </a:pPr>
            <a:r>
              <a:rPr lang="en-US" u="sng" dirty="0" err="1" smtClean="0">
                <a:solidFill>
                  <a:schemeClr val="accent2">
                    <a:lumMod val="50000"/>
                  </a:schemeClr>
                </a:solidFill>
              </a:rPr>
              <a:t>Contoh</a:t>
            </a:r>
            <a:r>
              <a:rPr lang="en-US" u="sng" dirty="0" smtClean="0">
                <a:solidFill>
                  <a:schemeClr val="accent2">
                    <a:lumMod val="50000"/>
                  </a:schemeClr>
                </a:solidFill>
              </a:rPr>
              <a:t> :</a:t>
            </a:r>
          </a:p>
        </p:txBody>
      </p:sp>
      <p:sp>
        <p:nvSpPr>
          <p:cNvPr id="84995" name="Content Placeholder 2"/>
          <p:cNvSpPr>
            <a:spLocks noGrp="1"/>
          </p:cNvSpPr>
          <p:nvPr>
            <p:ph idx="1"/>
          </p:nvPr>
        </p:nvSpPr>
        <p:spPr/>
        <p:txBody>
          <a:bodyPr>
            <a:normAutofit/>
          </a:bodyPr>
          <a:lstStyle/>
          <a:p>
            <a:pPr eaLnBrk="1" hangingPunct="1"/>
            <a:r>
              <a:rPr lang="en-US" sz="2800" dirty="0" err="1" smtClean="0"/>
              <a:t>Tentukan</a:t>
            </a:r>
            <a:r>
              <a:rPr lang="en-US" sz="2800" dirty="0" smtClean="0"/>
              <a:t> </a:t>
            </a:r>
            <a:r>
              <a:rPr lang="en-US" sz="2800" dirty="0" err="1" smtClean="0"/>
              <a:t>konvers</a:t>
            </a:r>
            <a:r>
              <a:rPr lang="en-US" sz="2800" dirty="0" smtClean="0"/>
              <a:t>, invers, </a:t>
            </a:r>
            <a:r>
              <a:rPr lang="en-US" sz="2800" dirty="0" err="1" smtClean="0"/>
              <a:t>dan</a:t>
            </a:r>
            <a:r>
              <a:rPr lang="en-US" sz="2800" dirty="0" smtClean="0"/>
              <a:t> </a:t>
            </a:r>
            <a:r>
              <a:rPr lang="en-US" sz="2800" dirty="0" err="1" smtClean="0"/>
              <a:t>kontraposisi</a:t>
            </a:r>
            <a:r>
              <a:rPr lang="en-US" sz="2800" dirty="0" smtClean="0"/>
              <a:t> </a:t>
            </a:r>
            <a:r>
              <a:rPr lang="en-US" sz="2800" dirty="0" err="1" smtClean="0"/>
              <a:t>dari</a:t>
            </a:r>
            <a:r>
              <a:rPr lang="en-US" sz="2800" dirty="0" smtClean="0"/>
              <a:t>:  “</a:t>
            </a:r>
            <a:r>
              <a:rPr lang="en-US" sz="2800" dirty="0" err="1" smtClean="0"/>
              <a:t>Jika</a:t>
            </a:r>
            <a:r>
              <a:rPr lang="en-US" sz="2800" dirty="0" smtClean="0"/>
              <a:t> Amir </a:t>
            </a:r>
            <a:r>
              <a:rPr lang="en-US" sz="2800" dirty="0" err="1" smtClean="0"/>
              <a:t>mempunyai</a:t>
            </a:r>
            <a:r>
              <a:rPr lang="en-US" sz="2800" dirty="0" smtClean="0"/>
              <a:t> </a:t>
            </a:r>
            <a:r>
              <a:rPr lang="en-US" sz="2800" dirty="0" err="1" smtClean="0"/>
              <a:t>mobil</a:t>
            </a:r>
            <a:r>
              <a:rPr lang="en-US" sz="2800" dirty="0" smtClean="0"/>
              <a:t>, </a:t>
            </a:r>
            <a:r>
              <a:rPr lang="en-US" sz="2800" dirty="0" err="1" smtClean="0"/>
              <a:t>maka</a:t>
            </a:r>
            <a:r>
              <a:rPr lang="en-US" sz="2800" dirty="0" smtClean="0"/>
              <a:t> </a:t>
            </a:r>
            <a:r>
              <a:rPr lang="en-US" sz="2800" dirty="0" err="1" smtClean="0"/>
              <a:t>ia</a:t>
            </a:r>
            <a:r>
              <a:rPr lang="en-US" sz="2800" dirty="0" smtClean="0"/>
              <a:t> orang kaya” </a:t>
            </a:r>
          </a:p>
          <a:p>
            <a:pPr eaLnBrk="1" hangingPunct="1"/>
            <a:r>
              <a:rPr lang="en-US" sz="2800" u="sng" dirty="0" err="1" smtClean="0"/>
              <a:t>Penyelesaian</a:t>
            </a:r>
            <a:r>
              <a:rPr lang="en-US" sz="2800" dirty="0" smtClean="0"/>
              <a:t>: </a:t>
            </a:r>
          </a:p>
          <a:p>
            <a:pPr eaLnBrk="1" hangingPunct="1"/>
            <a:r>
              <a:rPr lang="en-US" dirty="0" err="1" smtClean="0"/>
              <a:t>Konvers</a:t>
            </a:r>
            <a:r>
              <a:rPr lang="en-US" dirty="0" smtClean="0"/>
              <a:t>	  : </a:t>
            </a:r>
            <a:r>
              <a:rPr lang="en-US" dirty="0" err="1" smtClean="0"/>
              <a:t>Jika</a:t>
            </a:r>
            <a:r>
              <a:rPr lang="en-US" dirty="0" smtClean="0"/>
              <a:t> Amir orang kaya, </a:t>
            </a:r>
            <a:r>
              <a:rPr lang="en-US" dirty="0" err="1" smtClean="0"/>
              <a:t>maka</a:t>
            </a:r>
            <a:r>
              <a:rPr lang="en-US" dirty="0" smtClean="0"/>
              <a:t> </a:t>
            </a:r>
            <a:r>
              <a:rPr lang="en-US" dirty="0" err="1" smtClean="0"/>
              <a:t>ia</a:t>
            </a:r>
            <a:r>
              <a:rPr lang="en-US" dirty="0" smtClean="0"/>
              <a:t> </a:t>
            </a:r>
            <a:r>
              <a:rPr lang="en-US" dirty="0" err="1" smtClean="0"/>
              <a:t>mempunyai</a:t>
            </a:r>
            <a:r>
              <a:rPr lang="en-US" dirty="0" smtClean="0"/>
              <a:t> </a:t>
            </a:r>
            <a:r>
              <a:rPr lang="en-US" dirty="0" err="1" smtClean="0"/>
              <a:t>mobil</a:t>
            </a:r>
            <a:endParaRPr lang="en-US" dirty="0" smtClean="0"/>
          </a:p>
          <a:p>
            <a:pPr eaLnBrk="1" hangingPunct="1"/>
            <a:r>
              <a:rPr lang="en-US" dirty="0" smtClean="0"/>
              <a:t>Invers	: </a:t>
            </a:r>
            <a:r>
              <a:rPr lang="en-US" dirty="0" err="1" smtClean="0"/>
              <a:t>Jika</a:t>
            </a:r>
            <a:r>
              <a:rPr lang="en-US" dirty="0" smtClean="0"/>
              <a:t>  Amir </a:t>
            </a:r>
            <a:r>
              <a:rPr lang="en-US" dirty="0" err="1" smtClean="0"/>
              <a:t>tidak</a:t>
            </a:r>
            <a:r>
              <a:rPr lang="en-US" dirty="0" smtClean="0"/>
              <a:t> </a:t>
            </a:r>
            <a:r>
              <a:rPr lang="en-US" dirty="0" err="1" smtClean="0"/>
              <a:t>mempunyai</a:t>
            </a:r>
            <a:r>
              <a:rPr lang="en-US" dirty="0" smtClean="0"/>
              <a:t> </a:t>
            </a:r>
            <a:r>
              <a:rPr lang="en-US" dirty="0" err="1" smtClean="0"/>
              <a:t>mobil</a:t>
            </a:r>
            <a:r>
              <a:rPr lang="en-US" dirty="0" smtClean="0"/>
              <a:t>, </a:t>
            </a:r>
            <a:r>
              <a:rPr lang="en-US" dirty="0" err="1" smtClean="0"/>
              <a:t>maka</a:t>
            </a:r>
            <a:r>
              <a:rPr lang="en-US" dirty="0" smtClean="0"/>
              <a:t> </a:t>
            </a:r>
            <a:r>
              <a:rPr lang="en-US" dirty="0" err="1" smtClean="0"/>
              <a:t>ia</a:t>
            </a:r>
            <a:r>
              <a:rPr lang="en-US" dirty="0" smtClean="0"/>
              <a:t> </a:t>
            </a:r>
            <a:r>
              <a:rPr lang="en-US" dirty="0" err="1" smtClean="0"/>
              <a:t>bukan</a:t>
            </a:r>
            <a:r>
              <a:rPr lang="en-US" dirty="0" smtClean="0"/>
              <a:t>   orang kaya</a:t>
            </a:r>
          </a:p>
          <a:p>
            <a:pPr eaLnBrk="1" hangingPunct="1"/>
            <a:r>
              <a:rPr lang="en-US" dirty="0" err="1" smtClean="0"/>
              <a:t>Kontraposisi</a:t>
            </a:r>
            <a:r>
              <a:rPr lang="en-US" dirty="0" smtClean="0"/>
              <a:t>: </a:t>
            </a:r>
            <a:r>
              <a:rPr lang="en-US" dirty="0" err="1" smtClean="0"/>
              <a:t>Jika</a:t>
            </a:r>
            <a:r>
              <a:rPr lang="en-US" dirty="0" smtClean="0"/>
              <a:t> Amir </a:t>
            </a:r>
            <a:r>
              <a:rPr lang="en-US" dirty="0" err="1" smtClean="0"/>
              <a:t>bukan</a:t>
            </a:r>
            <a:r>
              <a:rPr lang="en-US" dirty="0" smtClean="0"/>
              <a:t> orang kaya, </a:t>
            </a:r>
            <a:r>
              <a:rPr lang="en-US" dirty="0" err="1" smtClean="0"/>
              <a:t>maka</a:t>
            </a:r>
            <a:r>
              <a:rPr lang="en-US" dirty="0" smtClean="0"/>
              <a:t> </a:t>
            </a:r>
            <a:r>
              <a:rPr lang="en-US" dirty="0" err="1" smtClean="0"/>
              <a:t>ia</a:t>
            </a:r>
            <a:r>
              <a:rPr lang="en-US" dirty="0" smtClean="0"/>
              <a:t> </a:t>
            </a:r>
            <a:r>
              <a:rPr lang="en-US" dirty="0" err="1" smtClean="0"/>
              <a:t>ia</a:t>
            </a:r>
            <a:r>
              <a:rPr lang="en-US" dirty="0" smtClean="0"/>
              <a:t> </a:t>
            </a:r>
            <a:r>
              <a:rPr lang="en-US" dirty="0" err="1" smtClean="0"/>
              <a:t>tidak</a:t>
            </a:r>
            <a:r>
              <a:rPr lang="en-US" dirty="0" smtClean="0"/>
              <a:t>  </a:t>
            </a:r>
            <a:r>
              <a:rPr lang="en-US" dirty="0" err="1" smtClean="0"/>
              <a:t>mempunyai</a:t>
            </a:r>
            <a:r>
              <a:rPr lang="en-US" dirty="0" smtClean="0"/>
              <a:t> </a:t>
            </a:r>
            <a:r>
              <a:rPr lang="en-US" dirty="0" err="1" smtClean="0"/>
              <a:t>mobil</a:t>
            </a:r>
            <a:r>
              <a:rPr lang="en-US" dirty="0" smtClean="0"/>
              <a:t>		          </a:t>
            </a:r>
          </a:p>
          <a:p>
            <a:pPr eaLnBrk="1" hangingPunct="1"/>
            <a:endParaRPr lang="en-US" dirty="0" smtClean="0"/>
          </a:p>
        </p:txBody>
      </p:sp>
      <p:sp>
        <p:nvSpPr>
          <p:cNvPr id="2" name="Date Placeholder 1"/>
          <p:cNvSpPr>
            <a:spLocks noGrp="1"/>
          </p:cNvSpPr>
          <p:nvPr>
            <p:ph type="dt" sz="half" idx="10"/>
          </p:nvPr>
        </p:nvSpPr>
        <p:spPr/>
        <p:txBody>
          <a:bodyPr/>
          <a:lstStyle/>
          <a:p>
            <a:fld id="{D9ED1A5A-0B5A-4130-B386-F96C88EE0775}" type="datetime1">
              <a:rPr lang="en-US" smtClean="0"/>
              <a:t>3/1/2012</a:t>
            </a:fld>
            <a:endParaRPr lang="en-US"/>
          </a:p>
        </p:txBody>
      </p:sp>
      <p:sp>
        <p:nvSpPr>
          <p:cNvPr id="3" name="Footer Placeholder 2"/>
          <p:cNvSpPr>
            <a:spLocks noGrp="1"/>
          </p:cNvSpPr>
          <p:nvPr>
            <p:ph type="ftr" sz="quarter" idx="11"/>
          </p:nvPr>
        </p:nvSpPr>
        <p:spPr/>
        <p:txBody>
          <a:bodyPr/>
          <a:lstStyle/>
          <a:p>
            <a:r>
              <a:rPr lang="en-US" smtClean="0"/>
              <a:t>RINALDI MUNIR, Matematika Diskrit</a:t>
            </a:r>
            <a:endParaRPr lang="en-US"/>
          </a:p>
        </p:txBody>
      </p:sp>
      <p:sp>
        <p:nvSpPr>
          <p:cNvPr id="84996"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7DD03A79-20CA-4BC7-B039-AC55CD30D2DE}" type="slidenum">
              <a:rPr lang="en-US" smtClean="0"/>
              <a:pPr/>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304800" y="320040"/>
            <a:ext cx="7696200" cy="1143000"/>
          </a:xfrm>
        </p:spPr>
        <p:txBody>
          <a:bodyPr>
            <a:normAutofit/>
          </a:bodyPr>
          <a:lstStyle/>
          <a:p>
            <a:pPr eaLnBrk="1" fontAlgn="auto" hangingPunct="1">
              <a:spcAft>
                <a:spcPts val="0"/>
              </a:spcAft>
              <a:defRPr/>
            </a:pPr>
            <a:r>
              <a:rPr lang="en-US" sz="3600" u="sng" smtClean="0">
                <a:solidFill>
                  <a:schemeClr val="accent2">
                    <a:lumMod val="50000"/>
                  </a:schemeClr>
                </a:solidFill>
              </a:rPr>
              <a:t>Bikondisional (Bi-implikasi)</a:t>
            </a:r>
          </a:p>
        </p:txBody>
      </p:sp>
      <p:sp>
        <p:nvSpPr>
          <p:cNvPr id="86019" name="Content Placeholder 2"/>
          <p:cNvSpPr>
            <a:spLocks noGrp="1"/>
          </p:cNvSpPr>
          <p:nvPr>
            <p:ph idx="1"/>
          </p:nvPr>
        </p:nvSpPr>
        <p:spPr/>
        <p:txBody>
          <a:bodyPr/>
          <a:lstStyle/>
          <a:p>
            <a:pPr eaLnBrk="1" hangingPunct="1"/>
            <a:r>
              <a:rPr lang="en-US" sz="2800" smtClean="0"/>
              <a:t>Bentuk proposisi: “</a:t>
            </a:r>
            <a:r>
              <a:rPr lang="en-US" sz="2800" i="1" smtClean="0"/>
              <a:t>p</a:t>
            </a:r>
            <a:r>
              <a:rPr lang="en-US" sz="2800" smtClean="0"/>
              <a:t> jika dan hanya jika </a:t>
            </a:r>
            <a:r>
              <a:rPr lang="en-US" sz="2800" i="1" smtClean="0"/>
              <a:t>q</a:t>
            </a:r>
            <a:r>
              <a:rPr lang="en-US" sz="2800" smtClean="0"/>
              <a:t>”</a:t>
            </a:r>
            <a:endParaRPr lang="en-US" sz="2800" b="1" smtClean="0"/>
          </a:p>
          <a:p>
            <a:pPr eaLnBrk="1" hangingPunct="1"/>
            <a:r>
              <a:rPr lang="en-US" sz="2800" smtClean="0"/>
              <a:t>Notasi: </a:t>
            </a:r>
            <a:r>
              <a:rPr lang="en-US" sz="2800" i="1" smtClean="0"/>
              <a:t>p</a:t>
            </a:r>
            <a:r>
              <a:rPr lang="en-US" sz="2800" smtClean="0"/>
              <a:t> </a:t>
            </a:r>
            <a:r>
              <a:rPr lang="en-US" sz="2800" smtClean="0">
                <a:sym typeface="Symbol" pitchFamily="18" charset="2"/>
              </a:rPr>
              <a:t></a:t>
            </a:r>
            <a:r>
              <a:rPr lang="en-US" sz="2800" smtClean="0"/>
              <a:t> </a:t>
            </a:r>
            <a:r>
              <a:rPr lang="en-US" sz="2800" i="1" smtClean="0"/>
              <a:t>q</a:t>
            </a:r>
            <a:r>
              <a:rPr lang="en-US" sz="2800" smtClean="0"/>
              <a:t> </a:t>
            </a:r>
          </a:p>
          <a:p>
            <a:pPr eaLnBrk="1" hangingPunct="1">
              <a:buFont typeface="Arial" charset="0"/>
              <a:buNone/>
            </a:pPr>
            <a:endParaRPr lang="en-US" sz="2800" b="1" smtClean="0"/>
          </a:p>
          <a:p>
            <a:pPr eaLnBrk="1" hangingPunct="1">
              <a:buFont typeface="Arial" charset="0"/>
              <a:buNone/>
            </a:pPr>
            <a:endParaRPr lang="en-US" sz="2800" b="1" smtClean="0"/>
          </a:p>
          <a:p>
            <a:pPr eaLnBrk="1" hangingPunct="1"/>
            <a:endParaRPr lang="en-US" sz="2800" i="1" smtClean="0"/>
          </a:p>
          <a:p>
            <a:pPr eaLnBrk="1" hangingPunct="1"/>
            <a:r>
              <a:rPr lang="en-US" sz="2800" i="1" smtClean="0"/>
              <a:t>p</a:t>
            </a:r>
            <a:r>
              <a:rPr lang="en-US" sz="2800" smtClean="0"/>
              <a:t> </a:t>
            </a:r>
            <a:r>
              <a:rPr lang="en-US" sz="2800" smtClean="0">
                <a:sym typeface="Symbol" pitchFamily="18" charset="2"/>
              </a:rPr>
              <a:t></a:t>
            </a:r>
            <a:r>
              <a:rPr lang="en-US" sz="2800" smtClean="0"/>
              <a:t> </a:t>
            </a:r>
            <a:r>
              <a:rPr lang="en-US" sz="2800" i="1" smtClean="0"/>
              <a:t>q</a:t>
            </a:r>
            <a:r>
              <a:rPr lang="en-US" sz="2800" smtClean="0"/>
              <a:t>  </a:t>
            </a:r>
            <a:r>
              <a:rPr lang="en-US" sz="2800" smtClean="0">
                <a:sym typeface="Symbol" pitchFamily="18" charset="2"/>
              </a:rPr>
              <a:t></a:t>
            </a:r>
            <a:r>
              <a:rPr lang="en-US" sz="2800" smtClean="0"/>
              <a:t> (</a:t>
            </a:r>
            <a:r>
              <a:rPr lang="en-US" sz="2800" i="1" smtClean="0"/>
              <a:t>p</a:t>
            </a:r>
            <a:r>
              <a:rPr lang="en-US" sz="2800" smtClean="0"/>
              <a:t> </a:t>
            </a:r>
            <a:r>
              <a:rPr lang="en-US" sz="2800" smtClean="0">
                <a:sym typeface="Symbol" pitchFamily="18" charset="2"/>
              </a:rPr>
              <a:t></a:t>
            </a:r>
            <a:r>
              <a:rPr lang="en-US" sz="2800" smtClean="0"/>
              <a:t> </a:t>
            </a:r>
            <a:r>
              <a:rPr lang="en-US" sz="2800" i="1" smtClean="0"/>
              <a:t>q</a:t>
            </a:r>
            <a:r>
              <a:rPr lang="en-US" sz="2800" smtClean="0"/>
              <a:t>) </a:t>
            </a:r>
            <a:r>
              <a:rPr lang="en-US" sz="2800" smtClean="0">
                <a:sym typeface="Symbol" pitchFamily="18" charset="2"/>
              </a:rPr>
              <a:t></a:t>
            </a:r>
            <a:r>
              <a:rPr lang="en-US" sz="2800" smtClean="0"/>
              <a:t> (</a:t>
            </a:r>
            <a:r>
              <a:rPr lang="en-US" sz="2800" i="1" smtClean="0"/>
              <a:t>q</a:t>
            </a:r>
            <a:r>
              <a:rPr lang="en-US" sz="2800" smtClean="0"/>
              <a:t> </a:t>
            </a:r>
            <a:r>
              <a:rPr lang="en-US" sz="2800" smtClean="0">
                <a:sym typeface="Symbol" pitchFamily="18" charset="2"/>
              </a:rPr>
              <a:t></a:t>
            </a:r>
            <a:r>
              <a:rPr lang="en-US" sz="2800" smtClean="0"/>
              <a:t> </a:t>
            </a:r>
            <a:r>
              <a:rPr lang="en-US" sz="2800" i="1" smtClean="0"/>
              <a:t>p</a:t>
            </a:r>
            <a:r>
              <a:rPr lang="en-US" sz="2800" smtClean="0"/>
              <a:t>).</a:t>
            </a:r>
            <a:endParaRPr lang="en-US" sz="2800" b="1" smtClean="0"/>
          </a:p>
          <a:p>
            <a:pPr eaLnBrk="1" hangingPunct="1">
              <a:buFont typeface="Arial" charset="0"/>
              <a:buNone/>
            </a:pPr>
            <a:endParaRPr lang="en-US" smtClean="0"/>
          </a:p>
        </p:txBody>
      </p:sp>
      <p:sp>
        <p:nvSpPr>
          <p:cNvPr id="2" name="Date Placeholder 1"/>
          <p:cNvSpPr>
            <a:spLocks noGrp="1"/>
          </p:cNvSpPr>
          <p:nvPr>
            <p:ph type="dt" sz="half" idx="10"/>
          </p:nvPr>
        </p:nvSpPr>
        <p:spPr/>
        <p:txBody>
          <a:bodyPr/>
          <a:lstStyle/>
          <a:p>
            <a:fld id="{FFBA7EA6-5ACE-469F-9E0F-F331EC8A91C0}" type="datetime1">
              <a:rPr lang="en-US" smtClean="0"/>
              <a:t>3/1/2012</a:t>
            </a:fld>
            <a:endParaRPr lang="en-US"/>
          </a:p>
        </p:txBody>
      </p:sp>
      <p:sp>
        <p:nvSpPr>
          <p:cNvPr id="3" name="Footer Placeholder 2"/>
          <p:cNvSpPr>
            <a:spLocks noGrp="1"/>
          </p:cNvSpPr>
          <p:nvPr>
            <p:ph type="ftr" sz="quarter" idx="11"/>
          </p:nvPr>
        </p:nvSpPr>
        <p:spPr/>
        <p:txBody>
          <a:bodyPr/>
          <a:lstStyle/>
          <a:p>
            <a:r>
              <a:rPr lang="en-US" smtClean="0"/>
              <a:t>RINALDI MUNIR, Matematika Diskrit</a:t>
            </a:r>
            <a:endParaRPr lang="en-US"/>
          </a:p>
        </p:txBody>
      </p:sp>
      <p:sp>
        <p:nvSpPr>
          <p:cNvPr id="86020"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C894F36F-EF6F-4792-8C6B-AA647BF41A04}" type="slidenum">
              <a:rPr lang="en-US" smtClean="0"/>
              <a:pPr/>
              <a:t>24</a:t>
            </a:fld>
            <a:endParaRPr lang="en-US" smtClean="0"/>
          </a:p>
        </p:txBody>
      </p:sp>
      <p:pic>
        <p:nvPicPr>
          <p:cNvPr id="86021" name="Picture 2"/>
          <p:cNvPicPr>
            <a:picLocks noChangeAspect="1" noChangeArrowheads="1"/>
          </p:cNvPicPr>
          <p:nvPr/>
        </p:nvPicPr>
        <p:blipFill>
          <a:blip r:embed="rId2"/>
          <a:srcRect/>
          <a:stretch>
            <a:fillRect/>
          </a:stretch>
        </p:blipFill>
        <p:spPr bwMode="auto">
          <a:xfrm>
            <a:off x="3452813" y="2614613"/>
            <a:ext cx="2238375" cy="1628775"/>
          </a:xfrm>
          <a:prstGeom prst="rect">
            <a:avLst/>
          </a:prstGeom>
          <a:noFill/>
          <a:ln w="9525">
            <a:noFill/>
            <a:miter lim="800000"/>
            <a:headEnd/>
            <a:tailEnd/>
          </a:ln>
        </p:spPr>
      </p:pic>
      <p:pic>
        <p:nvPicPr>
          <p:cNvPr id="86022" name="Picture 3"/>
          <p:cNvPicPr>
            <a:picLocks noChangeAspect="1" noChangeArrowheads="1"/>
          </p:cNvPicPr>
          <p:nvPr/>
        </p:nvPicPr>
        <p:blipFill>
          <a:blip r:embed="rId3"/>
          <a:srcRect/>
          <a:stretch>
            <a:fillRect/>
          </a:stretch>
        </p:blipFill>
        <p:spPr bwMode="auto">
          <a:xfrm>
            <a:off x="1541463" y="4687888"/>
            <a:ext cx="5524500" cy="155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normAutofit/>
          </a:bodyPr>
          <a:lstStyle/>
          <a:p>
            <a:pPr eaLnBrk="1" fontAlgn="auto" hangingPunct="1">
              <a:spcAft>
                <a:spcPts val="0"/>
              </a:spcAft>
              <a:defRPr/>
            </a:pPr>
            <a:r>
              <a:rPr lang="en-US" sz="3200" u="sng" dirty="0" err="1" smtClean="0">
                <a:solidFill>
                  <a:schemeClr val="accent2">
                    <a:lumMod val="50000"/>
                  </a:schemeClr>
                </a:solidFill>
              </a:rPr>
              <a:t>Ekspresi</a:t>
            </a:r>
            <a:r>
              <a:rPr lang="en-US" sz="3200" u="sng" dirty="0" smtClean="0">
                <a:solidFill>
                  <a:schemeClr val="accent2">
                    <a:lumMod val="50000"/>
                  </a:schemeClr>
                </a:solidFill>
              </a:rPr>
              <a:t> </a:t>
            </a:r>
            <a:r>
              <a:rPr lang="en-US" sz="3200" u="sng" dirty="0" err="1" smtClean="0">
                <a:solidFill>
                  <a:schemeClr val="accent2">
                    <a:lumMod val="50000"/>
                  </a:schemeClr>
                </a:solidFill>
              </a:rPr>
              <a:t>bikondisional</a:t>
            </a:r>
            <a:r>
              <a:rPr lang="en-US" sz="3200" u="sng" dirty="0" smtClean="0">
                <a:solidFill>
                  <a:schemeClr val="accent2">
                    <a:lumMod val="50000"/>
                  </a:schemeClr>
                </a:solidFill>
              </a:rPr>
              <a:t> </a:t>
            </a:r>
            <a:r>
              <a:rPr lang="en-US" sz="3200" i="1" u="sng" dirty="0" smtClean="0">
                <a:solidFill>
                  <a:schemeClr val="accent2">
                    <a:lumMod val="50000"/>
                  </a:schemeClr>
                </a:solidFill>
              </a:rPr>
              <a:t>p</a:t>
            </a:r>
            <a:r>
              <a:rPr lang="en-US" sz="3200" u="sng" dirty="0" smtClean="0">
                <a:solidFill>
                  <a:schemeClr val="accent2">
                    <a:lumMod val="50000"/>
                  </a:schemeClr>
                </a:solidFill>
              </a:rPr>
              <a:t> </a:t>
            </a:r>
            <a:r>
              <a:rPr lang="en-US" sz="3200" u="sng" dirty="0" smtClean="0">
                <a:solidFill>
                  <a:schemeClr val="accent2">
                    <a:lumMod val="50000"/>
                  </a:schemeClr>
                </a:solidFill>
                <a:sym typeface="Symbol" pitchFamily="18" charset="2"/>
              </a:rPr>
              <a:t></a:t>
            </a:r>
            <a:r>
              <a:rPr lang="en-US" sz="3200" u="sng" dirty="0" smtClean="0">
                <a:solidFill>
                  <a:schemeClr val="accent2">
                    <a:lumMod val="50000"/>
                  </a:schemeClr>
                </a:solidFill>
              </a:rPr>
              <a:t> </a:t>
            </a:r>
            <a:r>
              <a:rPr lang="en-US" sz="3200" i="1" u="sng" dirty="0" smtClean="0">
                <a:solidFill>
                  <a:schemeClr val="accent2">
                    <a:lumMod val="50000"/>
                  </a:schemeClr>
                </a:solidFill>
              </a:rPr>
              <a:t>q</a:t>
            </a:r>
            <a:r>
              <a:rPr lang="en-US" sz="3200" u="sng" dirty="0" smtClean="0">
                <a:solidFill>
                  <a:schemeClr val="accent2">
                    <a:lumMod val="50000"/>
                  </a:schemeClr>
                </a:solidFill>
              </a:rPr>
              <a:t>:</a:t>
            </a:r>
          </a:p>
        </p:txBody>
      </p:sp>
      <p:sp>
        <p:nvSpPr>
          <p:cNvPr id="87043" name="Content Placeholder 2"/>
          <p:cNvSpPr>
            <a:spLocks noGrp="1"/>
          </p:cNvSpPr>
          <p:nvPr>
            <p:ph idx="1"/>
          </p:nvPr>
        </p:nvSpPr>
        <p:spPr/>
        <p:txBody>
          <a:bodyPr/>
          <a:lstStyle/>
          <a:p>
            <a:pPr eaLnBrk="1" hangingPunct="1"/>
            <a:r>
              <a:rPr lang="en-US" i="1" dirty="0" smtClean="0"/>
              <a:t>p</a:t>
            </a:r>
            <a:r>
              <a:rPr lang="en-US" dirty="0" smtClean="0"/>
              <a:t> </a:t>
            </a:r>
            <a:r>
              <a:rPr lang="en-US" dirty="0" err="1" smtClean="0"/>
              <a:t>jika</a:t>
            </a:r>
            <a:r>
              <a:rPr lang="en-US" dirty="0" smtClean="0"/>
              <a:t> </a:t>
            </a:r>
            <a:r>
              <a:rPr lang="en-US" dirty="0" err="1" smtClean="0"/>
              <a:t>dan</a:t>
            </a:r>
            <a:r>
              <a:rPr lang="en-US" dirty="0" smtClean="0"/>
              <a:t> </a:t>
            </a:r>
            <a:r>
              <a:rPr lang="en-US" dirty="0" err="1" smtClean="0"/>
              <a:t>hanya</a:t>
            </a:r>
            <a:r>
              <a:rPr lang="en-US" dirty="0" smtClean="0"/>
              <a:t> </a:t>
            </a:r>
            <a:r>
              <a:rPr lang="en-US" dirty="0" err="1" smtClean="0"/>
              <a:t>jika</a:t>
            </a:r>
            <a:r>
              <a:rPr lang="en-US" dirty="0" smtClean="0"/>
              <a:t> </a:t>
            </a:r>
            <a:r>
              <a:rPr lang="en-US" i="1" dirty="0" smtClean="0"/>
              <a:t>q</a:t>
            </a:r>
            <a:r>
              <a:rPr lang="en-US" dirty="0" smtClean="0"/>
              <a:t>.		</a:t>
            </a:r>
          </a:p>
          <a:p>
            <a:pPr eaLnBrk="1" hangingPunct="1"/>
            <a:r>
              <a:rPr lang="en-US" i="1" dirty="0" smtClean="0"/>
              <a:t>p</a:t>
            </a:r>
            <a:r>
              <a:rPr lang="en-US" dirty="0" smtClean="0"/>
              <a:t> </a:t>
            </a:r>
            <a:r>
              <a:rPr lang="en-US" dirty="0" err="1" smtClean="0"/>
              <a:t>adalah</a:t>
            </a:r>
            <a:r>
              <a:rPr lang="en-US" dirty="0" smtClean="0"/>
              <a:t> </a:t>
            </a:r>
            <a:r>
              <a:rPr lang="en-US" dirty="0" err="1" smtClean="0"/>
              <a:t>syarat</a:t>
            </a:r>
            <a:r>
              <a:rPr lang="en-US" dirty="0" smtClean="0"/>
              <a:t> </a:t>
            </a:r>
            <a:r>
              <a:rPr lang="en-US" dirty="0" err="1" smtClean="0"/>
              <a:t>perlu</a:t>
            </a:r>
            <a:r>
              <a:rPr lang="en-US" dirty="0" smtClean="0"/>
              <a:t> </a:t>
            </a:r>
            <a:r>
              <a:rPr lang="en-US" dirty="0" err="1" smtClean="0"/>
              <a:t>dan</a:t>
            </a:r>
            <a:r>
              <a:rPr lang="en-US" dirty="0" smtClean="0"/>
              <a:t> </a:t>
            </a:r>
            <a:r>
              <a:rPr lang="en-US" dirty="0" err="1" smtClean="0"/>
              <a:t>cukup</a:t>
            </a:r>
            <a:r>
              <a:rPr lang="en-US" dirty="0" smtClean="0"/>
              <a:t> </a:t>
            </a:r>
            <a:r>
              <a:rPr lang="en-US" dirty="0" err="1" smtClean="0"/>
              <a:t>untuk</a:t>
            </a:r>
            <a:r>
              <a:rPr lang="en-US" dirty="0" smtClean="0"/>
              <a:t> </a:t>
            </a:r>
            <a:r>
              <a:rPr lang="en-US" i="1" dirty="0" smtClean="0"/>
              <a:t>q</a:t>
            </a:r>
            <a:r>
              <a:rPr lang="en-US" dirty="0" smtClean="0"/>
              <a:t>.</a:t>
            </a:r>
          </a:p>
          <a:p>
            <a:pPr eaLnBrk="1" hangingPunct="1"/>
            <a:r>
              <a:rPr lang="en-US" dirty="0" err="1" smtClean="0"/>
              <a:t>Jika</a:t>
            </a:r>
            <a:r>
              <a:rPr lang="en-US" dirty="0" smtClean="0"/>
              <a:t> </a:t>
            </a:r>
            <a:r>
              <a:rPr lang="en-US" i="1" dirty="0" smtClean="0"/>
              <a:t>p</a:t>
            </a:r>
            <a:r>
              <a:rPr lang="en-US" dirty="0" smtClean="0"/>
              <a:t> </a:t>
            </a:r>
            <a:r>
              <a:rPr lang="en-US" dirty="0" err="1" smtClean="0"/>
              <a:t>maka</a:t>
            </a:r>
            <a:r>
              <a:rPr lang="en-US" dirty="0" smtClean="0"/>
              <a:t> </a:t>
            </a:r>
            <a:r>
              <a:rPr lang="en-US" i="1" dirty="0" smtClean="0"/>
              <a:t>q</a:t>
            </a:r>
            <a:r>
              <a:rPr lang="en-US" dirty="0" smtClean="0"/>
              <a:t>, </a:t>
            </a:r>
            <a:r>
              <a:rPr lang="en-US" dirty="0" err="1" smtClean="0"/>
              <a:t>dan</a:t>
            </a:r>
            <a:r>
              <a:rPr lang="en-US" dirty="0" smtClean="0"/>
              <a:t> </a:t>
            </a:r>
            <a:r>
              <a:rPr lang="en-US" dirty="0" err="1" smtClean="0"/>
              <a:t>sebaliknya</a:t>
            </a:r>
            <a:r>
              <a:rPr lang="en-US" dirty="0" smtClean="0"/>
              <a:t>.</a:t>
            </a:r>
          </a:p>
          <a:p>
            <a:pPr eaLnBrk="1" hangingPunct="1"/>
            <a:r>
              <a:rPr lang="en-US" i="1" dirty="0" smtClean="0"/>
              <a:t>p  </a:t>
            </a:r>
            <a:r>
              <a:rPr lang="en-US" i="1" dirty="0" err="1" smtClean="0"/>
              <a:t>iff</a:t>
            </a:r>
            <a:r>
              <a:rPr lang="en-US" dirty="0" smtClean="0"/>
              <a:t>  </a:t>
            </a:r>
            <a:r>
              <a:rPr lang="en-US" i="1" dirty="0" smtClean="0"/>
              <a:t>q</a:t>
            </a:r>
            <a:endParaRPr lang="en-US" dirty="0" smtClean="0"/>
          </a:p>
          <a:p>
            <a:pPr eaLnBrk="1" hangingPunct="1"/>
            <a:endParaRPr lang="en-US" dirty="0" smtClean="0"/>
          </a:p>
        </p:txBody>
      </p:sp>
      <p:sp>
        <p:nvSpPr>
          <p:cNvPr id="2" name="Date Placeholder 1"/>
          <p:cNvSpPr>
            <a:spLocks noGrp="1"/>
          </p:cNvSpPr>
          <p:nvPr>
            <p:ph type="dt" sz="half" idx="10"/>
          </p:nvPr>
        </p:nvSpPr>
        <p:spPr/>
        <p:txBody>
          <a:bodyPr/>
          <a:lstStyle/>
          <a:p>
            <a:fld id="{7834E1B4-8BF5-4247-B7ED-19FE741EBFBC}" type="datetime1">
              <a:rPr lang="en-US" smtClean="0"/>
              <a:t>3/1/2012</a:t>
            </a:fld>
            <a:endParaRPr lang="en-US"/>
          </a:p>
        </p:txBody>
      </p:sp>
      <p:sp>
        <p:nvSpPr>
          <p:cNvPr id="3" name="Footer Placeholder 2"/>
          <p:cNvSpPr>
            <a:spLocks noGrp="1"/>
          </p:cNvSpPr>
          <p:nvPr>
            <p:ph type="ftr" sz="quarter" idx="11"/>
          </p:nvPr>
        </p:nvSpPr>
        <p:spPr/>
        <p:txBody>
          <a:bodyPr/>
          <a:lstStyle/>
          <a:p>
            <a:r>
              <a:rPr lang="en-US" smtClean="0"/>
              <a:t>RINALDI MUNIR, Matematika Diskrit</a:t>
            </a:r>
            <a:endParaRPr lang="en-US"/>
          </a:p>
        </p:txBody>
      </p:sp>
      <p:sp>
        <p:nvSpPr>
          <p:cNvPr id="87044"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1DBC7ABD-80E7-4A96-AE1B-551F669F70BD}" type="slidenum">
              <a:rPr lang="en-US" smtClean="0"/>
              <a:pPr/>
              <a:t>25</a:t>
            </a:fld>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eaLnBrk="1" fontAlgn="auto" hangingPunct="1">
              <a:spcAft>
                <a:spcPts val="0"/>
              </a:spcAft>
              <a:defRPr/>
            </a:pPr>
            <a:r>
              <a:rPr lang="en-US" u="sng" dirty="0" err="1" smtClean="0">
                <a:solidFill>
                  <a:schemeClr val="accent2">
                    <a:lumMod val="50000"/>
                  </a:schemeClr>
                </a:solidFill>
              </a:rPr>
              <a:t>Contoh</a:t>
            </a:r>
            <a:r>
              <a:rPr lang="en-US" u="sng" dirty="0" smtClean="0">
                <a:solidFill>
                  <a:schemeClr val="accent2">
                    <a:lumMod val="50000"/>
                  </a:schemeClr>
                </a:solidFill>
              </a:rPr>
              <a:t> :</a:t>
            </a:r>
          </a:p>
        </p:txBody>
      </p:sp>
      <p:sp>
        <p:nvSpPr>
          <p:cNvPr id="88067" name="Content Placeholder 2"/>
          <p:cNvSpPr>
            <a:spLocks noGrp="1"/>
          </p:cNvSpPr>
          <p:nvPr>
            <p:ph idx="1"/>
          </p:nvPr>
        </p:nvSpPr>
        <p:spPr/>
        <p:txBody>
          <a:bodyPr/>
          <a:lstStyle/>
          <a:p>
            <a:pPr eaLnBrk="1" hangingPunct="1"/>
            <a:r>
              <a:rPr lang="en-US" smtClean="0"/>
              <a:t>Proposisi majemuk berikut adalah bi-implikasi:</a:t>
            </a:r>
          </a:p>
          <a:p>
            <a:pPr lvl="1" eaLnBrk="1" hangingPunct="1"/>
            <a:r>
              <a:rPr lang="en-US" smtClean="0"/>
              <a:t> 1 + 1 = 2 jika dan hanya jika 2 + 2 = 4.</a:t>
            </a:r>
          </a:p>
          <a:p>
            <a:pPr lvl="1" eaLnBrk="1" hangingPunct="1"/>
            <a:r>
              <a:rPr lang="en-US" smtClean="0"/>
              <a:t>Syarat cukup dan syarat perlu agar hari hujan adalah kelembaban udara tinggi. </a:t>
            </a:r>
          </a:p>
          <a:p>
            <a:pPr lvl="1" eaLnBrk="1" hangingPunct="1"/>
            <a:r>
              <a:rPr lang="en-US" smtClean="0"/>
              <a:t>Jika anda orang kaya maka anda mempunyai banyak uang, dan sebaliknya.</a:t>
            </a:r>
          </a:p>
          <a:p>
            <a:pPr lvl="1" eaLnBrk="1" hangingPunct="1"/>
            <a:r>
              <a:rPr lang="en-US" smtClean="0"/>
              <a:t>Bandung terletak di Jawa Barat </a:t>
            </a:r>
            <a:r>
              <a:rPr lang="en-US" i="1" smtClean="0"/>
              <a:t>iff</a:t>
            </a:r>
            <a:r>
              <a:rPr lang="en-US" smtClean="0"/>
              <a:t>  Jawa Barat adalah sebuah propinsi di Indonesia.</a:t>
            </a:r>
          </a:p>
        </p:txBody>
      </p:sp>
      <p:sp>
        <p:nvSpPr>
          <p:cNvPr id="2" name="Date Placeholder 1"/>
          <p:cNvSpPr>
            <a:spLocks noGrp="1"/>
          </p:cNvSpPr>
          <p:nvPr>
            <p:ph type="dt" sz="half" idx="10"/>
          </p:nvPr>
        </p:nvSpPr>
        <p:spPr/>
        <p:txBody>
          <a:bodyPr/>
          <a:lstStyle/>
          <a:p>
            <a:fld id="{EF1D802F-72DC-4502-8762-CE3FE6F92A49}" type="datetime1">
              <a:rPr lang="en-US" smtClean="0"/>
              <a:t>3/1/2012</a:t>
            </a:fld>
            <a:endParaRPr lang="en-US"/>
          </a:p>
        </p:txBody>
      </p:sp>
      <p:sp>
        <p:nvSpPr>
          <p:cNvPr id="3" name="Footer Placeholder 2"/>
          <p:cNvSpPr>
            <a:spLocks noGrp="1"/>
          </p:cNvSpPr>
          <p:nvPr>
            <p:ph type="ftr" sz="quarter" idx="11"/>
          </p:nvPr>
        </p:nvSpPr>
        <p:spPr/>
        <p:txBody>
          <a:bodyPr/>
          <a:lstStyle/>
          <a:p>
            <a:r>
              <a:rPr lang="en-US" smtClean="0"/>
              <a:t>RINALDI MUNIR, Matematika Diskrit</a:t>
            </a:r>
            <a:endParaRPr lang="en-US"/>
          </a:p>
        </p:txBody>
      </p:sp>
      <p:sp>
        <p:nvSpPr>
          <p:cNvPr id="88068"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3C2BAF23-D0D7-4552-9B2D-CA22807D775C}" type="slidenum">
              <a:rPr lang="en-US" smtClean="0"/>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pPr eaLnBrk="1" fontAlgn="auto" hangingPunct="1">
              <a:spcAft>
                <a:spcPts val="0"/>
              </a:spcAft>
              <a:defRPr/>
            </a:pPr>
            <a:endParaRPr lang="en-US" dirty="0" smtClean="0"/>
          </a:p>
        </p:txBody>
      </p:sp>
      <p:sp>
        <p:nvSpPr>
          <p:cNvPr id="89091" name="Content Placeholder 2"/>
          <p:cNvSpPr>
            <a:spLocks noGrp="1"/>
          </p:cNvSpPr>
          <p:nvPr>
            <p:ph idx="1"/>
          </p:nvPr>
        </p:nvSpPr>
        <p:spPr/>
        <p:txBody>
          <a:bodyPr/>
          <a:lstStyle/>
          <a:p>
            <a:pPr eaLnBrk="1" hangingPunct="1"/>
            <a:r>
              <a:rPr lang="en-US" dirty="0" err="1" smtClean="0"/>
              <a:t>Tuliskan</a:t>
            </a:r>
            <a:r>
              <a:rPr lang="en-US" dirty="0" smtClean="0"/>
              <a:t> </a:t>
            </a:r>
            <a:r>
              <a:rPr lang="en-US" dirty="0" err="1" smtClean="0"/>
              <a:t>setiap</a:t>
            </a:r>
            <a:r>
              <a:rPr lang="en-US" dirty="0" smtClean="0"/>
              <a:t> </a:t>
            </a:r>
            <a:r>
              <a:rPr lang="en-US" dirty="0" err="1" smtClean="0"/>
              <a:t>proposisi</a:t>
            </a:r>
            <a:r>
              <a:rPr lang="en-US" dirty="0" smtClean="0"/>
              <a:t> </a:t>
            </a:r>
            <a:r>
              <a:rPr lang="en-US" dirty="0" err="1" smtClean="0"/>
              <a:t>berikut</a:t>
            </a:r>
            <a:r>
              <a:rPr lang="en-US" dirty="0" smtClean="0"/>
              <a:t> </a:t>
            </a:r>
            <a:r>
              <a:rPr lang="en-US" dirty="0" err="1" smtClean="0"/>
              <a:t>ke</a:t>
            </a:r>
            <a:r>
              <a:rPr lang="en-US" dirty="0" smtClean="0"/>
              <a:t> </a:t>
            </a:r>
            <a:r>
              <a:rPr lang="en-US" dirty="0" err="1" smtClean="0"/>
              <a:t>dalam</a:t>
            </a:r>
            <a:r>
              <a:rPr lang="en-US" dirty="0" smtClean="0"/>
              <a:t> </a:t>
            </a:r>
            <a:r>
              <a:rPr lang="en-US" dirty="0" err="1" smtClean="0"/>
              <a:t>bentuk</a:t>
            </a:r>
            <a:r>
              <a:rPr lang="en-US" dirty="0" smtClean="0"/>
              <a:t> “</a:t>
            </a:r>
            <a:r>
              <a:rPr lang="en-US" i="1" dirty="0" smtClean="0"/>
              <a:t>p</a:t>
            </a:r>
            <a:r>
              <a:rPr lang="en-US" dirty="0" smtClean="0"/>
              <a:t> </a:t>
            </a:r>
            <a:r>
              <a:rPr lang="en-US" dirty="0" err="1" smtClean="0"/>
              <a:t>jika</a:t>
            </a:r>
            <a:r>
              <a:rPr lang="en-US" dirty="0" smtClean="0"/>
              <a:t> </a:t>
            </a:r>
            <a:r>
              <a:rPr lang="en-US" dirty="0" err="1" smtClean="0"/>
              <a:t>dan</a:t>
            </a:r>
            <a:r>
              <a:rPr lang="en-US" dirty="0" smtClean="0"/>
              <a:t> </a:t>
            </a:r>
            <a:r>
              <a:rPr lang="en-US" dirty="0" err="1" smtClean="0"/>
              <a:t>hanya</a:t>
            </a:r>
            <a:r>
              <a:rPr lang="en-US" dirty="0" smtClean="0"/>
              <a:t> </a:t>
            </a:r>
            <a:r>
              <a:rPr lang="en-US" dirty="0" err="1" smtClean="0"/>
              <a:t>jika</a:t>
            </a:r>
            <a:r>
              <a:rPr lang="en-US" dirty="0" smtClean="0"/>
              <a:t> </a:t>
            </a:r>
            <a:r>
              <a:rPr lang="en-US" i="1" dirty="0" smtClean="0"/>
              <a:t>q</a:t>
            </a:r>
            <a:r>
              <a:rPr lang="en-US" dirty="0" smtClean="0"/>
              <a:t>”:</a:t>
            </a:r>
          </a:p>
          <a:p>
            <a:pPr marL="971550" lvl="1" indent="-514350" eaLnBrk="1" hangingPunct="1"/>
            <a:r>
              <a:rPr lang="en-US" dirty="0" err="1" smtClean="0"/>
              <a:t>Anda</a:t>
            </a:r>
            <a:r>
              <a:rPr lang="en-US" dirty="0" smtClean="0"/>
              <a:t> </a:t>
            </a:r>
            <a:r>
              <a:rPr lang="en-US" dirty="0" err="1" smtClean="0"/>
              <a:t>naik</a:t>
            </a:r>
            <a:r>
              <a:rPr lang="en-US" dirty="0" smtClean="0"/>
              <a:t> </a:t>
            </a:r>
            <a:r>
              <a:rPr lang="en-US" dirty="0" err="1" smtClean="0"/>
              <a:t>jabatan</a:t>
            </a:r>
            <a:r>
              <a:rPr lang="en-US" dirty="0" smtClean="0"/>
              <a:t> </a:t>
            </a:r>
            <a:r>
              <a:rPr lang="en-US" dirty="0" err="1" smtClean="0"/>
              <a:t>jika</a:t>
            </a:r>
            <a:r>
              <a:rPr lang="en-US" dirty="0" smtClean="0"/>
              <a:t> </a:t>
            </a:r>
            <a:r>
              <a:rPr lang="en-US" dirty="0" err="1" smtClean="0"/>
              <a:t>anda</a:t>
            </a:r>
            <a:r>
              <a:rPr lang="en-US" dirty="0" smtClean="0"/>
              <a:t> </a:t>
            </a:r>
            <a:r>
              <a:rPr lang="en-US" dirty="0" err="1" smtClean="0"/>
              <a:t>punya</a:t>
            </a:r>
            <a:r>
              <a:rPr lang="en-US" dirty="0" smtClean="0"/>
              <a:t> </a:t>
            </a:r>
            <a:r>
              <a:rPr lang="en-US" dirty="0" err="1" smtClean="0"/>
              <a:t>koneksi</a:t>
            </a:r>
            <a:r>
              <a:rPr lang="en-US" dirty="0" smtClean="0"/>
              <a:t>, </a:t>
            </a:r>
            <a:r>
              <a:rPr lang="en-US" dirty="0" err="1" smtClean="0"/>
              <a:t>dan</a:t>
            </a:r>
            <a:r>
              <a:rPr lang="en-US" dirty="0" smtClean="0"/>
              <a:t> </a:t>
            </a:r>
            <a:r>
              <a:rPr lang="en-US" dirty="0" err="1" smtClean="0"/>
              <a:t>anda</a:t>
            </a:r>
            <a:r>
              <a:rPr lang="en-US" dirty="0" smtClean="0"/>
              <a:t> </a:t>
            </a:r>
            <a:r>
              <a:rPr lang="en-US" dirty="0" err="1" smtClean="0"/>
              <a:t>punya</a:t>
            </a:r>
            <a:r>
              <a:rPr lang="en-US" dirty="0" smtClean="0"/>
              <a:t> </a:t>
            </a:r>
            <a:r>
              <a:rPr lang="en-US" dirty="0" err="1" smtClean="0"/>
              <a:t>koneksi</a:t>
            </a:r>
            <a:r>
              <a:rPr lang="en-US" dirty="0" smtClean="0"/>
              <a:t> </a:t>
            </a:r>
            <a:r>
              <a:rPr lang="en-US" dirty="0" err="1" smtClean="0"/>
              <a:t>jika</a:t>
            </a:r>
            <a:r>
              <a:rPr lang="en-US" dirty="0" smtClean="0"/>
              <a:t> </a:t>
            </a:r>
            <a:r>
              <a:rPr lang="en-US" dirty="0" err="1" smtClean="0"/>
              <a:t>anda</a:t>
            </a:r>
            <a:r>
              <a:rPr lang="en-US" dirty="0" smtClean="0"/>
              <a:t> </a:t>
            </a:r>
            <a:r>
              <a:rPr lang="en-US" dirty="0" err="1" smtClean="0"/>
              <a:t>naik</a:t>
            </a:r>
            <a:r>
              <a:rPr lang="en-US" dirty="0" smtClean="0"/>
              <a:t> </a:t>
            </a:r>
            <a:r>
              <a:rPr lang="en-US" dirty="0" err="1" smtClean="0"/>
              <a:t>jabatan</a:t>
            </a:r>
            <a:r>
              <a:rPr lang="en-US" dirty="0" smtClean="0"/>
              <a:t>.</a:t>
            </a:r>
          </a:p>
          <a:p>
            <a:pPr marL="971550" lvl="1" indent="-514350" eaLnBrk="1" hangingPunct="1">
              <a:buFont typeface="Arial" charset="0"/>
              <a:buNone/>
            </a:pPr>
            <a:r>
              <a:rPr lang="en-US" dirty="0" err="1" smtClean="0"/>
              <a:t>Penyelesaian</a:t>
            </a:r>
            <a:r>
              <a:rPr lang="en-US" dirty="0" smtClean="0"/>
              <a:t>:</a:t>
            </a:r>
          </a:p>
          <a:p>
            <a:pPr marL="971550" lvl="1" indent="-514350" eaLnBrk="1" hangingPunct="1"/>
            <a:r>
              <a:rPr lang="en-US" dirty="0" err="1" smtClean="0"/>
              <a:t>Anda</a:t>
            </a:r>
            <a:r>
              <a:rPr lang="en-US" dirty="0" smtClean="0"/>
              <a:t> </a:t>
            </a:r>
            <a:r>
              <a:rPr lang="en-US" dirty="0" err="1" smtClean="0"/>
              <a:t>naik</a:t>
            </a:r>
            <a:r>
              <a:rPr lang="en-US" dirty="0" smtClean="0"/>
              <a:t> </a:t>
            </a:r>
            <a:r>
              <a:rPr lang="en-US" dirty="0" err="1" smtClean="0"/>
              <a:t>jabatan</a:t>
            </a:r>
            <a:r>
              <a:rPr lang="en-US" dirty="0" smtClean="0"/>
              <a:t> </a:t>
            </a:r>
            <a:r>
              <a:rPr lang="en-US" dirty="0" err="1" smtClean="0"/>
              <a:t>jika</a:t>
            </a:r>
            <a:r>
              <a:rPr lang="en-US" dirty="0" smtClean="0"/>
              <a:t> </a:t>
            </a:r>
            <a:r>
              <a:rPr lang="en-US" dirty="0" err="1" smtClean="0"/>
              <a:t>dan</a:t>
            </a:r>
            <a:r>
              <a:rPr lang="en-US" dirty="0" smtClean="0"/>
              <a:t> </a:t>
            </a:r>
            <a:r>
              <a:rPr lang="en-US" dirty="0" err="1" smtClean="0"/>
              <a:t>hanya</a:t>
            </a:r>
            <a:r>
              <a:rPr lang="en-US" dirty="0" smtClean="0"/>
              <a:t> </a:t>
            </a:r>
            <a:r>
              <a:rPr lang="en-US" dirty="0" err="1" smtClean="0"/>
              <a:t>jika</a:t>
            </a:r>
            <a:r>
              <a:rPr lang="en-US" dirty="0" smtClean="0"/>
              <a:t> </a:t>
            </a:r>
            <a:r>
              <a:rPr lang="en-US" dirty="0" err="1" smtClean="0"/>
              <a:t>anda</a:t>
            </a:r>
            <a:r>
              <a:rPr lang="en-US" dirty="0" smtClean="0"/>
              <a:t> </a:t>
            </a:r>
            <a:r>
              <a:rPr lang="en-US" dirty="0" err="1" smtClean="0"/>
              <a:t>punya</a:t>
            </a:r>
            <a:r>
              <a:rPr lang="en-US" dirty="0" smtClean="0"/>
              <a:t> </a:t>
            </a:r>
            <a:r>
              <a:rPr lang="en-US" dirty="0" err="1" smtClean="0"/>
              <a:t>koneksi</a:t>
            </a:r>
            <a:r>
              <a:rPr lang="en-US" dirty="0" smtClean="0"/>
              <a:t>.</a:t>
            </a:r>
          </a:p>
          <a:p>
            <a:pPr marL="971550" lvl="1" indent="-514350" eaLnBrk="1" hangingPunct="1">
              <a:buFont typeface="Arial" charset="0"/>
              <a:buNone/>
            </a:pPr>
            <a:endParaRPr lang="en-US" dirty="0" smtClean="0"/>
          </a:p>
          <a:p>
            <a:pPr eaLnBrk="1" hangingPunct="1">
              <a:buFont typeface="Arial" charset="0"/>
              <a:buNone/>
            </a:pPr>
            <a:endParaRPr lang="en-US" dirty="0" smtClean="0"/>
          </a:p>
        </p:txBody>
      </p:sp>
      <p:sp>
        <p:nvSpPr>
          <p:cNvPr id="2" name="Date Placeholder 1"/>
          <p:cNvSpPr>
            <a:spLocks noGrp="1"/>
          </p:cNvSpPr>
          <p:nvPr>
            <p:ph type="dt" sz="half" idx="10"/>
          </p:nvPr>
        </p:nvSpPr>
        <p:spPr/>
        <p:txBody>
          <a:bodyPr/>
          <a:lstStyle/>
          <a:p>
            <a:fld id="{0BD47E7E-EA26-43AF-856A-4DFE42B20D39}" type="datetime1">
              <a:rPr lang="en-US" smtClean="0"/>
              <a:t>3/1/2012</a:t>
            </a:fld>
            <a:endParaRPr lang="en-US"/>
          </a:p>
        </p:txBody>
      </p:sp>
      <p:sp>
        <p:nvSpPr>
          <p:cNvPr id="3" name="Footer Placeholder 2"/>
          <p:cNvSpPr>
            <a:spLocks noGrp="1"/>
          </p:cNvSpPr>
          <p:nvPr>
            <p:ph type="ftr" sz="quarter" idx="11"/>
          </p:nvPr>
        </p:nvSpPr>
        <p:spPr/>
        <p:txBody>
          <a:bodyPr/>
          <a:lstStyle/>
          <a:p>
            <a:r>
              <a:rPr lang="en-US" smtClean="0"/>
              <a:t>RINALDI MUNIR, Matematika Diskrit</a:t>
            </a:r>
            <a:endParaRPr lang="en-US"/>
          </a:p>
        </p:txBody>
      </p:sp>
      <p:sp>
        <p:nvSpPr>
          <p:cNvPr id="89092"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A4C281DE-EDBB-4961-9E92-32CF6CC8C762}" type="slidenum">
              <a:rPr lang="en-US" smtClean="0"/>
              <a:pPr/>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pPr eaLnBrk="1" fontAlgn="auto" hangingPunct="1">
              <a:spcAft>
                <a:spcPts val="0"/>
              </a:spcAft>
              <a:defRPr/>
            </a:pPr>
            <a:endParaRPr lang="en-US" smtClean="0"/>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a:buChar char=""/>
              <a:defRPr/>
            </a:pPr>
            <a:r>
              <a:rPr lang="en-US" dirty="0" err="1" smtClean="0"/>
              <a:t>Tuliskan</a:t>
            </a:r>
            <a:r>
              <a:rPr lang="en-US" dirty="0" smtClean="0"/>
              <a:t> </a:t>
            </a:r>
            <a:r>
              <a:rPr lang="en-US" dirty="0" err="1" smtClean="0"/>
              <a:t>setiap</a:t>
            </a:r>
            <a:r>
              <a:rPr lang="en-US" dirty="0" smtClean="0"/>
              <a:t> </a:t>
            </a:r>
            <a:r>
              <a:rPr lang="en-US" dirty="0" err="1" smtClean="0"/>
              <a:t>proposisi</a:t>
            </a:r>
            <a:r>
              <a:rPr lang="en-US" dirty="0" smtClean="0"/>
              <a:t> </a:t>
            </a:r>
            <a:r>
              <a:rPr lang="en-US" dirty="0" err="1" smtClean="0"/>
              <a:t>berikut</a:t>
            </a:r>
            <a:r>
              <a:rPr lang="en-US" dirty="0" smtClean="0"/>
              <a:t> </a:t>
            </a:r>
            <a:r>
              <a:rPr lang="en-US" dirty="0" err="1" smtClean="0"/>
              <a:t>ke</a:t>
            </a:r>
            <a:r>
              <a:rPr lang="en-US" dirty="0" smtClean="0"/>
              <a:t> </a:t>
            </a:r>
            <a:r>
              <a:rPr lang="en-US" dirty="0" err="1" smtClean="0"/>
              <a:t>dalam</a:t>
            </a:r>
            <a:r>
              <a:rPr lang="en-US" dirty="0" smtClean="0"/>
              <a:t> </a:t>
            </a:r>
            <a:r>
              <a:rPr lang="en-US" dirty="0" err="1" smtClean="0"/>
              <a:t>bentuk</a:t>
            </a:r>
            <a:r>
              <a:rPr lang="en-US" dirty="0" smtClean="0"/>
              <a:t> “</a:t>
            </a:r>
            <a:r>
              <a:rPr lang="en-US" i="1" dirty="0" smtClean="0"/>
              <a:t>p</a:t>
            </a:r>
            <a:r>
              <a:rPr lang="en-US" dirty="0" smtClean="0"/>
              <a:t> </a:t>
            </a:r>
            <a:r>
              <a:rPr lang="en-US" dirty="0" err="1" smtClean="0"/>
              <a:t>jika</a:t>
            </a:r>
            <a:r>
              <a:rPr lang="en-US" dirty="0" smtClean="0"/>
              <a:t> </a:t>
            </a:r>
            <a:r>
              <a:rPr lang="en-US" dirty="0" err="1" smtClean="0"/>
              <a:t>dan</a:t>
            </a:r>
            <a:r>
              <a:rPr lang="en-US" dirty="0" smtClean="0"/>
              <a:t> </a:t>
            </a:r>
            <a:r>
              <a:rPr lang="en-US" dirty="0" err="1" smtClean="0"/>
              <a:t>hanya</a:t>
            </a:r>
            <a:r>
              <a:rPr lang="en-US" dirty="0" smtClean="0"/>
              <a:t> </a:t>
            </a:r>
            <a:r>
              <a:rPr lang="en-US" dirty="0" err="1" smtClean="0"/>
              <a:t>jika</a:t>
            </a:r>
            <a:r>
              <a:rPr lang="en-US" dirty="0" smtClean="0"/>
              <a:t> </a:t>
            </a:r>
            <a:r>
              <a:rPr lang="en-US" i="1" dirty="0" smtClean="0"/>
              <a:t>q</a:t>
            </a:r>
            <a:r>
              <a:rPr lang="en-US" dirty="0" smtClean="0"/>
              <a:t>”:</a:t>
            </a:r>
          </a:p>
          <a:p>
            <a:pPr marL="640080" lvl="1" indent="-274320" eaLnBrk="1" fontAlgn="auto" hangingPunct="1">
              <a:spcAft>
                <a:spcPts val="0"/>
              </a:spcAft>
              <a:buFont typeface="Wingdings 2"/>
              <a:buChar char=""/>
              <a:defRPr/>
            </a:pPr>
            <a:r>
              <a:rPr lang="en-US" dirty="0" err="1" smtClean="0"/>
              <a:t>Syarat</a:t>
            </a:r>
            <a:r>
              <a:rPr lang="en-US" dirty="0" smtClean="0"/>
              <a:t> </a:t>
            </a:r>
            <a:r>
              <a:rPr lang="en-US" dirty="0" err="1" smtClean="0"/>
              <a:t>cukup</a:t>
            </a:r>
            <a:r>
              <a:rPr lang="en-US" dirty="0" smtClean="0"/>
              <a:t> </a:t>
            </a:r>
            <a:r>
              <a:rPr lang="en-US" dirty="0" err="1" smtClean="0"/>
              <a:t>dan</a:t>
            </a:r>
            <a:r>
              <a:rPr lang="en-US" dirty="0" smtClean="0"/>
              <a:t> </a:t>
            </a:r>
            <a:r>
              <a:rPr lang="en-US" dirty="0" err="1" smtClean="0"/>
              <a:t>perlu</a:t>
            </a:r>
            <a:r>
              <a:rPr lang="en-US" dirty="0" smtClean="0"/>
              <a:t> agar </a:t>
            </a:r>
            <a:r>
              <a:rPr lang="en-US" dirty="0" err="1" smtClean="0"/>
              <a:t>anda</a:t>
            </a:r>
            <a:r>
              <a:rPr lang="en-US" dirty="0" smtClean="0"/>
              <a:t> </a:t>
            </a:r>
            <a:r>
              <a:rPr lang="en-US" dirty="0" err="1" smtClean="0"/>
              <a:t>memenangkan</a:t>
            </a:r>
            <a:r>
              <a:rPr lang="en-US" dirty="0" smtClean="0"/>
              <a:t> </a:t>
            </a:r>
            <a:r>
              <a:rPr lang="en-US" dirty="0" err="1" smtClean="0"/>
              <a:t>pertandingan</a:t>
            </a:r>
            <a:r>
              <a:rPr lang="en-US" dirty="0" smtClean="0"/>
              <a:t> </a:t>
            </a:r>
            <a:r>
              <a:rPr lang="en-US" dirty="0" err="1" smtClean="0"/>
              <a:t>adalah</a:t>
            </a:r>
            <a:r>
              <a:rPr lang="en-US" dirty="0" smtClean="0"/>
              <a:t> </a:t>
            </a:r>
            <a:r>
              <a:rPr lang="en-US" dirty="0" err="1" smtClean="0"/>
              <a:t>anda</a:t>
            </a:r>
            <a:r>
              <a:rPr lang="en-US" dirty="0" smtClean="0"/>
              <a:t> </a:t>
            </a:r>
            <a:r>
              <a:rPr lang="en-US" dirty="0" err="1" smtClean="0"/>
              <a:t>melakukan</a:t>
            </a:r>
            <a:r>
              <a:rPr lang="en-US" dirty="0" smtClean="0"/>
              <a:t> </a:t>
            </a:r>
            <a:r>
              <a:rPr lang="en-US" dirty="0" err="1" smtClean="0"/>
              <a:t>banyak</a:t>
            </a:r>
            <a:r>
              <a:rPr lang="en-US" dirty="0" smtClean="0"/>
              <a:t> </a:t>
            </a:r>
            <a:r>
              <a:rPr lang="en-US" dirty="0" err="1" smtClean="0"/>
              <a:t>latihan</a:t>
            </a:r>
            <a:r>
              <a:rPr lang="en-US" dirty="0" smtClean="0"/>
              <a:t>.</a:t>
            </a:r>
            <a:endParaRPr lang="en-US" sz="1200" dirty="0" smtClean="0"/>
          </a:p>
          <a:p>
            <a:pPr marL="971550" lvl="1" indent="-514350" eaLnBrk="1" fontAlgn="auto" hangingPunct="1">
              <a:spcAft>
                <a:spcPts val="0"/>
              </a:spcAft>
              <a:buFont typeface="Arial" charset="0"/>
              <a:buNone/>
              <a:defRPr/>
            </a:pPr>
            <a:r>
              <a:rPr lang="en-US" dirty="0" err="1" smtClean="0"/>
              <a:t>Penyelesaian</a:t>
            </a:r>
            <a:r>
              <a:rPr lang="en-US" dirty="0" smtClean="0"/>
              <a:t>:</a:t>
            </a:r>
          </a:p>
          <a:p>
            <a:pPr marL="971550" lvl="1" indent="-514350" eaLnBrk="1" fontAlgn="auto" hangingPunct="1">
              <a:spcAft>
                <a:spcPts val="0"/>
              </a:spcAft>
              <a:buFont typeface="Wingdings 2"/>
              <a:buChar char=""/>
              <a:defRPr/>
            </a:pPr>
            <a:r>
              <a:rPr lang="en-US" dirty="0" err="1" smtClean="0"/>
              <a:t>Anda</a:t>
            </a:r>
            <a:r>
              <a:rPr lang="en-US" dirty="0" smtClean="0"/>
              <a:t> </a:t>
            </a:r>
            <a:r>
              <a:rPr lang="en-US" dirty="0" err="1" smtClean="0"/>
              <a:t>melakukan</a:t>
            </a:r>
            <a:r>
              <a:rPr lang="en-US" dirty="0" smtClean="0"/>
              <a:t> </a:t>
            </a:r>
            <a:r>
              <a:rPr lang="en-US" dirty="0" err="1" smtClean="0"/>
              <a:t>banyak</a:t>
            </a:r>
            <a:r>
              <a:rPr lang="en-US" dirty="0" smtClean="0"/>
              <a:t> </a:t>
            </a:r>
            <a:r>
              <a:rPr lang="en-US" dirty="0" err="1" smtClean="0"/>
              <a:t>latihan</a:t>
            </a:r>
            <a:r>
              <a:rPr lang="en-US" dirty="0" smtClean="0"/>
              <a:t> </a:t>
            </a:r>
            <a:r>
              <a:rPr lang="en-US" dirty="0" err="1" smtClean="0"/>
              <a:t>adalah</a:t>
            </a:r>
            <a:r>
              <a:rPr lang="en-US" dirty="0" smtClean="0"/>
              <a:t> </a:t>
            </a:r>
            <a:r>
              <a:rPr lang="en-US" dirty="0" err="1" smtClean="0"/>
              <a:t>syarat</a:t>
            </a:r>
            <a:r>
              <a:rPr lang="en-US" dirty="0" smtClean="0"/>
              <a:t> </a:t>
            </a:r>
            <a:r>
              <a:rPr lang="en-US" dirty="0" err="1" smtClean="0"/>
              <a:t>perlu</a:t>
            </a:r>
            <a:r>
              <a:rPr lang="en-US" dirty="0" smtClean="0"/>
              <a:t> </a:t>
            </a:r>
            <a:r>
              <a:rPr lang="en-US" dirty="0" err="1" smtClean="0"/>
              <a:t>dan</a:t>
            </a:r>
            <a:r>
              <a:rPr lang="en-US" dirty="0" smtClean="0"/>
              <a:t> </a:t>
            </a:r>
            <a:r>
              <a:rPr lang="en-US" dirty="0" err="1" smtClean="0"/>
              <a:t>cukup</a:t>
            </a:r>
            <a:r>
              <a:rPr lang="en-US" dirty="0" smtClean="0"/>
              <a:t> </a:t>
            </a:r>
            <a:r>
              <a:rPr lang="en-US" dirty="0" err="1" smtClean="0"/>
              <a:t>untuk</a:t>
            </a:r>
            <a:r>
              <a:rPr lang="en-US" dirty="0" smtClean="0"/>
              <a:t> </a:t>
            </a:r>
            <a:r>
              <a:rPr lang="en-US" dirty="0" err="1" smtClean="0"/>
              <a:t>anda</a:t>
            </a:r>
            <a:r>
              <a:rPr lang="en-US" dirty="0" smtClean="0"/>
              <a:t> </a:t>
            </a:r>
            <a:r>
              <a:rPr lang="en-US" dirty="0" err="1" smtClean="0"/>
              <a:t>memenangkan</a:t>
            </a:r>
            <a:r>
              <a:rPr lang="en-US" dirty="0" smtClean="0"/>
              <a:t> </a:t>
            </a:r>
            <a:r>
              <a:rPr lang="en-US" dirty="0" err="1" smtClean="0"/>
              <a:t>pertandingan</a:t>
            </a:r>
            <a:r>
              <a:rPr lang="en-US" dirty="0" smtClean="0"/>
              <a:t>.</a:t>
            </a:r>
          </a:p>
          <a:p>
            <a:pPr marL="274320" indent="-274320" eaLnBrk="1" fontAlgn="auto" hangingPunct="1">
              <a:spcAft>
                <a:spcPts val="0"/>
              </a:spcAft>
              <a:buFont typeface="Arial" charset="0"/>
              <a:buNone/>
              <a:defRPr/>
            </a:pPr>
            <a:endParaRPr lang="en-US" dirty="0"/>
          </a:p>
        </p:txBody>
      </p:sp>
      <p:sp>
        <p:nvSpPr>
          <p:cNvPr id="2" name="Date Placeholder 1"/>
          <p:cNvSpPr>
            <a:spLocks noGrp="1"/>
          </p:cNvSpPr>
          <p:nvPr>
            <p:ph type="dt" sz="half" idx="10"/>
          </p:nvPr>
        </p:nvSpPr>
        <p:spPr/>
        <p:txBody>
          <a:bodyPr/>
          <a:lstStyle/>
          <a:p>
            <a:fld id="{F0219685-F972-401B-AB2B-CC69A8EC9383}" type="datetime1">
              <a:rPr lang="en-US" smtClean="0"/>
              <a:t>3/1/2012</a:t>
            </a:fld>
            <a:endParaRPr lang="en-US"/>
          </a:p>
        </p:txBody>
      </p:sp>
      <p:sp>
        <p:nvSpPr>
          <p:cNvPr id="4" name="Footer Placeholder 3"/>
          <p:cNvSpPr>
            <a:spLocks noGrp="1"/>
          </p:cNvSpPr>
          <p:nvPr>
            <p:ph type="ftr" sz="quarter" idx="11"/>
          </p:nvPr>
        </p:nvSpPr>
        <p:spPr/>
        <p:txBody>
          <a:bodyPr/>
          <a:lstStyle/>
          <a:p>
            <a:r>
              <a:rPr lang="en-US" smtClean="0"/>
              <a:t>RINALDI MUNIR, Matematika Diskrit</a:t>
            </a:r>
            <a:endParaRPr lang="en-US"/>
          </a:p>
        </p:txBody>
      </p:sp>
      <p:sp>
        <p:nvSpPr>
          <p:cNvPr id="90116"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7469C159-6710-49AF-A53D-C3C58EF75F56}" type="slidenum">
              <a:rPr lang="en-US" smtClean="0"/>
              <a:pPr/>
              <a:t>28</a:t>
            </a:fld>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eaLnBrk="1" fontAlgn="auto" hangingPunct="1">
              <a:spcAft>
                <a:spcPts val="0"/>
              </a:spcAft>
              <a:defRPr/>
            </a:pPr>
            <a:r>
              <a:rPr lang="en-US" u="sng" dirty="0" err="1" smtClean="0">
                <a:solidFill>
                  <a:schemeClr val="accent2">
                    <a:lumMod val="50000"/>
                  </a:schemeClr>
                </a:solidFill>
              </a:rPr>
              <a:t>Inferensi</a:t>
            </a:r>
            <a:endParaRPr lang="en-US" u="sng" dirty="0" smtClean="0">
              <a:solidFill>
                <a:schemeClr val="accent2">
                  <a:lumMod val="50000"/>
                </a:schemeClr>
              </a:solidFill>
            </a:endParaRPr>
          </a:p>
        </p:txBody>
      </p:sp>
      <p:sp>
        <p:nvSpPr>
          <p:cNvPr id="91139" name="Content Placeholder 2"/>
          <p:cNvSpPr>
            <a:spLocks noGrp="1"/>
          </p:cNvSpPr>
          <p:nvPr>
            <p:ph idx="1"/>
          </p:nvPr>
        </p:nvSpPr>
        <p:spPr>
          <a:xfrm>
            <a:off x="457200" y="1609416"/>
            <a:ext cx="7467600" cy="4846320"/>
          </a:xfrm>
        </p:spPr>
        <p:txBody>
          <a:bodyPr/>
          <a:lstStyle/>
          <a:p>
            <a:pPr eaLnBrk="1" hangingPunct="1"/>
            <a:r>
              <a:rPr lang="en-US" dirty="0" err="1" smtClean="0"/>
              <a:t>Penarikan</a:t>
            </a:r>
            <a:r>
              <a:rPr lang="en-US" dirty="0" smtClean="0"/>
              <a:t> </a:t>
            </a:r>
            <a:r>
              <a:rPr lang="en-US" dirty="0" err="1" smtClean="0"/>
              <a:t>kesimpulan</a:t>
            </a:r>
            <a:r>
              <a:rPr lang="en-US" dirty="0" smtClean="0"/>
              <a:t> </a:t>
            </a:r>
            <a:r>
              <a:rPr lang="en-US" dirty="0" err="1" smtClean="0"/>
              <a:t>dari</a:t>
            </a:r>
            <a:r>
              <a:rPr lang="en-US" dirty="0" smtClean="0"/>
              <a:t> </a:t>
            </a:r>
            <a:r>
              <a:rPr lang="en-US" dirty="0" err="1" smtClean="0"/>
              <a:t>beberapa</a:t>
            </a:r>
            <a:r>
              <a:rPr lang="en-US" dirty="0" smtClean="0"/>
              <a:t> </a:t>
            </a:r>
            <a:r>
              <a:rPr lang="en-US" dirty="0" err="1" smtClean="0"/>
              <a:t>proposisi</a:t>
            </a:r>
            <a:endParaRPr lang="en-US" dirty="0" smtClean="0"/>
          </a:p>
          <a:p>
            <a:pPr eaLnBrk="1" hangingPunct="1"/>
            <a:r>
              <a:rPr lang="en-US" dirty="0" err="1" smtClean="0"/>
              <a:t>Kaidah</a:t>
            </a:r>
            <a:r>
              <a:rPr lang="en-US" dirty="0" smtClean="0"/>
              <a:t> :</a:t>
            </a:r>
          </a:p>
          <a:p>
            <a:pPr lvl="1" eaLnBrk="1" hangingPunct="1"/>
            <a:r>
              <a:rPr lang="en-US" dirty="0" smtClean="0"/>
              <a:t>Modus </a:t>
            </a:r>
            <a:r>
              <a:rPr lang="en-US" dirty="0" err="1" smtClean="0"/>
              <a:t>Ponen</a:t>
            </a:r>
            <a:endParaRPr lang="en-US" dirty="0" smtClean="0"/>
          </a:p>
          <a:p>
            <a:pPr lvl="1" eaLnBrk="1" hangingPunct="1"/>
            <a:r>
              <a:rPr lang="en-US" dirty="0" smtClean="0"/>
              <a:t>Modus </a:t>
            </a:r>
            <a:r>
              <a:rPr lang="en-US" dirty="0" err="1" smtClean="0"/>
              <a:t>Tollen</a:t>
            </a:r>
            <a:endParaRPr lang="en-US" dirty="0" smtClean="0"/>
          </a:p>
          <a:p>
            <a:pPr lvl="1" eaLnBrk="1" hangingPunct="1"/>
            <a:r>
              <a:rPr lang="en-US" dirty="0" err="1" smtClean="0"/>
              <a:t>Silogisme</a:t>
            </a:r>
            <a:r>
              <a:rPr lang="en-US" dirty="0" smtClean="0"/>
              <a:t> </a:t>
            </a:r>
            <a:r>
              <a:rPr lang="en-US" dirty="0" err="1" smtClean="0"/>
              <a:t>Hipotesis</a:t>
            </a:r>
            <a:endParaRPr lang="en-US" dirty="0" smtClean="0"/>
          </a:p>
          <a:p>
            <a:pPr lvl="1" eaLnBrk="1" hangingPunct="1"/>
            <a:r>
              <a:rPr lang="en-US" dirty="0" err="1" smtClean="0"/>
              <a:t>Silogisme</a:t>
            </a:r>
            <a:r>
              <a:rPr lang="en-US" dirty="0" smtClean="0"/>
              <a:t> </a:t>
            </a:r>
            <a:r>
              <a:rPr lang="en-US" dirty="0" err="1" smtClean="0"/>
              <a:t>Disjungtif</a:t>
            </a:r>
            <a:endParaRPr lang="en-US" dirty="0" smtClean="0"/>
          </a:p>
          <a:p>
            <a:pPr lvl="1" eaLnBrk="1" hangingPunct="1"/>
            <a:r>
              <a:rPr lang="en-US" dirty="0" err="1" smtClean="0"/>
              <a:t>Simplifikasi</a:t>
            </a:r>
            <a:endParaRPr lang="en-US" dirty="0" smtClean="0"/>
          </a:p>
          <a:p>
            <a:pPr lvl="1" eaLnBrk="1" hangingPunct="1"/>
            <a:r>
              <a:rPr lang="en-US" dirty="0" err="1" smtClean="0"/>
              <a:t>Konjungsi</a:t>
            </a:r>
            <a:endParaRPr lang="en-US" dirty="0" smtClean="0"/>
          </a:p>
        </p:txBody>
      </p:sp>
      <p:sp>
        <p:nvSpPr>
          <p:cNvPr id="2" name="Date Placeholder 1"/>
          <p:cNvSpPr>
            <a:spLocks noGrp="1"/>
          </p:cNvSpPr>
          <p:nvPr>
            <p:ph type="dt" sz="half" idx="10"/>
          </p:nvPr>
        </p:nvSpPr>
        <p:spPr/>
        <p:txBody>
          <a:bodyPr/>
          <a:lstStyle/>
          <a:p>
            <a:fld id="{91538FDD-3154-40C6-8C2E-D22782D295EF}" type="datetime1">
              <a:rPr lang="en-US" smtClean="0"/>
              <a:t>3/1/2012</a:t>
            </a:fld>
            <a:endParaRPr lang="en-US"/>
          </a:p>
        </p:txBody>
      </p:sp>
      <p:sp>
        <p:nvSpPr>
          <p:cNvPr id="3" name="Footer Placeholder 2"/>
          <p:cNvSpPr>
            <a:spLocks noGrp="1"/>
          </p:cNvSpPr>
          <p:nvPr>
            <p:ph type="ftr" sz="quarter" idx="11"/>
          </p:nvPr>
        </p:nvSpPr>
        <p:spPr/>
        <p:txBody>
          <a:bodyPr/>
          <a:lstStyle/>
          <a:p>
            <a:r>
              <a:rPr lang="en-US" smtClean="0"/>
              <a:t>RINALDI MUNIR, Matematika Diskrit</a:t>
            </a:r>
            <a:endParaRPr lang="en-US"/>
          </a:p>
        </p:txBody>
      </p:sp>
      <p:sp>
        <p:nvSpPr>
          <p:cNvPr id="91140"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4F9F6EF1-7B9C-4967-B164-C44D0335A5DB}" type="slidenum">
              <a:rPr lang="en-US" smtClean="0"/>
              <a:pPr/>
              <a:t>29</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lstStyle/>
          <a:p>
            <a:r>
              <a:rPr lang="en-US" u="sng" dirty="0" err="1" smtClean="0">
                <a:solidFill>
                  <a:schemeClr val="accent2">
                    <a:lumMod val="75000"/>
                  </a:schemeClr>
                </a:solidFill>
                <a:latin typeface="Algerian" pitchFamily="82" charset="0"/>
              </a:rPr>
              <a:t>Nilai</a:t>
            </a:r>
            <a:r>
              <a:rPr lang="en-US" u="sng" dirty="0" smtClean="0">
                <a:solidFill>
                  <a:schemeClr val="accent2">
                    <a:lumMod val="75000"/>
                  </a:schemeClr>
                </a:solidFill>
                <a:latin typeface="Algerian" pitchFamily="82" charset="0"/>
              </a:rPr>
              <a:t> </a:t>
            </a:r>
            <a:r>
              <a:rPr lang="en-US" u="sng" dirty="0" err="1" smtClean="0">
                <a:solidFill>
                  <a:schemeClr val="accent2">
                    <a:lumMod val="75000"/>
                  </a:schemeClr>
                </a:solidFill>
                <a:latin typeface="Algerian" pitchFamily="82" charset="0"/>
              </a:rPr>
              <a:t>akhir</a:t>
            </a:r>
            <a:endParaRPr lang="en-US" u="sng" dirty="0">
              <a:solidFill>
                <a:schemeClr val="accent2">
                  <a:lumMod val="75000"/>
                </a:schemeClr>
              </a:solidFill>
              <a:latin typeface="Algerian" pitchFamily="82" charset="0"/>
            </a:endParaRPr>
          </a:p>
        </p:txBody>
      </p:sp>
      <p:sp>
        <p:nvSpPr>
          <p:cNvPr id="3" name="Content Placeholder 2"/>
          <p:cNvSpPr>
            <a:spLocks noGrp="1"/>
          </p:cNvSpPr>
          <p:nvPr>
            <p:ph idx="1"/>
          </p:nvPr>
        </p:nvSpPr>
        <p:spPr>
          <a:xfrm>
            <a:off x="457200" y="1371600"/>
            <a:ext cx="7620000" cy="5084136"/>
          </a:xfrm>
        </p:spPr>
        <p:txBody>
          <a:bodyPr>
            <a:normAutofit fontScale="77500" lnSpcReduction="20000"/>
          </a:bodyPr>
          <a:lstStyle/>
          <a:p>
            <a:pPr marL="0" indent="0">
              <a:lnSpc>
                <a:spcPct val="150000"/>
              </a:lnSpc>
              <a:buNone/>
            </a:pPr>
            <a:r>
              <a:rPr lang="en-US" sz="2000" b="1" dirty="0">
                <a:latin typeface="Times New Roman" pitchFamily="18" charset="0"/>
              </a:rPr>
              <a:t>NA = (</a:t>
            </a:r>
            <a:r>
              <a:rPr lang="en-US" sz="2000" b="1" dirty="0" err="1">
                <a:latin typeface="Times New Roman" pitchFamily="18" charset="0"/>
              </a:rPr>
              <a:t>Tugas</a:t>
            </a:r>
            <a:r>
              <a:rPr lang="en-US" sz="2000" b="1" dirty="0">
                <a:latin typeface="Times New Roman" pitchFamily="18" charset="0"/>
              </a:rPr>
              <a:t> x 20%) + (Quiz x 15%) + (UTS x 30 %) + (UAS x 35</a:t>
            </a:r>
            <a:r>
              <a:rPr lang="en-US" sz="2000" b="1" dirty="0" smtClean="0">
                <a:latin typeface="Times New Roman" pitchFamily="18" charset="0"/>
              </a:rPr>
              <a:t>%)</a:t>
            </a:r>
          </a:p>
          <a:p>
            <a:pPr marL="0" indent="0">
              <a:lnSpc>
                <a:spcPct val="150000"/>
              </a:lnSpc>
              <a:buNone/>
            </a:pPr>
            <a:endParaRPr lang="en-US" sz="2000" b="1" dirty="0" smtClean="0">
              <a:latin typeface="Times New Roman" pitchFamily="18" charset="0"/>
            </a:endParaRPr>
          </a:p>
          <a:p>
            <a:pPr>
              <a:lnSpc>
                <a:spcPct val="150000"/>
              </a:lnSpc>
            </a:pPr>
            <a:r>
              <a:rPr lang="en-US" dirty="0" smtClean="0"/>
              <a:t>NA  </a:t>
            </a:r>
            <a:r>
              <a:rPr lang="en-US" dirty="0"/>
              <a:t>=  80 - 100 </a:t>
            </a:r>
            <a:r>
              <a:rPr lang="en-US" dirty="0">
                <a:sym typeface="Wingdings" pitchFamily="2" charset="2"/>
              </a:rPr>
              <a:t> “A”</a:t>
            </a:r>
          </a:p>
          <a:p>
            <a:pPr>
              <a:lnSpc>
                <a:spcPct val="150000"/>
              </a:lnSpc>
            </a:pPr>
            <a:r>
              <a:rPr lang="en-US" dirty="0">
                <a:sym typeface="Wingdings" pitchFamily="2" charset="2"/>
              </a:rPr>
              <a:t>NA  =  61 - 79   “B”</a:t>
            </a:r>
          </a:p>
          <a:p>
            <a:pPr>
              <a:lnSpc>
                <a:spcPct val="150000"/>
              </a:lnSpc>
            </a:pPr>
            <a:r>
              <a:rPr lang="en-US" dirty="0">
                <a:sym typeface="Wingdings" pitchFamily="2" charset="2"/>
              </a:rPr>
              <a:t>NA  =  45- 60   “C”</a:t>
            </a:r>
          </a:p>
          <a:p>
            <a:pPr>
              <a:lnSpc>
                <a:spcPct val="150000"/>
              </a:lnSpc>
            </a:pPr>
            <a:r>
              <a:rPr lang="en-US" dirty="0">
                <a:sym typeface="Wingdings" pitchFamily="2" charset="2"/>
              </a:rPr>
              <a:t>NA  =  31 - 44   “D”</a:t>
            </a:r>
          </a:p>
          <a:p>
            <a:pPr>
              <a:lnSpc>
                <a:spcPct val="150000"/>
              </a:lnSpc>
            </a:pPr>
            <a:r>
              <a:rPr lang="en-US" dirty="0">
                <a:sym typeface="Wingdings" pitchFamily="2" charset="2"/>
              </a:rPr>
              <a:t>NA  =  0   - 30   “E” </a:t>
            </a:r>
            <a:endParaRPr lang="en-US" dirty="0"/>
          </a:p>
          <a:p>
            <a:pPr marL="0" indent="0">
              <a:lnSpc>
                <a:spcPct val="150000"/>
              </a:lnSpc>
              <a:buNone/>
            </a:pPr>
            <a:r>
              <a:rPr lang="en-US" sz="2300" b="1" dirty="0" err="1">
                <a:latin typeface="Times New Roman" pitchFamily="18" charset="0"/>
              </a:rPr>
              <a:t>Misal</a:t>
            </a:r>
            <a:r>
              <a:rPr lang="en-US" sz="2300" b="1" dirty="0">
                <a:latin typeface="Times New Roman" pitchFamily="18" charset="0"/>
              </a:rPr>
              <a:t>: </a:t>
            </a:r>
            <a:r>
              <a:rPr lang="en-US" sz="2300" b="1" dirty="0" err="1">
                <a:latin typeface="Times New Roman" pitchFamily="18" charset="0"/>
              </a:rPr>
              <a:t>Tugas</a:t>
            </a:r>
            <a:r>
              <a:rPr lang="en-US" sz="2300" b="1" dirty="0">
                <a:latin typeface="Times New Roman" pitchFamily="18" charset="0"/>
              </a:rPr>
              <a:t> = 80, Quiz = 70, UTS = 70, UAS = 75</a:t>
            </a:r>
          </a:p>
          <a:p>
            <a:pPr marL="0" indent="0">
              <a:lnSpc>
                <a:spcPct val="150000"/>
              </a:lnSpc>
              <a:buNone/>
            </a:pPr>
            <a:r>
              <a:rPr lang="en-US" sz="2300" b="1" dirty="0">
                <a:latin typeface="Times New Roman" pitchFamily="18" charset="0"/>
              </a:rPr>
              <a:t>NA = (80x20%)+(70x15%)+(70X30%)+(75X35%) = 16+10,5+21+26,25</a:t>
            </a:r>
          </a:p>
          <a:p>
            <a:pPr marL="0" indent="0">
              <a:lnSpc>
                <a:spcPct val="150000"/>
              </a:lnSpc>
              <a:buNone/>
            </a:pPr>
            <a:r>
              <a:rPr lang="en-US" sz="2300" b="1" dirty="0">
                <a:latin typeface="Times New Roman" pitchFamily="18" charset="0"/>
              </a:rPr>
              <a:t>NA = </a:t>
            </a:r>
            <a:r>
              <a:rPr lang="en-US" sz="2300" b="1" dirty="0" smtClean="0">
                <a:latin typeface="Times New Roman" pitchFamily="18" charset="0"/>
              </a:rPr>
              <a:t>73,75</a:t>
            </a:r>
          </a:p>
          <a:p>
            <a:pPr marL="0" indent="0">
              <a:lnSpc>
                <a:spcPct val="150000"/>
              </a:lnSpc>
              <a:buNone/>
            </a:pPr>
            <a:r>
              <a:rPr lang="en-US" sz="2300" b="1" dirty="0" err="1" smtClean="0">
                <a:latin typeface="Times New Roman" pitchFamily="18" charset="0"/>
              </a:rPr>
              <a:t>Maka</a:t>
            </a:r>
            <a:r>
              <a:rPr lang="en-US" sz="2300" b="1" dirty="0" smtClean="0">
                <a:latin typeface="Times New Roman" pitchFamily="18" charset="0"/>
              </a:rPr>
              <a:t> </a:t>
            </a:r>
            <a:r>
              <a:rPr lang="en-US" sz="2300" b="1" dirty="0" err="1" smtClean="0">
                <a:latin typeface="Times New Roman" pitchFamily="18" charset="0"/>
              </a:rPr>
              <a:t>Indeks</a:t>
            </a:r>
            <a:r>
              <a:rPr lang="en-US" sz="2300" b="1" dirty="0" smtClean="0">
                <a:latin typeface="Times New Roman" pitchFamily="18" charset="0"/>
              </a:rPr>
              <a:t> </a:t>
            </a:r>
            <a:r>
              <a:rPr lang="en-US" sz="2300" b="1" dirty="0" err="1" smtClean="0">
                <a:latin typeface="Times New Roman" pitchFamily="18" charset="0"/>
              </a:rPr>
              <a:t>Nilai</a:t>
            </a:r>
            <a:r>
              <a:rPr lang="en-US" sz="2300" b="1" dirty="0" smtClean="0">
                <a:latin typeface="Times New Roman" pitchFamily="18" charset="0"/>
              </a:rPr>
              <a:t> </a:t>
            </a:r>
            <a:r>
              <a:rPr lang="en-US" sz="2300" b="1" dirty="0" err="1" smtClean="0">
                <a:latin typeface="Times New Roman" pitchFamily="18" charset="0"/>
              </a:rPr>
              <a:t>Akhir</a:t>
            </a:r>
            <a:r>
              <a:rPr lang="en-US" sz="2300" b="1" dirty="0" smtClean="0">
                <a:latin typeface="Times New Roman" pitchFamily="18" charset="0"/>
              </a:rPr>
              <a:t> = “B”</a:t>
            </a:r>
            <a:endParaRPr lang="en-US" sz="2300" b="1" dirty="0">
              <a:latin typeface="Times New Roman" pitchFamily="18" charset="0"/>
            </a:endParaRPr>
          </a:p>
          <a:p>
            <a:endParaRPr lang="en-US" dirty="0"/>
          </a:p>
        </p:txBody>
      </p:sp>
    </p:spTree>
    <p:extLst>
      <p:ext uri="{BB962C8B-B14F-4D97-AF65-F5344CB8AC3E}">
        <p14:creationId xmlns:p14="http://schemas.microsoft.com/office/powerpoint/2010/main" val="30109430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u="sng" dirty="0" smtClean="0">
                <a:solidFill>
                  <a:schemeClr val="accent2">
                    <a:lumMod val="50000"/>
                  </a:schemeClr>
                </a:solidFill>
              </a:rPr>
              <a:t>Modus </a:t>
            </a:r>
            <a:r>
              <a:rPr lang="en-US" u="sng" dirty="0" err="1" smtClean="0">
                <a:solidFill>
                  <a:schemeClr val="accent2">
                    <a:lumMod val="50000"/>
                  </a:schemeClr>
                </a:solidFill>
              </a:rPr>
              <a:t>Ponen</a:t>
            </a:r>
            <a:r>
              <a:rPr lang="en-US" u="sng" dirty="0" smtClean="0">
                <a:solidFill>
                  <a:schemeClr val="accent2">
                    <a:lumMod val="50000"/>
                  </a:schemeClr>
                </a:solidFill>
              </a:rPr>
              <a:t> (1)</a:t>
            </a:r>
          </a:p>
        </p:txBody>
      </p:sp>
      <p:sp>
        <p:nvSpPr>
          <p:cNvPr id="92163" name="Content Placeholder 2"/>
          <p:cNvSpPr>
            <a:spLocks noGrp="1"/>
          </p:cNvSpPr>
          <p:nvPr>
            <p:ph idx="1"/>
          </p:nvPr>
        </p:nvSpPr>
        <p:spPr>
          <a:xfrm>
            <a:off x="457200" y="1600200"/>
            <a:ext cx="7620000" cy="4640263"/>
          </a:xfrm>
        </p:spPr>
        <p:txBody>
          <a:bodyPr/>
          <a:lstStyle/>
          <a:p>
            <a:pPr algn="just" eaLnBrk="1" hangingPunct="1"/>
            <a:r>
              <a:rPr lang="en-US" dirty="0" err="1" smtClean="0"/>
              <a:t>Didasarkan</a:t>
            </a:r>
            <a:r>
              <a:rPr lang="en-US" dirty="0" smtClean="0"/>
              <a:t> </a:t>
            </a:r>
            <a:r>
              <a:rPr lang="en-US" dirty="0" err="1" smtClean="0"/>
              <a:t>pada</a:t>
            </a:r>
            <a:r>
              <a:rPr lang="en-US" dirty="0" smtClean="0"/>
              <a:t> </a:t>
            </a:r>
            <a:r>
              <a:rPr lang="en-US" dirty="0" err="1" smtClean="0"/>
              <a:t>tautologi</a:t>
            </a:r>
            <a:r>
              <a:rPr lang="en-US" dirty="0" smtClean="0"/>
              <a:t> : </a:t>
            </a:r>
          </a:p>
          <a:p>
            <a:pPr algn="just" eaLnBrk="1" hangingPunct="1">
              <a:buFont typeface="Wingdings" pitchFamily="2" charset="2"/>
              <a:buNone/>
            </a:pPr>
            <a:r>
              <a:rPr lang="en-US" i="1" dirty="0" smtClean="0"/>
              <a:t>	(p </a:t>
            </a:r>
            <a:r>
              <a:rPr lang="en-US" i="1" dirty="0" smtClean="0">
                <a:sym typeface="Symbol" pitchFamily="18" charset="2"/>
              </a:rPr>
              <a:t></a:t>
            </a:r>
            <a:r>
              <a:rPr lang="en-US" i="1" dirty="0" smtClean="0"/>
              <a:t>  </a:t>
            </a:r>
            <a:r>
              <a:rPr lang="en-US" i="1" dirty="0" smtClean="0">
                <a:cs typeface="Courier New" pitchFamily="49" charset="0"/>
              </a:rPr>
              <a:t>(</a:t>
            </a:r>
            <a:r>
              <a:rPr lang="en-US" i="1" dirty="0" err="1" smtClean="0">
                <a:cs typeface="Courier New" pitchFamily="49" charset="0"/>
              </a:rPr>
              <a:t>p</a:t>
            </a:r>
            <a:r>
              <a:rPr lang="en-US" i="1" dirty="0" err="1" smtClean="0">
                <a:cs typeface="Courier New" pitchFamily="49" charset="0"/>
                <a:sym typeface="Wingdings" pitchFamily="2" charset="2"/>
              </a:rPr>
              <a:t>q</a:t>
            </a:r>
            <a:r>
              <a:rPr lang="en-US" i="1" dirty="0" smtClean="0">
                <a:cs typeface="Courier New" pitchFamily="49" charset="0"/>
                <a:sym typeface="Wingdings" pitchFamily="2" charset="2"/>
              </a:rPr>
              <a:t>))q)</a:t>
            </a:r>
            <a:endParaRPr lang="en-US" i="1" dirty="0" smtClean="0"/>
          </a:p>
          <a:p>
            <a:pPr eaLnBrk="1" hangingPunct="1"/>
            <a:r>
              <a:rPr lang="en-US" dirty="0" err="1" smtClean="0"/>
              <a:t>Kaidah</a:t>
            </a:r>
            <a:r>
              <a:rPr lang="en-US" dirty="0" smtClean="0"/>
              <a:t> :</a:t>
            </a:r>
          </a:p>
          <a:p>
            <a:pPr eaLnBrk="1" hangingPunct="1">
              <a:buFont typeface="Arial" charset="0"/>
              <a:buNone/>
            </a:pPr>
            <a:r>
              <a:rPr lang="en-US" dirty="0" smtClean="0"/>
              <a:t>	p </a:t>
            </a:r>
            <a:r>
              <a:rPr lang="en-US" dirty="0" smtClean="0">
                <a:sym typeface="Wingdings" pitchFamily="2" charset="2"/>
              </a:rPr>
              <a:t> q</a:t>
            </a:r>
          </a:p>
          <a:p>
            <a:pPr eaLnBrk="1" hangingPunct="1">
              <a:buFont typeface="Arial" charset="0"/>
              <a:buNone/>
            </a:pPr>
            <a:r>
              <a:rPr lang="en-US" dirty="0" smtClean="0">
                <a:sym typeface="Wingdings" pitchFamily="2" charset="2"/>
              </a:rPr>
              <a:t>    p</a:t>
            </a:r>
          </a:p>
          <a:p>
            <a:pPr eaLnBrk="1" hangingPunct="1">
              <a:buFont typeface="Arial" charset="0"/>
              <a:buNone/>
            </a:pPr>
            <a:r>
              <a:rPr lang="en-US" dirty="0" smtClean="0">
                <a:sym typeface="Wingdings" pitchFamily="2" charset="2"/>
              </a:rPr>
              <a:t>    </a:t>
            </a:r>
          </a:p>
          <a:p>
            <a:pPr eaLnBrk="1" hangingPunct="1"/>
            <a:r>
              <a:rPr lang="en-US" sz="2800" dirty="0" smtClean="0">
                <a:sym typeface="Wingdings" pitchFamily="2" charset="2"/>
              </a:rPr>
              <a:t>Modus </a:t>
            </a:r>
            <a:r>
              <a:rPr lang="en-US" sz="2800" dirty="0" err="1" smtClean="0">
                <a:sym typeface="Wingdings" pitchFamily="2" charset="2"/>
              </a:rPr>
              <a:t>ponen</a:t>
            </a:r>
            <a:r>
              <a:rPr lang="en-US" sz="2800" dirty="0" smtClean="0">
                <a:sym typeface="Wingdings" pitchFamily="2" charset="2"/>
              </a:rPr>
              <a:t> </a:t>
            </a:r>
            <a:r>
              <a:rPr lang="en-US" sz="2800" dirty="0" err="1" smtClean="0">
                <a:sym typeface="Wingdings" pitchFamily="2" charset="2"/>
              </a:rPr>
              <a:t>menyatakan</a:t>
            </a:r>
            <a:r>
              <a:rPr lang="en-US" sz="2800" dirty="0" smtClean="0">
                <a:sym typeface="Wingdings" pitchFamily="2" charset="2"/>
              </a:rPr>
              <a:t> </a:t>
            </a:r>
            <a:r>
              <a:rPr lang="en-US" sz="2800" dirty="0" err="1" smtClean="0">
                <a:sym typeface="Wingdings" pitchFamily="2" charset="2"/>
              </a:rPr>
              <a:t>bahwa</a:t>
            </a:r>
            <a:r>
              <a:rPr lang="en-US" sz="2800" dirty="0" smtClean="0">
                <a:sym typeface="Wingdings" pitchFamily="2" charset="2"/>
              </a:rPr>
              <a:t> </a:t>
            </a:r>
            <a:r>
              <a:rPr lang="en-US" sz="2800" dirty="0" err="1" smtClean="0">
                <a:sym typeface="Wingdings" pitchFamily="2" charset="2"/>
              </a:rPr>
              <a:t>jika</a:t>
            </a:r>
            <a:r>
              <a:rPr lang="en-US" sz="2800" dirty="0" smtClean="0">
                <a:sym typeface="Wingdings" pitchFamily="2" charset="2"/>
              </a:rPr>
              <a:t> </a:t>
            </a:r>
            <a:r>
              <a:rPr lang="en-US" sz="2800" dirty="0" err="1" smtClean="0">
                <a:sym typeface="Wingdings" pitchFamily="2" charset="2"/>
              </a:rPr>
              <a:t>hipotesis</a:t>
            </a:r>
            <a:r>
              <a:rPr lang="en-US" sz="2800" dirty="0" smtClean="0">
                <a:sym typeface="Wingdings" pitchFamily="2" charset="2"/>
              </a:rPr>
              <a:t> p </a:t>
            </a:r>
            <a:r>
              <a:rPr lang="en-US" sz="2800" dirty="0" err="1" smtClean="0">
                <a:sym typeface="Wingdings" pitchFamily="2" charset="2"/>
              </a:rPr>
              <a:t>dan</a:t>
            </a:r>
            <a:r>
              <a:rPr lang="en-US" sz="2800" dirty="0" smtClean="0">
                <a:sym typeface="Wingdings" pitchFamily="2" charset="2"/>
              </a:rPr>
              <a:t>  </a:t>
            </a:r>
            <a:r>
              <a:rPr lang="en-US" sz="2800" dirty="0" err="1" smtClean="0">
                <a:sym typeface="Wingdings" pitchFamily="2" charset="2"/>
              </a:rPr>
              <a:t>implikasi</a:t>
            </a:r>
            <a:r>
              <a:rPr lang="en-US" sz="2800" dirty="0" smtClean="0">
                <a:sym typeface="Wingdings" pitchFamily="2" charset="2"/>
              </a:rPr>
              <a:t> p q </a:t>
            </a:r>
            <a:r>
              <a:rPr lang="en-US" sz="2800" dirty="0" err="1" smtClean="0">
                <a:sym typeface="Wingdings" pitchFamily="2" charset="2"/>
              </a:rPr>
              <a:t>benar</a:t>
            </a:r>
            <a:r>
              <a:rPr lang="en-US" sz="2800" dirty="0" smtClean="0">
                <a:sym typeface="Wingdings" pitchFamily="2" charset="2"/>
              </a:rPr>
              <a:t> </a:t>
            </a:r>
            <a:r>
              <a:rPr lang="en-US" sz="2800" dirty="0" err="1" smtClean="0">
                <a:sym typeface="Wingdings" pitchFamily="2" charset="2"/>
              </a:rPr>
              <a:t>maka</a:t>
            </a:r>
            <a:r>
              <a:rPr lang="en-US" sz="2800" dirty="0" smtClean="0">
                <a:sym typeface="Wingdings" pitchFamily="2" charset="2"/>
              </a:rPr>
              <a:t> </a:t>
            </a:r>
            <a:r>
              <a:rPr lang="en-US" sz="2800" dirty="0" err="1" smtClean="0">
                <a:sym typeface="Wingdings" pitchFamily="2" charset="2"/>
              </a:rPr>
              <a:t>konklusi</a:t>
            </a:r>
            <a:r>
              <a:rPr lang="en-US" sz="2800" dirty="0" smtClean="0">
                <a:sym typeface="Wingdings" pitchFamily="2" charset="2"/>
              </a:rPr>
              <a:t> q </a:t>
            </a:r>
            <a:r>
              <a:rPr lang="en-US" sz="2800" dirty="0" err="1" smtClean="0">
                <a:sym typeface="Wingdings" pitchFamily="2" charset="2"/>
              </a:rPr>
              <a:t>benar</a:t>
            </a:r>
            <a:endParaRPr lang="en-US" sz="2800" dirty="0" smtClean="0">
              <a:sym typeface="Wingdings" pitchFamily="2" charset="2"/>
            </a:endParaRPr>
          </a:p>
          <a:p>
            <a:pPr eaLnBrk="1" hangingPunct="1">
              <a:buFont typeface="Arial" charset="0"/>
              <a:buNone/>
            </a:pPr>
            <a:endParaRPr lang="en-US" dirty="0" smtClean="0">
              <a:sym typeface="Wingdings" pitchFamily="2" charset="2"/>
            </a:endParaRPr>
          </a:p>
          <a:p>
            <a:pPr eaLnBrk="1" hangingPunct="1">
              <a:buFont typeface="Arial" charset="0"/>
              <a:buNone/>
            </a:pPr>
            <a:endParaRPr lang="en-US" dirty="0" smtClean="0"/>
          </a:p>
        </p:txBody>
      </p:sp>
      <p:sp>
        <p:nvSpPr>
          <p:cNvPr id="2" name="Date Placeholder 1"/>
          <p:cNvSpPr>
            <a:spLocks noGrp="1"/>
          </p:cNvSpPr>
          <p:nvPr>
            <p:ph type="dt" sz="half" idx="10"/>
          </p:nvPr>
        </p:nvSpPr>
        <p:spPr/>
        <p:txBody>
          <a:bodyPr/>
          <a:lstStyle/>
          <a:p>
            <a:fld id="{58C3D4AE-1AE2-4797-9258-01F7D7014EA9}" type="datetime1">
              <a:rPr lang="en-US" smtClean="0"/>
              <a:t>3/1/2012</a:t>
            </a:fld>
            <a:endParaRPr lang="en-US"/>
          </a:p>
        </p:txBody>
      </p:sp>
      <p:sp>
        <p:nvSpPr>
          <p:cNvPr id="3" name="Footer Placeholder 2"/>
          <p:cNvSpPr>
            <a:spLocks noGrp="1"/>
          </p:cNvSpPr>
          <p:nvPr>
            <p:ph type="ftr" sz="quarter" idx="11"/>
          </p:nvPr>
        </p:nvSpPr>
        <p:spPr/>
        <p:txBody>
          <a:bodyPr/>
          <a:lstStyle/>
          <a:p>
            <a:r>
              <a:rPr lang="en-US" smtClean="0"/>
              <a:t>RINALDI MUNIR, Matematika Diskrit</a:t>
            </a:r>
            <a:endParaRPr lang="en-US"/>
          </a:p>
        </p:txBody>
      </p:sp>
      <p:sp>
        <p:nvSpPr>
          <p:cNvPr id="92164"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1519F535-5917-4933-9984-8831D4978EB7}" type="slidenum">
              <a:rPr lang="en-US" smtClean="0"/>
              <a:pPr/>
              <a:t>30</a:t>
            </a:fld>
            <a:endParaRPr lang="en-US" smtClean="0"/>
          </a:p>
        </p:txBody>
      </p:sp>
      <p:cxnSp>
        <p:nvCxnSpPr>
          <p:cNvPr id="8" name="Straight Connector 7"/>
          <p:cNvCxnSpPr/>
          <p:nvPr/>
        </p:nvCxnSpPr>
        <p:spPr>
          <a:xfrm>
            <a:off x="829582" y="3900488"/>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166"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2167"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21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2169"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21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2172"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mc:AlternateContent xmlns:mc="http://schemas.openxmlformats.org/markup-compatibility/2006" xmlns:a14="http://schemas.microsoft.com/office/drawing/2010/main">
        <mc:Choice Requires="a14">
          <p:sp>
            <p:nvSpPr>
              <p:cNvPr id="4" name="TextBox 3"/>
              <p:cNvSpPr txBox="1"/>
              <p:nvPr/>
            </p:nvSpPr>
            <p:spPr>
              <a:xfrm>
                <a:off x="812653" y="4038600"/>
                <a:ext cx="863747"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a:ea typeface="Cambria Math"/>
                        </a:rPr>
                        <m:t>∴</m:t>
                      </m:r>
                      <m:r>
                        <a:rPr lang="en-US" sz="2400" b="0" i="1" smtClean="0">
                          <a:latin typeface="Cambria Math"/>
                          <a:ea typeface="Cambria Math"/>
                        </a:rPr>
                        <m:t>𝑞</m:t>
                      </m:r>
                    </m:oMath>
                  </m:oMathPara>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812653" y="4038600"/>
                <a:ext cx="863747" cy="461665"/>
              </a:xfrm>
              <a:prstGeom prst="rect">
                <a:avLst/>
              </a:prstGeom>
              <a:blipFill rotWithShape="1">
                <a:blip r:embed="rId2"/>
                <a:stretch>
                  <a:fillRect t="-10667" r="-5634" b="-29333"/>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u="sng" dirty="0" smtClean="0">
                <a:solidFill>
                  <a:schemeClr val="accent2">
                    <a:lumMod val="50000"/>
                  </a:schemeClr>
                </a:solidFill>
              </a:rPr>
              <a:t>Modus </a:t>
            </a:r>
            <a:r>
              <a:rPr lang="en-US" u="sng" dirty="0" err="1" smtClean="0">
                <a:solidFill>
                  <a:schemeClr val="accent2">
                    <a:lumMod val="50000"/>
                  </a:schemeClr>
                </a:solidFill>
              </a:rPr>
              <a:t>Ponen</a:t>
            </a:r>
            <a:r>
              <a:rPr lang="en-US" u="sng" dirty="0" smtClean="0">
                <a:solidFill>
                  <a:schemeClr val="accent2">
                    <a:lumMod val="50000"/>
                  </a:schemeClr>
                </a:solidFill>
              </a:rPr>
              <a:t> (2)</a:t>
            </a:r>
            <a:endParaRPr lang="en-US" u="sng" dirty="0">
              <a:solidFill>
                <a:schemeClr val="accent2">
                  <a:lumMod val="50000"/>
                </a:schemeClr>
              </a:solidFill>
            </a:endParaRPr>
          </a:p>
        </p:txBody>
      </p:sp>
      <p:sp>
        <p:nvSpPr>
          <p:cNvPr id="93187" name="Content Placeholder 2"/>
          <p:cNvSpPr>
            <a:spLocks noGrp="1"/>
          </p:cNvSpPr>
          <p:nvPr>
            <p:ph idx="1"/>
          </p:nvPr>
        </p:nvSpPr>
        <p:spPr/>
        <p:txBody>
          <a:bodyPr/>
          <a:lstStyle/>
          <a:p>
            <a:pPr eaLnBrk="1" hangingPunct="1"/>
            <a:r>
              <a:rPr lang="en-US" dirty="0" err="1" smtClean="0"/>
              <a:t>Misalkan</a:t>
            </a:r>
            <a:r>
              <a:rPr lang="en-US" dirty="0" smtClean="0"/>
              <a:t> </a:t>
            </a:r>
            <a:r>
              <a:rPr lang="en-US" dirty="0" err="1" smtClean="0"/>
              <a:t>implikasi</a:t>
            </a:r>
            <a:r>
              <a:rPr lang="en-US" dirty="0" smtClean="0"/>
              <a:t> “</a:t>
            </a:r>
            <a:r>
              <a:rPr lang="en-US" dirty="0" err="1" smtClean="0"/>
              <a:t>jika</a:t>
            </a:r>
            <a:r>
              <a:rPr lang="en-US" dirty="0" smtClean="0"/>
              <a:t> 25 </a:t>
            </a:r>
            <a:r>
              <a:rPr lang="en-US" dirty="0" err="1" smtClean="0"/>
              <a:t>habis</a:t>
            </a:r>
            <a:r>
              <a:rPr lang="en-US" dirty="0" smtClean="0"/>
              <a:t> </a:t>
            </a:r>
            <a:r>
              <a:rPr lang="en-US" dirty="0" err="1" smtClean="0"/>
              <a:t>dibagi</a:t>
            </a:r>
            <a:r>
              <a:rPr lang="en-US" dirty="0" smtClean="0"/>
              <a:t> 5, </a:t>
            </a:r>
            <a:r>
              <a:rPr lang="en-US" dirty="0" err="1" smtClean="0"/>
              <a:t>maka</a:t>
            </a:r>
            <a:r>
              <a:rPr lang="en-US" dirty="0" smtClean="0"/>
              <a:t> 25 </a:t>
            </a:r>
            <a:r>
              <a:rPr lang="en-US" dirty="0" err="1" smtClean="0"/>
              <a:t>bilangan</a:t>
            </a:r>
            <a:r>
              <a:rPr lang="en-US" dirty="0" smtClean="0"/>
              <a:t> </a:t>
            </a:r>
            <a:r>
              <a:rPr lang="en-US" dirty="0" err="1" smtClean="0"/>
              <a:t>ganjil</a:t>
            </a:r>
            <a:r>
              <a:rPr lang="en-US" dirty="0" smtClean="0"/>
              <a:t>” </a:t>
            </a:r>
            <a:r>
              <a:rPr lang="en-US" dirty="0" err="1" smtClean="0"/>
              <a:t>dan</a:t>
            </a:r>
            <a:r>
              <a:rPr lang="en-US" dirty="0" smtClean="0"/>
              <a:t> </a:t>
            </a:r>
            <a:r>
              <a:rPr lang="en-US" dirty="0" err="1" smtClean="0"/>
              <a:t>hipotesis</a:t>
            </a:r>
            <a:r>
              <a:rPr lang="en-US" dirty="0" smtClean="0"/>
              <a:t> “25 </a:t>
            </a:r>
            <a:r>
              <a:rPr lang="en-US" dirty="0" err="1" smtClean="0"/>
              <a:t>habis</a:t>
            </a:r>
            <a:r>
              <a:rPr lang="en-US" dirty="0" smtClean="0"/>
              <a:t> </a:t>
            </a:r>
            <a:r>
              <a:rPr lang="en-US" dirty="0" err="1" smtClean="0"/>
              <a:t>dibagi</a:t>
            </a:r>
            <a:r>
              <a:rPr lang="en-US" dirty="0" smtClean="0"/>
              <a:t> 5” </a:t>
            </a:r>
            <a:r>
              <a:rPr lang="en-US" dirty="0" err="1" smtClean="0"/>
              <a:t>keduanya</a:t>
            </a:r>
            <a:r>
              <a:rPr lang="en-US" dirty="0" smtClean="0"/>
              <a:t> </a:t>
            </a:r>
            <a:r>
              <a:rPr lang="en-US" dirty="0" err="1" smtClean="0"/>
              <a:t>benar</a:t>
            </a:r>
            <a:r>
              <a:rPr lang="en-US" dirty="0" smtClean="0"/>
              <a:t> </a:t>
            </a:r>
            <a:r>
              <a:rPr lang="en-US" dirty="0" err="1" smtClean="0"/>
              <a:t>maka</a:t>
            </a:r>
            <a:r>
              <a:rPr lang="en-US" dirty="0" smtClean="0"/>
              <a:t> </a:t>
            </a:r>
            <a:r>
              <a:rPr lang="en-US" dirty="0" err="1" smtClean="0"/>
              <a:t>menurut</a:t>
            </a:r>
            <a:r>
              <a:rPr lang="en-US" dirty="0" smtClean="0"/>
              <a:t> modus </a:t>
            </a:r>
            <a:r>
              <a:rPr lang="en-US" dirty="0" err="1" smtClean="0"/>
              <a:t>ponen</a:t>
            </a:r>
            <a:r>
              <a:rPr lang="en-US" dirty="0" smtClean="0"/>
              <a:t> :</a:t>
            </a:r>
          </a:p>
          <a:p>
            <a:pPr eaLnBrk="1" hangingPunct="1">
              <a:buFont typeface="Wingdings" pitchFamily="2" charset="2"/>
              <a:buNone/>
            </a:pPr>
            <a:r>
              <a:rPr lang="en-US" dirty="0" smtClean="0"/>
              <a:t>	“</a:t>
            </a:r>
            <a:r>
              <a:rPr lang="en-US" dirty="0" err="1" smtClean="0"/>
              <a:t>jika</a:t>
            </a:r>
            <a:r>
              <a:rPr lang="en-US" dirty="0" smtClean="0"/>
              <a:t> 25 </a:t>
            </a:r>
            <a:r>
              <a:rPr lang="en-US" dirty="0" err="1" smtClean="0"/>
              <a:t>habis</a:t>
            </a:r>
            <a:r>
              <a:rPr lang="en-US" dirty="0" smtClean="0"/>
              <a:t> </a:t>
            </a:r>
            <a:r>
              <a:rPr lang="en-US" dirty="0" err="1" smtClean="0"/>
              <a:t>dibagi</a:t>
            </a:r>
            <a:r>
              <a:rPr lang="en-US" dirty="0" smtClean="0"/>
              <a:t> 5, </a:t>
            </a:r>
            <a:r>
              <a:rPr lang="en-US" dirty="0" err="1" smtClean="0"/>
              <a:t>maka</a:t>
            </a:r>
            <a:r>
              <a:rPr lang="en-US" dirty="0" smtClean="0"/>
              <a:t> 25 </a:t>
            </a:r>
            <a:r>
              <a:rPr lang="en-US" dirty="0" err="1" smtClean="0"/>
              <a:t>bilangan</a:t>
            </a:r>
            <a:r>
              <a:rPr lang="en-US" dirty="0" smtClean="0"/>
              <a:t> </a:t>
            </a:r>
            <a:r>
              <a:rPr lang="en-US" dirty="0" err="1" smtClean="0"/>
              <a:t>ganjil</a:t>
            </a:r>
            <a:r>
              <a:rPr lang="en-US" dirty="0" smtClean="0"/>
              <a:t> </a:t>
            </a:r>
            <a:r>
              <a:rPr lang="en-US" dirty="0" err="1" smtClean="0"/>
              <a:t>dan</a:t>
            </a:r>
            <a:r>
              <a:rPr lang="en-US" dirty="0" smtClean="0"/>
              <a:t> </a:t>
            </a:r>
            <a:r>
              <a:rPr lang="en-US" dirty="0" err="1" smtClean="0"/>
              <a:t>hipotesis</a:t>
            </a:r>
            <a:r>
              <a:rPr lang="en-US" dirty="0" smtClean="0"/>
              <a:t> 25 </a:t>
            </a:r>
            <a:r>
              <a:rPr lang="en-US" dirty="0" err="1" smtClean="0"/>
              <a:t>habis</a:t>
            </a:r>
            <a:r>
              <a:rPr lang="en-US" dirty="0" smtClean="0"/>
              <a:t> </a:t>
            </a:r>
            <a:r>
              <a:rPr lang="en-US" dirty="0" err="1" smtClean="0"/>
              <a:t>dibagi</a:t>
            </a:r>
            <a:r>
              <a:rPr lang="en-US" dirty="0" smtClean="0"/>
              <a:t> 5. </a:t>
            </a:r>
            <a:r>
              <a:rPr lang="en-US" dirty="0" err="1" smtClean="0"/>
              <a:t>Oleh</a:t>
            </a:r>
            <a:r>
              <a:rPr lang="en-US" dirty="0" smtClean="0"/>
              <a:t> </a:t>
            </a:r>
            <a:r>
              <a:rPr lang="en-US" dirty="0" err="1" smtClean="0"/>
              <a:t>karena</a:t>
            </a:r>
            <a:r>
              <a:rPr lang="en-US" dirty="0" smtClean="0"/>
              <a:t> </a:t>
            </a:r>
            <a:r>
              <a:rPr lang="en-US" dirty="0" err="1" smtClean="0"/>
              <a:t>itu</a:t>
            </a:r>
            <a:r>
              <a:rPr lang="en-US" dirty="0" smtClean="0"/>
              <a:t> 25 </a:t>
            </a:r>
            <a:r>
              <a:rPr lang="en-US" dirty="0" err="1" smtClean="0"/>
              <a:t>adalah</a:t>
            </a:r>
            <a:r>
              <a:rPr lang="en-US" dirty="0" smtClean="0"/>
              <a:t> </a:t>
            </a:r>
            <a:r>
              <a:rPr lang="en-US" dirty="0" err="1" smtClean="0"/>
              <a:t>bilangan</a:t>
            </a:r>
            <a:r>
              <a:rPr lang="en-US" dirty="0" smtClean="0"/>
              <a:t> </a:t>
            </a:r>
            <a:r>
              <a:rPr lang="en-US" dirty="0" err="1" smtClean="0"/>
              <a:t>ganjil</a:t>
            </a:r>
            <a:r>
              <a:rPr lang="en-US" dirty="0" smtClean="0"/>
              <a:t>”</a:t>
            </a:r>
          </a:p>
          <a:p>
            <a:pPr algn="just" eaLnBrk="1" hangingPunct="1">
              <a:buFont typeface="Wingdings" pitchFamily="2" charset="2"/>
              <a:buNone/>
            </a:pPr>
            <a:r>
              <a:rPr lang="en-US" dirty="0" smtClean="0"/>
              <a:t>	</a:t>
            </a:r>
            <a:r>
              <a:rPr lang="en-US" dirty="0" err="1" smtClean="0"/>
              <a:t>adalah</a:t>
            </a:r>
            <a:r>
              <a:rPr lang="en-US" dirty="0" smtClean="0"/>
              <a:t> </a:t>
            </a:r>
            <a:r>
              <a:rPr lang="en-US" dirty="0" err="1" smtClean="0"/>
              <a:t>benar</a:t>
            </a:r>
            <a:r>
              <a:rPr lang="en-US" dirty="0" smtClean="0"/>
              <a:t>. </a:t>
            </a:r>
          </a:p>
          <a:p>
            <a:pPr eaLnBrk="1" hangingPunct="1">
              <a:buFont typeface="Wingdings" pitchFamily="2" charset="2"/>
              <a:buNone/>
            </a:pPr>
            <a:endParaRPr lang="en-US" dirty="0" smtClean="0"/>
          </a:p>
        </p:txBody>
      </p:sp>
      <p:sp>
        <p:nvSpPr>
          <p:cNvPr id="3" name="Date Placeholder 2"/>
          <p:cNvSpPr>
            <a:spLocks noGrp="1"/>
          </p:cNvSpPr>
          <p:nvPr>
            <p:ph type="dt" sz="half" idx="10"/>
          </p:nvPr>
        </p:nvSpPr>
        <p:spPr/>
        <p:txBody>
          <a:bodyPr/>
          <a:lstStyle/>
          <a:p>
            <a:fld id="{B42E77DC-DB17-4A5A-B812-EC8318F8A2FF}" type="datetime1">
              <a:rPr lang="en-US" smtClean="0"/>
              <a:t>3/1/2012</a:t>
            </a:fld>
            <a:endParaRPr lang="en-US"/>
          </a:p>
        </p:txBody>
      </p:sp>
      <p:sp>
        <p:nvSpPr>
          <p:cNvPr id="4" name="Footer Placeholder 3"/>
          <p:cNvSpPr>
            <a:spLocks noGrp="1"/>
          </p:cNvSpPr>
          <p:nvPr>
            <p:ph type="ftr" sz="quarter" idx="11"/>
          </p:nvPr>
        </p:nvSpPr>
        <p:spPr/>
        <p:txBody>
          <a:bodyPr/>
          <a:lstStyle/>
          <a:p>
            <a:r>
              <a:rPr lang="en-US" smtClean="0"/>
              <a:t>RINALDI MUNIR, Matematika Diskrit</a:t>
            </a:r>
            <a:endParaRPr lang="en-US"/>
          </a:p>
        </p:txBody>
      </p:sp>
      <p:sp>
        <p:nvSpPr>
          <p:cNvPr id="93188"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9AB36DA0-A2A6-4FD3-878B-F75B2E4CC3BB}" type="slidenum">
              <a:rPr lang="en-US" smtClean="0"/>
              <a:pPr/>
              <a:t>31</a:t>
            </a:fld>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u="sng" dirty="0" smtClean="0">
                <a:solidFill>
                  <a:schemeClr val="accent2">
                    <a:lumMod val="50000"/>
                  </a:schemeClr>
                </a:solidFill>
              </a:rPr>
              <a:t>Modus </a:t>
            </a:r>
            <a:r>
              <a:rPr lang="en-US" u="sng" dirty="0" err="1" smtClean="0">
                <a:solidFill>
                  <a:schemeClr val="accent2">
                    <a:lumMod val="50000"/>
                  </a:schemeClr>
                </a:solidFill>
              </a:rPr>
              <a:t>Tollen</a:t>
            </a:r>
            <a:r>
              <a:rPr lang="en-US" u="sng" dirty="0" smtClean="0">
                <a:solidFill>
                  <a:schemeClr val="accent2">
                    <a:lumMod val="50000"/>
                  </a:schemeClr>
                </a:solidFill>
              </a:rPr>
              <a:t> (1)</a:t>
            </a:r>
          </a:p>
        </p:txBody>
      </p:sp>
      <p:sp>
        <p:nvSpPr>
          <p:cNvPr id="94211" name="Content Placeholder 2"/>
          <p:cNvSpPr>
            <a:spLocks noGrp="1"/>
          </p:cNvSpPr>
          <p:nvPr>
            <p:ph idx="1"/>
          </p:nvPr>
        </p:nvSpPr>
        <p:spPr>
          <a:xfrm>
            <a:off x="457200" y="1600200"/>
            <a:ext cx="8229600" cy="4640263"/>
          </a:xfrm>
        </p:spPr>
        <p:txBody>
          <a:bodyPr/>
          <a:lstStyle/>
          <a:p>
            <a:pPr algn="just" eaLnBrk="1" hangingPunct="1"/>
            <a:r>
              <a:rPr lang="en-US" dirty="0" err="1" smtClean="0"/>
              <a:t>Didasarkan</a:t>
            </a:r>
            <a:r>
              <a:rPr lang="en-US" dirty="0" smtClean="0"/>
              <a:t> </a:t>
            </a:r>
            <a:r>
              <a:rPr lang="en-US" dirty="0" err="1" smtClean="0"/>
              <a:t>pada</a:t>
            </a:r>
            <a:r>
              <a:rPr lang="en-US" dirty="0" smtClean="0"/>
              <a:t> </a:t>
            </a:r>
            <a:r>
              <a:rPr lang="en-US" dirty="0" err="1" smtClean="0"/>
              <a:t>tautologi</a:t>
            </a:r>
            <a:r>
              <a:rPr lang="en-US" dirty="0" smtClean="0"/>
              <a:t> : </a:t>
            </a:r>
          </a:p>
          <a:p>
            <a:pPr algn="just" eaLnBrk="1" hangingPunct="1">
              <a:buFont typeface="Wingdings" pitchFamily="2" charset="2"/>
              <a:buNone/>
            </a:pPr>
            <a:r>
              <a:rPr lang="en-US" i="1" dirty="0" smtClean="0"/>
              <a:t>	(~q </a:t>
            </a:r>
            <a:r>
              <a:rPr lang="en-US" i="1" dirty="0" smtClean="0">
                <a:sym typeface="Symbol" pitchFamily="18" charset="2"/>
              </a:rPr>
              <a:t></a:t>
            </a:r>
            <a:r>
              <a:rPr lang="en-US" i="1" dirty="0" smtClean="0"/>
              <a:t>  </a:t>
            </a:r>
            <a:r>
              <a:rPr lang="en-US" i="1" dirty="0" smtClean="0">
                <a:cs typeface="Courier New" pitchFamily="49" charset="0"/>
              </a:rPr>
              <a:t>(</a:t>
            </a:r>
            <a:r>
              <a:rPr lang="en-US" i="1" dirty="0" err="1" smtClean="0">
                <a:cs typeface="Courier New" pitchFamily="49" charset="0"/>
              </a:rPr>
              <a:t>p</a:t>
            </a:r>
            <a:r>
              <a:rPr lang="en-US" i="1" dirty="0" err="1" smtClean="0">
                <a:cs typeface="Courier New" pitchFamily="49" charset="0"/>
                <a:sym typeface="Wingdings" pitchFamily="2" charset="2"/>
              </a:rPr>
              <a:t>q</a:t>
            </a:r>
            <a:r>
              <a:rPr lang="en-US" i="1" dirty="0" smtClean="0">
                <a:cs typeface="Courier New" pitchFamily="49" charset="0"/>
                <a:sym typeface="Wingdings" pitchFamily="2" charset="2"/>
              </a:rPr>
              <a:t>)) ~p)</a:t>
            </a:r>
            <a:endParaRPr lang="en-US" i="1" dirty="0" smtClean="0"/>
          </a:p>
          <a:p>
            <a:pPr eaLnBrk="1" hangingPunct="1"/>
            <a:r>
              <a:rPr lang="en-US" dirty="0" err="1" smtClean="0"/>
              <a:t>Kaidah</a:t>
            </a:r>
            <a:r>
              <a:rPr lang="en-US" dirty="0" smtClean="0"/>
              <a:t> :</a:t>
            </a:r>
          </a:p>
          <a:p>
            <a:pPr eaLnBrk="1" hangingPunct="1">
              <a:buFont typeface="Arial" charset="0"/>
              <a:buNone/>
            </a:pPr>
            <a:r>
              <a:rPr lang="en-US" dirty="0" smtClean="0"/>
              <a:t>	p </a:t>
            </a:r>
            <a:r>
              <a:rPr lang="en-US" dirty="0" smtClean="0">
                <a:sym typeface="Wingdings" pitchFamily="2" charset="2"/>
              </a:rPr>
              <a:t> q</a:t>
            </a:r>
          </a:p>
          <a:p>
            <a:pPr eaLnBrk="1" hangingPunct="1">
              <a:buFont typeface="Arial" charset="0"/>
              <a:buNone/>
            </a:pPr>
            <a:r>
              <a:rPr lang="en-US" dirty="0" smtClean="0">
                <a:sym typeface="Wingdings" pitchFamily="2" charset="2"/>
              </a:rPr>
              <a:t>    ~q</a:t>
            </a:r>
          </a:p>
          <a:p>
            <a:pPr eaLnBrk="1" hangingPunct="1">
              <a:buFont typeface="Arial" charset="0"/>
              <a:buNone/>
            </a:pPr>
            <a:r>
              <a:rPr lang="en-US" dirty="0" smtClean="0">
                <a:sym typeface="Wingdings" pitchFamily="2" charset="2"/>
              </a:rPr>
              <a:t>    </a:t>
            </a:r>
          </a:p>
          <a:p>
            <a:pPr eaLnBrk="1" hangingPunct="1">
              <a:buFont typeface="Arial" charset="0"/>
              <a:buNone/>
            </a:pPr>
            <a:endParaRPr lang="en-US" dirty="0" smtClean="0">
              <a:sym typeface="Wingdings" pitchFamily="2" charset="2"/>
            </a:endParaRPr>
          </a:p>
          <a:p>
            <a:pPr eaLnBrk="1" hangingPunct="1">
              <a:buFont typeface="Arial" charset="0"/>
              <a:buNone/>
            </a:pPr>
            <a:endParaRPr lang="en-US" dirty="0" smtClean="0"/>
          </a:p>
        </p:txBody>
      </p:sp>
      <p:sp>
        <p:nvSpPr>
          <p:cNvPr id="2" name="Date Placeholder 1"/>
          <p:cNvSpPr>
            <a:spLocks noGrp="1"/>
          </p:cNvSpPr>
          <p:nvPr>
            <p:ph type="dt" sz="half" idx="10"/>
          </p:nvPr>
        </p:nvSpPr>
        <p:spPr/>
        <p:txBody>
          <a:bodyPr/>
          <a:lstStyle/>
          <a:p>
            <a:fld id="{C7D223F1-DA17-4233-99E2-A442EDD2A6C3}" type="datetime1">
              <a:rPr lang="en-US" smtClean="0"/>
              <a:t>3/1/2012</a:t>
            </a:fld>
            <a:endParaRPr lang="en-US"/>
          </a:p>
        </p:txBody>
      </p:sp>
      <p:sp>
        <p:nvSpPr>
          <p:cNvPr id="3" name="Footer Placeholder 2"/>
          <p:cNvSpPr>
            <a:spLocks noGrp="1"/>
          </p:cNvSpPr>
          <p:nvPr>
            <p:ph type="ftr" sz="quarter" idx="11"/>
          </p:nvPr>
        </p:nvSpPr>
        <p:spPr/>
        <p:txBody>
          <a:bodyPr/>
          <a:lstStyle/>
          <a:p>
            <a:r>
              <a:rPr lang="en-US" smtClean="0"/>
              <a:t>RINALDI MUNIR, Matematika Diskrit</a:t>
            </a:r>
            <a:endParaRPr lang="en-US"/>
          </a:p>
        </p:txBody>
      </p:sp>
      <p:sp>
        <p:nvSpPr>
          <p:cNvPr id="94212"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82A43C35-3F33-4452-8D98-7964730135E8}" type="slidenum">
              <a:rPr lang="en-US" smtClean="0"/>
              <a:pPr/>
              <a:t>32</a:t>
            </a:fld>
            <a:endParaRPr lang="en-US" smtClean="0"/>
          </a:p>
        </p:txBody>
      </p:sp>
      <p:cxnSp>
        <p:nvCxnSpPr>
          <p:cNvPr id="8" name="Straight Connector 7"/>
          <p:cNvCxnSpPr/>
          <p:nvPr/>
        </p:nvCxnSpPr>
        <p:spPr>
          <a:xfrm>
            <a:off x="847725" y="445135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4214"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4215"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4216"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4217"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4218"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4219"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422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942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68363" y="4410075"/>
            <a:ext cx="819150" cy="552450"/>
          </a:xfrm>
          <a:prstGeom prst="rect">
            <a:avLst/>
          </a:prstGeom>
          <a:noFill/>
          <a:ln w="9525">
            <a:noFill/>
            <a:miter lim="800000"/>
            <a:headEnd/>
            <a:tailEnd/>
          </a:ln>
        </p:spPr>
      </p:pic>
      <p:sp>
        <p:nvSpPr>
          <p:cNvPr id="94222"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u="sng" dirty="0" smtClean="0">
                <a:solidFill>
                  <a:schemeClr val="accent2">
                    <a:lumMod val="50000"/>
                  </a:schemeClr>
                </a:solidFill>
              </a:rPr>
              <a:t>Modus </a:t>
            </a:r>
            <a:r>
              <a:rPr lang="en-US" u="sng" dirty="0" err="1" smtClean="0">
                <a:solidFill>
                  <a:schemeClr val="accent2">
                    <a:lumMod val="50000"/>
                  </a:schemeClr>
                </a:solidFill>
              </a:rPr>
              <a:t>Tollen</a:t>
            </a:r>
            <a:r>
              <a:rPr lang="en-US" u="sng" dirty="0" smtClean="0">
                <a:solidFill>
                  <a:schemeClr val="accent2">
                    <a:lumMod val="50000"/>
                  </a:schemeClr>
                </a:solidFill>
              </a:rPr>
              <a:t> (2)</a:t>
            </a:r>
            <a:endParaRPr lang="en-US" u="sng" dirty="0">
              <a:solidFill>
                <a:schemeClr val="accent2">
                  <a:lumMod val="50000"/>
                </a:schemeClr>
              </a:solidFill>
            </a:endParaRPr>
          </a:p>
        </p:txBody>
      </p:sp>
      <p:sp>
        <p:nvSpPr>
          <p:cNvPr id="95235" name="Content Placeholder 2"/>
          <p:cNvSpPr>
            <a:spLocks noGrp="1"/>
          </p:cNvSpPr>
          <p:nvPr>
            <p:ph idx="1"/>
          </p:nvPr>
        </p:nvSpPr>
        <p:spPr/>
        <p:txBody>
          <a:bodyPr/>
          <a:lstStyle/>
          <a:p>
            <a:pPr eaLnBrk="1" hangingPunct="1"/>
            <a:r>
              <a:rPr lang="en-US" smtClean="0"/>
              <a:t>Misalkan implikasi “jika n bilangan genap, maka 2n bernilai genap” dan hipotesis “2n bernilai genap” keduanya benar. Maka menurut modus tollen :</a:t>
            </a:r>
          </a:p>
          <a:p>
            <a:pPr eaLnBrk="1" hangingPunct="1">
              <a:buFont typeface="Wingdings" pitchFamily="2" charset="2"/>
              <a:buNone/>
            </a:pPr>
            <a:r>
              <a:rPr lang="en-US" smtClean="0"/>
              <a:t>	“jika n bilangan genap, maka 2n bernilai genap dan 2n bernilai ganjil. Oleh karena itu n bukan bilangan genap”</a:t>
            </a:r>
          </a:p>
          <a:p>
            <a:pPr eaLnBrk="1" hangingPunct="1">
              <a:buFont typeface="Wingdings" pitchFamily="2" charset="2"/>
              <a:buNone/>
            </a:pPr>
            <a:r>
              <a:rPr lang="en-US" smtClean="0"/>
              <a:t>	adalah benar.</a:t>
            </a:r>
          </a:p>
        </p:txBody>
      </p:sp>
      <p:sp>
        <p:nvSpPr>
          <p:cNvPr id="3" name="Date Placeholder 2"/>
          <p:cNvSpPr>
            <a:spLocks noGrp="1"/>
          </p:cNvSpPr>
          <p:nvPr>
            <p:ph type="dt" sz="half" idx="10"/>
          </p:nvPr>
        </p:nvSpPr>
        <p:spPr/>
        <p:txBody>
          <a:bodyPr/>
          <a:lstStyle/>
          <a:p>
            <a:fld id="{53334DA0-F69F-471E-A4E1-EE6685C62D20}" type="datetime1">
              <a:rPr lang="en-US" smtClean="0"/>
              <a:t>3/1/2012</a:t>
            </a:fld>
            <a:endParaRPr lang="en-US"/>
          </a:p>
        </p:txBody>
      </p:sp>
      <p:sp>
        <p:nvSpPr>
          <p:cNvPr id="4" name="Footer Placeholder 3"/>
          <p:cNvSpPr>
            <a:spLocks noGrp="1"/>
          </p:cNvSpPr>
          <p:nvPr>
            <p:ph type="ftr" sz="quarter" idx="11"/>
          </p:nvPr>
        </p:nvSpPr>
        <p:spPr/>
        <p:txBody>
          <a:bodyPr/>
          <a:lstStyle/>
          <a:p>
            <a:r>
              <a:rPr lang="en-US" smtClean="0"/>
              <a:t>RINALDI MUNIR, Matematika Diskrit</a:t>
            </a:r>
            <a:endParaRPr lang="en-US"/>
          </a:p>
        </p:txBody>
      </p:sp>
      <p:sp>
        <p:nvSpPr>
          <p:cNvPr id="95236"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1D4EE7A9-72C7-4DD9-B8F2-7770137BAB78}" type="slidenum">
              <a:rPr lang="en-US" smtClean="0"/>
              <a:pPr/>
              <a:t>33</a:t>
            </a:fld>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u="sng" dirty="0" err="1" smtClean="0">
                <a:solidFill>
                  <a:schemeClr val="accent2">
                    <a:lumMod val="50000"/>
                  </a:schemeClr>
                </a:solidFill>
              </a:rPr>
              <a:t>Silogisme</a:t>
            </a:r>
            <a:r>
              <a:rPr lang="en-US" u="sng" dirty="0" smtClean="0">
                <a:solidFill>
                  <a:schemeClr val="accent2">
                    <a:lumMod val="50000"/>
                  </a:schemeClr>
                </a:solidFill>
              </a:rPr>
              <a:t> </a:t>
            </a:r>
            <a:r>
              <a:rPr lang="en-US" u="sng" dirty="0" err="1" smtClean="0">
                <a:solidFill>
                  <a:schemeClr val="accent2">
                    <a:lumMod val="50000"/>
                  </a:schemeClr>
                </a:solidFill>
              </a:rPr>
              <a:t>Hipotesis</a:t>
            </a:r>
            <a:r>
              <a:rPr lang="en-US" u="sng" dirty="0" smtClean="0">
                <a:solidFill>
                  <a:schemeClr val="accent2">
                    <a:lumMod val="50000"/>
                  </a:schemeClr>
                </a:solidFill>
              </a:rPr>
              <a:t> (1)</a:t>
            </a:r>
          </a:p>
        </p:txBody>
      </p:sp>
      <p:sp>
        <p:nvSpPr>
          <p:cNvPr id="96259" name="Content Placeholder 2"/>
          <p:cNvSpPr>
            <a:spLocks noGrp="1"/>
          </p:cNvSpPr>
          <p:nvPr>
            <p:ph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a:t>
            </a:r>
            <a:r>
              <a:rPr lang="en-US" i="1" smtClean="0">
                <a:sym typeface="Wingdings" pitchFamily="2" charset="2"/>
              </a:rPr>
              <a:t>q)</a:t>
            </a:r>
            <a:r>
              <a:rPr lang="en-US" i="1" smtClean="0"/>
              <a:t> </a:t>
            </a:r>
            <a:r>
              <a:rPr lang="en-US" i="1" smtClean="0">
                <a:sym typeface="Symbol" pitchFamily="18" charset="2"/>
              </a:rPr>
              <a:t></a:t>
            </a:r>
            <a:r>
              <a:rPr lang="en-US" i="1" smtClean="0"/>
              <a:t>  </a:t>
            </a:r>
            <a:r>
              <a:rPr lang="en-US" i="1" smtClean="0">
                <a:cs typeface="Courier New" pitchFamily="49" charset="0"/>
              </a:rPr>
              <a:t>(q</a:t>
            </a:r>
            <a:r>
              <a:rPr lang="en-US" i="1" smtClean="0">
                <a:cs typeface="Courier New" pitchFamily="49" charset="0"/>
                <a:sym typeface="Wingdings" pitchFamily="2" charset="2"/>
              </a:rPr>
              <a:t>r)) (pr)</a:t>
            </a:r>
            <a:endParaRPr lang="en-US" i="1" smtClean="0"/>
          </a:p>
          <a:p>
            <a:pPr eaLnBrk="1" hangingPunct="1"/>
            <a:r>
              <a:rPr lang="en-US" smtClean="0"/>
              <a:t>Kaidah :</a:t>
            </a:r>
          </a:p>
          <a:p>
            <a:pPr eaLnBrk="1" hangingPunct="1">
              <a:buFont typeface="Arial" charset="0"/>
              <a:buNone/>
            </a:pPr>
            <a:r>
              <a:rPr lang="en-US" smtClean="0"/>
              <a:t>	p </a:t>
            </a:r>
            <a:r>
              <a:rPr lang="en-US" smtClean="0">
                <a:sym typeface="Wingdings" pitchFamily="2" charset="2"/>
              </a:rPr>
              <a:t> q</a:t>
            </a:r>
          </a:p>
          <a:p>
            <a:pPr eaLnBrk="1" hangingPunct="1">
              <a:buFont typeface="Arial" charset="0"/>
              <a:buNone/>
            </a:pPr>
            <a:r>
              <a:rPr lang="en-US" smtClean="0">
                <a:sym typeface="Wingdings" pitchFamily="2" charset="2"/>
              </a:rPr>
              <a:t>    q  r</a:t>
            </a:r>
          </a:p>
          <a:p>
            <a:pPr eaLnBrk="1" hangingPunct="1">
              <a:buFont typeface="Arial" charset="0"/>
              <a:buNone/>
            </a:pPr>
            <a:r>
              <a:rPr lang="en-US" smtClean="0">
                <a:sym typeface="Wingdings" pitchFamily="2" charset="2"/>
              </a:rPr>
              <a:t>    </a:t>
            </a: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2" name="Date Placeholder 1"/>
          <p:cNvSpPr>
            <a:spLocks noGrp="1"/>
          </p:cNvSpPr>
          <p:nvPr>
            <p:ph type="dt" sz="half" idx="10"/>
          </p:nvPr>
        </p:nvSpPr>
        <p:spPr/>
        <p:txBody>
          <a:bodyPr/>
          <a:lstStyle/>
          <a:p>
            <a:fld id="{841836D5-A751-4519-8E5D-59A8D4B4DB71}" type="datetime1">
              <a:rPr lang="en-US" smtClean="0"/>
              <a:t>3/1/2012</a:t>
            </a:fld>
            <a:endParaRPr lang="en-US"/>
          </a:p>
        </p:txBody>
      </p:sp>
      <p:sp>
        <p:nvSpPr>
          <p:cNvPr id="3" name="Footer Placeholder 2"/>
          <p:cNvSpPr>
            <a:spLocks noGrp="1"/>
          </p:cNvSpPr>
          <p:nvPr>
            <p:ph type="ftr" sz="quarter" idx="11"/>
          </p:nvPr>
        </p:nvSpPr>
        <p:spPr/>
        <p:txBody>
          <a:bodyPr/>
          <a:lstStyle/>
          <a:p>
            <a:r>
              <a:rPr lang="en-US" smtClean="0"/>
              <a:t>RINALDI MUNIR, Matematika Diskrit</a:t>
            </a:r>
            <a:endParaRPr lang="en-US"/>
          </a:p>
        </p:txBody>
      </p:sp>
      <p:sp>
        <p:nvSpPr>
          <p:cNvPr id="96260"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4ACF88FE-363D-4931-A9F1-493965994A54}" type="slidenum">
              <a:rPr lang="en-US" smtClean="0"/>
              <a:pPr/>
              <a:t>34</a:t>
            </a:fld>
            <a:endParaRPr lang="en-US" smtClean="0"/>
          </a:p>
        </p:txBody>
      </p:sp>
      <p:cxnSp>
        <p:nvCxnSpPr>
          <p:cNvPr id="8" name="Straight Connector 7"/>
          <p:cNvCxnSpPr/>
          <p:nvPr/>
        </p:nvCxnSpPr>
        <p:spPr>
          <a:xfrm>
            <a:off x="847725" y="403860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6262"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3"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4"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5"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6266"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7"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626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9"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627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71"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96272"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31850" y="4114800"/>
            <a:ext cx="1038225" cy="552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u="sng" dirty="0" err="1" smtClean="0">
                <a:solidFill>
                  <a:schemeClr val="accent2">
                    <a:lumMod val="50000"/>
                  </a:schemeClr>
                </a:solidFill>
              </a:rPr>
              <a:t>Silogisme</a:t>
            </a:r>
            <a:r>
              <a:rPr lang="en-US" u="sng" dirty="0" smtClean="0">
                <a:solidFill>
                  <a:schemeClr val="accent2">
                    <a:lumMod val="50000"/>
                  </a:schemeClr>
                </a:solidFill>
              </a:rPr>
              <a:t> </a:t>
            </a:r>
            <a:r>
              <a:rPr lang="en-US" u="sng" dirty="0" err="1" smtClean="0">
                <a:solidFill>
                  <a:schemeClr val="accent2">
                    <a:lumMod val="50000"/>
                  </a:schemeClr>
                </a:solidFill>
              </a:rPr>
              <a:t>Hipotesis</a:t>
            </a:r>
            <a:r>
              <a:rPr lang="en-US" u="sng" dirty="0" smtClean="0">
                <a:solidFill>
                  <a:schemeClr val="accent2">
                    <a:lumMod val="50000"/>
                  </a:schemeClr>
                </a:solidFill>
              </a:rPr>
              <a:t> (2)</a:t>
            </a:r>
            <a:endParaRPr lang="en-US" u="sng" dirty="0">
              <a:solidFill>
                <a:schemeClr val="accent2">
                  <a:lumMod val="50000"/>
                </a:schemeClr>
              </a:solidFill>
            </a:endParaRPr>
          </a:p>
        </p:txBody>
      </p:sp>
      <p:sp>
        <p:nvSpPr>
          <p:cNvPr id="97283" name="Content Placeholder 2"/>
          <p:cNvSpPr>
            <a:spLocks noGrp="1"/>
          </p:cNvSpPr>
          <p:nvPr>
            <p:ph idx="1"/>
          </p:nvPr>
        </p:nvSpPr>
        <p:spPr/>
        <p:txBody>
          <a:bodyPr/>
          <a:lstStyle/>
          <a:p>
            <a:pPr algn="just" eaLnBrk="1" hangingPunct="1"/>
            <a:r>
              <a:rPr lang="en-US" smtClean="0"/>
              <a:t>Misalkan implikasi “jika saya masuk informatika maka saya belajar logika matematika” dan implikasi “jika saya belajar logika matematika maka saya belajar algoritma. Oleh karena itu jika saya masuk informatika maka saya belajar algoritma” adalah benar menurut silogisme hipotesis.</a:t>
            </a:r>
          </a:p>
        </p:txBody>
      </p:sp>
      <p:sp>
        <p:nvSpPr>
          <p:cNvPr id="3" name="Date Placeholder 2"/>
          <p:cNvSpPr>
            <a:spLocks noGrp="1"/>
          </p:cNvSpPr>
          <p:nvPr>
            <p:ph type="dt" sz="half" idx="10"/>
          </p:nvPr>
        </p:nvSpPr>
        <p:spPr/>
        <p:txBody>
          <a:bodyPr/>
          <a:lstStyle/>
          <a:p>
            <a:fld id="{6ECB8937-6DB9-4766-83AA-CCE3BB1CEA92}" type="datetime1">
              <a:rPr lang="en-US" smtClean="0"/>
              <a:t>3/1/2012</a:t>
            </a:fld>
            <a:endParaRPr lang="en-US"/>
          </a:p>
        </p:txBody>
      </p:sp>
      <p:sp>
        <p:nvSpPr>
          <p:cNvPr id="4" name="Footer Placeholder 3"/>
          <p:cNvSpPr>
            <a:spLocks noGrp="1"/>
          </p:cNvSpPr>
          <p:nvPr>
            <p:ph type="ftr" sz="quarter" idx="11"/>
          </p:nvPr>
        </p:nvSpPr>
        <p:spPr/>
        <p:txBody>
          <a:bodyPr/>
          <a:lstStyle/>
          <a:p>
            <a:r>
              <a:rPr lang="en-US" smtClean="0"/>
              <a:t>RINALDI MUNIR, Matematika Diskrit</a:t>
            </a:r>
            <a:endParaRPr lang="en-US"/>
          </a:p>
        </p:txBody>
      </p:sp>
      <p:sp>
        <p:nvSpPr>
          <p:cNvPr id="97284"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A2087136-EAD6-4754-8C59-520861723F96}" type="slidenum">
              <a:rPr lang="en-US" smtClean="0"/>
              <a:pPr/>
              <a:t>35</a:t>
            </a:fld>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u="sng" dirty="0" err="1" smtClean="0">
                <a:solidFill>
                  <a:schemeClr val="accent2">
                    <a:lumMod val="50000"/>
                  </a:schemeClr>
                </a:solidFill>
              </a:rPr>
              <a:t>Silogisme</a:t>
            </a:r>
            <a:r>
              <a:rPr lang="en-US" u="sng" dirty="0" smtClean="0">
                <a:solidFill>
                  <a:schemeClr val="accent2">
                    <a:lumMod val="50000"/>
                  </a:schemeClr>
                </a:solidFill>
              </a:rPr>
              <a:t> </a:t>
            </a:r>
            <a:r>
              <a:rPr lang="en-US" u="sng" dirty="0" err="1" smtClean="0">
                <a:solidFill>
                  <a:schemeClr val="accent2">
                    <a:lumMod val="50000"/>
                  </a:schemeClr>
                </a:solidFill>
              </a:rPr>
              <a:t>Disjungtif</a:t>
            </a:r>
            <a:r>
              <a:rPr lang="en-US" u="sng" dirty="0" smtClean="0">
                <a:solidFill>
                  <a:schemeClr val="accent2">
                    <a:lumMod val="50000"/>
                  </a:schemeClr>
                </a:solidFill>
              </a:rPr>
              <a:t> (1)</a:t>
            </a:r>
          </a:p>
        </p:txBody>
      </p:sp>
      <p:sp>
        <p:nvSpPr>
          <p:cNvPr id="98307" name="Content Placeholder 2"/>
          <p:cNvSpPr>
            <a:spLocks noGrp="1"/>
          </p:cNvSpPr>
          <p:nvPr>
            <p:ph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a:t>
            </a:r>
            <a:r>
              <a:rPr lang="en-US" smtClean="0"/>
              <a:t> </a:t>
            </a:r>
            <a:r>
              <a:rPr lang="en-US" smtClean="0">
                <a:sym typeface="Symbol" pitchFamily="18" charset="2"/>
              </a:rPr>
              <a:t></a:t>
            </a:r>
            <a:r>
              <a:rPr lang="en-US" smtClean="0"/>
              <a:t> </a:t>
            </a:r>
            <a:r>
              <a:rPr lang="en-US" i="1" smtClean="0"/>
              <a:t>q</a:t>
            </a:r>
            <a:r>
              <a:rPr lang="en-US" i="1" smtClean="0">
                <a:sym typeface="Wingdings" pitchFamily="2" charset="2"/>
              </a:rPr>
              <a:t>)</a:t>
            </a:r>
            <a:r>
              <a:rPr lang="en-US" i="1" smtClean="0"/>
              <a:t> </a:t>
            </a:r>
            <a:r>
              <a:rPr lang="en-US" i="1" smtClean="0">
                <a:sym typeface="Symbol" pitchFamily="18" charset="2"/>
              </a:rPr>
              <a:t></a:t>
            </a:r>
            <a:r>
              <a:rPr lang="en-US" i="1" smtClean="0"/>
              <a:t>  </a:t>
            </a:r>
            <a:r>
              <a:rPr lang="en-US" i="1" smtClean="0">
                <a:cs typeface="Courier New" pitchFamily="49" charset="0"/>
              </a:rPr>
              <a:t>~p</a:t>
            </a:r>
            <a:r>
              <a:rPr lang="en-US" i="1" smtClean="0">
                <a:cs typeface="Courier New" pitchFamily="49" charset="0"/>
                <a:sym typeface="Wingdings" pitchFamily="2" charset="2"/>
              </a:rPr>
              <a:t>) q</a:t>
            </a:r>
            <a:endParaRPr lang="en-US" i="1" smtClean="0"/>
          </a:p>
          <a:p>
            <a:pPr eaLnBrk="1" hangingPunct="1"/>
            <a:r>
              <a:rPr lang="en-US" smtClean="0"/>
              <a:t>Kaidah :</a:t>
            </a:r>
          </a:p>
          <a:p>
            <a:pPr eaLnBrk="1" hangingPunct="1">
              <a:buFont typeface="Wingdings" pitchFamily="2" charset="2"/>
              <a:buNone/>
            </a:pPr>
            <a:r>
              <a:rPr lang="en-US" smtClean="0"/>
              <a:t>	p </a:t>
            </a:r>
            <a:r>
              <a:rPr lang="en-US" smtClean="0">
                <a:sym typeface="Symbol" pitchFamily="18" charset="2"/>
              </a:rPr>
              <a:t></a:t>
            </a:r>
            <a:r>
              <a:rPr lang="en-US" smtClean="0"/>
              <a:t> q</a:t>
            </a:r>
            <a:endParaRPr lang="en-US" smtClean="0">
              <a:sym typeface="Wingdings" pitchFamily="2" charset="2"/>
            </a:endParaRPr>
          </a:p>
          <a:p>
            <a:pPr eaLnBrk="1" hangingPunct="1">
              <a:buFont typeface="Arial" charset="0"/>
              <a:buNone/>
            </a:pPr>
            <a:r>
              <a:rPr lang="en-US" smtClean="0">
                <a:sym typeface="Wingdings" pitchFamily="2" charset="2"/>
              </a:rPr>
              <a:t>    ~p</a:t>
            </a:r>
          </a:p>
          <a:p>
            <a:pPr eaLnBrk="1" hangingPunct="1">
              <a:buFont typeface="Arial" charset="0"/>
              <a:buNone/>
            </a:pPr>
            <a:r>
              <a:rPr lang="en-US" smtClean="0">
                <a:sym typeface="Wingdings" pitchFamily="2" charset="2"/>
              </a:rPr>
              <a:t>    </a:t>
            </a: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2" name="Date Placeholder 1"/>
          <p:cNvSpPr>
            <a:spLocks noGrp="1"/>
          </p:cNvSpPr>
          <p:nvPr>
            <p:ph type="dt" sz="half" idx="10"/>
          </p:nvPr>
        </p:nvSpPr>
        <p:spPr/>
        <p:txBody>
          <a:bodyPr/>
          <a:lstStyle/>
          <a:p>
            <a:fld id="{46046245-CE74-45B7-8FED-D19A77A18E44}" type="datetime1">
              <a:rPr lang="en-US" smtClean="0"/>
              <a:t>3/1/2012</a:t>
            </a:fld>
            <a:endParaRPr lang="en-US"/>
          </a:p>
        </p:txBody>
      </p:sp>
      <p:sp>
        <p:nvSpPr>
          <p:cNvPr id="3" name="Footer Placeholder 2"/>
          <p:cNvSpPr>
            <a:spLocks noGrp="1"/>
          </p:cNvSpPr>
          <p:nvPr>
            <p:ph type="ftr" sz="quarter" idx="11"/>
          </p:nvPr>
        </p:nvSpPr>
        <p:spPr/>
        <p:txBody>
          <a:bodyPr/>
          <a:lstStyle/>
          <a:p>
            <a:r>
              <a:rPr lang="en-US" smtClean="0"/>
              <a:t>RINALDI MUNIR, Matematika Diskrit</a:t>
            </a:r>
            <a:endParaRPr lang="en-US"/>
          </a:p>
        </p:txBody>
      </p:sp>
      <p:sp>
        <p:nvSpPr>
          <p:cNvPr id="98308"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7A18AFB9-DE55-4F8E-A479-9B6B9466777E}" type="slidenum">
              <a:rPr lang="en-US" smtClean="0"/>
              <a:pPr/>
              <a:t>36</a:t>
            </a:fld>
            <a:endParaRPr lang="en-US" smtClean="0"/>
          </a:p>
        </p:txBody>
      </p:sp>
      <p:cxnSp>
        <p:nvCxnSpPr>
          <p:cNvPr id="8" name="Straight Connector 7"/>
          <p:cNvCxnSpPr/>
          <p:nvPr/>
        </p:nvCxnSpPr>
        <p:spPr>
          <a:xfrm>
            <a:off x="847725" y="403860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8310"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2"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3"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8314"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5"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831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7"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831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2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983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47725" y="4038600"/>
            <a:ext cx="619125" cy="552450"/>
          </a:xfrm>
          <a:prstGeom prst="rect">
            <a:avLst/>
          </a:prstGeom>
          <a:noFill/>
          <a:ln w="9525">
            <a:noFill/>
            <a:miter lim="800000"/>
            <a:headEnd/>
            <a:tailEnd/>
          </a:ln>
        </p:spPr>
      </p:pic>
      <p:sp>
        <p:nvSpPr>
          <p:cNvPr id="98322"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u="sng" dirty="0" err="1" smtClean="0">
                <a:solidFill>
                  <a:schemeClr val="accent2">
                    <a:lumMod val="50000"/>
                  </a:schemeClr>
                </a:solidFill>
              </a:rPr>
              <a:t>Silogisme</a:t>
            </a:r>
            <a:r>
              <a:rPr lang="en-US" u="sng" dirty="0" smtClean="0">
                <a:solidFill>
                  <a:schemeClr val="accent2">
                    <a:lumMod val="50000"/>
                  </a:schemeClr>
                </a:solidFill>
              </a:rPr>
              <a:t> </a:t>
            </a:r>
            <a:r>
              <a:rPr lang="en-US" u="sng" dirty="0" err="1" smtClean="0">
                <a:solidFill>
                  <a:schemeClr val="accent2">
                    <a:lumMod val="50000"/>
                  </a:schemeClr>
                </a:solidFill>
              </a:rPr>
              <a:t>Disjungtif</a:t>
            </a:r>
            <a:r>
              <a:rPr lang="en-US" u="sng" dirty="0" smtClean="0">
                <a:solidFill>
                  <a:schemeClr val="accent2">
                    <a:lumMod val="50000"/>
                  </a:schemeClr>
                </a:solidFill>
              </a:rPr>
              <a:t> (1)</a:t>
            </a:r>
            <a:endParaRPr lang="en-US" u="sng" dirty="0">
              <a:solidFill>
                <a:schemeClr val="accent2">
                  <a:lumMod val="50000"/>
                </a:schemeClr>
              </a:solidFill>
            </a:endParaRPr>
          </a:p>
        </p:txBody>
      </p:sp>
      <p:sp>
        <p:nvSpPr>
          <p:cNvPr id="99331" name="Content Placeholder 2"/>
          <p:cNvSpPr>
            <a:spLocks noGrp="1"/>
          </p:cNvSpPr>
          <p:nvPr>
            <p:ph idx="1"/>
          </p:nvPr>
        </p:nvSpPr>
        <p:spPr/>
        <p:txBody>
          <a:bodyPr/>
          <a:lstStyle/>
          <a:p>
            <a:pPr eaLnBrk="1" hangingPunct="1"/>
            <a:r>
              <a:rPr lang="en-US" smtClean="0"/>
              <a:t>“Saya akan meneruskan kuliah atau saya akan menikah tahun depan. Saya tidak akan meneruskan kuliah. Oleh karena itu saya akan menikah tahun depan” adalah benar menurut silogisme disjungtif.</a:t>
            </a:r>
          </a:p>
        </p:txBody>
      </p:sp>
      <p:sp>
        <p:nvSpPr>
          <p:cNvPr id="3" name="Date Placeholder 2"/>
          <p:cNvSpPr>
            <a:spLocks noGrp="1"/>
          </p:cNvSpPr>
          <p:nvPr>
            <p:ph type="dt" sz="half" idx="10"/>
          </p:nvPr>
        </p:nvSpPr>
        <p:spPr/>
        <p:txBody>
          <a:bodyPr/>
          <a:lstStyle/>
          <a:p>
            <a:fld id="{074C127C-CE6D-4DDC-9FC3-690E6BA409F3}" type="datetime1">
              <a:rPr lang="en-US" smtClean="0"/>
              <a:t>3/1/2012</a:t>
            </a:fld>
            <a:endParaRPr lang="en-US"/>
          </a:p>
        </p:txBody>
      </p:sp>
      <p:sp>
        <p:nvSpPr>
          <p:cNvPr id="4" name="Footer Placeholder 3"/>
          <p:cNvSpPr>
            <a:spLocks noGrp="1"/>
          </p:cNvSpPr>
          <p:nvPr>
            <p:ph type="ftr" sz="quarter" idx="11"/>
          </p:nvPr>
        </p:nvSpPr>
        <p:spPr/>
        <p:txBody>
          <a:bodyPr/>
          <a:lstStyle/>
          <a:p>
            <a:r>
              <a:rPr lang="en-US" smtClean="0"/>
              <a:t>RINALDI MUNIR, Matematika Diskrit</a:t>
            </a:r>
            <a:endParaRPr lang="en-US"/>
          </a:p>
        </p:txBody>
      </p:sp>
      <p:sp>
        <p:nvSpPr>
          <p:cNvPr id="99332"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7B47EEDB-54A1-4EB0-9A33-238083DD1257}" type="slidenum">
              <a:rPr lang="en-US" smtClean="0"/>
              <a:pPr/>
              <a:t>37</a:t>
            </a:fld>
            <a:endParaRPr lang="en-US" smtClean="0"/>
          </a:p>
        </p:txBody>
      </p:sp>
      <p:sp>
        <p:nvSpPr>
          <p:cNvPr id="9933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9334"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u="sng" dirty="0" err="1" smtClean="0">
                <a:solidFill>
                  <a:schemeClr val="accent2">
                    <a:lumMod val="50000"/>
                  </a:schemeClr>
                </a:solidFill>
              </a:rPr>
              <a:t>Simplifikasi</a:t>
            </a:r>
            <a:r>
              <a:rPr lang="en-US" u="sng" dirty="0" smtClean="0">
                <a:solidFill>
                  <a:schemeClr val="accent2">
                    <a:lumMod val="50000"/>
                  </a:schemeClr>
                </a:solidFill>
              </a:rPr>
              <a:t> (1)</a:t>
            </a:r>
          </a:p>
        </p:txBody>
      </p:sp>
      <p:sp>
        <p:nvSpPr>
          <p:cNvPr id="100355" name="Content Placeholder 2"/>
          <p:cNvSpPr>
            <a:spLocks noGrp="1"/>
          </p:cNvSpPr>
          <p:nvPr>
            <p:ph idx="1"/>
          </p:nvPr>
        </p:nvSpPr>
        <p:spPr>
          <a:xfrm>
            <a:off x="457200" y="1600200"/>
            <a:ext cx="8229600" cy="4640263"/>
          </a:xfrm>
        </p:spPr>
        <p:txBody>
          <a:bodyPr/>
          <a:lstStyle/>
          <a:p>
            <a:pPr algn="just" eaLnBrk="1" hangingPunct="1"/>
            <a:r>
              <a:rPr lang="en-US" dirty="0" err="1" smtClean="0"/>
              <a:t>Didasarkan</a:t>
            </a:r>
            <a:r>
              <a:rPr lang="en-US" dirty="0" smtClean="0"/>
              <a:t> </a:t>
            </a:r>
            <a:r>
              <a:rPr lang="en-US" dirty="0" err="1" smtClean="0"/>
              <a:t>pada</a:t>
            </a:r>
            <a:r>
              <a:rPr lang="en-US" dirty="0" smtClean="0"/>
              <a:t> </a:t>
            </a:r>
            <a:r>
              <a:rPr lang="en-US" dirty="0" err="1" smtClean="0"/>
              <a:t>tautologi</a:t>
            </a:r>
            <a:r>
              <a:rPr lang="en-US" dirty="0" smtClean="0"/>
              <a:t> : </a:t>
            </a:r>
          </a:p>
          <a:p>
            <a:pPr algn="just" eaLnBrk="1" hangingPunct="1">
              <a:buFont typeface="Wingdings" pitchFamily="2" charset="2"/>
              <a:buNone/>
            </a:pPr>
            <a:r>
              <a:rPr lang="en-US" i="1" dirty="0" smtClean="0"/>
              <a:t>	(p </a:t>
            </a:r>
            <a:r>
              <a:rPr lang="en-US" i="1" dirty="0" smtClean="0">
                <a:sym typeface="Symbol" pitchFamily="18" charset="2"/>
              </a:rPr>
              <a:t></a:t>
            </a:r>
            <a:r>
              <a:rPr lang="en-US" i="1" dirty="0" smtClean="0"/>
              <a:t>  q</a:t>
            </a:r>
            <a:r>
              <a:rPr lang="en-US" i="1" dirty="0" smtClean="0">
                <a:cs typeface="Courier New" pitchFamily="49" charset="0"/>
                <a:sym typeface="Wingdings" pitchFamily="2" charset="2"/>
              </a:rPr>
              <a:t>) p</a:t>
            </a:r>
            <a:endParaRPr lang="en-US" i="1" dirty="0" smtClean="0"/>
          </a:p>
          <a:p>
            <a:pPr eaLnBrk="1" hangingPunct="1"/>
            <a:r>
              <a:rPr lang="en-US" dirty="0" err="1" smtClean="0"/>
              <a:t>Kaidah</a:t>
            </a:r>
            <a:r>
              <a:rPr lang="en-US" dirty="0" smtClean="0"/>
              <a:t> :</a:t>
            </a:r>
          </a:p>
          <a:p>
            <a:pPr eaLnBrk="1" hangingPunct="1">
              <a:buFont typeface="Wingdings" pitchFamily="2" charset="2"/>
              <a:buNone/>
            </a:pPr>
            <a:r>
              <a:rPr lang="en-US" dirty="0" smtClean="0"/>
              <a:t>	</a:t>
            </a:r>
            <a:r>
              <a:rPr lang="en-US" i="1" dirty="0" smtClean="0"/>
              <a:t> p </a:t>
            </a:r>
            <a:r>
              <a:rPr lang="en-US" i="1" dirty="0" smtClean="0">
                <a:sym typeface="Symbol" pitchFamily="18" charset="2"/>
              </a:rPr>
              <a:t></a:t>
            </a:r>
            <a:r>
              <a:rPr lang="en-US" i="1" dirty="0" smtClean="0"/>
              <a:t>  q</a:t>
            </a:r>
            <a:endParaRPr lang="en-US" dirty="0" smtClean="0">
              <a:sym typeface="Wingdings" pitchFamily="2" charset="2"/>
            </a:endParaRPr>
          </a:p>
          <a:p>
            <a:pPr eaLnBrk="1" hangingPunct="1">
              <a:buFont typeface="Arial" charset="0"/>
              <a:buNone/>
            </a:pPr>
            <a:r>
              <a:rPr lang="en-US" dirty="0" smtClean="0">
                <a:sym typeface="Wingdings" pitchFamily="2" charset="2"/>
              </a:rPr>
              <a:t>     </a:t>
            </a:r>
          </a:p>
          <a:p>
            <a:pPr eaLnBrk="1" hangingPunct="1">
              <a:buFont typeface="Arial" charset="0"/>
              <a:buNone/>
            </a:pPr>
            <a:endParaRPr lang="en-US" dirty="0" smtClean="0"/>
          </a:p>
        </p:txBody>
      </p:sp>
      <p:sp>
        <p:nvSpPr>
          <p:cNvPr id="2" name="Date Placeholder 1"/>
          <p:cNvSpPr>
            <a:spLocks noGrp="1"/>
          </p:cNvSpPr>
          <p:nvPr>
            <p:ph type="dt" sz="half" idx="10"/>
          </p:nvPr>
        </p:nvSpPr>
        <p:spPr/>
        <p:txBody>
          <a:bodyPr/>
          <a:lstStyle/>
          <a:p>
            <a:fld id="{CBFC11A9-07CA-46B3-BC52-401DB42D3F6F}" type="datetime1">
              <a:rPr lang="en-US" smtClean="0"/>
              <a:t>3/1/2012</a:t>
            </a:fld>
            <a:endParaRPr lang="en-US"/>
          </a:p>
        </p:txBody>
      </p:sp>
      <p:sp>
        <p:nvSpPr>
          <p:cNvPr id="3" name="Footer Placeholder 2"/>
          <p:cNvSpPr>
            <a:spLocks noGrp="1"/>
          </p:cNvSpPr>
          <p:nvPr>
            <p:ph type="ftr" sz="quarter" idx="11"/>
          </p:nvPr>
        </p:nvSpPr>
        <p:spPr/>
        <p:txBody>
          <a:bodyPr/>
          <a:lstStyle/>
          <a:p>
            <a:r>
              <a:rPr lang="en-US" smtClean="0"/>
              <a:t>RINALDI MUNIR, Matematika Diskrit</a:t>
            </a:r>
            <a:endParaRPr lang="en-US"/>
          </a:p>
        </p:txBody>
      </p:sp>
      <p:sp>
        <p:nvSpPr>
          <p:cNvPr id="100356"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87D5C13D-DFDC-483B-B918-08515E20CF93}" type="slidenum">
              <a:rPr lang="en-US" smtClean="0"/>
              <a:pPr/>
              <a:t>38</a:t>
            </a:fld>
            <a:endParaRPr lang="en-US" smtClean="0"/>
          </a:p>
        </p:txBody>
      </p:sp>
      <p:cxnSp>
        <p:nvCxnSpPr>
          <p:cNvPr id="8" name="Straight Connector 7"/>
          <p:cNvCxnSpPr/>
          <p:nvPr/>
        </p:nvCxnSpPr>
        <p:spPr>
          <a:xfrm>
            <a:off x="847725" y="358140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0358"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5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1"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036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3"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036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5"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036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9"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037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0371"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00372"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30263" y="3657600"/>
            <a:ext cx="638175" cy="552450"/>
          </a:xfrm>
          <a:prstGeom prst="rect">
            <a:avLst/>
          </a:prstGeom>
          <a:noFill/>
          <a:ln w="9525">
            <a:noFill/>
            <a:miter lim="800000"/>
            <a:headEnd/>
            <a:tailEnd/>
          </a:ln>
        </p:spPr>
      </p:pic>
      <p:sp>
        <p:nvSpPr>
          <p:cNvPr id="100373" name="Rectangle 5"/>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u="sng" dirty="0" err="1" smtClean="0">
                <a:solidFill>
                  <a:schemeClr val="accent2">
                    <a:lumMod val="50000"/>
                  </a:schemeClr>
                </a:solidFill>
              </a:rPr>
              <a:t>Simplifikasi</a:t>
            </a:r>
            <a:r>
              <a:rPr lang="en-US" u="sng" dirty="0" smtClean="0">
                <a:solidFill>
                  <a:schemeClr val="accent2">
                    <a:lumMod val="50000"/>
                  </a:schemeClr>
                </a:solidFill>
              </a:rPr>
              <a:t> (2)</a:t>
            </a:r>
          </a:p>
        </p:txBody>
      </p:sp>
      <p:sp>
        <p:nvSpPr>
          <p:cNvPr id="101379" name="Content Placeholder 2"/>
          <p:cNvSpPr>
            <a:spLocks noGrp="1"/>
          </p:cNvSpPr>
          <p:nvPr>
            <p:ph idx="1"/>
          </p:nvPr>
        </p:nvSpPr>
        <p:spPr>
          <a:xfrm>
            <a:off x="457200" y="1600200"/>
            <a:ext cx="7696200" cy="4640263"/>
          </a:xfrm>
        </p:spPr>
        <p:txBody>
          <a:bodyPr/>
          <a:lstStyle/>
          <a:p>
            <a:pPr algn="just" eaLnBrk="1" hangingPunct="1"/>
            <a:r>
              <a:rPr lang="en-US" dirty="0" smtClean="0">
                <a:sym typeface="Wingdings" pitchFamily="2" charset="2"/>
              </a:rPr>
              <a:t> “</a:t>
            </a:r>
            <a:r>
              <a:rPr lang="en-US" dirty="0" err="1" smtClean="0">
                <a:sym typeface="Wingdings" pitchFamily="2" charset="2"/>
              </a:rPr>
              <a:t>icha</a:t>
            </a:r>
            <a:r>
              <a:rPr lang="en-US" dirty="0" smtClean="0">
                <a:sym typeface="Wingdings" pitchFamily="2" charset="2"/>
              </a:rPr>
              <a:t> </a:t>
            </a:r>
            <a:r>
              <a:rPr lang="en-US" dirty="0" err="1" smtClean="0">
                <a:sym typeface="Wingdings" pitchFamily="2" charset="2"/>
              </a:rPr>
              <a:t>adalah</a:t>
            </a:r>
            <a:r>
              <a:rPr lang="en-US" dirty="0" smtClean="0">
                <a:sym typeface="Wingdings" pitchFamily="2" charset="2"/>
              </a:rPr>
              <a:t> </a:t>
            </a:r>
            <a:r>
              <a:rPr lang="en-US" dirty="0" err="1" smtClean="0">
                <a:sym typeface="Wingdings" pitchFamily="2" charset="2"/>
              </a:rPr>
              <a:t>mahasiswa</a:t>
            </a:r>
            <a:r>
              <a:rPr lang="en-US" dirty="0" smtClean="0">
                <a:sym typeface="Wingdings" pitchFamily="2" charset="2"/>
              </a:rPr>
              <a:t> </a:t>
            </a:r>
            <a:r>
              <a:rPr lang="en-US" dirty="0" err="1" smtClean="0">
                <a:sym typeface="Wingdings" pitchFamily="2" charset="2"/>
              </a:rPr>
              <a:t>Unpad</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Unikom</a:t>
            </a:r>
            <a:r>
              <a:rPr lang="en-US" dirty="0" smtClean="0">
                <a:sym typeface="Wingdings" pitchFamily="2" charset="2"/>
              </a:rPr>
              <a:t>. </a:t>
            </a:r>
            <a:r>
              <a:rPr lang="en-US" dirty="0" err="1" smtClean="0">
                <a:sym typeface="Wingdings" pitchFamily="2" charset="2"/>
              </a:rPr>
              <a:t>Oleh</a:t>
            </a:r>
            <a:r>
              <a:rPr lang="en-US" dirty="0" smtClean="0">
                <a:sym typeface="Wingdings" pitchFamily="2" charset="2"/>
              </a:rPr>
              <a:t> </a:t>
            </a:r>
            <a:r>
              <a:rPr lang="en-US" dirty="0" err="1" smtClean="0">
                <a:sym typeface="Wingdings" pitchFamily="2" charset="2"/>
              </a:rPr>
              <a:t>karena</a:t>
            </a:r>
            <a:r>
              <a:rPr lang="en-US" dirty="0" smtClean="0">
                <a:sym typeface="Wingdings" pitchFamily="2" charset="2"/>
              </a:rPr>
              <a:t> </a:t>
            </a:r>
            <a:r>
              <a:rPr lang="en-US" dirty="0" err="1" smtClean="0">
                <a:sym typeface="Wingdings" pitchFamily="2" charset="2"/>
              </a:rPr>
              <a:t>itu</a:t>
            </a:r>
            <a:r>
              <a:rPr lang="en-US" dirty="0" smtClean="0">
                <a:sym typeface="Wingdings" pitchFamily="2" charset="2"/>
              </a:rPr>
              <a:t> </a:t>
            </a:r>
            <a:r>
              <a:rPr lang="en-US" dirty="0" err="1" smtClean="0">
                <a:sym typeface="Wingdings" pitchFamily="2" charset="2"/>
              </a:rPr>
              <a:t>icha</a:t>
            </a:r>
            <a:r>
              <a:rPr lang="en-US" dirty="0" smtClean="0">
                <a:sym typeface="Wingdings" pitchFamily="2" charset="2"/>
              </a:rPr>
              <a:t> </a:t>
            </a:r>
            <a:r>
              <a:rPr lang="en-US" dirty="0" err="1" smtClean="0">
                <a:sym typeface="Wingdings" pitchFamily="2" charset="2"/>
              </a:rPr>
              <a:t>adalah</a:t>
            </a:r>
            <a:r>
              <a:rPr lang="en-US" dirty="0" smtClean="0">
                <a:sym typeface="Wingdings" pitchFamily="2" charset="2"/>
              </a:rPr>
              <a:t> </a:t>
            </a:r>
            <a:r>
              <a:rPr lang="en-US" dirty="0" err="1" smtClean="0">
                <a:sym typeface="Wingdings" pitchFamily="2" charset="2"/>
              </a:rPr>
              <a:t>mahasiswa</a:t>
            </a:r>
            <a:r>
              <a:rPr lang="en-US" dirty="0" smtClean="0">
                <a:sym typeface="Wingdings" pitchFamily="2" charset="2"/>
              </a:rPr>
              <a:t> </a:t>
            </a:r>
            <a:r>
              <a:rPr lang="en-US" dirty="0" err="1" smtClean="0">
                <a:sym typeface="Wingdings" pitchFamily="2" charset="2"/>
              </a:rPr>
              <a:t>Unpad</a:t>
            </a:r>
            <a:r>
              <a:rPr lang="en-US" dirty="0" smtClean="0">
                <a:sym typeface="Wingdings" pitchFamily="2" charset="2"/>
              </a:rPr>
              <a:t>” </a:t>
            </a:r>
            <a:r>
              <a:rPr lang="en-US" dirty="0" err="1" smtClean="0">
                <a:sym typeface="Wingdings" pitchFamily="2" charset="2"/>
              </a:rPr>
              <a:t>adalah</a:t>
            </a:r>
            <a:r>
              <a:rPr lang="en-US" dirty="0" smtClean="0">
                <a:sym typeface="Wingdings" pitchFamily="2" charset="2"/>
              </a:rPr>
              <a:t> </a:t>
            </a:r>
            <a:r>
              <a:rPr lang="en-US" dirty="0" err="1" smtClean="0">
                <a:sym typeface="Wingdings" pitchFamily="2" charset="2"/>
              </a:rPr>
              <a:t>benar</a:t>
            </a:r>
            <a:r>
              <a:rPr lang="en-US" dirty="0" smtClean="0">
                <a:sym typeface="Wingdings" pitchFamily="2" charset="2"/>
              </a:rPr>
              <a:t> </a:t>
            </a:r>
            <a:r>
              <a:rPr lang="en-US" dirty="0" err="1" smtClean="0">
                <a:sym typeface="Wingdings" pitchFamily="2" charset="2"/>
              </a:rPr>
              <a:t>menurut</a:t>
            </a:r>
            <a:r>
              <a:rPr lang="en-US" dirty="0" smtClean="0">
                <a:sym typeface="Wingdings" pitchFamily="2" charset="2"/>
              </a:rPr>
              <a:t> </a:t>
            </a:r>
            <a:r>
              <a:rPr lang="en-US" dirty="0" err="1" smtClean="0">
                <a:sym typeface="Wingdings" pitchFamily="2" charset="2"/>
              </a:rPr>
              <a:t>Simplifikasi</a:t>
            </a:r>
            <a:endParaRPr lang="en-US" dirty="0" smtClean="0">
              <a:sym typeface="Wingdings" pitchFamily="2" charset="2"/>
            </a:endParaRPr>
          </a:p>
          <a:p>
            <a:pPr eaLnBrk="1" hangingPunct="1"/>
            <a:r>
              <a:rPr lang="en-US" dirty="0" err="1" smtClean="0">
                <a:sym typeface="Wingdings" pitchFamily="2" charset="2"/>
              </a:rPr>
              <a:t>Atau</a:t>
            </a:r>
            <a:r>
              <a:rPr lang="en-US" dirty="0" smtClean="0">
                <a:sym typeface="Wingdings" pitchFamily="2" charset="2"/>
              </a:rPr>
              <a:t> </a:t>
            </a:r>
          </a:p>
          <a:p>
            <a:pPr eaLnBrk="1" hangingPunct="1">
              <a:buFont typeface="Wingdings" pitchFamily="2" charset="2"/>
              <a:buNone/>
            </a:pPr>
            <a:r>
              <a:rPr lang="en-US" dirty="0" smtClean="0">
                <a:sym typeface="Wingdings" pitchFamily="2" charset="2"/>
              </a:rPr>
              <a:t>	“</a:t>
            </a:r>
            <a:r>
              <a:rPr lang="en-US" dirty="0" err="1" smtClean="0">
                <a:sym typeface="Wingdings" pitchFamily="2" charset="2"/>
              </a:rPr>
              <a:t>icha</a:t>
            </a:r>
            <a:r>
              <a:rPr lang="en-US" dirty="0" smtClean="0">
                <a:sym typeface="Wingdings" pitchFamily="2" charset="2"/>
              </a:rPr>
              <a:t> </a:t>
            </a:r>
            <a:r>
              <a:rPr lang="en-US" dirty="0" err="1" smtClean="0">
                <a:sym typeface="Wingdings" pitchFamily="2" charset="2"/>
              </a:rPr>
              <a:t>adalah</a:t>
            </a:r>
            <a:r>
              <a:rPr lang="en-US" dirty="0" smtClean="0">
                <a:sym typeface="Wingdings" pitchFamily="2" charset="2"/>
              </a:rPr>
              <a:t> </a:t>
            </a:r>
            <a:r>
              <a:rPr lang="en-US" dirty="0" err="1" smtClean="0">
                <a:sym typeface="Wingdings" pitchFamily="2" charset="2"/>
              </a:rPr>
              <a:t>mahasiswa</a:t>
            </a:r>
            <a:r>
              <a:rPr lang="en-US" dirty="0" smtClean="0">
                <a:sym typeface="Wingdings" pitchFamily="2" charset="2"/>
              </a:rPr>
              <a:t> </a:t>
            </a:r>
            <a:r>
              <a:rPr lang="en-US" dirty="0" err="1" smtClean="0">
                <a:sym typeface="Wingdings" pitchFamily="2" charset="2"/>
              </a:rPr>
              <a:t>Unpad</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Unikom</a:t>
            </a:r>
            <a:r>
              <a:rPr lang="en-US" dirty="0" smtClean="0">
                <a:sym typeface="Wingdings" pitchFamily="2" charset="2"/>
              </a:rPr>
              <a:t>. </a:t>
            </a:r>
            <a:r>
              <a:rPr lang="en-US" dirty="0" err="1" smtClean="0">
                <a:sym typeface="Wingdings" pitchFamily="2" charset="2"/>
              </a:rPr>
              <a:t>Oleh</a:t>
            </a:r>
            <a:r>
              <a:rPr lang="en-US" dirty="0" smtClean="0">
                <a:sym typeface="Wingdings" pitchFamily="2" charset="2"/>
              </a:rPr>
              <a:t> </a:t>
            </a:r>
            <a:r>
              <a:rPr lang="en-US" dirty="0" err="1" smtClean="0">
                <a:sym typeface="Wingdings" pitchFamily="2" charset="2"/>
              </a:rPr>
              <a:t>karena</a:t>
            </a:r>
            <a:r>
              <a:rPr lang="en-US" dirty="0" smtClean="0">
                <a:sym typeface="Wingdings" pitchFamily="2" charset="2"/>
              </a:rPr>
              <a:t> </a:t>
            </a:r>
            <a:r>
              <a:rPr lang="en-US" dirty="0" err="1" smtClean="0">
                <a:sym typeface="Wingdings" pitchFamily="2" charset="2"/>
              </a:rPr>
              <a:t>itu</a:t>
            </a:r>
            <a:r>
              <a:rPr lang="en-US" dirty="0" smtClean="0">
                <a:sym typeface="Wingdings" pitchFamily="2" charset="2"/>
              </a:rPr>
              <a:t> </a:t>
            </a:r>
            <a:r>
              <a:rPr lang="en-US" dirty="0" err="1" smtClean="0">
                <a:sym typeface="Wingdings" pitchFamily="2" charset="2"/>
              </a:rPr>
              <a:t>icha</a:t>
            </a:r>
            <a:r>
              <a:rPr lang="en-US" dirty="0" smtClean="0">
                <a:sym typeface="Wingdings" pitchFamily="2" charset="2"/>
              </a:rPr>
              <a:t> </a:t>
            </a:r>
            <a:r>
              <a:rPr lang="en-US" dirty="0" err="1" smtClean="0">
                <a:sym typeface="Wingdings" pitchFamily="2" charset="2"/>
              </a:rPr>
              <a:t>adalah</a:t>
            </a:r>
            <a:r>
              <a:rPr lang="en-US" dirty="0" smtClean="0">
                <a:sym typeface="Wingdings" pitchFamily="2" charset="2"/>
              </a:rPr>
              <a:t> </a:t>
            </a:r>
            <a:r>
              <a:rPr lang="en-US" dirty="0" err="1" smtClean="0">
                <a:sym typeface="Wingdings" pitchFamily="2" charset="2"/>
              </a:rPr>
              <a:t>mahasiswa</a:t>
            </a:r>
            <a:r>
              <a:rPr lang="en-US" dirty="0" smtClean="0">
                <a:sym typeface="Wingdings" pitchFamily="2" charset="2"/>
              </a:rPr>
              <a:t> </a:t>
            </a:r>
            <a:r>
              <a:rPr lang="en-US" dirty="0" err="1" smtClean="0">
                <a:sym typeface="Wingdings" pitchFamily="2" charset="2"/>
              </a:rPr>
              <a:t>Unikom</a:t>
            </a:r>
            <a:r>
              <a:rPr lang="en-US" dirty="0" smtClean="0">
                <a:sym typeface="Wingdings" pitchFamily="2" charset="2"/>
              </a:rPr>
              <a:t>” </a:t>
            </a:r>
          </a:p>
          <a:p>
            <a:pPr eaLnBrk="1" hangingPunct="1">
              <a:buFont typeface="Arial" charset="0"/>
              <a:buNone/>
            </a:pPr>
            <a:endParaRPr lang="en-US" dirty="0" smtClean="0"/>
          </a:p>
        </p:txBody>
      </p:sp>
      <p:sp>
        <p:nvSpPr>
          <p:cNvPr id="2" name="Date Placeholder 1"/>
          <p:cNvSpPr>
            <a:spLocks noGrp="1"/>
          </p:cNvSpPr>
          <p:nvPr>
            <p:ph type="dt" sz="half" idx="10"/>
          </p:nvPr>
        </p:nvSpPr>
        <p:spPr/>
        <p:txBody>
          <a:bodyPr/>
          <a:lstStyle/>
          <a:p>
            <a:fld id="{2B02192A-B94D-49B7-BF88-36BEDD83773A}" type="datetime1">
              <a:rPr lang="en-US" smtClean="0"/>
              <a:t>3/1/2012</a:t>
            </a:fld>
            <a:endParaRPr lang="en-US"/>
          </a:p>
        </p:txBody>
      </p:sp>
      <p:sp>
        <p:nvSpPr>
          <p:cNvPr id="3" name="Footer Placeholder 2"/>
          <p:cNvSpPr>
            <a:spLocks noGrp="1"/>
          </p:cNvSpPr>
          <p:nvPr>
            <p:ph type="ftr" sz="quarter" idx="11"/>
          </p:nvPr>
        </p:nvSpPr>
        <p:spPr/>
        <p:txBody>
          <a:bodyPr/>
          <a:lstStyle/>
          <a:p>
            <a:r>
              <a:rPr lang="en-US" smtClean="0"/>
              <a:t>RINALDI MUNIR, Matematika Diskrit</a:t>
            </a:r>
            <a:endParaRPr lang="en-US"/>
          </a:p>
        </p:txBody>
      </p:sp>
      <p:sp>
        <p:nvSpPr>
          <p:cNvPr id="101380"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E7681B1D-5995-4909-8694-73DF20E413A9}" type="slidenum">
              <a:rPr lang="en-US" smtClean="0"/>
              <a:pPr/>
              <a:t>39</a:t>
            </a:fld>
            <a:endParaRPr lang="en-US" smtClean="0"/>
          </a:p>
        </p:txBody>
      </p:sp>
      <p:sp>
        <p:nvSpPr>
          <p:cNvPr id="101381"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2"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3"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4"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1385"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6"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138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8"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1389"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9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9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92"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139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139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95" name="Rectangle 5"/>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518160"/>
          </a:xfrm>
        </p:spPr>
        <p:txBody>
          <a:bodyPr>
            <a:normAutofit/>
          </a:bodyPr>
          <a:lstStyle/>
          <a:p>
            <a:r>
              <a:rPr lang="en-US" sz="2800" u="sng" dirty="0" err="1" smtClean="0">
                <a:solidFill>
                  <a:schemeClr val="accent2">
                    <a:lumMod val="75000"/>
                  </a:schemeClr>
                </a:solidFill>
                <a:latin typeface="Algerian" pitchFamily="82" charset="0"/>
              </a:rPr>
              <a:t>Silabus</a:t>
            </a:r>
            <a:r>
              <a:rPr lang="en-US" sz="2800" u="sng" dirty="0" smtClean="0">
                <a:solidFill>
                  <a:schemeClr val="accent2">
                    <a:lumMod val="75000"/>
                  </a:schemeClr>
                </a:solidFill>
                <a:latin typeface="Algerian" pitchFamily="82" charset="0"/>
              </a:rPr>
              <a:t> </a:t>
            </a:r>
            <a:r>
              <a:rPr lang="en-US" sz="2800" u="sng" dirty="0" err="1" smtClean="0">
                <a:solidFill>
                  <a:schemeClr val="accent2">
                    <a:lumMod val="75000"/>
                  </a:schemeClr>
                </a:solidFill>
                <a:latin typeface="Algerian" pitchFamily="82" charset="0"/>
              </a:rPr>
              <a:t>Kuliah</a:t>
            </a:r>
            <a:endParaRPr lang="en-US" sz="2800" u="sng" dirty="0">
              <a:solidFill>
                <a:schemeClr val="accent2">
                  <a:lumMod val="75000"/>
                </a:schemeClr>
              </a:solidFill>
              <a:latin typeface="Algerian" pitchFamily="82" charset="0"/>
            </a:endParaRPr>
          </a:p>
        </p:txBody>
      </p:sp>
      <p:sp>
        <p:nvSpPr>
          <p:cNvPr id="3" name="Content Placeholder 2"/>
          <p:cNvSpPr>
            <a:spLocks noGrp="1"/>
          </p:cNvSpPr>
          <p:nvPr>
            <p:ph idx="1"/>
          </p:nvPr>
        </p:nvSpPr>
        <p:spPr>
          <a:xfrm>
            <a:off x="457200" y="609600"/>
            <a:ext cx="7543800" cy="5943600"/>
          </a:xfrm>
        </p:spPr>
        <p:txBody>
          <a:bodyPr>
            <a:noAutofit/>
          </a:bodyPr>
          <a:lstStyle/>
          <a:p>
            <a:pPr marL="290513" indent="-290513">
              <a:lnSpc>
                <a:spcPct val="90000"/>
              </a:lnSpc>
              <a:buFont typeface="Wingdings" pitchFamily="2" charset="2"/>
              <a:buAutoNum type="arabicPeriod"/>
            </a:pPr>
            <a:r>
              <a:rPr lang="en-US" sz="1600" dirty="0" err="1" smtClean="0">
                <a:latin typeface="Times New Roman" pitchFamily="18" charset="0"/>
              </a:rPr>
              <a:t>Logika</a:t>
            </a:r>
            <a:endParaRPr lang="en-US" sz="1600" dirty="0" smtClean="0">
              <a:latin typeface="Times New Roman" pitchFamily="18" charset="0"/>
            </a:endParaRPr>
          </a:p>
          <a:p>
            <a:pPr lvl="1">
              <a:lnSpc>
                <a:spcPct val="90000"/>
              </a:lnSpc>
            </a:pPr>
            <a:r>
              <a:rPr lang="en-US" sz="1600" dirty="0" err="1" smtClean="0">
                <a:latin typeface="Times New Roman" pitchFamily="18" charset="0"/>
              </a:rPr>
              <a:t>Mahasiswa</a:t>
            </a:r>
            <a:r>
              <a:rPr lang="en-US" sz="1600" dirty="0" smtClean="0">
                <a:latin typeface="Times New Roman" pitchFamily="18" charset="0"/>
              </a:rPr>
              <a:t> </a:t>
            </a:r>
            <a:r>
              <a:rPr lang="en-US" sz="1600" dirty="0" err="1" smtClean="0">
                <a:latin typeface="Times New Roman" pitchFamily="18" charset="0"/>
              </a:rPr>
              <a:t>mampu</a:t>
            </a:r>
            <a:r>
              <a:rPr lang="en-US" sz="1600" dirty="0" smtClean="0">
                <a:latin typeface="Times New Roman" pitchFamily="18" charset="0"/>
              </a:rPr>
              <a:t> </a:t>
            </a:r>
            <a:r>
              <a:rPr lang="en-US" sz="1600" dirty="0" err="1" smtClean="0">
                <a:latin typeface="Times New Roman" pitchFamily="18" charset="0"/>
              </a:rPr>
              <a:t>mengerti</a:t>
            </a:r>
            <a:r>
              <a:rPr lang="en-US" sz="1600" dirty="0" smtClean="0">
                <a:latin typeface="Times New Roman" pitchFamily="18" charset="0"/>
              </a:rPr>
              <a:t> </a:t>
            </a:r>
            <a:r>
              <a:rPr lang="en-US" sz="1600" dirty="0" err="1" smtClean="0">
                <a:latin typeface="Times New Roman" pitchFamily="18" charset="0"/>
              </a:rPr>
              <a:t>dan</a:t>
            </a:r>
            <a:r>
              <a:rPr lang="en-US" sz="1600" dirty="0" smtClean="0">
                <a:latin typeface="Times New Roman" pitchFamily="18" charset="0"/>
              </a:rPr>
              <a:t> </a:t>
            </a:r>
            <a:r>
              <a:rPr lang="en-US" sz="1600" dirty="0" err="1" smtClean="0">
                <a:latin typeface="Times New Roman" pitchFamily="18" charset="0"/>
              </a:rPr>
              <a:t>memahami</a:t>
            </a:r>
            <a:r>
              <a:rPr lang="en-US" sz="1600" dirty="0" smtClean="0">
                <a:latin typeface="Times New Roman" pitchFamily="18" charset="0"/>
              </a:rPr>
              <a:t> </a:t>
            </a:r>
            <a:r>
              <a:rPr lang="en-US" sz="1600" dirty="0" err="1" smtClean="0">
                <a:latin typeface="Times New Roman" pitchFamily="18" charset="0"/>
              </a:rPr>
              <a:t>tentang</a:t>
            </a:r>
            <a:r>
              <a:rPr lang="en-US" sz="1600" dirty="0" smtClean="0">
                <a:latin typeface="Times New Roman" pitchFamily="18" charset="0"/>
              </a:rPr>
              <a:t> </a:t>
            </a:r>
            <a:r>
              <a:rPr lang="en-US" sz="1600" dirty="0" err="1" smtClean="0">
                <a:latin typeface="Times New Roman" pitchFamily="18" charset="0"/>
              </a:rPr>
              <a:t>operasi-operasi</a:t>
            </a:r>
            <a:r>
              <a:rPr lang="en-US" sz="1600" dirty="0" smtClean="0">
                <a:latin typeface="Times New Roman" pitchFamily="18" charset="0"/>
              </a:rPr>
              <a:t> </a:t>
            </a:r>
            <a:r>
              <a:rPr lang="en-US" sz="1600" dirty="0" err="1" smtClean="0">
                <a:latin typeface="Times New Roman" pitchFamily="18" charset="0"/>
              </a:rPr>
              <a:t>logika</a:t>
            </a:r>
            <a:r>
              <a:rPr lang="en-US" sz="1600" dirty="0" smtClean="0">
                <a:latin typeface="Times New Roman" pitchFamily="18" charset="0"/>
              </a:rPr>
              <a:t>, </a:t>
            </a:r>
            <a:r>
              <a:rPr lang="en-US" sz="1600" dirty="0" err="1" smtClean="0">
                <a:latin typeface="Times New Roman" pitchFamily="18" charset="0"/>
              </a:rPr>
              <a:t>prinsip</a:t>
            </a:r>
            <a:r>
              <a:rPr lang="en-US" sz="1600" dirty="0" smtClean="0">
                <a:latin typeface="Times New Roman" pitchFamily="18" charset="0"/>
              </a:rPr>
              <a:t> </a:t>
            </a:r>
            <a:r>
              <a:rPr lang="en-US" sz="1600" dirty="0" err="1" smtClean="0">
                <a:latin typeface="Times New Roman" pitchFamily="18" charset="0"/>
              </a:rPr>
              <a:t>himpunan</a:t>
            </a:r>
            <a:r>
              <a:rPr lang="en-US" sz="1600" dirty="0">
                <a:latin typeface="Times New Roman" pitchFamily="18" charset="0"/>
              </a:rPr>
              <a:t> </a:t>
            </a:r>
            <a:r>
              <a:rPr lang="en-US" sz="1600" dirty="0" err="1" smtClean="0">
                <a:latin typeface="Times New Roman" pitchFamily="18" charset="0"/>
              </a:rPr>
              <a:t>dan</a:t>
            </a:r>
            <a:r>
              <a:rPr lang="en-US" sz="1600" dirty="0" smtClean="0">
                <a:latin typeface="Times New Roman" pitchFamily="18" charset="0"/>
              </a:rPr>
              <a:t> </a:t>
            </a:r>
            <a:r>
              <a:rPr lang="en-US" sz="1600" dirty="0" err="1" smtClean="0">
                <a:latin typeface="Times New Roman" pitchFamily="18" charset="0"/>
              </a:rPr>
              <a:t>proposisi</a:t>
            </a:r>
            <a:r>
              <a:rPr lang="en-US" sz="1600" dirty="0" smtClean="0">
                <a:latin typeface="Times New Roman" pitchFamily="18" charset="0"/>
              </a:rPr>
              <a:t>.</a:t>
            </a:r>
            <a:endParaRPr lang="en-US" sz="1600" dirty="0" smtClean="0">
              <a:latin typeface="Times New Roman" pitchFamily="18" charset="0"/>
            </a:endParaRPr>
          </a:p>
          <a:p>
            <a:pPr marL="347663" indent="-347663">
              <a:lnSpc>
                <a:spcPct val="90000"/>
              </a:lnSpc>
              <a:buFont typeface="+mj-lt"/>
              <a:buAutoNum type="arabicPeriod" startAt="2"/>
            </a:pPr>
            <a:r>
              <a:rPr lang="en-US" sz="1600" dirty="0" err="1" smtClean="0">
                <a:latin typeface="Times New Roman" pitchFamily="18" charset="0"/>
              </a:rPr>
              <a:t>Himpunan</a:t>
            </a:r>
            <a:endParaRPr lang="en-US" sz="1600" dirty="0" smtClean="0">
              <a:latin typeface="Times New Roman" pitchFamily="18" charset="0"/>
            </a:endParaRPr>
          </a:p>
          <a:p>
            <a:pPr lvl="1">
              <a:lnSpc>
                <a:spcPct val="90000"/>
              </a:lnSpc>
            </a:pPr>
            <a:r>
              <a:rPr lang="en-US" sz="1600" dirty="0" err="1" smtClean="0">
                <a:latin typeface="Times New Roman" pitchFamily="18" charset="0"/>
              </a:rPr>
              <a:t>Mahasiswa</a:t>
            </a:r>
            <a:r>
              <a:rPr lang="en-US" sz="1600" dirty="0" smtClean="0">
                <a:latin typeface="Times New Roman" pitchFamily="18" charset="0"/>
              </a:rPr>
              <a:t> </a:t>
            </a:r>
            <a:r>
              <a:rPr lang="en-US" sz="1600" dirty="0" err="1" smtClean="0">
                <a:latin typeface="Times New Roman" pitchFamily="18" charset="0"/>
              </a:rPr>
              <a:t>mampu</a:t>
            </a:r>
            <a:r>
              <a:rPr lang="en-US" sz="1600" dirty="0" smtClean="0">
                <a:latin typeface="Times New Roman" pitchFamily="18" charset="0"/>
              </a:rPr>
              <a:t> </a:t>
            </a:r>
            <a:r>
              <a:rPr lang="en-US" sz="1600" dirty="0" err="1" smtClean="0">
                <a:latin typeface="Times New Roman" pitchFamily="18" charset="0"/>
              </a:rPr>
              <a:t>mengerti</a:t>
            </a:r>
            <a:r>
              <a:rPr lang="en-US" sz="1600" dirty="0" smtClean="0">
                <a:latin typeface="Times New Roman" pitchFamily="18" charset="0"/>
              </a:rPr>
              <a:t> </a:t>
            </a:r>
            <a:r>
              <a:rPr lang="en-US" sz="1600" dirty="0" err="1" smtClean="0">
                <a:latin typeface="Times New Roman" pitchFamily="18" charset="0"/>
              </a:rPr>
              <a:t>dan</a:t>
            </a:r>
            <a:r>
              <a:rPr lang="en-US" sz="1600" dirty="0" smtClean="0">
                <a:latin typeface="Times New Roman" pitchFamily="18" charset="0"/>
              </a:rPr>
              <a:t> </a:t>
            </a:r>
            <a:r>
              <a:rPr lang="en-US" sz="1600" dirty="0" err="1" smtClean="0">
                <a:latin typeface="Times New Roman" pitchFamily="18" charset="0"/>
              </a:rPr>
              <a:t>memahami</a:t>
            </a:r>
            <a:r>
              <a:rPr lang="en-US" sz="1600" dirty="0" smtClean="0">
                <a:latin typeface="Times New Roman" pitchFamily="18" charset="0"/>
              </a:rPr>
              <a:t> </a:t>
            </a:r>
            <a:r>
              <a:rPr lang="en-US" sz="1600" dirty="0" err="1" smtClean="0">
                <a:latin typeface="Times New Roman" pitchFamily="18" charset="0"/>
              </a:rPr>
              <a:t>tentang</a:t>
            </a:r>
            <a:r>
              <a:rPr lang="en-US" sz="1600" dirty="0" smtClean="0">
                <a:latin typeface="Times New Roman" pitchFamily="18" charset="0"/>
              </a:rPr>
              <a:t> </a:t>
            </a:r>
            <a:r>
              <a:rPr lang="en-US" sz="1600" dirty="0" err="1" smtClean="0">
                <a:latin typeface="Times New Roman" pitchFamily="18" charset="0"/>
              </a:rPr>
              <a:t>himpunan</a:t>
            </a:r>
            <a:r>
              <a:rPr lang="en-US" sz="1600" dirty="0" smtClean="0">
                <a:latin typeface="Times New Roman" pitchFamily="18" charset="0"/>
              </a:rPr>
              <a:t>, </a:t>
            </a:r>
            <a:r>
              <a:rPr lang="en-US" sz="1600" dirty="0" err="1" smtClean="0">
                <a:latin typeface="Times New Roman" pitchFamily="18" charset="0"/>
              </a:rPr>
              <a:t>operasi</a:t>
            </a:r>
            <a:r>
              <a:rPr lang="en-US" sz="1600" dirty="0" smtClean="0">
                <a:latin typeface="Times New Roman" pitchFamily="18" charset="0"/>
              </a:rPr>
              <a:t> </a:t>
            </a:r>
            <a:r>
              <a:rPr lang="en-US" sz="1600" dirty="0" err="1" smtClean="0">
                <a:latin typeface="Times New Roman" pitchFamily="18" charset="0"/>
              </a:rPr>
              <a:t>himpunan</a:t>
            </a:r>
            <a:r>
              <a:rPr lang="en-US" sz="1600" dirty="0" smtClean="0">
                <a:latin typeface="Times New Roman" pitchFamily="18" charset="0"/>
              </a:rPr>
              <a:t> </a:t>
            </a:r>
            <a:r>
              <a:rPr lang="en-US" sz="1600" dirty="0" err="1" smtClean="0">
                <a:latin typeface="Times New Roman" pitchFamily="18" charset="0"/>
              </a:rPr>
              <a:t>dan</a:t>
            </a:r>
            <a:r>
              <a:rPr lang="en-US" sz="1600" dirty="0" smtClean="0">
                <a:latin typeface="Times New Roman" pitchFamily="18" charset="0"/>
              </a:rPr>
              <a:t> </a:t>
            </a:r>
            <a:r>
              <a:rPr lang="en-US" sz="1600" dirty="0" err="1" smtClean="0">
                <a:latin typeface="Times New Roman" pitchFamily="18" charset="0"/>
              </a:rPr>
              <a:t>prinsip-prinsip</a:t>
            </a:r>
            <a:r>
              <a:rPr lang="en-US" sz="1600" dirty="0" smtClean="0">
                <a:latin typeface="Times New Roman" pitchFamily="18" charset="0"/>
              </a:rPr>
              <a:t> </a:t>
            </a:r>
            <a:r>
              <a:rPr lang="en-US" sz="1600" dirty="0" err="1" smtClean="0">
                <a:latin typeface="Times New Roman" pitchFamily="18" charset="0"/>
              </a:rPr>
              <a:t>himpunan</a:t>
            </a:r>
            <a:r>
              <a:rPr lang="en-US" sz="1600" dirty="0" smtClean="0">
                <a:latin typeface="Times New Roman" pitchFamily="18" charset="0"/>
              </a:rPr>
              <a:t>.</a:t>
            </a:r>
            <a:endParaRPr lang="en-US" sz="1600" dirty="0" smtClean="0">
              <a:latin typeface="Times New Roman" pitchFamily="18" charset="0"/>
            </a:endParaRPr>
          </a:p>
          <a:p>
            <a:pPr marL="347663" indent="-347663">
              <a:lnSpc>
                <a:spcPct val="90000"/>
              </a:lnSpc>
              <a:buFont typeface="+mj-lt"/>
              <a:buAutoNum type="arabicPeriod" startAt="3"/>
            </a:pPr>
            <a:r>
              <a:rPr lang="en-US" sz="1600" dirty="0" err="1" smtClean="0">
                <a:latin typeface="Times New Roman" pitchFamily="18" charset="0"/>
              </a:rPr>
              <a:t>Matriks</a:t>
            </a:r>
            <a:r>
              <a:rPr lang="en-US" sz="1600" dirty="0" smtClean="0">
                <a:latin typeface="Times New Roman" pitchFamily="18" charset="0"/>
              </a:rPr>
              <a:t>, </a:t>
            </a:r>
            <a:r>
              <a:rPr lang="en-US" sz="1600" dirty="0" err="1" smtClean="0">
                <a:latin typeface="Times New Roman" pitchFamily="18" charset="0"/>
              </a:rPr>
              <a:t>Relasi</a:t>
            </a:r>
            <a:r>
              <a:rPr lang="en-US" sz="1600" dirty="0" smtClean="0">
                <a:latin typeface="Times New Roman" pitchFamily="18" charset="0"/>
              </a:rPr>
              <a:t> </a:t>
            </a:r>
            <a:r>
              <a:rPr lang="en-US" sz="1600" dirty="0" err="1" smtClean="0">
                <a:latin typeface="Times New Roman" pitchFamily="18" charset="0"/>
              </a:rPr>
              <a:t>dan</a:t>
            </a:r>
            <a:r>
              <a:rPr lang="en-US" sz="1600" dirty="0" smtClean="0">
                <a:latin typeface="Times New Roman" pitchFamily="18" charset="0"/>
              </a:rPr>
              <a:t> </a:t>
            </a:r>
            <a:r>
              <a:rPr lang="en-US" sz="1600" dirty="0" err="1" smtClean="0">
                <a:latin typeface="Times New Roman" pitchFamily="18" charset="0"/>
              </a:rPr>
              <a:t>Fungsi</a:t>
            </a:r>
            <a:endParaRPr lang="en-US" sz="1600" dirty="0" smtClean="0">
              <a:latin typeface="Times New Roman" pitchFamily="18" charset="0"/>
            </a:endParaRPr>
          </a:p>
          <a:p>
            <a:pPr lvl="1">
              <a:lnSpc>
                <a:spcPct val="90000"/>
              </a:lnSpc>
            </a:pPr>
            <a:r>
              <a:rPr lang="en-US" sz="1600" dirty="0" err="1" smtClean="0">
                <a:latin typeface="Times New Roman" pitchFamily="18" charset="0"/>
              </a:rPr>
              <a:t>Mahasiswa</a:t>
            </a:r>
            <a:r>
              <a:rPr lang="en-US" sz="1600" dirty="0" smtClean="0">
                <a:latin typeface="Times New Roman" pitchFamily="18" charset="0"/>
              </a:rPr>
              <a:t> </a:t>
            </a:r>
            <a:r>
              <a:rPr lang="en-US" sz="1600" dirty="0" err="1" smtClean="0">
                <a:latin typeface="Times New Roman" pitchFamily="18" charset="0"/>
              </a:rPr>
              <a:t>mampu</a:t>
            </a:r>
            <a:r>
              <a:rPr lang="en-US" sz="1600" dirty="0" smtClean="0">
                <a:latin typeface="Times New Roman" pitchFamily="18" charset="0"/>
              </a:rPr>
              <a:t> </a:t>
            </a:r>
            <a:r>
              <a:rPr lang="en-US" sz="1600" dirty="0" err="1" smtClean="0">
                <a:latin typeface="Times New Roman" pitchFamily="18" charset="0"/>
              </a:rPr>
              <a:t>mengerti</a:t>
            </a:r>
            <a:r>
              <a:rPr lang="en-US" sz="1600" dirty="0" smtClean="0">
                <a:latin typeface="Times New Roman" pitchFamily="18" charset="0"/>
              </a:rPr>
              <a:t> </a:t>
            </a:r>
            <a:r>
              <a:rPr lang="en-US" sz="1600" dirty="0" err="1" smtClean="0">
                <a:latin typeface="Times New Roman" pitchFamily="18" charset="0"/>
              </a:rPr>
              <a:t>dan</a:t>
            </a:r>
            <a:r>
              <a:rPr lang="en-US" sz="1600" dirty="0" smtClean="0">
                <a:latin typeface="Times New Roman" pitchFamily="18" charset="0"/>
              </a:rPr>
              <a:t> </a:t>
            </a:r>
            <a:r>
              <a:rPr lang="en-US" sz="1600" dirty="0" err="1" smtClean="0">
                <a:latin typeface="Times New Roman" pitchFamily="18" charset="0"/>
              </a:rPr>
              <a:t>memahami</a:t>
            </a:r>
            <a:r>
              <a:rPr lang="en-US" sz="1600" dirty="0" smtClean="0">
                <a:latin typeface="Times New Roman" pitchFamily="18" charset="0"/>
              </a:rPr>
              <a:t> </a:t>
            </a:r>
            <a:r>
              <a:rPr lang="en-US" sz="1600" dirty="0" err="1" smtClean="0">
                <a:latin typeface="Times New Roman" pitchFamily="18" charset="0"/>
              </a:rPr>
              <a:t>tentang</a:t>
            </a:r>
            <a:r>
              <a:rPr lang="en-US" sz="1600" dirty="0" smtClean="0">
                <a:latin typeface="Times New Roman" pitchFamily="18" charset="0"/>
              </a:rPr>
              <a:t> </a:t>
            </a:r>
            <a:r>
              <a:rPr lang="en-US" sz="1600" dirty="0" err="1" smtClean="0">
                <a:latin typeface="Times New Roman" pitchFamily="18" charset="0"/>
              </a:rPr>
              <a:t>matriks</a:t>
            </a:r>
            <a:r>
              <a:rPr lang="en-US" sz="1600" dirty="0" smtClean="0">
                <a:latin typeface="Times New Roman" pitchFamily="18" charset="0"/>
              </a:rPr>
              <a:t>, </a:t>
            </a:r>
            <a:r>
              <a:rPr lang="en-US" sz="1600" dirty="0" err="1" smtClean="0">
                <a:latin typeface="Times New Roman" pitchFamily="18" charset="0"/>
              </a:rPr>
              <a:t>jenis</a:t>
            </a:r>
            <a:r>
              <a:rPr lang="en-US" sz="1600" dirty="0" smtClean="0">
                <a:latin typeface="Times New Roman" pitchFamily="18" charset="0"/>
              </a:rPr>
              <a:t> </a:t>
            </a:r>
            <a:r>
              <a:rPr lang="en-US" sz="1600" dirty="0" err="1" smtClean="0">
                <a:latin typeface="Times New Roman" pitchFamily="18" charset="0"/>
              </a:rPr>
              <a:t>matriks</a:t>
            </a:r>
            <a:r>
              <a:rPr lang="en-US" sz="1600" dirty="0" smtClean="0">
                <a:latin typeface="Times New Roman" pitchFamily="18" charset="0"/>
              </a:rPr>
              <a:t>, </a:t>
            </a:r>
            <a:r>
              <a:rPr lang="en-US" sz="1600" dirty="0" err="1" smtClean="0">
                <a:latin typeface="Times New Roman" pitchFamily="18" charset="0"/>
              </a:rPr>
              <a:t>operasi</a:t>
            </a:r>
            <a:r>
              <a:rPr lang="en-US" sz="1600" dirty="0" smtClean="0">
                <a:latin typeface="Times New Roman" pitchFamily="18" charset="0"/>
              </a:rPr>
              <a:t> </a:t>
            </a:r>
            <a:r>
              <a:rPr lang="en-US" sz="1600" dirty="0" err="1" smtClean="0">
                <a:latin typeface="Times New Roman" pitchFamily="18" charset="0"/>
              </a:rPr>
              <a:t>matriks</a:t>
            </a:r>
            <a:r>
              <a:rPr lang="en-US" sz="1600" dirty="0" smtClean="0">
                <a:latin typeface="Times New Roman" pitchFamily="18" charset="0"/>
              </a:rPr>
              <a:t>, </a:t>
            </a:r>
            <a:r>
              <a:rPr lang="en-US" sz="1600" dirty="0" err="1" smtClean="0">
                <a:latin typeface="Times New Roman" pitchFamily="18" charset="0"/>
              </a:rPr>
              <a:t>relasi</a:t>
            </a:r>
            <a:r>
              <a:rPr lang="en-US" sz="1600" dirty="0" smtClean="0">
                <a:latin typeface="Times New Roman" pitchFamily="18" charset="0"/>
              </a:rPr>
              <a:t> </a:t>
            </a:r>
            <a:r>
              <a:rPr lang="en-US" sz="1600" dirty="0" err="1" smtClean="0">
                <a:latin typeface="Times New Roman" pitchFamily="18" charset="0"/>
              </a:rPr>
              <a:t>dan</a:t>
            </a:r>
            <a:r>
              <a:rPr lang="en-US" sz="1600" dirty="0" smtClean="0">
                <a:latin typeface="Times New Roman" pitchFamily="18" charset="0"/>
              </a:rPr>
              <a:t> </a:t>
            </a:r>
            <a:r>
              <a:rPr lang="en-US" sz="1600" dirty="0" err="1" smtClean="0">
                <a:latin typeface="Times New Roman" pitchFamily="18" charset="0"/>
              </a:rPr>
              <a:t>fungsi</a:t>
            </a:r>
            <a:endParaRPr lang="en-US" sz="1600" dirty="0" smtClean="0">
              <a:latin typeface="Times New Roman" pitchFamily="18" charset="0"/>
            </a:endParaRPr>
          </a:p>
          <a:p>
            <a:pPr marL="290513" indent="-290513">
              <a:lnSpc>
                <a:spcPct val="90000"/>
              </a:lnSpc>
              <a:buFont typeface="+mj-lt"/>
              <a:buAutoNum type="arabicPeriod" startAt="4"/>
            </a:pPr>
            <a:r>
              <a:rPr lang="en-US" sz="1600" dirty="0" err="1" smtClean="0">
                <a:latin typeface="Times New Roman" pitchFamily="18" charset="0"/>
              </a:rPr>
              <a:t>Induksi</a:t>
            </a:r>
            <a:r>
              <a:rPr lang="en-US" sz="1600" dirty="0" smtClean="0">
                <a:latin typeface="Times New Roman" pitchFamily="18" charset="0"/>
              </a:rPr>
              <a:t> </a:t>
            </a:r>
            <a:r>
              <a:rPr lang="en-US" sz="1600" dirty="0" err="1" smtClean="0">
                <a:latin typeface="Times New Roman" pitchFamily="18" charset="0"/>
              </a:rPr>
              <a:t>Matematika</a:t>
            </a:r>
            <a:endParaRPr lang="en-US" sz="1600" dirty="0" smtClean="0">
              <a:latin typeface="Times New Roman" pitchFamily="18" charset="0"/>
            </a:endParaRPr>
          </a:p>
          <a:p>
            <a:pPr lvl="1">
              <a:lnSpc>
                <a:spcPct val="90000"/>
              </a:lnSpc>
            </a:pPr>
            <a:r>
              <a:rPr lang="en-US" sz="1600" dirty="0" err="1" smtClean="0">
                <a:latin typeface="Times New Roman" pitchFamily="18" charset="0"/>
              </a:rPr>
              <a:t>Mahasiswa</a:t>
            </a:r>
            <a:r>
              <a:rPr lang="en-US" sz="1600" dirty="0" smtClean="0">
                <a:latin typeface="Times New Roman" pitchFamily="18" charset="0"/>
              </a:rPr>
              <a:t> </a:t>
            </a:r>
            <a:r>
              <a:rPr lang="en-US" sz="1600" dirty="0" err="1" smtClean="0">
                <a:latin typeface="Times New Roman" pitchFamily="18" charset="0"/>
              </a:rPr>
              <a:t>mampu</a:t>
            </a:r>
            <a:r>
              <a:rPr lang="en-US" sz="1600" dirty="0" smtClean="0">
                <a:latin typeface="Times New Roman" pitchFamily="18" charset="0"/>
              </a:rPr>
              <a:t> </a:t>
            </a:r>
            <a:r>
              <a:rPr lang="en-US" sz="1600" dirty="0" err="1" smtClean="0">
                <a:latin typeface="Times New Roman" pitchFamily="18" charset="0"/>
              </a:rPr>
              <a:t>mengerti</a:t>
            </a:r>
            <a:r>
              <a:rPr lang="en-US" sz="1600" dirty="0" smtClean="0">
                <a:latin typeface="Times New Roman" pitchFamily="18" charset="0"/>
              </a:rPr>
              <a:t> </a:t>
            </a:r>
            <a:r>
              <a:rPr lang="en-US" sz="1600" dirty="0" err="1" smtClean="0">
                <a:latin typeface="Times New Roman" pitchFamily="18" charset="0"/>
              </a:rPr>
              <a:t>dan</a:t>
            </a:r>
            <a:r>
              <a:rPr lang="en-US" sz="1600" dirty="0" smtClean="0">
                <a:latin typeface="Times New Roman" pitchFamily="18" charset="0"/>
              </a:rPr>
              <a:t> </a:t>
            </a:r>
            <a:r>
              <a:rPr lang="en-US" sz="1600" dirty="0" err="1" smtClean="0">
                <a:latin typeface="Times New Roman" pitchFamily="18" charset="0"/>
              </a:rPr>
              <a:t>memahami</a:t>
            </a:r>
            <a:r>
              <a:rPr lang="en-US" sz="1600" dirty="0" smtClean="0">
                <a:latin typeface="Times New Roman" pitchFamily="18" charset="0"/>
              </a:rPr>
              <a:t> </a:t>
            </a:r>
            <a:r>
              <a:rPr lang="en-US" sz="1600" dirty="0" err="1" smtClean="0">
                <a:latin typeface="Times New Roman" pitchFamily="18" charset="0"/>
              </a:rPr>
              <a:t>tentang</a:t>
            </a:r>
            <a:r>
              <a:rPr lang="en-US" sz="1600" dirty="0" smtClean="0">
                <a:latin typeface="Times New Roman" pitchFamily="18" charset="0"/>
              </a:rPr>
              <a:t> </a:t>
            </a:r>
            <a:r>
              <a:rPr lang="en-US" sz="1600" dirty="0" err="1" smtClean="0">
                <a:latin typeface="Times New Roman" pitchFamily="18" charset="0"/>
              </a:rPr>
              <a:t>induksi</a:t>
            </a:r>
            <a:r>
              <a:rPr lang="en-US" sz="1600" dirty="0" smtClean="0">
                <a:latin typeface="Times New Roman" pitchFamily="18" charset="0"/>
              </a:rPr>
              <a:t> </a:t>
            </a:r>
            <a:r>
              <a:rPr lang="en-US" sz="1600" dirty="0" err="1" smtClean="0">
                <a:latin typeface="Times New Roman" pitchFamily="18" charset="0"/>
              </a:rPr>
              <a:t>matematika</a:t>
            </a:r>
            <a:r>
              <a:rPr lang="en-US" sz="1600" dirty="0" smtClean="0">
                <a:latin typeface="Times New Roman" pitchFamily="18" charset="0"/>
              </a:rPr>
              <a:t>( </a:t>
            </a:r>
            <a:r>
              <a:rPr lang="en-US" sz="1600" dirty="0" err="1" smtClean="0">
                <a:latin typeface="Times New Roman" pitchFamily="18" charset="0"/>
              </a:rPr>
              <a:t>pembuktian</a:t>
            </a:r>
            <a:r>
              <a:rPr lang="en-US" sz="1600" dirty="0" smtClean="0">
                <a:latin typeface="Times New Roman" pitchFamily="18" charset="0"/>
              </a:rPr>
              <a:t> </a:t>
            </a:r>
            <a:r>
              <a:rPr lang="en-US" sz="1600" dirty="0" err="1" smtClean="0">
                <a:latin typeface="Times New Roman" pitchFamily="18" charset="0"/>
              </a:rPr>
              <a:t>kesamaan</a:t>
            </a:r>
            <a:r>
              <a:rPr lang="en-US" sz="1600" dirty="0" smtClean="0">
                <a:latin typeface="Times New Roman" pitchFamily="18" charset="0"/>
              </a:rPr>
              <a:t> </a:t>
            </a:r>
            <a:r>
              <a:rPr lang="en-US" sz="1600" dirty="0" err="1" smtClean="0">
                <a:latin typeface="Times New Roman" pitchFamily="18" charset="0"/>
              </a:rPr>
              <a:t>antara</a:t>
            </a:r>
            <a:r>
              <a:rPr lang="en-US" sz="1600" dirty="0" smtClean="0">
                <a:latin typeface="Times New Roman" pitchFamily="18" charset="0"/>
              </a:rPr>
              <a:t> </a:t>
            </a:r>
            <a:r>
              <a:rPr lang="en-US" sz="1600" dirty="0" err="1" smtClean="0">
                <a:latin typeface="Times New Roman" pitchFamily="18" charset="0"/>
              </a:rPr>
              <a:t>fungsi</a:t>
            </a:r>
            <a:r>
              <a:rPr lang="en-US" sz="1600" dirty="0" smtClean="0">
                <a:latin typeface="Times New Roman" pitchFamily="18" charset="0"/>
              </a:rPr>
              <a:t> </a:t>
            </a:r>
            <a:r>
              <a:rPr lang="en-US" sz="1600" dirty="0" err="1" smtClean="0">
                <a:latin typeface="Times New Roman" pitchFamily="18" charset="0"/>
              </a:rPr>
              <a:t>satu</a:t>
            </a:r>
            <a:r>
              <a:rPr lang="en-US" sz="1600" dirty="0" smtClean="0">
                <a:latin typeface="Times New Roman" pitchFamily="18" charset="0"/>
              </a:rPr>
              <a:t> </a:t>
            </a:r>
            <a:r>
              <a:rPr lang="en-US" sz="1600" dirty="0" err="1" smtClean="0">
                <a:latin typeface="Times New Roman" pitchFamily="18" charset="0"/>
              </a:rPr>
              <a:t>dengan</a:t>
            </a:r>
            <a:r>
              <a:rPr lang="en-US" sz="1600" dirty="0" smtClean="0">
                <a:latin typeface="Times New Roman" pitchFamily="18" charset="0"/>
              </a:rPr>
              <a:t> </a:t>
            </a:r>
            <a:r>
              <a:rPr lang="en-US" sz="1600" dirty="0" err="1" smtClean="0">
                <a:latin typeface="Times New Roman" pitchFamily="18" charset="0"/>
              </a:rPr>
              <a:t>fungsi</a:t>
            </a:r>
            <a:r>
              <a:rPr lang="en-US" sz="1600" dirty="0" smtClean="0">
                <a:latin typeface="Times New Roman" pitchFamily="18" charset="0"/>
              </a:rPr>
              <a:t> yang </a:t>
            </a:r>
            <a:r>
              <a:rPr lang="en-US" sz="1600" dirty="0" err="1" smtClean="0">
                <a:latin typeface="Times New Roman" pitchFamily="18" charset="0"/>
              </a:rPr>
              <a:t>lainnya</a:t>
            </a:r>
            <a:r>
              <a:rPr lang="en-US" sz="1600" dirty="0" smtClean="0">
                <a:latin typeface="Times New Roman" pitchFamily="18" charset="0"/>
              </a:rPr>
              <a:t>) </a:t>
            </a:r>
            <a:endParaRPr lang="en-US" sz="1600" dirty="0" smtClean="0">
              <a:latin typeface="Times New Roman" pitchFamily="18" charset="0"/>
            </a:endParaRPr>
          </a:p>
          <a:p>
            <a:pPr marL="347663" indent="-347663">
              <a:lnSpc>
                <a:spcPct val="90000"/>
              </a:lnSpc>
              <a:buFont typeface="+mj-lt"/>
              <a:buAutoNum type="arabicPeriod" startAt="5"/>
            </a:pPr>
            <a:r>
              <a:rPr lang="en-US" sz="1600" dirty="0" err="1" smtClean="0">
                <a:latin typeface="Times New Roman" pitchFamily="18" charset="0"/>
              </a:rPr>
              <a:t>Algoritma</a:t>
            </a:r>
            <a:r>
              <a:rPr lang="en-US" sz="1600" dirty="0" smtClean="0">
                <a:latin typeface="Times New Roman" pitchFamily="18" charset="0"/>
              </a:rPr>
              <a:t> </a:t>
            </a:r>
            <a:r>
              <a:rPr lang="en-US" sz="1600" dirty="0" err="1" smtClean="0">
                <a:latin typeface="Times New Roman" pitchFamily="18" charset="0"/>
              </a:rPr>
              <a:t>dan</a:t>
            </a:r>
            <a:r>
              <a:rPr lang="en-US" sz="1600" dirty="0" smtClean="0">
                <a:latin typeface="Times New Roman" pitchFamily="18" charset="0"/>
              </a:rPr>
              <a:t> </a:t>
            </a:r>
            <a:r>
              <a:rPr lang="en-US" sz="1600" dirty="0" err="1" smtClean="0">
                <a:latin typeface="Times New Roman" pitchFamily="18" charset="0"/>
              </a:rPr>
              <a:t>Bilangan</a:t>
            </a:r>
            <a:r>
              <a:rPr lang="en-US" sz="1600" dirty="0" smtClean="0">
                <a:latin typeface="Times New Roman" pitchFamily="18" charset="0"/>
              </a:rPr>
              <a:t> </a:t>
            </a:r>
            <a:r>
              <a:rPr lang="en-US" sz="1600" dirty="0" err="1" smtClean="0">
                <a:latin typeface="Times New Roman" pitchFamily="18" charset="0"/>
              </a:rPr>
              <a:t>Bulat</a:t>
            </a:r>
            <a:endParaRPr lang="en-US" sz="1600" dirty="0" smtClean="0">
              <a:latin typeface="Times New Roman" pitchFamily="18" charset="0"/>
            </a:endParaRPr>
          </a:p>
          <a:p>
            <a:pPr lvl="1">
              <a:lnSpc>
                <a:spcPct val="90000"/>
              </a:lnSpc>
            </a:pPr>
            <a:r>
              <a:rPr lang="en-US" sz="1600" dirty="0" err="1" smtClean="0">
                <a:latin typeface="Times New Roman" pitchFamily="18" charset="0"/>
              </a:rPr>
              <a:t>Mahasiswa</a:t>
            </a:r>
            <a:r>
              <a:rPr lang="en-US" sz="1600" dirty="0" smtClean="0">
                <a:latin typeface="Times New Roman" pitchFamily="18" charset="0"/>
              </a:rPr>
              <a:t> </a:t>
            </a:r>
            <a:r>
              <a:rPr lang="en-US" sz="1600" dirty="0" err="1" smtClean="0">
                <a:latin typeface="Times New Roman" pitchFamily="18" charset="0"/>
              </a:rPr>
              <a:t>mampu</a:t>
            </a:r>
            <a:r>
              <a:rPr lang="en-US" sz="1600" dirty="0" smtClean="0">
                <a:latin typeface="Times New Roman" pitchFamily="18" charset="0"/>
              </a:rPr>
              <a:t> </a:t>
            </a:r>
            <a:r>
              <a:rPr lang="en-US" sz="1600" dirty="0" err="1" smtClean="0">
                <a:latin typeface="Times New Roman" pitchFamily="18" charset="0"/>
              </a:rPr>
              <a:t>mengerti</a:t>
            </a:r>
            <a:r>
              <a:rPr lang="en-US" sz="1600" dirty="0" smtClean="0">
                <a:latin typeface="Times New Roman" pitchFamily="18" charset="0"/>
              </a:rPr>
              <a:t> </a:t>
            </a:r>
            <a:r>
              <a:rPr lang="en-US" sz="1600" dirty="0" err="1" smtClean="0">
                <a:latin typeface="Times New Roman" pitchFamily="18" charset="0"/>
              </a:rPr>
              <a:t>dan</a:t>
            </a:r>
            <a:r>
              <a:rPr lang="en-US" sz="1600" dirty="0" smtClean="0">
                <a:latin typeface="Times New Roman" pitchFamily="18" charset="0"/>
              </a:rPr>
              <a:t> </a:t>
            </a:r>
            <a:r>
              <a:rPr lang="en-US" sz="1600" dirty="0" err="1" smtClean="0">
                <a:latin typeface="Times New Roman" pitchFamily="18" charset="0"/>
              </a:rPr>
              <a:t>memahami</a:t>
            </a:r>
            <a:r>
              <a:rPr lang="en-US" sz="1600" dirty="0" smtClean="0">
                <a:latin typeface="Times New Roman" pitchFamily="18" charset="0"/>
              </a:rPr>
              <a:t> </a:t>
            </a:r>
            <a:r>
              <a:rPr lang="en-US" sz="1600" dirty="0" err="1" smtClean="0">
                <a:latin typeface="Times New Roman" pitchFamily="18" charset="0"/>
              </a:rPr>
              <a:t>tentang</a:t>
            </a:r>
            <a:r>
              <a:rPr lang="en-US" sz="1600" dirty="0" smtClean="0">
                <a:latin typeface="Times New Roman" pitchFamily="18" charset="0"/>
              </a:rPr>
              <a:t> </a:t>
            </a:r>
            <a:r>
              <a:rPr lang="en-US" sz="1600" dirty="0" err="1" smtClean="0">
                <a:latin typeface="Times New Roman" pitchFamily="18" charset="0"/>
              </a:rPr>
              <a:t>operasi-operasi</a:t>
            </a:r>
            <a:r>
              <a:rPr lang="en-US" sz="1600" dirty="0" smtClean="0">
                <a:latin typeface="Times New Roman" pitchFamily="18" charset="0"/>
              </a:rPr>
              <a:t> </a:t>
            </a:r>
            <a:r>
              <a:rPr lang="en-US" sz="1600" dirty="0" err="1" smtClean="0">
                <a:latin typeface="Times New Roman" pitchFamily="18" charset="0"/>
              </a:rPr>
              <a:t>pada</a:t>
            </a:r>
            <a:r>
              <a:rPr lang="en-US" sz="1600" dirty="0" smtClean="0">
                <a:latin typeface="Times New Roman" pitchFamily="18" charset="0"/>
              </a:rPr>
              <a:t> </a:t>
            </a:r>
            <a:r>
              <a:rPr lang="en-US" sz="1600" dirty="0" err="1" smtClean="0">
                <a:latin typeface="Times New Roman" pitchFamily="18" charset="0"/>
              </a:rPr>
              <a:t>bilangan</a:t>
            </a:r>
            <a:r>
              <a:rPr lang="en-US" sz="1600" dirty="0" smtClean="0">
                <a:latin typeface="Times New Roman" pitchFamily="18" charset="0"/>
              </a:rPr>
              <a:t> </a:t>
            </a:r>
            <a:r>
              <a:rPr lang="en-US" sz="1600" dirty="0" err="1" smtClean="0">
                <a:latin typeface="Times New Roman" pitchFamily="18" charset="0"/>
              </a:rPr>
              <a:t>bulat</a:t>
            </a:r>
            <a:r>
              <a:rPr lang="en-US" sz="1600" dirty="0" smtClean="0">
                <a:latin typeface="Times New Roman" pitchFamily="18" charset="0"/>
              </a:rPr>
              <a:t>.</a:t>
            </a:r>
            <a:endParaRPr lang="en-US" sz="1600" dirty="0" smtClean="0">
              <a:latin typeface="Times New Roman" pitchFamily="18" charset="0"/>
            </a:endParaRPr>
          </a:p>
          <a:p>
            <a:pPr marL="290513" indent="-290513">
              <a:lnSpc>
                <a:spcPct val="90000"/>
              </a:lnSpc>
              <a:buFont typeface="+mj-lt"/>
              <a:buAutoNum type="arabicPeriod" startAt="6"/>
            </a:pPr>
            <a:r>
              <a:rPr lang="en-US" sz="1600" dirty="0" err="1" smtClean="0">
                <a:latin typeface="Times New Roman" pitchFamily="18" charset="0"/>
              </a:rPr>
              <a:t>Aljabar</a:t>
            </a:r>
            <a:r>
              <a:rPr lang="en-US" sz="1600" dirty="0" smtClean="0">
                <a:latin typeface="Times New Roman" pitchFamily="18" charset="0"/>
              </a:rPr>
              <a:t> </a:t>
            </a:r>
            <a:r>
              <a:rPr lang="en-US" sz="1600" dirty="0" smtClean="0">
                <a:latin typeface="Times New Roman" pitchFamily="18" charset="0"/>
              </a:rPr>
              <a:t>Boolean</a:t>
            </a:r>
          </a:p>
          <a:p>
            <a:pPr lvl="1">
              <a:lnSpc>
                <a:spcPct val="90000"/>
              </a:lnSpc>
            </a:pPr>
            <a:r>
              <a:rPr lang="en-US" sz="1600" dirty="0" err="1">
                <a:latin typeface="Times New Roman" pitchFamily="18" charset="0"/>
              </a:rPr>
              <a:t>Mahasiswa</a:t>
            </a:r>
            <a:r>
              <a:rPr lang="en-US" sz="1600" dirty="0">
                <a:latin typeface="Times New Roman" pitchFamily="18" charset="0"/>
              </a:rPr>
              <a:t> </a:t>
            </a:r>
            <a:r>
              <a:rPr lang="en-US" sz="1600" dirty="0" err="1">
                <a:latin typeface="Times New Roman" pitchFamily="18" charset="0"/>
              </a:rPr>
              <a:t>mampu</a:t>
            </a:r>
            <a:r>
              <a:rPr lang="en-US" sz="1600" dirty="0">
                <a:latin typeface="Times New Roman" pitchFamily="18" charset="0"/>
              </a:rPr>
              <a:t> </a:t>
            </a:r>
            <a:r>
              <a:rPr lang="en-US" sz="1600" dirty="0" err="1">
                <a:latin typeface="Times New Roman" pitchFamily="18" charset="0"/>
              </a:rPr>
              <a:t>mengerti</a:t>
            </a:r>
            <a:r>
              <a:rPr lang="en-US" sz="1600" dirty="0">
                <a:latin typeface="Times New Roman" pitchFamily="18" charset="0"/>
              </a:rPr>
              <a:t> </a:t>
            </a:r>
            <a:r>
              <a:rPr lang="en-US" sz="1600" dirty="0" err="1">
                <a:latin typeface="Times New Roman" pitchFamily="18" charset="0"/>
              </a:rPr>
              <a:t>dan</a:t>
            </a:r>
            <a:r>
              <a:rPr lang="en-US" sz="1600" dirty="0">
                <a:latin typeface="Times New Roman" pitchFamily="18" charset="0"/>
              </a:rPr>
              <a:t> </a:t>
            </a:r>
            <a:r>
              <a:rPr lang="en-US" sz="1600" dirty="0" err="1">
                <a:latin typeface="Times New Roman" pitchFamily="18" charset="0"/>
              </a:rPr>
              <a:t>memahami</a:t>
            </a:r>
            <a:r>
              <a:rPr lang="en-US" sz="1600" dirty="0">
                <a:latin typeface="Times New Roman" pitchFamily="18" charset="0"/>
              </a:rPr>
              <a:t> </a:t>
            </a:r>
            <a:r>
              <a:rPr lang="en-US" sz="1600" dirty="0" err="1" smtClean="0">
                <a:latin typeface="Times New Roman" pitchFamily="18" charset="0"/>
              </a:rPr>
              <a:t>tentang</a:t>
            </a:r>
            <a:r>
              <a:rPr lang="en-US" sz="1600" dirty="0" smtClean="0">
                <a:latin typeface="Times New Roman" pitchFamily="18" charset="0"/>
              </a:rPr>
              <a:t> </a:t>
            </a:r>
            <a:r>
              <a:rPr lang="en-US" sz="1600" dirty="0" err="1" smtClean="0">
                <a:latin typeface="Times New Roman" pitchFamily="18" charset="0"/>
              </a:rPr>
              <a:t>aljabar</a:t>
            </a:r>
            <a:r>
              <a:rPr lang="en-US" sz="1600" dirty="0" smtClean="0">
                <a:latin typeface="Times New Roman" pitchFamily="18" charset="0"/>
              </a:rPr>
              <a:t> </a:t>
            </a:r>
            <a:r>
              <a:rPr lang="en-US" sz="1600" dirty="0" err="1" smtClean="0">
                <a:latin typeface="Times New Roman" pitchFamily="18" charset="0"/>
              </a:rPr>
              <a:t>boolean</a:t>
            </a:r>
            <a:r>
              <a:rPr lang="en-US" sz="1600" dirty="0" smtClean="0">
                <a:latin typeface="Times New Roman" pitchFamily="18" charset="0"/>
              </a:rPr>
              <a:t>, </a:t>
            </a:r>
            <a:r>
              <a:rPr lang="en-US" sz="1600" dirty="0" err="1" smtClean="0">
                <a:latin typeface="Times New Roman" pitchFamily="18" charset="0"/>
              </a:rPr>
              <a:t>operasi-operasi</a:t>
            </a:r>
            <a:r>
              <a:rPr lang="en-US" sz="1600" dirty="0" smtClean="0">
                <a:latin typeface="Times New Roman" pitchFamily="18" charset="0"/>
              </a:rPr>
              <a:t> </a:t>
            </a:r>
            <a:r>
              <a:rPr lang="en-US" sz="1600" dirty="0" err="1" smtClean="0">
                <a:latin typeface="Times New Roman" pitchFamily="18" charset="0"/>
              </a:rPr>
              <a:t>aljabar</a:t>
            </a:r>
            <a:r>
              <a:rPr lang="en-US" sz="1600" dirty="0" smtClean="0">
                <a:latin typeface="Times New Roman" pitchFamily="18" charset="0"/>
              </a:rPr>
              <a:t> </a:t>
            </a:r>
            <a:r>
              <a:rPr lang="en-US" sz="1600" dirty="0" err="1" smtClean="0">
                <a:latin typeface="Times New Roman" pitchFamily="18" charset="0"/>
              </a:rPr>
              <a:t>boolean</a:t>
            </a:r>
            <a:r>
              <a:rPr lang="en-US" sz="1600" dirty="0" smtClean="0">
                <a:latin typeface="Times New Roman" pitchFamily="18" charset="0"/>
              </a:rPr>
              <a:t> </a:t>
            </a:r>
            <a:r>
              <a:rPr lang="en-US" sz="1600" dirty="0" err="1" smtClean="0">
                <a:latin typeface="Times New Roman" pitchFamily="18" charset="0"/>
              </a:rPr>
              <a:t>dan</a:t>
            </a:r>
            <a:r>
              <a:rPr lang="en-US" sz="1600" dirty="0" smtClean="0">
                <a:latin typeface="Times New Roman" pitchFamily="18" charset="0"/>
              </a:rPr>
              <a:t> </a:t>
            </a:r>
            <a:r>
              <a:rPr lang="en-US" sz="1600" dirty="0" err="1" smtClean="0">
                <a:latin typeface="Times New Roman" pitchFamily="18" charset="0"/>
              </a:rPr>
              <a:t>penyederhanaan</a:t>
            </a:r>
            <a:r>
              <a:rPr lang="en-US" sz="1600" dirty="0" smtClean="0">
                <a:latin typeface="Times New Roman" pitchFamily="18" charset="0"/>
              </a:rPr>
              <a:t> </a:t>
            </a:r>
            <a:r>
              <a:rPr lang="en-US" sz="1600" dirty="0" err="1" smtClean="0">
                <a:latin typeface="Times New Roman" pitchFamily="18" charset="0"/>
              </a:rPr>
              <a:t>aljabar</a:t>
            </a:r>
            <a:r>
              <a:rPr lang="en-US" sz="1600" dirty="0" smtClean="0">
                <a:latin typeface="Times New Roman" pitchFamily="18" charset="0"/>
              </a:rPr>
              <a:t> </a:t>
            </a:r>
            <a:r>
              <a:rPr lang="en-US" sz="1600" dirty="0" err="1" smtClean="0">
                <a:latin typeface="Times New Roman" pitchFamily="18" charset="0"/>
              </a:rPr>
              <a:t>boolean</a:t>
            </a:r>
            <a:endParaRPr lang="en-US" sz="1600" dirty="0" smtClean="0">
              <a:latin typeface="Times New Roman" pitchFamily="18" charset="0"/>
            </a:endParaRPr>
          </a:p>
          <a:p>
            <a:pPr marL="290513" indent="-290513">
              <a:lnSpc>
                <a:spcPct val="90000"/>
              </a:lnSpc>
              <a:buFont typeface="+mj-lt"/>
              <a:buAutoNum type="arabicPeriod" startAt="7"/>
            </a:pPr>
            <a:r>
              <a:rPr lang="en-US" sz="1600" dirty="0" smtClean="0">
                <a:latin typeface="Times New Roman" pitchFamily="18" charset="0"/>
              </a:rPr>
              <a:t>Graf</a:t>
            </a:r>
          </a:p>
          <a:p>
            <a:pPr lvl="1">
              <a:lnSpc>
                <a:spcPct val="90000"/>
              </a:lnSpc>
            </a:pPr>
            <a:r>
              <a:rPr lang="en-US" sz="1600" dirty="0" err="1">
                <a:latin typeface="Times New Roman" pitchFamily="18" charset="0"/>
              </a:rPr>
              <a:t>Mahasiswa</a:t>
            </a:r>
            <a:r>
              <a:rPr lang="en-US" sz="1600" dirty="0">
                <a:latin typeface="Times New Roman" pitchFamily="18" charset="0"/>
              </a:rPr>
              <a:t> </a:t>
            </a:r>
            <a:r>
              <a:rPr lang="en-US" sz="1600" dirty="0" err="1">
                <a:latin typeface="Times New Roman" pitchFamily="18" charset="0"/>
              </a:rPr>
              <a:t>mampu</a:t>
            </a:r>
            <a:r>
              <a:rPr lang="en-US" sz="1600" dirty="0">
                <a:latin typeface="Times New Roman" pitchFamily="18" charset="0"/>
              </a:rPr>
              <a:t> </a:t>
            </a:r>
            <a:r>
              <a:rPr lang="en-US" sz="1600" dirty="0" err="1">
                <a:latin typeface="Times New Roman" pitchFamily="18" charset="0"/>
              </a:rPr>
              <a:t>mengerti</a:t>
            </a:r>
            <a:r>
              <a:rPr lang="en-US" sz="1600" dirty="0">
                <a:latin typeface="Times New Roman" pitchFamily="18" charset="0"/>
              </a:rPr>
              <a:t> </a:t>
            </a:r>
            <a:r>
              <a:rPr lang="en-US" sz="1600" dirty="0" err="1">
                <a:latin typeface="Times New Roman" pitchFamily="18" charset="0"/>
              </a:rPr>
              <a:t>dan</a:t>
            </a:r>
            <a:r>
              <a:rPr lang="en-US" sz="1600" dirty="0">
                <a:latin typeface="Times New Roman" pitchFamily="18" charset="0"/>
              </a:rPr>
              <a:t> </a:t>
            </a:r>
            <a:r>
              <a:rPr lang="en-US" sz="1600" dirty="0" err="1">
                <a:latin typeface="Times New Roman" pitchFamily="18" charset="0"/>
              </a:rPr>
              <a:t>memahami</a:t>
            </a:r>
            <a:r>
              <a:rPr lang="en-US" sz="1600" dirty="0">
                <a:latin typeface="Times New Roman" pitchFamily="18" charset="0"/>
              </a:rPr>
              <a:t> </a:t>
            </a:r>
            <a:r>
              <a:rPr lang="en-US" sz="1600" dirty="0" err="1" smtClean="0">
                <a:latin typeface="Times New Roman" pitchFamily="18" charset="0"/>
              </a:rPr>
              <a:t>tentang</a:t>
            </a:r>
            <a:r>
              <a:rPr lang="en-US" sz="1600" dirty="0" smtClean="0">
                <a:latin typeface="Times New Roman" pitchFamily="18" charset="0"/>
              </a:rPr>
              <a:t>  </a:t>
            </a:r>
            <a:r>
              <a:rPr lang="en-US" sz="1600" dirty="0" err="1" smtClean="0">
                <a:latin typeface="Times New Roman" pitchFamily="18" charset="0"/>
              </a:rPr>
              <a:t>graf</a:t>
            </a:r>
            <a:r>
              <a:rPr lang="en-US" sz="1600" dirty="0" smtClean="0">
                <a:latin typeface="Times New Roman" pitchFamily="18" charset="0"/>
              </a:rPr>
              <a:t> </a:t>
            </a:r>
            <a:r>
              <a:rPr lang="en-US" sz="1600" dirty="0" err="1" smtClean="0">
                <a:latin typeface="Times New Roman" pitchFamily="18" charset="0"/>
              </a:rPr>
              <a:t>dan</a:t>
            </a:r>
            <a:r>
              <a:rPr lang="en-US" sz="1600" dirty="0" smtClean="0">
                <a:latin typeface="Times New Roman" pitchFamily="18" charset="0"/>
              </a:rPr>
              <a:t> </a:t>
            </a:r>
            <a:r>
              <a:rPr lang="en-US" sz="1600" dirty="0" err="1" smtClean="0">
                <a:latin typeface="Times New Roman" pitchFamily="18" charset="0"/>
              </a:rPr>
              <a:t>jenis-jenis</a:t>
            </a:r>
            <a:r>
              <a:rPr lang="en-US" sz="1600" dirty="0" smtClean="0">
                <a:latin typeface="Times New Roman" pitchFamily="18" charset="0"/>
              </a:rPr>
              <a:t> </a:t>
            </a:r>
            <a:r>
              <a:rPr lang="en-US" sz="1600" dirty="0" err="1" smtClean="0">
                <a:latin typeface="Times New Roman" pitchFamily="18" charset="0"/>
              </a:rPr>
              <a:t>graf</a:t>
            </a:r>
            <a:endParaRPr lang="en-US" sz="1600" dirty="0" smtClean="0">
              <a:latin typeface="Times New Roman" pitchFamily="18" charset="0"/>
            </a:endParaRPr>
          </a:p>
          <a:p>
            <a:pPr marL="290513" indent="-290513">
              <a:lnSpc>
                <a:spcPct val="90000"/>
              </a:lnSpc>
              <a:buFont typeface="+mj-lt"/>
              <a:buAutoNum type="arabicPeriod" startAt="8"/>
            </a:pPr>
            <a:r>
              <a:rPr lang="en-US" sz="1600" dirty="0" err="1" smtClean="0">
                <a:latin typeface="Times New Roman" pitchFamily="18" charset="0"/>
              </a:rPr>
              <a:t>Pohon</a:t>
            </a:r>
            <a:endParaRPr lang="en-US" sz="1600" dirty="0" smtClean="0">
              <a:latin typeface="Times New Roman" pitchFamily="18" charset="0"/>
            </a:endParaRPr>
          </a:p>
          <a:p>
            <a:pPr lvl="1"/>
            <a:r>
              <a:rPr lang="en-US" sz="1600" dirty="0" err="1">
                <a:latin typeface="Times New Roman" pitchFamily="18" charset="0"/>
              </a:rPr>
              <a:t>Mahasiswa</a:t>
            </a:r>
            <a:r>
              <a:rPr lang="en-US" sz="1600" dirty="0">
                <a:latin typeface="Times New Roman" pitchFamily="18" charset="0"/>
              </a:rPr>
              <a:t> </a:t>
            </a:r>
            <a:r>
              <a:rPr lang="en-US" sz="1600" dirty="0" err="1">
                <a:latin typeface="Times New Roman" pitchFamily="18" charset="0"/>
              </a:rPr>
              <a:t>mampu</a:t>
            </a:r>
            <a:r>
              <a:rPr lang="en-US" sz="1600" dirty="0">
                <a:latin typeface="Times New Roman" pitchFamily="18" charset="0"/>
              </a:rPr>
              <a:t> </a:t>
            </a:r>
            <a:r>
              <a:rPr lang="en-US" sz="1600" dirty="0" err="1">
                <a:latin typeface="Times New Roman" pitchFamily="18" charset="0"/>
              </a:rPr>
              <a:t>mengerti</a:t>
            </a:r>
            <a:r>
              <a:rPr lang="en-US" sz="1600" dirty="0">
                <a:latin typeface="Times New Roman" pitchFamily="18" charset="0"/>
              </a:rPr>
              <a:t> </a:t>
            </a:r>
            <a:r>
              <a:rPr lang="en-US" sz="1600" dirty="0" err="1">
                <a:latin typeface="Times New Roman" pitchFamily="18" charset="0"/>
              </a:rPr>
              <a:t>dan</a:t>
            </a:r>
            <a:r>
              <a:rPr lang="en-US" sz="1600" dirty="0">
                <a:latin typeface="Times New Roman" pitchFamily="18" charset="0"/>
              </a:rPr>
              <a:t> </a:t>
            </a:r>
            <a:r>
              <a:rPr lang="en-US" sz="1600" dirty="0" err="1">
                <a:latin typeface="Times New Roman" pitchFamily="18" charset="0"/>
              </a:rPr>
              <a:t>memahami</a:t>
            </a:r>
            <a:r>
              <a:rPr lang="en-US" sz="1600" dirty="0">
                <a:latin typeface="Times New Roman" pitchFamily="18" charset="0"/>
              </a:rPr>
              <a:t> </a:t>
            </a:r>
            <a:r>
              <a:rPr lang="en-US" sz="1600" dirty="0" err="1" smtClean="0">
                <a:latin typeface="Times New Roman" pitchFamily="18" charset="0"/>
              </a:rPr>
              <a:t>tentang</a:t>
            </a:r>
            <a:r>
              <a:rPr lang="en-US" sz="1600" dirty="0" smtClean="0">
                <a:latin typeface="Times New Roman" pitchFamily="18" charset="0"/>
              </a:rPr>
              <a:t> </a:t>
            </a:r>
            <a:r>
              <a:rPr lang="en-US" sz="1600" dirty="0" err="1" smtClean="0">
                <a:latin typeface="Times New Roman" pitchFamily="18" charset="0"/>
              </a:rPr>
              <a:t>pohon</a:t>
            </a:r>
            <a:r>
              <a:rPr lang="en-US" sz="1600" dirty="0" smtClean="0">
                <a:latin typeface="Times New Roman" pitchFamily="18" charset="0"/>
              </a:rPr>
              <a:t> </a:t>
            </a:r>
            <a:r>
              <a:rPr lang="en-US" sz="1600" dirty="0" err="1" smtClean="0">
                <a:latin typeface="Times New Roman" pitchFamily="18" charset="0"/>
              </a:rPr>
              <a:t>dan</a:t>
            </a:r>
            <a:r>
              <a:rPr lang="en-US" sz="1600" dirty="0" smtClean="0">
                <a:latin typeface="Times New Roman" pitchFamily="18" charset="0"/>
              </a:rPr>
              <a:t> </a:t>
            </a:r>
            <a:r>
              <a:rPr lang="en-US" sz="1600" dirty="0" err="1" smtClean="0">
                <a:latin typeface="Times New Roman" pitchFamily="18" charset="0"/>
              </a:rPr>
              <a:t>sifat-sifat</a:t>
            </a:r>
            <a:r>
              <a:rPr lang="en-US" sz="1600" dirty="0" smtClean="0">
                <a:latin typeface="Times New Roman" pitchFamily="18" charset="0"/>
              </a:rPr>
              <a:t> </a:t>
            </a:r>
            <a:r>
              <a:rPr lang="en-US" sz="1600" dirty="0" err="1" smtClean="0">
                <a:latin typeface="Times New Roman" pitchFamily="18" charset="0"/>
              </a:rPr>
              <a:t>pohon</a:t>
            </a:r>
            <a:r>
              <a:rPr lang="en-US" sz="1600" dirty="0" smtClean="0">
                <a:latin typeface="Times New Roman" pitchFamily="18" charset="0"/>
              </a:rPr>
              <a:t>.</a:t>
            </a:r>
            <a:endParaRPr lang="en-US" sz="1600" dirty="0"/>
          </a:p>
        </p:txBody>
      </p:sp>
      <p:sp>
        <p:nvSpPr>
          <p:cNvPr id="4" name="Date Placeholder 3"/>
          <p:cNvSpPr>
            <a:spLocks noGrp="1"/>
          </p:cNvSpPr>
          <p:nvPr>
            <p:ph type="dt" sz="half" idx="10"/>
          </p:nvPr>
        </p:nvSpPr>
        <p:spPr/>
        <p:txBody>
          <a:bodyPr/>
          <a:lstStyle/>
          <a:p>
            <a:fld id="{66468380-CC34-477E-92E6-79FFCF41CC2D}" type="datetime1">
              <a:rPr lang="en-US" smtClean="0"/>
              <a:t>3/1/2012</a:t>
            </a:fld>
            <a:endParaRPr lang="en-US"/>
          </a:p>
        </p:txBody>
      </p:sp>
      <p:sp>
        <p:nvSpPr>
          <p:cNvPr id="5" name="Footer Placeholder 4"/>
          <p:cNvSpPr>
            <a:spLocks noGrp="1"/>
          </p:cNvSpPr>
          <p:nvPr>
            <p:ph type="ftr" sz="quarter" idx="11"/>
          </p:nvPr>
        </p:nvSpPr>
        <p:spPr/>
        <p:txBody>
          <a:bodyPr/>
          <a:lstStyle/>
          <a:p>
            <a:r>
              <a:rPr lang="en-US" smtClean="0"/>
              <a:t>RINALDI MUNIR, Matematika Diskrit</a:t>
            </a:r>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u="sng" dirty="0" err="1" smtClean="0">
                <a:solidFill>
                  <a:schemeClr val="accent2">
                    <a:lumMod val="50000"/>
                  </a:schemeClr>
                </a:solidFill>
              </a:rPr>
              <a:t>Penjumlahan</a:t>
            </a:r>
            <a:r>
              <a:rPr lang="en-US" u="sng" dirty="0" smtClean="0">
                <a:solidFill>
                  <a:schemeClr val="accent2">
                    <a:lumMod val="50000"/>
                  </a:schemeClr>
                </a:solidFill>
              </a:rPr>
              <a:t> (1)</a:t>
            </a:r>
          </a:p>
        </p:txBody>
      </p:sp>
      <p:sp>
        <p:nvSpPr>
          <p:cNvPr id="102403" name="Content Placeholder 2"/>
          <p:cNvSpPr>
            <a:spLocks noGrp="1"/>
          </p:cNvSpPr>
          <p:nvPr>
            <p:ph idx="1"/>
          </p:nvPr>
        </p:nvSpPr>
        <p:spPr>
          <a:xfrm>
            <a:off x="457200" y="1600200"/>
            <a:ext cx="8229600" cy="4640263"/>
          </a:xfrm>
        </p:spPr>
        <p:txBody>
          <a:bodyPr/>
          <a:lstStyle/>
          <a:p>
            <a:pPr algn="just" eaLnBrk="1" hangingPunct="1"/>
            <a:r>
              <a:rPr lang="en-US" dirty="0" err="1" smtClean="0"/>
              <a:t>Didasarkan</a:t>
            </a:r>
            <a:r>
              <a:rPr lang="en-US" dirty="0" smtClean="0"/>
              <a:t> </a:t>
            </a:r>
            <a:r>
              <a:rPr lang="en-US" dirty="0" err="1" smtClean="0"/>
              <a:t>pada</a:t>
            </a:r>
            <a:r>
              <a:rPr lang="en-US" dirty="0" smtClean="0"/>
              <a:t> </a:t>
            </a:r>
            <a:r>
              <a:rPr lang="en-US" dirty="0" err="1" smtClean="0"/>
              <a:t>tautologi</a:t>
            </a:r>
            <a:r>
              <a:rPr lang="en-US" dirty="0" smtClean="0"/>
              <a:t> : </a:t>
            </a:r>
          </a:p>
          <a:p>
            <a:pPr algn="just" eaLnBrk="1" hangingPunct="1">
              <a:buFont typeface="Wingdings" pitchFamily="2" charset="2"/>
              <a:buNone/>
            </a:pPr>
            <a:r>
              <a:rPr lang="en-US" i="1" dirty="0" smtClean="0"/>
              <a:t>	p</a:t>
            </a:r>
            <a:r>
              <a:rPr lang="en-US" i="1" dirty="0" smtClean="0">
                <a:cs typeface="Courier New" pitchFamily="49" charset="0"/>
                <a:sym typeface="Wingdings" pitchFamily="2" charset="2"/>
              </a:rPr>
              <a:t> </a:t>
            </a:r>
            <a:r>
              <a:rPr lang="en-US" i="1" dirty="0" smtClean="0"/>
              <a:t>(p</a:t>
            </a:r>
            <a:r>
              <a:rPr lang="en-US" dirty="0" smtClean="0"/>
              <a:t> </a:t>
            </a:r>
            <a:r>
              <a:rPr lang="en-US" dirty="0" smtClean="0">
                <a:sym typeface="Symbol" pitchFamily="18" charset="2"/>
              </a:rPr>
              <a:t></a:t>
            </a:r>
            <a:r>
              <a:rPr lang="en-US" dirty="0" smtClean="0"/>
              <a:t> </a:t>
            </a:r>
            <a:r>
              <a:rPr lang="en-US" i="1" dirty="0" smtClean="0"/>
              <a:t>q</a:t>
            </a:r>
            <a:r>
              <a:rPr lang="en-US" i="1" dirty="0" smtClean="0">
                <a:sym typeface="Wingdings" pitchFamily="2" charset="2"/>
              </a:rPr>
              <a:t>)</a:t>
            </a:r>
            <a:endParaRPr lang="en-US" i="1" dirty="0" smtClean="0"/>
          </a:p>
          <a:p>
            <a:pPr eaLnBrk="1" hangingPunct="1"/>
            <a:r>
              <a:rPr lang="en-US" dirty="0" err="1" smtClean="0"/>
              <a:t>Kaidah</a:t>
            </a:r>
            <a:r>
              <a:rPr lang="en-US" dirty="0" smtClean="0"/>
              <a:t> :</a:t>
            </a:r>
          </a:p>
          <a:p>
            <a:pPr eaLnBrk="1" hangingPunct="1">
              <a:buFont typeface="Wingdings" pitchFamily="2" charset="2"/>
              <a:buNone/>
            </a:pPr>
            <a:r>
              <a:rPr lang="en-US" dirty="0" smtClean="0"/>
              <a:t>	</a:t>
            </a:r>
            <a:r>
              <a:rPr lang="en-US" i="1" dirty="0" smtClean="0"/>
              <a:t> p</a:t>
            </a:r>
            <a:endParaRPr lang="en-US" dirty="0" smtClean="0">
              <a:sym typeface="Wingdings" pitchFamily="2" charset="2"/>
            </a:endParaRPr>
          </a:p>
          <a:p>
            <a:pPr eaLnBrk="1" hangingPunct="1">
              <a:buFont typeface="Arial" charset="0"/>
              <a:buNone/>
            </a:pPr>
            <a:r>
              <a:rPr lang="en-US" dirty="0" smtClean="0">
                <a:sym typeface="Wingdings" pitchFamily="2" charset="2"/>
              </a:rPr>
              <a:t>     </a:t>
            </a:r>
          </a:p>
          <a:p>
            <a:pPr eaLnBrk="1" hangingPunct="1">
              <a:buFont typeface="Arial" charset="0"/>
              <a:buNone/>
            </a:pPr>
            <a:endParaRPr lang="en-US" dirty="0" smtClean="0"/>
          </a:p>
        </p:txBody>
      </p:sp>
      <p:sp>
        <p:nvSpPr>
          <p:cNvPr id="2" name="Date Placeholder 1"/>
          <p:cNvSpPr>
            <a:spLocks noGrp="1"/>
          </p:cNvSpPr>
          <p:nvPr>
            <p:ph type="dt" sz="half" idx="10"/>
          </p:nvPr>
        </p:nvSpPr>
        <p:spPr/>
        <p:txBody>
          <a:bodyPr/>
          <a:lstStyle/>
          <a:p>
            <a:fld id="{99E477E0-9FD0-41F8-802D-3F23A1FF9829}" type="datetime1">
              <a:rPr lang="en-US" smtClean="0"/>
              <a:t>3/1/2012</a:t>
            </a:fld>
            <a:endParaRPr lang="en-US"/>
          </a:p>
        </p:txBody>
      </p:sp>
      <p:sp>
        <p:nvSpPr>
          <p:cNvPr id="3" name="Footer Placeholder 2"/>
          <p:cNvSpPr>
            <a:spLocks noGrp="1"/>
          </p:cNvSpPr>
          <p:nvPr>
            <p:ph type="ftr" sz="quarter" idx="11"/>
          </p:nvPr>
        </p:nvSpPr>
        <p:spPr/>
        <p:txBody>
          <a:bodyPr/>
          <a:lstStyle/>
          <a:p>
            <a:r>
              <a:rPr lang="en-US" smtClean="0"/>
              <a:t>RINALDI MUNIR, Matematika Diskrit</a:t>
            </a:r>
            <a:endParaRPr lang="en-US"/>
          </a:p>
        </p:txBody>
      </p:sp>
      <p:sp>
        <p:nvSpPr>
          <p:cNvPr id="102404"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886774A5-6A64-4C76-AD21-CC5666C8594E}" type="slidenum">
              <a:rPr lang="en-US" smtClean="0"/>
              <a:pPr/>
              <a:t>40</a:t>
            </a:fld>
            <a:endParaRPr lang="en-US" smtClean="0"/>
          </a:p>
        </p:txBody>
      </p:sp>
      <p:cxnSp>
        <p:nvCxnSpPr>
          <p:cNvPr id="8" name="Straight Connector 7"/>
          <p:cNvCxnSpPr/>
          <p:nvPr/>
        </p:nvCxnSpPr>
        <p:spPr>
          <a:xfrm>
            <a:off x="847725" y="358140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2406"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07"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0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09"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1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1"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1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3"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1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5"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7"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1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2419"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20" name="Rectangle 5"/>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2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0242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04863" y="3581400"/>
            <a:ext cx="1247775" cy="552450"/>
          </a:xfrm>
          <a:prstGeom prst="rect">
            <a:avLst/>
          </a:prstGeom>
          <a:noFill/>
          <a:ln w="9525">
            <a:noFill/>
            <a:miter lim="800000"/>
            <a:headEnd/>
            <a:tailEnd/>
          </a:ln>
        </p:spPr>
      </p:pic>
      <p:sp>
        <p:nvSpPr>
          <p:cNvPr id="102423"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u="sng" dirty="0" err="1" smtClean="0">
                <a:solidFill>
                  <a:schemeClr val="accent2">
                    <a:lumMod val="50000"/>
                  </a:schemeClr>
                </a:solidFill>
              </a:rPr>
              <a:t>Penjumlahan</a:t>
            </a:r>
            <a:r>
              <a:rPr lang="en-US" u="sng" dirty="0" smtClean="0">
                <a:solidFill>
                  <a:schemeClr val="accent2">
                    <a:lumMod val="50000"/>
                  </a:schemeClr>
                </a:solidFill>
              </a:rPr>
              <a:t> (2)</a:t>
            </a:r>
            <a:endParaRPr lang="en-US" u="sng" dirty="0">
              <a:solidFill>
                <a:schemeClr val="accent2">
                  <a:lumMod val="50000"/>
                </a:schemeClr>
              </a:solidFill>
            </a:endParaRPr>
          </a:p>
        </p:txBody>
      </p:sp>
      <p:sp>
        <p:nvSpPr>
          <p:cNvPr id="103427" name="Content Placeholder 2"/>
          <p:cNvSpPr>
            <a:spLocks noGrp="1"/>
          </p:cNvSpPr>
          <p:nvPr>
            <p:ph idx="1"/>
          </p:nvPr>
        </p:nvSpPr>
        <p:spPr/>
        <p:txBody>
          <a:bodyPr/>
          <a:lstStyle/>
          <a:p>
            <a:pPr algn="just" eaLnBrk="1" hangingPunct="1">
              <a:buFont typeface="Wingdings" pitchFamily="2" charset="2"/>
              <a:buNone/>
            </a:pPr>
            <a:r>
              <a:rPr lang="en-US" smtClean="0"/>
              <a:t>	“Icha mengambil kuliah logika matematika. Oleh karena itu icha mengambil kuliah logika matematika atau algoritma”  adalah benar menurut pemjulahan.</a:t>
            </a:r>
          </a:p>
        </p:txBody>
      </p:sp>
      <p:sp>
        <p:nvSpPr>
          <p:cNvPr id="3" name="Date Placeholder 2"/>
          <p:cNvSpPr>
            <a:spLocks noGrp="1"/>
          </p:cNvSpPr>
          <p:nvPr>
            <p:ph type="dt" sz="half" idx="10"/>
          </p:nvPr>
        </p:nvSpPr>
        <p:spPr/>
        <p:txBody>
          <a:bodyPr/>
          <a:lstStyle/>
          <a:p>
            <a:fld id="{4B17B0D2-CF9C-42DE-80C3-383DFFAF0E9D}" type="datetime1">
              <a:rPr lang="en-US" smtClean="0"/>
              <a:t>3/1/2012</a:t>
            </a:fld>
            <a:endParaRPr lang="en-US"/>
          </a:p>
        </p:txBody>
      </p:sp>
      <p:sp>
        <p:nvSpPr>
          <p:cNvPr id="4" name="Footer Placeholder 3"/>
          <p:cNvSpPr>
            <a:spLocks noGrp="1"/>
          </p:cNvSpPr>
          <p:nvPr>
            <p:ph type="ftr" sz="quarter" idx="11"/>
          </p:nvPr>
        </p:nvSpPr>
        <p:spPr/>
        <p:txBody>
          <a:bodyPr/>
          <a:lstStyle/>
          <a:p>
            <a:r>
              <a:rPr lang="en-US" smtClean="0"/>
              <a:t>RINALDI MUNIR, Matematika Diskrit</a:t>
            </a:r>
            <a:endParaRPr lang="en-US"/>
          </a:p>
        </p:txBody>
      </p:sp>
      <p:sp>
        <p:nvSpPr>
          <p:cNvPr id="103428"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AADB20CE-F98E-4F31-9C4F-B44159CDF887}" type="slidenum">
              <a:rPr lang="en-US" smtClean="0"/>
              <a:pPr/>
              <a:t>41</a:t>
            </a:fld>
            <a:endParaRPr 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solidFill>
                  <a:schemeClr val="accent2">
                    <a:lumMod val="50000"/>
                  </a:schemeClr>
                </a:solidFill>
              </a:rPr>
              <a:t>Konjungsi</a:t>
            </a:r>
            <a:r>
              <a:rPr lang="en-US" dirty="0" smtClean="0">
                <a:solidFill>
                  <a:schemeClr val="accent2">
                    <a:lumMod val="50000"/>
                  </a:schemeClr>
                </a:solidFill>
              </a:rPr>
              <a:t> (1)</a:t>
            </a:r>
          </a:p>
        </p:txBody>
      </p:sp>
      <p:sp>
        <p:nvSpPr>
          <p:cNvPr id="104451" name="Content Placeholder 2"/>
          <p:cNvSpPr>
            <a:spLocks noGrp="1"/>
          </p:cNvSpPr>
          <p:nvPr>
            <p:ph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a:t>
            </a:r>
            <a:r>
              <a:rPr lang="en-US" i="1" smtClean="0">
                <a:sym typeface="Wingdings" pitchFamily="2" charset="2"/>
              </a:rPr>
              <a:t>)</a:t>
            </a:r>
            <a:r>
              <a:rPr lang="en-US" i="1" smtClean="0"/>
              <a:t> </a:t>
            </a:r>
            <a:r>
              <a:rPr lang="en-US" i="1" smtClean="0">
                <a:sym typeface="Symbol" pitchFamily="18" charset="2"/>
              </a:rPr>
              <a:t></a:t>
            </a:r>
            <a:r>
              <a:rPr lang="en-US" i="1" smtClean="0"/>
              <a:t>  </a:t>
            </a:r>
            <a:r>
              <a:rPr lang="en-US" i="1" smtClean="0">
                <a:cs typeface="Courier New" pitchFamily="49" charset="0"/>
              </a:rPr>
              <a:t>(q</a:t>
            </a:r>
            <a:r>
              <a:rPr lang="en-US" i="1" smtClean="0">
                <a:cs typeface="Courier New" pitchFamily="49" charset="0"/>
                <a:sym typeface="Wingdings" pitchFamily="2" charset="2"/>
              </a:rPr>
              <a:t>) </a:t>
            </a:r>
            <a:r>
              <a:rPr lang="en-US" i="1" smtClean="0"/>
              <a:t>(p</a:t>
            </a:r>
            <a:r>
              <a:rPr lang="en-US" i="1" smtClean="0">
                <a:sym typeface="Wingdings" pitchFamily="2" charset="2"/>
              </a:rPr>
              <a:t> </a:t>
            </a:r>
            <a:r>
              <a:rPr lang="en-US" i="1" smtClean="0">
                <a:sym typeface="Symbol" pitchFamily="18" charset="2"/>
              </a:rPr>
              <a:t></a:t>
            </a:r>
            <a:r>
              <a:rPr lang="en-US" i="1" smtClean="0"/>
              <a:t> </a:t>
            </a:r>
            <a:r>
              <a:rPr lang="en-US" i="1" smtClean="0">
                <a:cs typeface="Courier New" pitchFamily="49" charset="0"/>
              </a:rPr>
              <a:t>q</a:t>
            </a:r>
            <a:r>
              <a:rPr lang="en-US" i="1" smtClean="0">
                <a:cs typeface="Courier New" pitchFamily="49" charset="0"/>
                <a:sym typeface="Wingdings" pitchFamily="2" charset="2"/>
              </a:rPr>
              <a:t>)</a:t>
            </a:r>
            <a:endParaRPr lang="en-US" i="1" smtClean="0"/>
          </a:p>
          <a:p>
            <a:pPr eaLnBrk="1" hangingPunct="1"/>
            <a:r>
              <a:rPr lang="en-US" smtClean="0"/>
              <a:t>Kaidah :</a:t>
            </a:r>
          </a:p>
          <a:p>
            <a:pPr eaLnBrk="1" hangingPunct="1">
              <a:buFont typeface="Arial" charset="0"/>
              <a:buNone/>
            </a:pPr>
            <a:r>
              <a:rPr lang="en-US" smtClean="0"/>
              <a:t>	p </a:t>
            </a:r>
            <a:endParaRPr lang="en-US" smtClean="0">
              <a:sym typeface="Wingdings" pitchFamily="2" charset="2"/>
            </a:endParaRPr>
          </a:p>
          <a:p>
            <a:pPr eaLnBrk="1" hangingPunct="1">
              <a:buFont typeface="Arial" charset="0"/>
              <a:buNone/>
            </a:pPr>
            <a:r>
              <a:rPr lang="en-US" smtClean="0">
                <a:sym typeface="Wingdings" pitchFamily="2" charset="2"/>
              </a:rPr>
              <a:t>    q </a:t>
            </a:r>
          </a:p>
          <a:p>
            <a:pPr eaLnBrk="1" hangingPunct="1">
              <a:buFont typeface="Arial" charset="0"/>
              <a:buNone/>
            </a:pPr>
            <a:r>
              <a:rPr lang="en-US" i="1" smtClean="0">
                <a:sym typeface="Wingdings" pitchFamily="2" charset="2"/>
              </a:rPr>
              <a:t>       </a:t>
            </a:r>
            <a:r>
              <a:rPr lang="en-US" i="1" smtClean="0"/>
              <a:t>p</a:t>
            </a:r>
            <a:r>
              <a:rPr lang="en-US" i="1" smtClean="0">
                <a:sym typeface="Wingdings" pitchFamily="2" charset="2"/>
              </a:rPr>
              <a:t> </a:t>
            </a:r>
            <a:r>
              <a:rPr lang="en-US" i="1" smtClean="0">
                <a:sym typeface="Symbol" pitchFamily="18" charset="2"/>
              </a:rPr>
              <a:t></a:t>
            </a:r>
            <a:r>
              <a:rPr lang="en-US" i="1" smtClean="0"/>
              <a:t> </a:t>
            </a:r>
            <a:r>
              <a:rPr lang="en-US" i="1" smtClean="0">
                <a:cs typeface="Courier New" pitchFamily="49" charset="0"/>
              </a:rPr>
              <a:t>q</a:t>
            </a:r>
            <a:endParaRPr lang="en-US" smtClean="0">
              <a:sym typeface="Wingdings" pitchFamily="2" charset="2"/>
            </a:endParaRP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2" name="Date Placeholder 1"/>
          <p:cNvSpPr>
            <a:spLocks noGrp="1"/>
          </p:cNvSpPr>
          <p:nvPr>
            <p:ph type="dt" sz="half" idx="10"/>
          </p:nvPr>
        </p:nvSpPr>
        <p:spPr/>
        <p:txBody>
          <a:bodyPr/>
          <a:lstStyle/>
          <a:p>
            <a:fld id="{C9DE28A5-D121-4B39-A65B-8B4487C80983}" type="datetime1">
              <a:rPr lang="en-US" smtClean="0"/>
              <a:t>3/1/2012</a:t>
            </a:fld>
            <a:endParaRPr lang="en-US"/>
          </a:p>
        </p:txBody>
      </p:sp>
      <p:sp>
        <p:nvSpPr>
          <p:cNvPr id="3" name="Footer Placeholder 2"/>
          <p:cNvSpPr>
            <a:spLocks noGrp="1"/>
          </p:cNvSpPr>
          <p:nvPr>
            <p:ph type="ftr" sz="quarter" idx="11"/>
          </p:nvPr>
        </p:nvSpPr>
        <p:spPr/>
        <p:txBody>
          <a:bodyPr/>
          <a:lstStyle/>
          <a:p>
            <a:r>
              <a:rPr lang="en-US" smtClean="0"/>
              <a:t>RINALDI MUNIR, Matematika Diskrit</a:t>
            </a:r>
            <a:endParaRPr lang="en-US"/>
          </a:p>
        </p:txBody>
      </p:sp>
      <p:sp>
        <p:nvSpPr>
          <p:cNvPr id="104452"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B0875458-55C9-44D4-B8C8-84F91F76AA40}" type="slidenum">
              <a:rPr lang="en-US" smtClean="0"/>
              <a:pPr/>
              <a:t>42</a:t>
            </a:fld>
            <a:endParaRPr lang="en-US" smtClean="0"/>
          </a:p>
        </p:txBody>
      </p:sp>
      <p:cxnSp>
        <p:nvCxnSpPr>
          <p:cNvPr id="8" name="Straight Connector 7"/>
          <p:cNvCxnSpPr/>
          <p:nvPr/>
        </p:nvCxnSpPr>
        <p:spPr>
          <a:xfrm>
            <a:off x="847725" y="396240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4454"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55"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56"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57"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4458"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59"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446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61"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446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63"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6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0446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09625" y="3962400"/>
            <a:ext cx="409575" cy="552450"/>
          </a:xfrm>
          <a:prstGeom prst="rect">
            <a:avLst/>
          </a:prstGeom>
          <a:noFill/>
          <a:ln w="9525">
            <a:noFill/>
            <a:miter lim="800000"/>
            <a:headEnd/>
            <a:tailEnd/>
          </a:ln>
        </p:spPr>
      </p:pic>
      <p:sp>
        <p:nvSpPr>
          <p:cNvPr id="104466"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u="sng" dirty="0" err="1" smtClean="0">
                <a:solidFill>
                  <a:schemeClr val="accent2">
                    <a:lumMod val="50000"/>
                  </a:schemeClr>
                </a:solidFill>
              </a:rPr>
              <a:t>Konjungsi</a:t>
            </a:r>
            <a:r>
              <a:rPr lang="en-US" u="sng" dirty="0" smtClean="0">
                <a:solidFill>
                  <a:schemeClr val="accent2">
                    <a:lumMod val="50000"/>
                  </a:schemeClr>
                </a:solidFill>
              </a:rPr>
              <a:t> (2)</a:t>
            </a:r>
            <a:endParaRPr lang="en-US" u="sng" dirty="0">
              <a:solidFill>
                <a:schemeClr val="accent2">
                  <a:lumMod val="50000"/>
                </a:schemeClr>
              </a:solidFill>
            </a:endParaRPr>
          </a:p>
        </p:txBody>
      </p:sp>
      <p:sp>
        <p:nvSpPr>
          <p:cNvPr id="105475" name="Content Placeholder 2"/>
          <p:cNvSpPr>
            <a:spLocks noGrp="1"/>
          </p:cNvSpPr>
          <p:nvPr>
            <p:ph idx="1"/>
          </p:nvPr>
        </p:nvSpPr>
        <p:spPr/>
        <p:txBody>
          <a:bodyPr/>
          <a:lstStyle/>
          <a:p>
            <a:pPr eaLnBrk="1" hangingPunct="1"/>
            <a:r>
              <a:rPr lang="en-US" smtClean="0"/>
              <a:t>“Icha mengambil kuliah logika matematika. Icha mengulang kuliah algoritma. Oleh karena itu icha mengambil kuliah logika matematika dan algoritma”  adalah benar menurut konjungsi.</a:t>
            </a:r>
          </a:p>
          <a:p>
            <a:pPr eaLnBrk="1" hangingPunct="1"/>
            <a:endParaRPr lang="en-US" smtClean="0"/>
          </a:p>
        </p:txBody>
      </p:sp>
      <p:sp>
        <p:nvSpPr>
          <p:cNvPr id="3" name="Date Placeholder 2"/>
          <p:cNvSpPr>
            <a:spLocks noGrp="1"/>
          </p:cNvSpPr>
          <p:nvPr>
            <p:ph type="dt" sz="half" idx="10"/>
          </p:nvPr>
        </p:nvSpPr>
        <p:spPr/>
        <p:txBody>
          <a:bodyPr/>
          <a:lstStyle/>
          <a:p>
            <a:fld id="{672B4096-FBC5-465E-A2BB-A7D9055750D4}" type="datetime1">
              <a:rPr lang="en-US" smtClean="0"/>
              <a:t>3/1/2012</a:t>
            </a:fld>
            <a:endParaRPr lang="en-US"/>
          </a:p>
        </p:txBody>
      </p:sp>
      <p:sp>
        <p:nvSpPr>
          <p:cNvPr id="4" name="Footer Placeholder 3"/>
          <p:cNvSpPr>
            <a:spLocks noGrp="1"/>
          </p:cNvSpPr>
          <p:nvPr>
            <p:ph type="ftr" sz="quarter" idx="11"/>
          </p:nvPr>
        </p:nvSpPr>
        <p:spPr/>
        <p:txBody>
          <a:bodyPr/>
          <a:lstStyle/>
          <a:p>
            <a:r>
              <a:rPr lang="en-US" smtClean="0"/>
              <a:t>RINALDI MUNIR, Matematika Diskrit</a:t>
            </a:r>
            <a:endParaRPr lang="en-US"/>
          </a:p>
        </p:txBody>
      </p:sp>
      <p:sp>
        <p:nvSpPr>
          <p:cNvPr id="105476"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A12AF662-B7B5-4757-8C36-C81D9F77DABA}" type="slidenum">
              <a:rPr lang="en-US" smtClean="0"/>
              <a:pPr/>
              <a:t>43</a:t>
            </a:fld>
            <a:endParaRPr 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u="sng" dirty="0" err="1" smtClean="0">
                <a:solidFill>
                  <a:schemeClr val="accent2">
                    <a:lumMod val="50000"/>
                  </a:schemeClr>
                </a:solidFill>
              </a:rPr>
              <a:t>Argumen</a:t>
            </a:r>
            <a:r>
              <a:rPr lang="en-US" u="sng" dirty="0" smtClean="0">
                <a:solidFill>
                  <a:schemeClr val="accent2">
                    <a:lumMod val="50000"/>
                  </a:schemeClr>
                </a:solidFill>
              </a:rPr>
              <a:t> (1)</a:t>
            </a:r>
            <a:endParaRPr lang="en-US" u="sng" dirty="0">
              <a:solidFill>
                <a:schemeClr val="accent2">
                  <a:lumMod val="50000"/>
                </a:schemeClr>
              </a:solidFill>
            </a:endParaRPr>
          </a:p>
        </p:txBody>
      </p:sp>
      <p:sp>
        <p:nvSpPr>
          <p:cNvPr id="106499" name="Content Placeholder 2"/>
          <p:cNvSpPr>
            <a:spLocks noGrp="1"/>
          </p:cNvSpPr>
          <p:nvPr>
            <p:ph idx="1"/>
          </p:nvPr>
        </p:nvSpPr>
        <p:spPr/>
        <p:txBody>
          <a:bodyPr/>
          <a:lstStyle/>
          <a:p>
            <a:pPr eaLnBrk="1" hangingPunct="1"/>
            <a:r>
              <a:rPr lang="en-US" smtClean="0"/>
              <a:t>Suatu deret proposisi yang dituliskan sebagai </a:t>
            </a:r>
          </a:p>
          <a:p>
            <a:pPr eaLnBrk="1" hangingPunct="1">
              <a:buFont typeface="Wingdings" pitchFamily="2" charset="2"/>
              <a:buNone/>
            </a:pPr>
            <a:r>
              <a:rPr lang="en-US" smtClean="0"/>
              <a:t>	</a:t>
            </a:r>
            <a:r>
              <a:rPr lang="en-US" i="1" smtClean="0"/>
              <a:t>p1</a:t>
            </a:r>
          </a:p>
          <a:p>
            <a:pPr eaLnBrk="1" hangingPunct="1">
              <a:buFont typeface="Wingdings" pitchFamily="2" charset="2"/>
              <a:buNone/>
            </a:pPr>
            <a:r>
              <a:rPr lang="en-US" i="1" smtClean="0"/>
              <a:t>	p2</a:t>
            </a:r>
          </a:p>
          <a:p>
            <a:pPr eaLnBrk="1" hangingPunct="1">
              <a:buFont typeface="Wingdings" pitchFamily="2" charset="2"/>
              <a:buNone/>
            </a:pPr>
            <a:r>
              <a:rPr lang="en-US" i="1" smtClean="0"/>
              <a:t>	…</a:t>
            </a:r>
          </a:p>
          <a:p>
            <a:pPr eaLnBrk="1" hangingPunct="1">
              <a:buFont typeface="Wingdings" pitchFamily="2" charset="2"/>
              <a:buNone/>
            </a:pPr>
            <a:r>
              <a:rPr lang="en-US" i="1" smtClean="0"/>
              <a:t>	pn</a:t>
            </a:r>
          </a:p>
          <a:p>
            <a:pPr eaLnBrk="1" hangingPunct="1">
              <a:buFont typeface="Wingdings" pitchFamily="2" charset="2"/>
              <a:buNone/>
            </a:pPr>
            <a:r>
              <a:rPr lang="en-US" smtClean="0"/>
              <a:t>             dimana </a:t>
            </a:r>
            <a:r>
              <a:rPr lang="en-US" i="1" smtClean="0"/>
              <a:t>p1, p2, …, pn </a:t>
            </a:r>
            <a:r>
              <a:rPr lang="en-US" smtClean="0"/>
              <a:t>disebut hipotesis.</a:t>
            </a:r>
          </a:p>
          <a:p>
            <a:pPr eaLnBrk="1" hangingPunct="1">
              <a:buFont typeface="Wingdings" pitchFamily="2" charset="2"/>
              <a:buNone/>
            </a:pPr>
            <a:r>
              <a:rPr lang="en-US" smtClean="0"/>
              <a:t> </a:t>
            </a:r>
          </a:p>
        </p:txBody>
      </p:sp>
      <p:sp>
        <p:nvSpPr>
          <p:cNvPr id="3" name="Date Placeholder 2"/>
          <p:cNvSpPr>
            <a:spLocks noGrp="1"/>
          </p:cNvSpPr>
          <p:nvPr>
            <p:ph type="dt" sz="half" idx="10"/>
          </p:nvPr>
        </p:nvSpPr>
        <p:spPr/>
        <p:txBody>
          <a:bodyPr/>
          <a:lstStyle/>
          <a:p>
            <a:fld id="{27E72178-6A04-4BAD-8FF2-60788262A107}" type="datetime1">
              <a:rPr lang="en-US" smtClean="0"/>
              <a:t>3/1/2012</a:t>
            </a:fld>
            <a:endParaRPr lang="en-US"/>
          </a:p>
        </p:txBody>
      </p:sp>
      <p:sp>
        <p:nvSpPr>
          <p:cNvPr id="4" name="Footer Placeholder 3"/>
          <p:cNvSpPr>
            <a:spLocks noGrp="1"/>
          </p:cNvSpPr>
          <p:nvPr>
            <p:ph type="ftr" sz="quarter" idx="11"/>
          </p:nvPr>
        </p:nvSpPr>
        <p:spPr/>
        <p:txBody>
          <a:bodyPr/>
          <a:lstStyle/>
          <a:p>
            <a:r>
              <a:rPr lang="en-US" smtClean="0"/>
              <a:t>RINALDI MUNIR, Matematika Diskrit</a:t>
            </a:r>
            <a:endParaRPr lang="en-US"/>
          </a:p>
        </p:txBody>
      </p:sp>
      <p:sp>
        <p:nvSpPr>
          <p:cNvPr id="106500"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97141565-841B-4771-94DB-2FD5F18623C9}" type="slidenum">
              <a:rPr lang="en-US" smtClean="0"/>
              <a:pPr/>
              <a:t>44</a:t>
            </a:fld>
            <a:endParaRPr lang="en-US" smtClean="0"/>
          </a:p>
        </p:txBody>
      </p:sp>
      <p:cxnSp>
        <p:nvCxnSpPr>
          <p:cNvPr id="6" name="Straight Connector 5"/>
          <p:cNvCxnSpPr/>
          <p:nvPr/>
        </p:nvCxnSpPr>
        <p:spPr>
          <a:xfrm>
            <a:off x="685800" y="3962400"/>
            <a:ext cx="657225" cy="1587"/>
          </a:xfrm>
          <a:prstGeom prst="line">
            <a:avLst/>
          </a:prstGeom>
        </p:spPr>
        <p:style>
          <a:lnRef idx="1">
            <a:schemeClr val="accent1"/>
          </a:lnRef>
          <a:fillRef idx="0">
            <a:schemeClr val="accent1"/>
          </a:fillRef>
          <a:effectRef idx="0">
            <a:schemeClr val="accent1"/>
          </a:effectRef>
          <a:fontRef idx="minor">
            <a:schemeClr val="tx1"/>
          </a:fontRef>
        </p:style>
      </p:cxnSp>
      <p:sp>
        <p:nvSpPr>
          <p:cNvPr id="10650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0650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14388" y="3962400"/>
            <a:ext cx="581025" cy="552450"/>
          </a:xfrm>
          <a:prstGeom prst="rect">
            <a:avLst/>
          </a:prstGeom>
          <a:noFill/>
          <a:ln w="9525">
            <a:noFill/>
            <a:miter lim="800000"/>
            <a:headEnd/>
            <a:tailEnd/>
          </a:ln>
        </p:spPr>
      </p:pic>
      <p:sp>
        <p:nvSpPr>
          <p:cNvPr id="106504" name="Rectangle 3"/>
          <p:cNvSpPr>
            <a:spLocks noChangeArrowheads="1"/>
          </p:cNvSpPr>
          <p:nvPr/>
        </p:nvSpPr>
        <p:spPr bwMode="auto">
          <a:xfrm>
            <a:off x="0" y="1009650"/>
            <a:ext cx="9144000" cy="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u="sng" dirty="0" err="1" smtClean="0">
                <a:solidFill>
                  <a:schemeClr val="accent2">
                    <a:lumMod val="50000"/>
                  </a:schemeClr>
                </a:solidFill>
              </a:rPr>
              <a:t>Argumen</a:t>
            </a:r>
            <a:r>
              <a:rPr lang="en-US" u="sng" dirty="0" smtClean="0">
                <a:solidFill>
                  <a:schemeClr val="accent2">
                    <a:lumMod val="50000"/>
                  </a:schemeClr>
                </a:solidFill>
              </a:rPr>
              <a:t> (2)</a:t>
            </a:r>
            <a:endParaRPr lang="en-US" u="sng" dirty="0">
              <a:solidFill>
                <a:schemeClr val="accent2">
                  <a:lumMod val="50000"/>
                </a:schemeClr>
              </a:solidFill>
            </a:endParaRPr>
          </a:p>
        </p:txBody>
      </p:sp>
      <p:sp>
        <p:nvSpPr>
          <p:cNvPr id="107523" name="Content Placeholder 2"/>
          <p:cNvSpPr>
            <a:spLocks noGrp="1"/>
          </p:cNvSpPr>
          <p:nvPr>
            <p:ph idx="1"/>
          </p:nvPr>
        </p:nvSpPr>
        <p:spPr/>
        <p:txBody>
          <a:bodyPr/>
          <a:lstStyle/>
          <a:p>
            <a:pPr eaLnBrk="1" hangingPunct="1"/>
            <a:r>
              <a:rPr lang="en-US" smtClean="0"/>
              <a:t>Sebuah argumen dikatakah sahih jika konklusi benar bilamana semua hipotesisnya benar; sebaliknya argumen dikatakan palsu (fallacy atau invalid)</a:t>
            </a:r>
          </a:p>
          <a:p>
            <a:pPr eaLnBrk="1" hangingPunct="1"/>
            <a:r>
              <a:rPr lang="en-US" smtClean="0"/>
              <a:t>Untuk menyatakan apakah argumen sahih maka dapat diperlihatkan bahwa implikasi adalah benar (yaitu sebuah tautologi).</a:t>
            </a:r>
          </a:p>
        </p:txBody>
      </p:sp>
      <p:sp>
        <p:nvSpPr>
          <p:cNvPr id="3" name="Date Placeholder 2"/>
          <p:cNvSpPr>
            <a:spLocks noGrp="1"/>
          </p:cNvSpPr>
          <p:nvPr>
            <p:ph type="dt" sz="half" idx="10"/>
          </p:nvPr>
        </p:nvSpPr>
        <p:spPr/>
        <p:txBody>
          <a:bodyPr/>
          <a:lstStyle/>
          <a:p>
            <a:fld id="{B816F563-FA2E-4C98-9124-D26C0EACD3DA}" type="datetime1">
              <a:rPr lang="en-US" smtClean="0"/>
              <a:t>3/1/2012</a:t>
            </a:fld>
            <a:endParaRPr lang="en-US"/>
          </a:p>
        </p:txBody>
      </p:sp>
      <p:sp>
        <p:nvSpPr>
          <p:cNvPr id="4" name="Footer Placeholder 3"/>
          <p:cNvSpPr>
            <a:spLocks noGrp="1"/>
          </p:cNvSpPr>
          <p:nvPr>
            <p:ph type="ftr" sz="quarter" idx="11"/>
          </p:nvPr>
        </p:nvSpPr>
        <p:spPr/>
        <p:txBody>
          <a:bodyPr/>
          <a:lstStyle/>
          <a:p>
            <a:r>
              <a:rPr lang="en-US" smtClean="0"/>
              <a:t>RINALDI MUNIR, Matematika Diskrit</a:t>
            </a:r>
            <a:endParaRPr lang="en-US"/>
          </a:p>
        </p:txBody>
      </p:sp>
      <p:sp>
        <p:nvSpPr>
          <p:cNvPr id="107524" name="Slide Number Placeholder 3"/>
          <p:cNvSpPr>
            <a:spLocks noGrp="1"/>
          </p:cNvSpPr>
          <p:nvPr>
            <p:ph type="sldNum" sz="quarter" idx="12"/>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8EC1E800-B696-4AE9-B5A2-10BC6F93F06F}" type="slidenum">
              <a:rPr lang="en-US" smtClean="0"/>
              <a:pPr/>
              <a:t>45</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latin typeface="Algerian" pitchFamily="82" charset="0"/>
              </a:rPr>
              <a:t>Referensi</a:t>
            </a:r>
            <a:endParaRPr lang="en-US" u="sng" dirty="0">
              <a:latin typeface="Algerian" pitchFamily="82" charset="0"/>
            </a:endParaRPr>
          </a:p>
        </p:txBody>
      </p:sp>
      <p:sp>
        <p:nvSpPr>
          <p:cNvPr id="3" name="Content Placeholder 2"/>
          <p:cNvSpPr>
            <a:spLocks noGrp="1"/>
          </p:cNvSpPr>
          <p:nvPr>
            <p:ph idx="1"/>
          </p:nvPr>
        </p:nvSpPr>
        <p:spPr/>
        <p:txBody>
          <a:bodyPr/>
          <a:lstStyle/>
          <a:p>
            <a:pPr marL="0" indent="0"/>
            <a:r>
              <a:rPr lang="en-CA" i="1" dirty="0" err="1" smtClean="0"/>
              <a:t>Rinaldi</a:t>
            </a:r>
            <a:r>
              <a:rPr lang="en-CA" i="1" dirty="0" smtClean="0"/>
              <a:t> </a:t>
            </a:r>
            <a:r>
              <a:rPr lang="en-CA" i="1" dirty="0" err="1" smtClean="0"/>
              <a:t>Munir</a:t>
            </a:r>
            <a:r>
              <a:rPr lang="en-CA" b="1" i="1" dirty="0" smtClean="0"/>
              <a:t>, </a:t>
            </a:r>
            <a:r>
              <a:rPr lang="en-CA" b="1" i="1" dirty="0" err="1" smtClean="0"/>
              <a:t>Matematika</a:t>
            </a:r>
            <a:r>
              <a:rPr lang="en-CA" b="1" i="1" dirty="0" smtClean="0"/>
              <a:t> </a:t>
            </a:r>
            <a:r>
              <a:rPr lang="en-CA" b="1" i="1" dirty="0" err="1" smtClean="0"/>
              <a:t>Diskrit</a:t>
            </a:r>
            <a:endParaRPr lang="en-CA" dirty="0" smtClean="0"/>
          </a:p>
          <a:p>
            <a:pPr marL="255588" indent="-255588"/>
            <a:r>
              <a:rPr lang="en-CA" i="1" dirty="0" smtClean="0"/>
              <a:t>Kenneth H. Rosen, </a:t>
            </a:r>
            <a:r>
              <a:rPr lang="en-CA" b="1" i="1" dirty="0" smtClean="0"/>
              <a:t>Discrete Mathematics and its Applications</a:t>
            </a:r>
          </a:p>
          <a:p>
            <a:endParaRPr lang="en-US" dirty="0"/>
          </a:p>
        </p:txBody>
      </p:sp>
      <p:sp>
        <p:nvSpPr>
          <p:cNvPr id="4" name="Date Placeholder 3"/>
          <p:cNvSpPr>
            <a:spLocks noGrp="1"/>
          </p:cNvSpPr>
          <p:nvPr>
            <p:ph type="dt" sz="half" idx="10"/>
          </p:nvPr>
        </p:nvSpPr>
        <p:spPr/>
        <p:txBody>
          <a:bodyPr/>
          <a:lstStyle/>
          <a:p>
            <a:fld id="{CE290564-0C67-4869-AAE9-DB1DB3045096}" type="datetime1">
              <a:rPr lang="en-US" smtClean="0"/>
              <a:t>3/1/2012</a:t>
            </a:fld>
            <a:endParaRPr lang="en-US"/>
          </a:p>
        </p:txBody>
      </p:sp>
      <p:sp>
        <p:nvSpPr>
          <p:cNvPr id="5" name="Footer Placeholder 4"/>
          <p:cNvSpPr>
            <a:spLocks noGrp="1"/>
          </p:cNvSpPr>
          <p:nvPr>
            <p:ph type="ftr" sz="quarter" idx="11"/>
          </p:nvPr>
        </p:nvSpPr>
        <p:spPr/>
        <p:txBody>
          <a:bodyPr/>
          <a:lstStyle/>
          <a:p>
            <a:r>
              <a:rPr lang="en-US" smtClean="0"/>
              <a:t>RINALDI MUNIR, Matematika Diskrit</a:t>
            </a:r>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err="1" smtClean="0">
                <a:solidFill>
                  <a:schemeClr val="accent2">
                    <a:lumMod val="75000"/>
                  </a:schemeClr>
                </a:solidFill>
                <a:latin typeface="Algerian" pitchFamily="82" charset="0"/>
              </a:rPr>
              <a:t>Mengapa</a:t>
            </a:r>
            <a:r>
              <a:rPr lang="en-US" sz="3200" u="sng" dirty="0" smtClean="0">
                <a:solidFill>
                  <a:schemeClr val="accent2">
                    <a:lumMod val="75000"/>
                  </a:schemeClr>
                </a:solidFill>
                <a:latin typeface="Algerian" pitchFamily="82" charset="0"/>
              </a:rPr>
              <a:t> </a:t>
            </a:r>
            <a:r>
              <a:rPr lang="en-US" sz="3200" u="sng" dirty="0" err="1" smtClean="0">
                <a:solidFill>
                  <a:schemeClr val="accent2">
                    <a:lumMod val="75000"/>
                  </a:schemeClr>
                </a:solidFill>
                <a:latin typeface="Algerian" pitchFamily="82" charset="0"/>
              </a:rPr>
              <a:t>matematika</a:t>
            </a:r>
            <a:r>
              <a:rPr lang="en-US" sz="3200" u="sng" dirty="0" smtClean="0">
                <a:solidFill>
                  <a:schemeClr val="accent2">
                    <a:lumMod val="75000"/>
                  </a:schemeClr>
                </a:solidFill>
                <a:latin typeface="Algerian" pitchFamily="82" charset="0"/>
              </a:rPr>
              <a:t> </a:t>
            </a:r>
            <a:r>
              <a:rPr lang="en-US" sz="3200" u="sng" dirty="0" err="1" smtClean="0">
                <a:solidFill>
                  <a:schemeClr val="accent2">
                    <a:lumMod val="75000"/>
                  </a:schemeClr>
                </a:solidFill>
                <a:latin typeface="Algerian" pitchFamily="82" charset="0"/>
              </a:rPr>
              <a:t>diskrit</a:t>
            </a:r>
            <a:r>
              <a:rPr lang="en-US" sz="3200" u="sng" dirty="0" smtClean="0">
                <a:solidFill>
                  <a:schemeClr val="accent2">
                    <a:lumMod val="75000"/>
                  </a:schemeClr>
                </a:solidFill>
                <a:latin typeface="Algerian" pitchFamily="82" charset="0"/>
              </a:rPr>
              <a:t> ?</a:t>
            </a:r>
            <a:endParaRPr lang="en-US" sz="3200" u="sng" dirty="0">
              <a:solidFill>
                <a:schemeClr val="accent2">
                  <a:lumMod val="75000"/>
                </a:schemeClr>
              </a:solidFill>
              <a:latin typeface="Algerian" pitchFamily="82" charset="0"/>
            </a:endParaRPr>
          </a:p>
        </p:txBody>
      </p:sp>
      <p:sp>
        <p:nvSpPr>
          <p:cNvPr id="3" name="Content Placeholder 2"/>
          <p:cNvSpPr>
            <a:spLocks noGrp="1"/>
          </p:cNvSpPr>
          <p:nvPr>
            <p:ph idx="1"/>
          </p:nvPr>
        </p:nvSpPr>
        <p:spPr/>
        <p:txBody>
          <a:bodyPr/>
          <a:lstStyle/>
          <a:p>
            <a:pPr marL="571500" indent="-571500"/>
            <a:r>
              <a:rPr lang="en-US" sz="2800" dirty="0" err="1" smtClean="0">
                <a:latin typeface="Times New Roman" pitchFamily="18" charset="0"/>
              </a:rPr>
              <a:t>Komputer</a:t>
            </a:r>
            <a:r>
              <a:rPr lang="en-US" sz="2800" dirty="0" smtClean="0">
                <a:latin typeface="Times New Roman" pitchFamily="18" charset="0"/>
              </a:rPr>
              <a:t> (digital) </a:t>
            </a:r>
            <a:r>
              <a:rPr lang="en-US" sz="2800" dirty="0" err="1" smtClean="0">
                <a:latin typeface="Times New Roman" pitchFamily="18" charset="0"/>
              </a:rPr>
              <a:t>beroperasi</a:t>
            </a:r>
            <a:r>
              <a:rPr lang="en-US" sz="2800" dirty="0" smtClean="0">
                <a:latin typeface="Times New Roman" pitchFamily="18" charset="0"/>
              </a:rPr>
              <a:t> </a:t>
            </a:r>
            <a:r>
              <a:rPr lang="en-US" sz="2800" dirty="0" err="1" smtClean="0">
                <a:latin typeface="Times New Roman" pitchFamily="18" charset="0"/>
              </a:rPr>
              <a:t>secara</a:t>
            </a:r>
            <a:r>
              <a:rPr lang="en-US" sz="2800" dirty="0" smtClean="0">
                <a:latin typeface="Times New Roman" pitchFamily="18" charset="0"/>
              </a:rPr>
              <a:t> </a:t>
            </a:r>
            <a:r>
              <a:rPr lang="en-US" sz="2800" dirty="0" err="1" smtClean="0">
                <a:latin typeface="Times New Roman" pitchFamily="18" charset="0"/>
              </a:rPr>
              <a:t>diskrit</a:t>
            </a:r>
            <a:r>
              <a:rPr lang="en-US" sz="2800" dirty="0" smtClean="0">
                <a:latin typeface="Times New Roman" pitchFamily="18" charset="0"/>
              </a:rPr>
              <a:t> </a:t>
            </a:r>
            <a:r>
              <a:rPr lang="en-US" sz="2800" dirty="0" err="1" smtClean="0">
                <a:latin typeface="Times New Roman" pitchFamily="18" charset="0"/>
              </a:rPr>
              <a:t>dengan</a:t>
            </a:r>
            <a:r>
              <a:rPr lang="en-US" sz="2800" dirty="0" smtClean="0">
                <a:latin typeface="Times New Roman" pitchFamily="18" charset="0"/>
              </a:rPr>
              <a:t> unit </a:t>
            </a:r>
            <a:r>
              <a:rPr lang="en-US" sz="2800" dirty="0" err="1" smtClean="0">
                <a:latin typeface="Times New Roman" pitchFamily="18" charset="0"/>
              </a:rPr>
              <a:t>terkecil</a:t>
            </a:r>
            <a:r>
              <a:rPr lang="en-US" sz="2800" dirty="0" smtClean="0">
                <a:latin typeface="Times New Roman" pitchFamily="18" charset="0"/>
              </a:rPr>
              <a:t> </a:t>
            </a:r>
            <a:r>
              <a:rPr lang="en-US" sz="2800" dirty="0" err="1" smtClean="0">
                <a:latin typeface="Times New Roman" pitchFamily="18" charset="0"/>
              </a:rPr>
              <a:t>yg</a:t>
            </a:r>
            <a:r>
              <a:rPr lang="en-US" sz="2800" dirty="0" smtClean="0">
                <a:latin typeface="Times New Roman" pitchFamily="18" charset="0"/>
              </a:rPr>
              <a:t> </a:t>
            </a:r>
            <a:r>
              <a:rPr lang="en-US" sz="2800" dirty="0" err="1" smtClean="0">
                <a:latin typeface="Times New Roman" pitchFamily="18" charset="0"/>
              </a:rPr>
              <a:t>disebut</a:t>
            </a:r>
            <a:r>
              <a:rPr lang="en-US" sz="2800" dirty="0" smtClean="0">
                <a:latin typeface="Times New Roman" pitchFamily="18" charset="0"/>
              </a:rPr>
              <a:t> bit.</a:t>
            </a:r>
          </a:p>
          <a:p>
            <a:pPr marL="571500" indent="-571500"/>
            <a:r>
              <a:rPr lang="en-US" sz="2800" dirty="0" err="1" smtClean="0">
                <a:latin typeface="Times New Roman" pitchFamily="18" charset="0"/>
              </a:rPr>
              <a:t>Dengan</a:t>
            </a:r>
            <a:r>
              <a:rPr lang="en-US" sz="2800" dirty="0" smtClean="0">
                <a:latin typeface="Times New Roman" pitchFamily="18" charset="0"/>
              </a:rPr>
              <a:t> </a:t>
            </a:r>
            <a:r>
              <a:rPr lang="en-US" sz="2800" dirty="0" err="1" smtClean="0">
                <a:latin typeface="Times New Roman" pitchFamily="18" charset="0"/>
              </a:rPr>
              <a:t>demikian</a:t>
            </a:r>
            <a:r>
              <a:rPr lang="en-US" sz="2800" dirty="0" smtClean="0">
                <a:latin typeface="Times New Roman" pitchFamily="18" charset="0"/>
              </a:rPr>
              <a:t>, </a:t>
            </a:r>
            <a:r>
              <a:rPr lang="en-US" sz="2800" dirty="0" err="1" smtClean="0">
                <a:latin typeface="Times New Roman" pitchFamily="18" charset="0"/>
              </a:rPr>
              <a:t>baik</a:t>
            </a:r>
            <a:endParaRPr lang="en-US" sz="2800" dirty="0" smtClean="0">
              <a:latin typeface="Times New Roman" pitchFamily="18" charset="0"/>
            </a:endParaRPr>
          </a:p>
          <a:p>
            <a:pPr marL="966788" lvl="1" indent="-495300"/>
            <a:r>
              <a:rPr lang="en-US" sz="2800" dirty="0" err="1" smtClean="0">
                <a:latin typeface="Times New Roman" pitchFamily="18" charset="0"/>
              </a:rPr>
              <a:t>Struktur</a:t>
            </a:r>
            <a:r>
              <a:rPr lang="en-US" sz="2800" dirty="0" smtClean="0">
                <a:latin typeface="Times New Roman" pitchFamily="18" charset="0"/>
              </a:rPr>
              <a:t> (</a:t>
            </a:r>
            <a:r>
              <a:rPr lang="en-US" sz="2800" dirty="0" err="1" smtClean="0">
                <a:latin typeface="Times New Roman" pitchFamily="18" charset="0"/>
              </a:rPr>
              <a:t>rangkaian</a:t>
            </a:r>
            <a:r>
              <a:rPr lang="en-US" sz="2800" dirty="0" smtClean="0">
                <a:latin typeface="Times New Roman" pitchFamily="18" charset="0"/>
              </a:rPr>
              <a:t>) </a:t>
            </a:r>
            <a:r>
              <a:rPr lang="en-US" sz="2800" dirty="0" err="1" smtClean="0">
                <a:latin typeface="Times New Roman" pitchFamily="18" charset="0"/>
              </a:rPr>
              <a:t>dan</a:t>
            </a:r>
            <a:r>
              <a:rPr lang="en-US" sz="2800" dirty="0" smtClean="0">
                <a:latin typeface="Times New Roman" pitchFamily="18" charset="0"/>
              </a:rPr>
              <a:t> </a:t>
            </a:r>
            <a:r>
              <a:rPr lang="en-US" sz="2800" dirty="0" err="1" smtClean="0">
                <a:latin typeface="Times New Roman" pitchFamily="18" charset="0"/>
              </a:rPr>
              <a:t>juga</a:t>
            </a:r>
            <a:endParaRPr lang="en-US" sz="2800" dirty="0" smtClean="0">
              <a:latin typeface="Times New Roman" pitchFamily="18" charset="0"/>
            </a:endParaRPr>
          </a:p>
          <a:p>
            <a:pPr marL="966788" lvl="1" indent="-495300"/>
            <a:r>
              <a:rPr lang="en-US" sz="2800" dirty="0" err="1" smtClean="0">
                <a:latin typeface="Times New Roman" pitchFamily="18" charset="0"/>
              </a:rPr>
              <a:t>Operasi</a:t>
            </a:r>
            <a:r>
              <a:rPr lang="en-US" sz="2800" dirty="0" smtClean="0">
                <a:latin typeface="Times New Roman" pitchFamily="18" charset="0"/>
              </a:rPr>
              <a:t> (</a:t>
            </a:r>
            <a:r>
              <a:rPr lang="en-US" sz="2800" dirty="0" err="1" smtClean="0">
                <a:latin typeface="Times New Roman" pitchFamily="18" charset="0"/>
              </a:rPr>
              <a:t>eksekusi</a:t>
            </a:r>
            <a:r>
              <a:rPr lang="en-US" sz="2800" dirty="0" smtClean="0">
                <a:latin typeface="Times New Roman" pitchFamily="18" charset="0"/>
              </a:rPr>
              <a:t> </a:t>
            </a:r>
            <a:r>
              <a:rPr lang="en-US" sz="2800" dirty="0" err="1" smtClean="0">
                <a:latin typeface="Times New Roman" pitchFamily="18" charset="0"/>
              </a:rPr>
              <a:t>algoritma</a:t>
            </a:r>
            <a:r>
              <a:rPr lang="en-US" sz="2800" dirty="0" smtClean="0">
                <a:latin typeface="Times New Roman" pitchFamily="18" charset="0"/>
              </a:rPr>
              <a:t>)</a:t>
            </a:r>
          </a:p>
          <a:p>
            <a:pPr marL="966788" lvl="1" indent="-495300">
              <a:buNone/>
            </a:pPr>
            <a:r>
              <a:rPr lang="en-US" sz="2800" dirty="0" err="1" smtClean="0">
                <a:latin typeface="Times New Roman" pitchFamily="18" charset="0"/>
              </a:rPr>
              <a:t>Dapat</a:t>
            </a:r>
            <a:r>
              <a:rPr lang="en-US" sz="2800" dirty="0" smtClean="0">
                <a:latin typeface="Times New Roman" pitchFamily="18" charset="0"/>
              </a:rPr>
              <a:t> </a:t>
            </a:r>
            <a:r>
              <a:rPr lang="en-US" sz="2800" dirty="0" err="1" smtClean="0">
                <a:latin typeface="Times New Roman" pitchFamily="18" charset="0"/>
              </a:rPr>
              <a:t>dijelaskan</a:t>
            </a:r>
            <a:r>
              <a:rPr lang="en-US" sz="2800" dirty="0" smtClean="0">
                <a:latin typeface="Times New Roman" pitchFamily="18" charset="0"/>
              </a:rPr>
              <a:t> </a:t>
            </a:r>
            <a:r>
              <a:rPr lang="en-US" sz="2800" dirty="0" err="1" smtClean="0">
                <a:latin typeface="Times New Roman" pitchFamily="18" charset="0"/>
              </a:rPr>
              <a:t>dengan</a:t>
            </a:r>
            <a:r>
              <a:rPr lang="en-US" sz="2800" dirty="0" smtClean="0">
                <a:latin typeface="Times New Roman" pitchFamily="18" charset="0"/>
              </a:rPr>
              <a:t> </a:t>
            </a:r>
            <a:r>
              <a:rPr lang="en-US" sz="2800" dirty="0" err="1" smtClean="0">
                <a:latin typeface="Times New Roman" pitchFamily="18" charset="0"/>
              </a:rPr>
              <a:t>matematika</a:t>
            </a:r>
            <a:r>
              <a:rPr lang="en-US" sz="2800" dirty="0" smtClean="0">
                <a:latin typeface="Times New Roman" pitchFamily="18" charset="0"/>
              </a:rPr>
              <a:t> </a:t>
            </a:r>
            <a:r>
              <a:rPr lang="en-US" sz="2800" dirty="0" err="1" smtClean="0">
                <a:latin typeface="Times New Roman" pitchFamily="18" charset="0"/>
              </a:rPr>
              <a:t>diskrit</a:t>
            </a:r>
            <a:endParaRPr lang="en-US" sz="2800" dirty="0" smtClean="0">
              <a:latin typeface="Times New Roman" pitchFamily="18" charset="0"/>
            </a:endParaRPr>
          </a:p>
          <a:p>
            <a:endParaRPr lang="en-US" dirty="0"/>
          </a:p>
        </p:txBody>
      </p:sp>
      <p:sp>
        <p:nvSpPr>
          <p:cNvPr id="4" name="Date Placeholder 3"/>
          <p:cNvSpPr>
            <a:spLocks noGrp="1"/>
          </p:cNvSpPr>
          <p:nvPr>
            <p:ph type="dt" sz="half" idx="10"/>
          </p:nvPr>
        </p:nvSpPr>
        <p:spPr/>
        <p:txBody>
          <a:bodyPr/>
          <a:lstStyle/>
          <a:p>
            <a:fld id="{8B191E3F-9A29-424E-8EEA-833600C73D9D}" type="datetime1">
              <a:rPr lang="en-US" smtClean="0"/>
              <a:t>3/1/2012</a:t>
            </a:fld>
            <a:endParaRPr lang="en-US"/>
          </a:p>
        </p:txBody>
      </p:sp>
      <p:sp>
        <p:nvSpPr>
          <p:cNvPr id="5" name="Footer Placeholder 4"/>
          <p:cNvSpPr>
            <a:spLocks noGrp="1"/>
          </p:cNvSpPr>
          <p:nvPr>
            <p:ph type="ftr" sz="quarter" idx="11"/>
          </p:nvPr>
        </p:nvSpPr>
        <p:spPr/>
        <p:txBody>
          <a:bodyPr/>
          <a:lstStyle/>
          <a:p>
            <a:r>
              <a:rPr lang="en-US" smtClean="0"/>
              <a:t>RINALDI MUNIR, Matematika Diskrit</a:t>
            </a:r>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err="1" smtClean="0">
                <a:solidFill>
                  <a:schemeClr val="accent2">
                    <a:lumMod val="75000"/>
                  </a:schemeClr>
                </a:solidFill>
                <a:latin typeface="Algerian" pitchFamily="82" charset="0"/>
              </a:rPr>
              <a:t>Perangkat</a:t>
            </a:r>
            <a:r>
              <a:rPr lang="en-US" sz="4000" u="sng" dirty="0" smtClean="0">
                <a:solidFill>
                  <a:schemeClr val="accent2">
                    <a:lumMod val="75000"/>
                  </a:schemeClr>
                </a:solidFill>
                <a:latin typeface="Algerian" pitchFamily="82" charset="0"/>
              </a:rPr>
              <a:t> </a:t>
            </a:r>
            <a:r>
              <a:rPr lang="en-US" sz="4000" u="sng" dirty="0" err="1" smtClean="0">
                <a:solidFill>
                  <a:schemeClr val="accent2">
                    <a:lumMod val="75000"/>
                  </a:schemeClr>
                </a:solidFill>
                <a:latin typeface="Algerian" pitchFamily="82" charset="0"/>
              </a:rPr>
              <a:t>Matematika</a:t>
            </a:r>
            <a:endParaRPr lang="en-US" sz="4000" u="sng" dirty="0">
              <a:solidFill>
                <a:schemeClr val="accent2">
                  <a:lumMod val="75000"/>
                </a:schemeClr>
              </a:solidFill>
              <a:latin typeface="Algerian" pitchFamily="82" charset="0"/>
            </a:endParaRPr>
          </a:p>
        </p:txBody>
      </p:sp>
      <p:sp>
        <p:nvSpPr>
          <p:cNvPr id="3" name="Content Placeholder 2"/>
          <p:cNvSpPr>
            <a:spLocks noGrp="1"/>
          </p:cNvSpPr>
          <p:nvPr>
            <p:ph idx="1"/>
          </p:nvPr>
        </p:nvSpPr>
        <p:spPr/>
        <p:txBody>
          <a:bodyPr/>
          <a:lstStyle/>
          <a:p>
            <a:pPr marL="231775" indent="-231775"/>
            <a:r>
              <a:rPr lang="en-US" sz="2800" i="1" dirty="0" err="1" smtClean="0"/>
              <a:t>Perangkat</a:t>
            </a:r>
            <a:r>
              <a:rPr lang="en-US" sz="2800" i="1" dirty="0" smtClean="0"/>
              <a:t> </a:t>
            </a:r>
            <a:r>
              <a:rPr lang="en-US" sz="2800" dirty="0" smtClean="0"/>
              <a:t>yang </a:t>
            </a:r>
            <a:r>
              <a:rPr lang="en-US" sz="2800" dirty="0" err="1" smtClean="0"/>
              <a:t>berguna</a:t>
            </a:r>
            <a:r>
              <a:rPr lang="en-US" sz="2800" dirty="0" smtClean="0"/>
              <a:t> </a:t>
            </a:r>
            <a:r>
              <a:rPr lang="en-US" sz="2800" dirty="0" err="1" smtClean="0"/>
              <a:t>dalam</a:t>
            </a:r>
            <a:r>
              <a:rPr lang="en-US" sz="2800" dirty="0" smtClean="0"/>
              <a:t> </a:t>
            </a:r>
            <a:r>
              <a:rPr lang="en-US" sz="2800" dirty="0" err="1" smtClean="0"/>
              <a:t>matematika</a:t>
            </a:r>
            <a:r>
              <a:rPr lang="en-US" sz="2800" dirty="0" smtClean="0"/>
              <a:t> </a:t>
            </a:r>
            <a:r>
              <a:rPr lang="en-US" sz="2800" dirty="0" err="1" smtClean="0"/>
              <a:t>diskrit</a:t>
            </a:r>
            <a:r>
              <a:rPr lang="en-US" sz="2800" dirty="0" smtClean="0"/>
              <a:t>:</a:t>
            </a:r>
          </a:p>
          <a:p>
            <a:pPr marL="597535" lvl="1" indent="-231775">
              <a:buFontTx/>
              <a:buChar char="•"/>
            </a:pPr>
            <a:r>
              <a:rPr lang="en-US" sz="2800" dirty="0" err="1" smtClean="0"/>
              <a:t>Logika</a:t>
            </a:r>
            <a:r>
              <a:rPr lang="en-US" sz="2800" dirty="0" smtClean="0"/>
              <a:t> </a:t>
            </a:r>
            <a:r>
              <a:rPr lang="en-US" sz="2800" dirty="0" err="1" smtClean="0"/>
              <a:t>Matematika</a:t>
            </a:r>
            <a:r>
              <a:rPr lang="en-US" sz="2800" dirty="0" smtClean="0"/>
              <a:t> (Logic)</a:t>
            </a:r>
          </a:p>
          <a:p>
            <a:pPr marL="597535" lvl="1" indent="-231775">
              <a:buFontTx/>
              <a:buChar char="•"/>
            </a:pPr>
            <a:r>
              <a:rPr lang="en-US" sz="2800" dirty="0" err="1" smtClean="0"/>
              <a:t>Teori</a:t>
            </a:r>
            <a:r>
              <a:rPr lang="en-US" sz="2800" dirty="0" smtClean="0"/>
              <a:t> </a:t>
            </a:r>
            <a:r>
              <a:rPr lang="en-US" sz="2800" dirty="0" err="1" smtClean="0"/>
              <a:t>Himpunan</a:t>
            </a:r>
            <a:r>
              <a:rPr lang="en-US" sz="2800" dirty="0" smtClean="0"/>
              <a:t> (Set Theory)</a:t>
            </a:r>
          </a:p>
          <a:p>
            <a:pPr marL="597535" lvl="1" indent="-231775">
              <a:buFontTx/>
              <a:buChar char="•"/>
            </a:pPr>
            <a:r>
              <a:rPr lang="en-US" sz="2800" dirty="0" err="1" smtClean="0"/>
              <a:t>Fungsi</a:t>
            </a:r>
            <a:r>
              <a:rPr lang="en-US" sz="2800" dirty="0" smtClean="0"/>
              <a:t> (Functions)</a:t>
            </a:r>
          </a:p>
          <a:p>
            <a:pPr marL="597535" lvl="1" indent="-231775">
              <a:buFontTx/>
              <a:buChar char="•"/>
            </a:pPr>
            <a:r>
              <a:rPr lang="en-US" sz="2800" dirty="0" err="1" smtClean="0"/>
              <a:t>Deretan</a:t>
            </a:r>
            <a:r>
              <a:rPr lang="en-US" sz="2800" dirty="0" smtClean="0"/>
              <a:t> (Sequences)</a:t>
            </a:r>
          </a:p>
          <a:p>
            <a:endParaRPr lang="en-US" dirty="0"/>
          </a:p>
        </p:txBody>
      </p:sp>
      <p:sp>
        <p:nvSpPr>
          <p:cNvPr id="4" name="Date Placeholder 3"/>
          <p:cNvSpPr>
            <a:spLocks noGrp="1"/>
          </p:cNvSpPr>
          <p:nvPr>
            <p:ph type="dt" sz="half" idx="10"/>
          </p:nvPr>
        </p:nvSpPr>
        <p:spPr/>
        <p:txBody>
          <a:bodyPr/>
          <a:lstStyle/>
          <a:p>
            <a:fld id="{57288ED5-38E3-48C2-8212-E57F11AE63F1}" type="datetime1">
              <a:rPr lang="en-US" smtClean="0"/>
              <a:t>3/1/2012</a:t>
            </a:fld>
            <a:endParaRPr lang="en-US"/>
          </a:p>
        </p:txBody>
      </p:sp>
      <p:sp>
        <p:nvSpPr>
          <p:cNvPr id="5" name="Footer Placeholder 4"/>
          <p:cNvSpPr>
            <a:spLocks noGrp="1"/>
          </p:cNvSpPr>
          <p:nvPr>
            <p:ph type="ftr" sz="quarter" idx="11"/>
          </p:nvPr>
        </p:nvSpPr>
        <p:spPr/>
        <p:txBody>
          <a:bodyPr/>
          <a:lstStyle/>
          <a:p>
            <a:r>
              <a:rPr lang="en-US" smtClean="0"/>
              <a:t>RINALDI MUNIR, Matematika Diskrit</a:t>
            </a:r>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000" u="sng" dirty="0" err="1" smtClean="0">
                <a:solidFill>
                  <a:schemeClr val="accent2">
                    <a:lumMod val="50000"/>
                  </a:schemeClr>
                </a:solidFill>
                <a:latin typeface="Algerian" pitchFamily="82" charset="0"/>
              </a:rPr>
              <a:t>Logika</a:t>
            </a:r>
            <a:endParaRPr lang="en-US" sz="4000" u="sng" dirty="0">
              <a:solidFill>
                <a:schemeClr val="accent2">
                  <a:lumMod val="50000"/>
                </a:schemeClr>
              </a:solidFill>
              <a:latin typeface="Algerian" pitchFamily="82" charset="0"/>
            </a:endParaRPr>
          </a:p>
        </p:txBody>
      </p:sp>
      <p:sp>
        <p:nvSpPr>
          <p:cNvPr id="3" name="Content Placeholder 2"/>
          <p:cNvSpPr>
            <a:spLocks noGrp="1"/>
          </p:cNvSpPr>
          <p:nvPr>
            <p:ph idx="1"/>
          </p:nvPr>
        </p:nvSpPr>
        <p:spPr>
          <a:xfrm>
            <a:off x="457200" y="1295400"/>
            <a:ext cx="7239000" cy="5160336"/>
          </a:xfrm>
        </p:spPr>
        <p:txBody>
          <a:bodyPr>
            <a:normAutofit fontScale="77500" lnSpcReduction="20000"/>
          </a:bodyPr>
          <a:lstStyle/>
          <a:p>
            <a:pPr marL="571500" indent="-571500">
              <a:lnSpc>
                <a:spcPct val="120000"/>
              </a:lnSpc>
            </a:pPr>
            <a:r>
              <a:rPr lang="en-US" dirty="0" err="1" smtClean="0"/>
              <a:t>Untuk</a:t>
            </a:r>
            <a:r>
              <a:rPr lang="en-US" dirty="0" smtClean="0"/>
              <a:t> </a:t>
            </a:r>
            <a:r>
              <a:rPr lang="en-US" dirty="0" err="1" smtClean="0"/>
              <a:t>melakukan</a:t>
            </a:r>
            <a:r>
              <a:rPr lang="en-US" dirty="0" smtClean="0"/>
              <a:t> </a:t>
            </a:r>
            <a:r>
              <a:rPr lang="en-US" dirty="0" err="1" smtClean="0"/>
              <a:t>penalaran</a:t>
            </a:r>
            <a:r>
              <a:rPr lang="en-US" dirty="0" smtClean="0"/>
              <a:t> </a:t>
            </a:r>
            <a:r>
              <a:rPr lang="en-US" dirty="0" err="1" smtClean="0"/>
              <a:t>matematika</a:t>
            </a:r>
            <a:endParaRPr lang="en-US" dirty="0"/>
          </a:p>
          <a:p>
            <a:pPr marL="571500" indent="-571500">
              <a:lnSpc>
                <a:spcPct val="120000"/>
              </a:lnSpc>
            </a:pPr>
            <a:r>
              <a:rPr lang="en-US" dirty="0" err="1" smtClean="0"/>
              <a:t>Digunakan</a:t>
            </a:r>
            <a:r>
              <a:rPr lang="en-US" dirty="0" smtClean="0"/>
              <a:t> </a:t>
            </a:r>
            <a:r>
              <a:rPr lang="en-US" dirty="0" err="1" smtClean="0"/>
              <a:t>dalam</a:t>
            </a:r>
            <a:r>
              <a:rPr lang="en-US" dirty="0" smtClean="0"/>
              <a:t> </a:t>
            </a:r>
            <a:r>
              <a:rPr lang="en-US" dirty="0" err="1" smtClean="0"/>
              <a:t>mendesain</a:t>
            </a:r>
            <a:r>
              <a:rPr lang="en-US" dirty="0" smtClean="0"/>
              <a:t> </a:t>
            </a:r>
            <a:r>
              <a:rPr lang="en-US" dirty="0" err="1" smtClean="0"/>
              <a:t>rangkaian</a:t>
            </a:r>
            <a:r>
              <a:rPr lang="en-US" dirty="0" smtClean="0"/>
              <a:t> </a:t>
            </a:r>
            <a:r>
              <a:rPr lang="en-US" dirty="0" err="1" smtClean="0"/>
              <a:t>elektronik</a:t>
            </a:r>
            <a:r>
              <a:rPr lang="en-US" dirty="0" smtClean="0"/>
              <a:t>.</a:t>
            </a:r>
          </a:p>
          <a:p>
            <a:pPr marL="571500" indent="-571500">
              <a:lnSpc>
                <a:spcPct val="120000"/>
              </a:lnSpc>
              <a:spcAft>
                <a:spcPct val="80000"/>
              </a:spcAft>
            </a:pPr>
            <a:r>
              <a:rPr lang="en-US" dirty="0" err="1" smtClean="0"/>
              <a:t>Logika</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sistem</a:t>
            </a:r>
            <a:r>
              <a:rPr lang="en-US" dirty="0" smtClean="0"/>
              <a:t> yang </a:t>
            </a:r>
            <a:r>
              <a:rPr lang="en-US" dirty="0" err="1" smtClean="0"/>
              <a:t>didasarkan</a:t>
            </a:r>
            <a:r>
              <a:rPr lang="en-US" dirty="0" smtClean="0"/>
              <a:t> </a:t>
            </a:r>
            <a:r>
              <a:rPr lang="en-US" dirty="0" err="1" smtClean="0"/>
              <a:t>pada</a:t>
            </a:r>
            <a:r>
              <a:rPr lang="en-US" dirty="0" smtClean="0"/>
              <a:t> </a:t>
            </a:r>
            <a:r>
              <a:rPr lang="en-US" b="1" dirty="0" err="1" smtClean="0"/>
              <a:t>proposisi</a:t>
            </a:r>
            <a:r>
              <a:rPr lang="en-US" b="1" dirty="0" smtClean="0"/>
              <a:t>.</a:t>
            </a:r>
          </a:p>
          <a:p>
            <a:pPr marL="571500" indent="-571500">
              <a:lnSpc>
                <a:spcPct val="120000"/>
              </a:lnSpc>
              <a:spcAft>
                <a:spcPct val="80000"/>
              </a:spcAft>
            </a:pPr>
            <a:r>
              <a:rPr lang="en-US" dirty="0" err="1" smtClean="0"/>
              <a:t>Proposisi</a:t>
            </a:r>
            <a:r>
              <a:rPr lang="en-US" dirty="0" smtClean="0"/>
              <a:t> </a:t>
            </a:r>
            <a:r>
              <a:rPr lang="en-US" dirty="0" err="1" smtClean="0"/>
              <a:t>adalah</a:t>
            </a:r>
            <a:r>
              <a:rPr lang="en-US" dirty="0" smtClean="0"/>
              <a:t> </a:t>
            </a:r>
            <a:r>
              <a:rPr lang="en-US" dirty="0" err="1" smtClean="0"/>
              <a:t>kalimat</a:t>
            </a:r>
            <a:r>
              <a:rPr lang="en-US" dirty="0" smtClean="0"/>
              <a:t> </a:t>
            </a:r>
            <a:r>
              <a:rPr lang="en-US" dirty="0" err="1" smtClean="0"/>
              <a:t>deklaratif</a:t>
            </a:r>
            <a:r>
              <a:rPr lang="en-US" dirty="0" smtClean="0"/>
              <a:t> </a:t>
            </a:r>
            <a:r>
              <a:rPr lang="en-US" dirty="0" err="1" smtClean="0"/>
              <a:t>atau</a:t>
            </a:r>
            <a:r>
              <a:rPr lang="en-US" dirty="0" smtClean="0"/>
              <a:t> </a:t>
            </a:r>
            <a:r>
              <a:rPr lang="en-US" dirty="0" err="1" smtClean="0"/>
              <a:t>pernyataan</a:t>
            </a:r>
            <a:r>
              <a:rPr lang="en-US" dirty="0" smtClean="0"/>
              <a:t> yang </a:t>
            </a:r>
            <a:r>
              <a:rPr lang="en-US" dirty="0" err="1" smtClean="0"/>
              <a:t>bernilai</a:t>
            </a:r>
            <a:r>
              <a:rPr lang="en-US" dirty="0" smtClean="0"/>
              <a:t> </a:t>
            </a:r>
            <a:r>
              <a:rPr lang="en-US" b="1" dirty="0" err="1" smtClean="0"/>
              <a:t>benar</a:t>
            </a:r>
            <a:r>
              <a:rPr lang="en-US" b="1" dirty="0" smtClean="0"/>
              <a:t> </a:t>
            </a:r>
            <a:r>
              <a:rPr lang="en-US" dirty="0" smtClean="0"/>
              <a:t>(true/T)</a:t>
            </a:r>
            <a:r>
              <a:rPr lang="en-US" b="1" dirty="0" smtClean="0"/>
              <a:t> </a:t>
            </a:r>
            <a:r>
              <a:rPr lang="en-US" dirty="0" err="1" smtClean="0"/>
              <a:t>atau</a:t>
            </a:r>
            <a:r>
              <a:rPr lang="en-US" dirty="0" smtClean="0"/>
              <a:t> </a:t>
            </a:r>
            <a:r>
              <a:rPr lang="en-US" b="1" dirty="0" err="1" smtClean="0"/>
              <a:t>salah</a:t>
            </a:r>
            <a:r>
              <a:rPr lang="en-US" dirty="0" smtClean="0"/>
              <a:t> (false/F) </a:t>
            </a:r>
            <a:r>
              <a:rPr lang="en-US" dirty="0" err="1" smtClean="0"/>
              <a:t>tetapi</a:t>
            </a:r>
            <a:r>
              <a:rPr lang="en-US" dirty="0" smtClean="0"/>
              <a:t> </a:t>
            </a:r>
            <a:r>
              <a:rPr lang="en-US" dirty="0" err="1" smtClean="0"/>
              <a:t>tidak</a:t>
            </a:r>
            <a:r>
              <a:rPr lang="en-US" dirty="0" smtClean="0"/>
              <a:t> </a:t>
            </a:r>
            <a:r>
              <a:rPr lang="en-US" dirty="0" err="1" smtClean="0"/>
              <a:t>sekaligus</a:t>
            </a:r>
            <a:r>
              <a:rPr lang="en-US" dirty="0" smtClean="0"/>
              <a:t> </a:t>
            </a:r>
            <a:r>
              <a:rPr lang="en-US" dirty="0" err="1" smtClean="0"/>
              <a:t>keduanya</a:t>
            </a:r>
            <a:r>
              <a:rPr lang="en-US" dirty="0" smtClean="0"/>
              <a:t>.</a:t>
            </a:r>
          </a:p>
          <a:p>
            <a:pPr marL="571500" indent="-571500">
              <a:lnSpc>
                <a:spcPct val="120000"/>
              </a:lnSpc>
              <a:spcAft>
                <a:spcPct val="80000"/>
              </a:spcAft>
            </a:pPr>
            <a:r>
              <a:rPr lang="en-US" dirty="0" err="1" smtClean="0"/>
              <a:t>Dapat</a:t>
            </a:r>
            <a:r>
              <a:rPr lang="en-US" dirty="0" smtClean="0"/>
              <a:t> </a:t>
            </a:r>
            <a:r>
              <a:rPr lang="en-US" dirty="0" err="1" smtClean="0"/>
              <a:t>dikatakan</a:t>
            </a:r>
            <a:r>
              <a:rPr lang="en-US" dirty="0" smtClean="0"/>
              <a:t> </a:t>
            </a:r>
            <a:r>
              <a:rPr lang="en-US" dirty="0" err="1" smtClean="0"/>
              <a:t>bahwa</a:t>
            </a:r>
            <a:r>
              <a:rPr lang="en-US" dirty="0" smtClean="0"/>
              <a:t> </a:t>
            </a:r>
            <a:r>
              <a:rPr lang="en-US" b="1" dirty="0" err="1" smtClean="0"/>
              <a:t>nilai</a:t>
            </a:r>
            <a:r>
              <a:rPr lang="en-US" b="1" dirty="0" smtClean="0"/>
              <a:t> </a:t>
            </a:r>
            <a:r>
              <a:rPr lang="en-US" b="1" dirty="0" err="1" smtClean="0"/>
              <a:t>kebenaran</a:t>
            </a:r>
            <a:r>
              <a:rPr lang="en-US" b="1" dirty="0" smtClean="0"/>
              <a:t> </a:t>
            </a:r>
            <a:r>
              <a:rPr lang="en-US" dirty="0" smtClean="0"/>
              <a:t>(truth value)</a:t>
            </a:r>
            <a:r>
              <a:rPr lang="en-US" b="1" dirty="0" smtClean="0"/>
              <a:t> </a:t>
            </a:r>
            <a:r>
              <a:rPr lang="en-US" dirty="0" err="1" smtClean="0"/>
              <a:t>dari</a:t>
            </a:r>
            <a:r>
              <a:rPr lang="en-US" dirty="0" smtClean="0"/>
              <a:t> </a:t>
            </a:r>
            <a:r>
              <a:rPr lang="en-US" dirty="0" err="1" smtClean="0"/>
              <a:t>sebuah</a:t>
            </a:r>
            <a:r>
              <a:rPr lang="en-US" dirty="0" smtClean="0"/>
              <a:t> </a:t>
            </a:r>
            <a:r>
              <a:rPr lang="en-US" dirty="0" err="1" smtClean="0"/>
              <a:t>proposisi</a:t>
            </a:r>
            <a:r>
              <a:rPr lang="en-US" dirty="0" smtClean="0"/>
              <a:t> </a:t>
            </a:r>
            <a:r>
              <a:rPr lang="en-US" dirty="0" err="1" smtClean="0"/>
              <a:t>adalah</a:t>
            </a:r>
            <a:r>
              <a:rPr lang="en-US" dirty="0" smtClean="0"/>
              <a:t> </a:t>
            </a:r>
            <a:r>
              <a:rPr lang="en-US" b="1" dirty="0" err="1" smtClean="0"/>
              <a:t>benar</a:t>
            </a:r>
            <a:r>
              <a:rPr lang="en-US" dirty="0" smtClean="0"/>
              <a:t> </a:t>
            </a:r>
            <a:r>
              <a:rPr lang="en-US" dirty="0" err="1" smtClean="0"/>
              <a:t>atau</a:t>
            </a:r>
            <a:r>
              <a:rPr lang="en-US" dirty="0" smtClean="0"/>
              <a:t> </a:t>
            </a:r>
            <a:r>
              <a:rPr lang="en-US" b="1" dirty="0" err="1" smtClean="0"/>
              <a:t>salah</a:t>
            </a:r>
            <a:r>
              <a:rPr lang="en-US" dirty="0" smtClean="0"/>
              <a:t>.</a:t>
            </a:r>
          </a:p>
          <a:p>
            <a:pPr marL="571500" indent="-571500">
              <a:lnSpc>
                <a:spcPct val="120000"/>
              </a:lnSpc>
              <a:spcAft>
                <a:spcPct val="80000"/>
              </a:spcAft>
            </a:pPr>
            <a:r>
              <a:rPr lang="en-US" dirty="0" err="1" smtClean="0"/>
              <a:t>Dalam</a:t>
            </a:r>
            <a:r>
              <a:rPr lang="en-US" dirty="0" smtClean="0"/>
              <a:t> </a:t>
            </a:r>
            <a:r>
              <a:rPr lang="en-US" dirty="0" err="1" smtClean="0"/>
              <a:t>rangkaian</a:t>
            </a:r>
            <a:r>
              <a:rPr lang="en-US" dirty="0" smtClean="0"/>
              <a:t> </a:t>
            </a:r>
            <a:r>
              <a:rPr lang="en-US" dirty="0" err="1" smtClean="0"/>
              <a:t>dijital</a:t>
            </a:r>
            <a:r>
              <a:rPr lang="en-US" dirty="0" smtClean="0"/>
              <a:t>, </a:t>
            </a:r>
            <a:r>
              <a:rPr lang="en-US" dirty="0" err="1" smtClean="0"/>
              <a:t>nilai</a:t>
            </a:r>
            <a:r>
              <a:rPr lang="en-US" dirty="0" smtClean="0"/>
              <a:t> </a:t>
            </a:r>
            <a:r>
              <a:rPr lang="en-US" dirty="0" err="1" smtClean="0"/>
              <a:t>ini</a:t>
            </a:r>
            <a:r>
              <a:rPr lang="en-US" dirty="0" smtClean="0"/>
              <a:t> </a:t>
            </a:r>
            <a:r>
              <a:rPr lang="en-US" dirty="0" err="1" smtClean="0"/>
              <a:t>dinyatakan</a:t>
            </a:r>
            <a:r>
              <a:rPr lang="en-US" dirty="0" smtClean="0"/>
              <a:t> </a:t>
            </a:r>
            <a:r>
              <a:rPr lang="en-US" dirty="0" err="1" smtClean="0"/>
              <a:t>sebagai</a:t>
            </a:r>
            <a:r>
              <a:rPr lang="en-US" dirty="0" smtClean="0"/>
              <a:t> </a:t>
            </a:r>
            <a:r>
              <a:rPr lang="en-US" b="1" dirty="0" smtClean="0"/>
              <a:t>1</a:t>
            </a:r>
            <a:r>
              <a:rPr lang="en-US" dirty="0" smtClean="0"/>
              <a:t> </a:t>
            </a:r>
            <a:r>
              <a:rPr lang="en-US" dirty="0" err="1" smtClean="0"/>
              <a:t>dan</a:t>
            </a:r>
            <a:r>
              <a:rPr lang="en-US" dirty="0" smtClean="0"/>
              <a:t> </a:t>
            </a:r>
            <a:r>
              <a:rPr lang="en-US" b="1" dirty="0" smtClean="0"/>
              <a:t>0</a:t>
            </a:r>
            <a:endParaRPr lang="en-US" dirty="0"/>
          </a:p>
        </p:txBody>
      </p:sp>
      <p:sp>
        <p:nvSpPr>
          <p:cNvPr id="4" name="Date Placeholder 3"/>
          <p:cNvSpPr>
            <a:spLocks noGrp="1"/>
          </p:cNvSpPr>
          <p:nvPr>
            <p:ph type="dt" sz="half" idx="10"/>
          </p:nvPr>
        </p:nvSpPr>
        <p:spPr/>
        <p:txBody>
          <a:bodyPr/>
          <a:lstStyle/>
          <a:p>
            <a:fld id="{1F1E325D-6938-4151-9B9F-2518202B9AC3}" type="datetime1">
              <a:rPr lang="en-US" smtClean="0"/>
              <a:t>3/1/2012</a:t>
            </a:fld>
            <a:endParaRPr lang="en-US"/>
          </a:p>
        </p:txBody>
      </p:sp>
      <p:sp>
        <p:nvSpPr>
          <p:cNvPr id="5" name="Footer Placeholder 4"/>
          <p:cNvSpPr>
            <a:spLocks noGrp="1"/>
          </p:cNvSpPr>
          <p:nvPr>
            <p:ph type="ftr" sz="quarter" idx="11"/>
          </p:nvPr>
        </p:nvSpPr>
        <p:spPr/>
        <p:txBody>
          <a:bodyPr/>
          <a:lstStyle/>
          <a:p>
            <a:r>
              <a:rPr lang="en-US" smtClean="0"/>
              <a:t>RINALDI MUNIR, Matematika Diskrit</a:t>
            </a:r>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err="1" smtClean="0">
                <a:solidFill>
                  <a:schemeClr val="tx1"/>
                </a:solidFill>
                <a:latin typeface="Algerian" pitchFamily="82" charset="0"/>
              </a:rPr>
              <a:t>Pernyataan</a:t>
            </a:r>
            <a:r>
              <a:rPr lang="en-US" sz="4000" u="sng" dirty="0" smtClean="0">
                <a:solidFill>
                  <a:schemeClr val="tx1"/>
                </a:solidFill>
                <a:latin typeface="Algerian" pitchFamily="82" charset="0"/>
              </a:rPr>
              <a:t> / </a:t>
            </a:r>
            <a:r>
              <a:rPr lang="en-US" sz="4000" u="sng" dirty="0" err="1" smtClean="0">
                <a:solidFill>
                  <a:schemeClr val="tx1"/>
                </a:solidFill>
                <a:latin typeface="Algerian" pitchFamily="82" charset="0"/>
              </a:rPr>
              <a:t>Proposisi</a:t>
            </a:r>
            <a:r>
              <a:rPr lang="en-US" sz="4000" u="sng" dirty="0" smtClean="0">
                <a:solidFill>
                  <a:schemeClr val="tx1"/>
                </a:solidFill>
                <a:latin typeface="Algerian" pitchFamily="82" charset="0"/>
              </a:rPr>
              <a:t> (1)</a:t>
            </a:r>
            <a:endParaRPr lang="en-US" sz="4000" u="sng" dirty="0">
              <a:latin typeface="Algerian" pitchFamily="82" charset="0"/>
            </a:endParaRPr>
          </a:p>
        </p:txBody>
      </p:sp>
      <p:sp>
        <p:nvSpPr>
          <p:cNvPr id="3" name="Content Placeholder 2"/>
          <p:cNvSpPr>
            <a:spLocks noGrp="1"/>
          </p:cNvSpPr>
          <p:nvPr>
            <p:ph idx="1"/>
          </p:nvPr>
        </p:nvSpPr>
        <p:spPr/>
        <p:txBody>
          <a:bodyPr>
            <a:normAutofit fontScale="92500" lnSpcReduction="10000"/>
          </a:bodyPr>
          <a:lstStyle/>
          <a:p>
            <a:pPr algn="ctr">
              <a:buNone/>
            </a:pPr>
            <a:r>
              <a:rPr lang="en-US" sz="2800" dirty="0" smtClean="0">
                <a:latin typeface="Times New Roman" pitchFamily="18" charset="0"/>
              </a:rPr>
              <a:t>“6 </a:t>
            </a:r>
            <a:r>
              <a:rPr lang="en-US" sz="2800" dirty="0" err="1" smtClean="0">
                <a:latin typeface="Times New Roman" pitchFamily="18" charset="0"/>
              </a:rPr>
              <a:t>adalah</a:t>
            </a:r>
            <a:r>
              <a:rPr lang="en-US" sz="2800" dirty="0" smtClean="0">
                <a:latin typeface="Times New Roman" pitchFamily="18" charset="0"/>
              </a:rPr>
              <a:t> </a:t>
            </a:r>
            <a:r>
              <a:rPr lang="en-US" sz="2800" dirty="0" err="1" smtClean="0">
                <a:latin typeface="Times New Roman" pitchFamily="18" charset="0"/>
              </a:rPr>
              <a:t>bilangan</a:t>
            </a:r>
            <a:r>
              <a:rPr lang="en-US" sz="2800" dirty="0" smtClean="0">
                <a:latin typeface="Times New Roman" pitchFamily="18" charset="0"/>
              </a:rPr>
              <a:t> </a:t>
            </a:r>
            <a:r>
              <a:rPr lang="en-US" sz="2800" dirty="0" err="1" smtClean="0">
                <a:latin typeface="Times New Roman" pitchFamily="18" charset="0"/>
              </a:rPr>
              <a:t>genap</a:t>
            </a:r>
            <a:r>
              <a:rPr lang="en-US" sz="2800" dirty="0" smtClean="0">
                <a:latin typeface="Times New Roman" pitchFamily="18" charset="0"/>
              </a:rPr>
              <a:t>”</a:t>
            </a: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nilai</a:t>
            </a:r>
            <a:r>
              <a:rPr lang="en-US" sz="2800" dirty="0" smtClean="0">
                <a:latin typeface="Times New Roman" pitchFamily="18" charset="0"/>
              </a:rPr>
              <a:t> </a:t>
            </a:r>
            <a:r>
              <a:rPr lang="en-US" sz="2800" dirty="0" err="1" smtClean="0">
                <a:latin typeface="Times New Roman" pitchFamily="18" charset="0"/>
              </a:rPr>
              <a:t>kebenaran</a:t>
            </a:r>
            <a:r>
              <a:rPr lang="en-US" sz="2800" dirty="0" smtClean="0">
                <a:latin typeface="Times New Roman" pitchFamily="18" charset="0"/>
              </a:rPr>
              <a:t> </a:t>
            </a:r>
            <a:r>
              <a:rPr lang="en-US" sz="2800" dirty="0" err="1" smtClean="0">
                <a:latin typeface="Times New Roman" pitchFamily="18" charset="0"/>
              </a:rPr>
              <a:t>dari</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tersebut</a:t>
            </a:r>
            <a:r>
              <a:rPr lang="en-US" sz="2800" dirty="0" smtClean="0">
                <a:latin typeface="Times New Roman" pitchFamily="18" charset="0"/>
              </a:rPr>
              <a:t> ? </a:t>
            </a:r>
            <a:r>
              <a:rPr lang="en-US" sz="2800" dirty="0" err="1" smtClean="0">
                <a:latin typeface="Times New Roman" pitchFamily="18" charset="0"/>
              </a:rPr>
              <a:t>Benar</a:t>
            </a:r>
            <a:endParaRPr lang="en-US" sz="2800" dirty="0" smtClean="0">
              <a:latin typeface="Times New Roman" pitchFamily="18" charset="0"/>
            </a:endParaRPr>
          </a:p>
          <a:p>
            <a:pPr algn="ctr">
              <a:buNone/>
            </a:pPr>
            <a:endParaRPr lang="en-US" sz="2800" dirty="0" smtClean="0">
              <a:latin typeface="Times New Roman" pitchFamily="18" charset="0"/>
            </a:endParaRPr>
          </a:p>
          <a:p>
            <a:pPr algn="ctr">
              <a:buNone/>
            </a:pPr>
            <a:r>
              <a:rPr lang="en-US" sz="2800" dirty="0" smtClean="0">
                <a:latin typeface="Times New Roman" pitchFamily="18" charset="0"/>
              </a:rPr>
              <a:t>“ </a:t>
            </a:r>
            <a:r>
              <a:rPr lang="en-US" sz="2800" dirty="0" err="1" smtClean="0">
                <a:latin typeface="Times New Roman" pitchFamily="18" charset="0"/>
              </a:rPr>
              <a:t>Ibukota</a:t>
            </a:r>
            <a:r>
              <a:rPr lang="en-US" sz="2800" dirty="0" smtClean="0">
                <a:latin typeface="Times New Roman" pitchFamily="18" charset="0"/>
              </a:rPr>
              <a:t> </a:t>
            </a:r>
            <a:r>
              <a:rPr lang="en-US" sz="2800" dirty="0" err="1" smtClean="0">
                <a:latin typeface="Times New Roman" pitchFamily="18" charset="0"/>
              </a:rPr>
              <a:t>propinsi</a:t>
            </a:r>
            <a:r>
              <a:rPr lang="en-US" sz="2800" dirty="0" smtClean="0">
                <a:latin typeface="Times New Roman" pitchFamily="18" charset="0"/>
              </a:rPr>
              <a:t> </a:t>
            </a:r>
            <a:r>
              <a:rPr lang="en-US" sz="2800" dirty="0" err="1" smtClean="0">
                <a:latin typeface="Times New Roman" pitchFamily="18" charset="0"/>
              </a:rPr>
              <a:t>Jawa</a:t>
            </a:r>
            <a:r>
              <a:rPr lang="en-US" sz="2800" dirty="0" smtClean="0">
                <a:latin typeface="Times New Roman" pitchFamily="18" charset="0"/>
              </a:rPr>
              <a:t> Barat </a:t>
            </a:r>
            <a:r>
              <a:rPr lang="en-US" sz="2800" dirty="0" err="1" smtClean="0">
                <a:latin typeface="Times New Roman" pitchFamily="18" charset="0"/>
              </a:rPr>
              <a:t>adalah</a:t>
            </a:r>
            <a:r>
              <a:rPr lang="en-US" sz="2800" dirty="0" smtClean="0">
                <a:latin typeface="Times New Roman" pitchFamily="18" charset="0"/>
              </a:rPr>
              <a:t> Semarang “</a:t>
            </a: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nilai</a:t>
            </a:r>
            <a:r>
              <a:rPr lang="en-US" sz="2800" dirty="0" smtClean="0">
                <a:latin typeface="Times New Roman" pitchFamily="18" charset="0"/>
              </a:rPr>
              <a:t> </a:t>
            </a:r>
            <a:r>
              <a:rPr lang="en-US" sz="2800" dirty="0" err="1" smtClean="0">
                <a:latin typeface="Times New Roman" pitchFamily="18" charset="0"/>
              </a:rPr>
              <a:t>kebenaran</a:t>
            </a:r>
            <a:r>
              <a:rPr lang="en-US" sz="2800" dirty="0" smtClean="0">
                <a:latin typeface="Times New Roman" pitchFamily="18" charset="0"/>
              </a:rPr>
              <a:t> </a:t>
            </a:r>
            <a:r>
              <a:rPr lang="en-US" sz="2800" dirty="0" err="1" smtClean="0">
                <a:latin typeface="Times New Roman" pitchFamily="18" charset="0"/>
              </a:rPr>
              <a:t>dari</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tersebut</a:t>
            </a:r>
            <a:r>
              <a:rPr lang="en-US" sz="2800" dirty="0" smtClean="0">
                <a:latin typeface="Times New Roman" pitchFamily="18" charset="0"/>
              </a:rPr>
              <a:t> ? </a:t>
            </a:r>
            <a:r>
              <a:rPr lang="en-US" sz="2800" dirty="0" err="1" smtClean="0">
                <a:latin typeface="Times New Roman" pitchFamily="18" charset="0"/>
              </a:rPr>
              <a:t>Salah</a:t>
            </a:r>
            <a:endParaRPr lang="en-US" sz="2800" dirty="0" smtClean="0">
              <a:latin typeface="Times New Roman" pitchFamily="18" charset="0"/>
            </a:endParaRPr>
          </a:p>
          <a:p>
            <a:pPr algn="ctr">
              <a:buNone/>
            </a:pPr>
            <a:endParaRPr lang="en-US" dirty="0" smtClean="0">
              <a:latin typeface="Times New Roman" pitchFamily="18" charset="0"/>
            </a:endParaRPr>
          </a:p>
          <a:p>
            <a:endParaRPr lang="en-US" dirty="0"/>
          </a:p>
        </p:txBody>
      </p:sp>
      <p:sp>
        <p:nvSpPr>
          <p:cNvPr id="4" name="Date Placeholder 3"/>
          <p:cNvSpPr>
            <a:spLocks noGrp="1"/>
          </p:cNvSpPr>
          <p:nvPr>
            <p:ph type="dt" sz="half" idx="10"/>
          </p:nvPr>
        </p:nvSpPr>
        <p:spPr/>
        <p:txBody>
          <a:bodyPr/>
          <a:lstStyle/>
          <a:p>
            <a:fld id="{F24158C8-2BBB-472D-A9EB-1A78D24FA87F}" type="datetime1">
              <a:rPr lang="en-US" smtClean="0"/>
              <a:t>3/1/2012</a:t>
            </a:fld>
            <a:endParaRPr lang="en-US"/>
          </a:p>
        </p:txBody>
      </p:sp>
      <p:sp>
        <p:nvSpPr>
          <p:cNvPr id="5" name="Footer Placeholder 4"/>
          <p:cNvSpPr>
            <a:spLocks noGrp="1"/>
          </p:cNvSpPr>
          <p:nvPr>
            <p:ph type="ftr" sz="quarter" idx="11"/>
          </p:nvPr>
        </p:nvSpPr>
        <p:spPr/>
        <p:txBody>
          <a:bodyPr/>
          <a:lstStyle/>
          <a:p>
            <a:r>
              <a:rPr lang="en-US" smtClean="0"/>
              <a:t>RINALDI MUNIR, Matematika Diskrit</a:t>
            </a:r>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B13F9A"/>
      </a:dk2>
      <a:lt2>
        <a:srgbClr val="F4E7ED"/>
      </a:lt2>
      <a:accent1>
        <a:srgbClr val="D487C4"/>
      </a:accent1>
      <a:accent2>
        <a:srgbClr val="D487C4"/>
      </a:accent2>
      <a:accent3>
        <a:srgbClr val="D487C4"/>
      </a:accent3>
      <a:accent4>
        <a:srgbClr val="D487C4"/>
      </a:accent4>
      <a:accent5>
        <a:srgbClr val="CF6DA4"/>
      </a:accent5>
      <a:accent6>
        <a:srgbClr val="D487C4"/>
      </a:accent6>
      <a:hlink>
        <a:srgbClr val="D487C4"/>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1213</TotalTime>
  <Words>1771</Words>
  <Application>Microsoft Office PowerPoint</Application>
  <PresentationFormat>On-screen Show (4:3)</PresentationFormat>
  <Paragraphs>517</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Opulent</vt:lpstr>
      <vt:lpstr>Matematika Diskrit</vt:lpstr>
      <vt:lpstr>Penilaian</vt:lpstr>
      <vt:lpstr>Nilai akhir</vt:lpstr>
      <vt:lpstr>Silabus Kuliah</vt:lpstr>
      <vt:lpstr>Referensi</vt:lpstr>
      <vt:lpstr>Mengapa matematika diskrit ?</vt:lpstr>
      <vt:lpstr>Perangkat Matematika</vt:lpstr>
      <vt:lpstr>Logika</vt:lpstr>
      <vt:lpstr>Pernyataan / Proposisi (1)</vt:lpstr>
      <vt:lpstr>Pernyataan / Proposisi (2)</vt:lpstr>
      <vt:lpstr>Mengkombinasikan Proposisi</vt:lpstr>
      <vt:lpstr>Negasi (NOT)</vt:lpstr>
      <vt:lpstr>Konjungsi (AND)</vt:lpstr>
      <vt:lpstr>Disjungsi (OR)</vt:lpstr>
      <vt:lpstr>Eksklusif Or (XOR)</vt:lpstr>
      <vt:lpstr>Implikasi (jika - maka)</vt:lpstr>
      <vt:lpstr>Bikondisional  (jika dan hanya jika)</vt:lpstr>
      <vt:lpstr>Pernyataan dan Operasi</vt:lpstr>
      <vt:lpstr>Tautologi dan Kontradiksi (1)</vt:lpstr>
      <vt:lpstr>Tautologi dan Kontradiksi (2)</vt:lpstr>
      <vt:lpstr>Hukum Logika Proposisi</vt:lpstr>
      <vt:lpstr>Varian Proposisi Bersyarat</vt:lpstr>
      <vt:lpstr>Contoh :</vt:lpstr>
      <vt:lpstr>Bikondisional (Bi-implikasi)</vt:lpstr>
      <vt:lpstr>Ekspresi bikondisional p  q:</vt:lpstr>
      <vt:lpstr>Contoh :</vt:lpstr>
      <vt:lpstr>PowerPoint Presentation</vt:lpstr>
      <vt:lpstr>PowerPoint Presentation</vt:lpstr>
      <vt:lpstr>Inferensi</vt:lpstr>
      <vt:lpstr>Modus Ponen (1)</vt:lpstr>
      <vt:lpstr>Modus Ponen (2)</vt:lpstr>
      <vt:lpstr>Modus Tollen (1)</vt:lpstr>
      <vt:lpstr>Modus Tollen (2)</vt:lpstr>
      <vt:lpstr>Silogisme Hipotesis (1)</vt:lpstr>
      <vt:lpstr>Silogisme Hipotesis (2)</vt:lpstr>
      <vt:lpstr>Silogisme Disjungtif (1)</vt:lpstr>
      <vt:lpstr>Silogisme Disjungtif (1)</vt:lpstr>
      <vt:lpstr>Simplifikasi (1)</vt:lpstr>
      <vt:lpstr>Simplifikasi (2)</vt:lpstr>
      <vt:lpstr>Penjumlahan (1)</vt:lpstr>
      <vt:lpstr>Penjumlahan (2)</vt:lpstr>
      <vt:lpstr>Konjungsi (1)</vt:lpstr>
      <vt:lpstr>Konjungsi (2)</vt:lpstr>
      <vt:lpstr>Argumen (1)</vt:lpstr>
      <vt:lpstr>Argumen (2)</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Matematika Diskrit</dc:title>
  <dc:creator>Sri Nurhayati</dc:creator>
  <cp:lastModifiedBy>Admin</cp:lastModifiedBy>
  <cp:revision>58</cp:revision>
  <dcterms:created xsi:type="dcterms:W3CDTF">2010-01-12T12:47:25Z</dcterms:created>
  <dcterms:modified xsi:type="dcterms:W3CDTF">2012-03-01T06:30:41Z</dcterms:modified>
</cp:coreProperties>
</file>