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  <p:sldId id="314" r:id="rId16"/>
    <p:sldId id="315" r:id="rId17"/>
    <p:sldId id="317" r:id="rId18"/>
    <p:sldId id="316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F5F5-2A9C-431C-B32F-14BFC900D828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1B6AC-D5BA-4E52-B260-4B0F555CC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2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1B6AC-D5BA-4E52-B260-4B0F555CC7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1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7CA65A-C708-44BE-9D3F-8106AC9BB73C}" type="datetime1">
              <a:rPr lang="en-US" smtClean="0"/>
              <a:t>2/27/2012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5843-1908-4C01-9538-2B848F604589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D6E8D5-CDDB-4140-8C5E-844B9488D16E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2832-F585-42E3-86BF-21D4A889955A}" type="datetime1">
              <a:rPr lang="en-US" smtClean="0"/>
              <a:t>2/27/2012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5FBB09-4C99-44EA-A956-2521B64A3002}" type="datetime1">
              <a:rPr lang="en-US" smtClean="0"/>
              <a:t>2/27/2012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1B19D1-E006-41DC-A4CF-4BF723CD3628}" type="datetime1">
              <a:rPr lang="en-US" smtClean="0"/>
              <a:t>2/27/2012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E6CB-3FF3-41EC-B16E-2E6B922923D0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49A2-4A7B-4EFB-B72B-BB18C5AC77B2}" type="datetime1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7A2F-14C8-43AF-8976-B245975AE681}" type="datetime1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B1EF9B-0772-4CD3-A5D5-A5FFC3A393D4}" type="datetime1">
              <a:rPr lang="en-US" smtClean="0"/>
              <a:t>2/27/2012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AF893D-E274-449D-A569-31FB0E2CAAE7}" type="datetime1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F03D94-881F-40EC-9825-68FE5B9D61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2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6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7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38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9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0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2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43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2192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MATRIKS DAN RELASI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C17A-8D30-4225-A596-44D7AFBE516B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D94-881F-40EC-9825-68FE5B9D61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5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DA0E-E197-4FF8-9A48-060D7D15D1FC}" type="datetime1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Apabila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 smtClean="0"/>
              <a:t>pengurangan</a:t>
            </a:r>
            <a:r>
              <a:rPr lang="en-US" sz="2000" dirty="0" smtClean="0"/>
              <a:t> </a:t>
            </a:r>
            <a:r>
              <a:rPr lang="en-US" sz="2000" dirty="0"/>
              <a:t>(A </a:t>
            </a:r>
            <a:r>
              <a:rPr lang="en-US" sz="2000" dirty="0" smtClean="0"/>
              <a:t>- </a:t>
            </a:r>
            <a:r>
              <a:rPr lang="en-US" sz="2000" dirty="0"/>
              <a:t>B)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 smtClean="0"/>
              <a:t>mengurangkan</a:t>
            </a:r>
            <a:r>
              <a:rPr lang="en-US" sz="2000" dirty="0" smtClean="0"/>
              <a:t> </a:t>
            </a:r>
            <a:r>
              <a:rPr lang="en-US" sz="2000" dirty="0" err="1"/>
              <a:t>bersama-sama</a:t>
            </a:r>
            <a:r>
              <a:rPr lang="en-US" sz="2000" dirty="0"/>
              <a:t> </a:t>
            </a:r>
            <a:r>
              <a:rPr lang="en-US" sz="2000" dirty="0" err="1"/>
              <a:t>entri</a:t>
            </a:r>
            <a:r>
              <a:rPr lang="en-US" sz="2000" dirty="0"/>
              <a:t> yang </a:t>
            </a:r>
            <a:r>
              <a:rPr lang="en-US" sz="2000" dirty="0" err="1"/>
              <a:t>seletak</a:t>
            </a:r>
            <a:r>
              <a:rPr lang="en-US" sz="2000" dirty="0"/>
              <a:t>/</a:t>
            </a:r>
            <a:r>
              <a:rPr lang="en-US" sz="2000" dirty="0" err="1"/>
              <a:t>bersesuaian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Matriks-matriks</a:t>
            </a:r>
            <a:r>
              <a:rPr lang="en-US" sz="2000" dirty="0"/>
              <a:t> yang </a:t>
            </a:r>
            <a:r>
              <a:rPr lang="en-US" sz="2000" dirty="0" err="1"/>
              <a:t>ordo</a:t>
            </a:r>
            <a:r>
              <a:rPr lang="en-US" sz="2000" dirty="0"/>
              <a:t>/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 smtClean="0"/>
              <a:t>.</a:t>
            </a:r>
          </a:p>
          <a:p>
            <a:pPr marL="2423160" lvl="7" indent="0">
              <a:buNone/>
            </a:pPr>
            <a:endParaRPr lang="en-US" sz="2000" dirty="0" smtClean="0"/>
          </a:p>
          <a:p>
            <a:pPr marL="2423160" lvl="7" indent="0">
              <a:buNone/>
            </a:pPr>
            <a:r>
              <a:rPr lang="en-US" sz="2000" dirty="0" err="1" smtClean="0"/>
              <a:t>dan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310825"/>
              </p:ext>
            </p:extLst>
          </p:nvPr>
        </p:nvGraphicFramePr>
        <p:xfrm>
          <a:off x="838200" y="3962400"/>
          <a:ext cx="207800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3" imgW="1295400" imgH="711200" progId="Equation.3">
                  <p:embed/>
                </p:oleObj>
              </mc:Choice>
              <mc:Fallback>
                <p:oleObj name="Equation" r:id="rId3" imgW="12954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2078006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494953"/>
              </p:ext>
            </p:extLst>
          </p:nvPr>
        </p:nvGraphicFramePr>
        <p:xfrm>
          <a:off x="3733800" y="3962400"/>
          <a:ext cx="188343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5" imgW="1269449" imgH="710891" progId="Equation.3">
                  <p:embed/>
                </p:oleObj>
              </mc:Choice>
              <mc:Fallback>
                <p:oleObj name="Equation" r:id="rId5" imgW="1269449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62400"/>
                        <a:ext cx="1883434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504628"/>
              </p:ext>
            </p:extLst>
          </p:nvPr>
        </p:nvGraphicFramePr>
        <p:xfrm>
          <a:off x="4724400" y="5257800"/>
          <a:ext cx="36560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7" imgW="2412720" imgH="711000" progId="Equation.3">
                  <p:embed/>
                </p:oleObj>
              </mc:Choice>
              <mc:Fallback>
                <p:oleObj name="Equation" r:id="rId7" imgW="24127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57800"/>
                        <a:ext cx="36560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70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10CE-EC5D-4870-9C08-263BD5EC34BE}" type="datetime1">
              <a:rPr lang="en-US" smtClean="0"/>
              <a:t>2/27/2012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komutatif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banyaknya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mxn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B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nxp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A*B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C=(</a:t>
            </a:r>
            <a:r>
              <a:rPr lang="en-US" sz="2000" dirty="0" err="1"/>
              <a:t>cij</a:t>
            </a:r>
            <a:r>
              <a:rPr lang="en-US" sz="2000" dirty="0"/>
              <a:t> ) </a:t>
            </a:r>
            <a:r>
              <a:rPr lang="en-US" sz="2000" dirty="0" err="1"/>
              <a:t>berukuran</a:t>
            </a:r>
            <a:r>
              <a:rPr lang="en-US" sz="2000" dirty="0"/>
              <a:t> </a:t>
            </a:r>
            <a:r>
              <a:rPr lang="en-US" sz="2000" dirty="0" err="1"/>
              <a:t>mxp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endParaRPr lang="en-US" sz="2000" dirty="0"/>
          </a:p>
          <a:p>
            <a:endParaRPr lang="en-US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457700"/>
            <a:ext cx="5743575" cy="11811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923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F624D-1467-492E-99C3-D13EF9EB2575}" type="datetime1">
              <a:rPr lang="en-US" smtClean="0"/>
              <a:t>2/27/2012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340268"/>
              </p:ext>
            </p:extLst>
          </p:nvPr>
        </p:nvGraphicFramePr>
        <p:xfrm>
          <a:off x="762000" y="2514600"/>
          <a:ext cx="19589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3" imgW="1168200" imgH="228600" progId="Equation.3">
                  <p:embed/>
                </p:oleObj>
              </mc:Choice>
              <mc:Fallback>
                <p:oleObj name="Equation" r:id="rId3" imgW="11682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19589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772647"/>
              </p:ext>
            </p:extLst>
          </p:nvPr>
        </p:nvGraphicFramePr>
        <p:xfrm>
          <a:off x="2895600" y="2209800"/>
          <a:ext cx="87312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5" imgW="596880" imgH="711000" progId="Equation.3">
                  <p:embed/>
                </p:oleObj>
              </mc:Choice>
              <mc:Fallback>
                <p:oleObj name="Equation" r:id="rId5" imgW="596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87312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652187"/>
              </p:ext>
            </p:extLst>
          </p:nvPr>
        </p:nvGraphicFramePr>
        <p:xfrm>
          <a:off x="533400" y="4343400"/>
          <a:ext cx="47450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7" imgW="3327400" imgH="711200" progId="Equation.3">
                  <p:embed/>
                </p:oleObj>
              </mc:Choice>
              <mc:Fallback>
                <p:oleObj name="Equation" r:id="rId7" imgW="3327400" imgH="71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4745037" cy="1014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183527"/>
              </p:ext>
            </p:extLst>
          </p:nvPr>
        </p:nvGraphicFramePr>
        <p:xfrm>
          <a:off x="457200" y="5410200"/>
          <a:ext cx="50260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9" imgW="3543300" imgH="711200" progId="Equation.3">
                  <p:embed/>
                </p:oleObj>
              </mc:Choice>
              <mc:Fallback>
                <p:oleObj name="Equation" r:id="rId9" imgW="35433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0200"/>
                        <a:ext cx="50260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341413"/>
              </p:ext>
            </p:extLst>
          </p:nvPr>
        </p:nvGraphicFramePr>
        <p:xfrm>
          <a:off x="609600" y="3276600"/>
          <a:ext cx="5740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11" imgW="3924000" imgH="711000" progId="Equation.3">
                  <p:embed/>
                </p:oleObj>
              </mc:Choice>
              <mc:Fallback>
                <p:oleObj name="Equation" r:id="rId11" imgW="39240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57404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78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6DFB-31CE-4C0B-B227-88569753A92E}" type="datetime1">
              <a:rPr lang="en-US" smtClean="0"/>
              <a:t>2/27/2012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Skalar</a:t>
            </a:r>
            <a:endParaRPr lang="en-US" dirty="0" smtClean="0"/>
          </a:p>
          <a:p>
            <a:r>
              <a:rPr lang="en-US" sz="2000" dirty="0" err="1"/>
              <a:t>Jika</a:t>
            </a:r>
            <a:r>
              <a:rPr lang="en-US" sz="2000" dirty="0"/>
              <a:t> k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A=(</a:t>
            </a:r>
            <a:r>
              <a:rPr lang="en-US" sz="2000" dirty="0" err="1"/>
              <a:t>aij</a:t>
            </a:r>
            <a:r>
              <a:rPr lang="en-US" sz="2000" dirty="0"/>
              <a:t> 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kA=(</a:t>
            </a:r>
            <a:r>
              <a:rPr lang="en-US" sz="2000" dirty="0" err="1"/>
              <a:t>kaij</a:t>
            </a:r>
            <a:r>
              <a:rPr lang="en-US" sz="2000" dirty="0"/>
              <a:t> 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dengan</a:t>
            </a:r>
            <a:r>
              <a:rPr lang="en-US" sz="2000" dirty="0"/>
              <a:t> k. </a:t>
            </a:r>
          </a:p>
          <a:p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dituliskan</a:t>
            </a:r>
            <a:r>
              <a:rPr lang="en-US" sz="2000" dirty="0"/>
              <a:t> di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dibelakang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. 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[C]=k[A]=[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A]k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066800" y="4876800"/>
          <a:ext cx="15668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" imgW="723600" imgH="457200" progId="Equation.3">
                  <p:embed/>
                </p:oleObj>
              </mc:Choice>
              <mc:Fallback>
                <p:oleObj name="Equation" r:id="rId3" imgW="723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15668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3311525" y="4876800"/>
          <a:ext cx="25558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5" imgW="1180800" imgH="457200" progId="Equation.3">
                  <p:embed/>
                </p:oleObj>
              </mc:Choice>
              <mc:Fallback>
                <p:oleObj name="Equation" r:id="rId5" imgW="118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525" y="4876800"/>
                        <a:ext cx="25558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705600" y="4876800"/>
          <a:ext cx="20875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7" imgW="965160" imgH="457200" progId="Equation.3">
                  <p:embed/>
                </p:oleObj>
              </mc:Choice>
              <mc:Fallback>
                <p:oleObj name="Equation" r:id="rId7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20875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26670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4" name="Right Arrow 13"/>
          <p:cNvSpPr/>
          <p:nvPr/>
        </p:nvSpPr>
        <p:spPr>
          <a:xfrm>
            <a:off x="5943600" y="5181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05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2319-91C2-48C9-BB78-91FD282418F0}" type="datetime1">
              <a:rPr lang="en-US" smtClean="0"/>
              <a:t>2/27/2012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Rinaldi</a:t>
            </a:r>
            <a:r>
              <a:rPr lang="en-US" dirty="0" smtClean="0"/>
              <a:t> </a:t>
            </a:r>
            <a:r>
              <a:rPr lang="en-US" dirty="0" err="1" smtClean="0"/>
              <a:t>Munir</a:t>
            </a:r>
            <a:r>
              <a:rPr lang="en-US" dirty="0" smtClean="0"/>
              <a:t>,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Notasi</a:t>
            </a:r>
            <a:r>
              <a:rPr lang="en-US" dirty="0"/>
              <a:t>: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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).  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i="1" dirty="0"/>
              <a:t>a R 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dihubungankan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R</a:t>
            </a:r>
            <a:endParaRPr lang="en-US" dirty="0"/>
          </a:p>
          <a:p>
            <a:pPr lvl="0"/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i="1" strike="sngStrike" dirty="0"/>
              <a:t>R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notasi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(</a:t>
            </a:r>
            <a:r>
              <a:rPr lang="en-US" i="1" dirty="0"/>
              <a:t>domain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</a:t>
            </a:r>
            <a:r>
              <a:rPr lang="en-US" i="1" dirty="0"/>
              <a:t>range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9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620501"/>
              </p:ext>
            </p:extLst>
          </p:nvPr>
        </p:nvGraphicFramePr>
        <p:xfrm>
          <a:off x="685800" y="1676400"/>
          <a:ext cx="7772400" cy="460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Document" r:id="rId3" imgW="5488675" imgH="4014877" progId="Word.Document.8">
                  <p:embed/>
                </p:oleObj>
              </mc:Choice>
              <mc:Fallback>
                <p:oleObj name="Document" r:id="rId3" imgW="5488675" imgH="401487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772400" cy="460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0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471283"/>
              </p:ext>
            </p:extLst>
          </p:nvPr>
        </p:nvGraphicFramePr>
        <p:xfrm>
          <a:off x="572658" y="1681163"/>
          <a:ext cx="7966505" cy="449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Document" r:id="rId3" imgW="5488675" imgH="3094008" progId="Word.Document.8">
                  <p:embed/>
                </p:oleObj>
              </mc:Choice>
              <mc:Fallback>
                <p:oleObj name="Document" r:id="rId3" imgW="5488675" imgH="30940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58" y="1681163"/>
                        <a:ext cx="7966505" cy="449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934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27161"/>
              </p:ext>
            </p:extLst>
          </p:nvPr>
        </p:nvGraphicFramePr>
        <p:xfrm>
          <a:off x="572658" y="1681163"/>
          <a:ext cx="7966505" cy="449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9" name="Document" r:id="rId3" imgW="5488675" imgH="3094008" progId="Word.Document.8">
                  <p:embed/>
                </p:oleObj>
              </mc:Choice>
              <mc:Fallback>
                <p:oleObj name="Document" r:id="rId3" imgW="5488675" imgH="30940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58" y="1681163"/>
                        <a:ext cx="7966505" cy="449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42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159735"/>
              </p:ext>
            </p:extLst>
          </p:nvPr>
        </p:nvGraphicFramePr>
        <p:xfrm>
          <a:off x="685800" y="1828800"/>
          <a:ext cx="6759575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4" name="Document" r:id="rId3" imgW="5488675" imgH="1651599" progId="Word.Document.8">
                  <p:embed/>
                </p:oleObj>
              </mc:Choice>
              <mc:Fallback>
                <p:oleObj name="Document" r:id="rId3" imgW="5488675" imgH="165159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6759575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846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44073"/>
              </p:ext>
            </p:extLst>
          </p:nvPr>
        </p:nvGraphicFramePr>
        <p:xfrm>
          <a:off x="685800" y="1747838"/>
          <a:ext cx="8081963" cy="360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Document" r:id="rId3" imgW="5488675" imgH="2453496" progId="Word.Document.8">
                  <p:embed/>
                </p:oleObj>
              </mc:Choice>
              <mc:Fallback>
                <p:oleObj name="Document" r:id="rId3" imgW="5488675" imgH="245349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747838"/>
                        <a:ext cx="8081963" cy="360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988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D23-2BE9-493E-8048-56963B06A4E9}" type="datetime1">
              <a:rPr lang="en-US" smtClean="0"/>
              <a:t>2/27/2012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>
                <a:latin typeface="Rockwell Extra Bold" pitchFamily="18" charset="0"/>
              </a:rPr>
              <a:t>2</a:t>
            </a:fld>
            <a:endParaRPr lang="en-US" dirty="0">
              <a:latin typeface="Rockwell Extra Bold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susunan</a:t>
            </a:r>
            <a:r>
              <a:rPr lang="en-US" sz="2600" dirty="0"/>
              <a:t> </a:t>
            </a:r>
            <a:r>
              <a:rPr lang="en-US" sz="2600" dirty="0" err="1"/>
              <a:t>skalar</a:t>
            </a:r>
            <a:r>
              <a:rPr lang="en-US" sz="2600" dirty="0"/>
              <a:t> </a:t>
            </a:r>
            <a:r>
              <a:rPr lang="en-US" sz="2600" dirty="0" err="1"/>
              <a:t>elemen-elemen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bentuk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 smtClean="0"/>
              <a:t>kolom</a:t>
            </a:r>
            <a:r>
              <a:rPr lang="en-US" sz="2600" dirty="0"/>
              <a:t>,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termuat</a:t>
            </a:r>
            <a:r>
              <a:rPr lang="en-US" sz="2600" dirty="0"/>
              <a:t> </a:t>
            </a:r>
            <a:r>
              <a:rPr lang="en-US" sz="2600" dirty="0" err="1"/>
              <a:t>diantara</a:t>
            </a:r>
            <a:r>
              <a:rPr lang="en-US" sz="2600" dirty="0"/>
              <a:t> </a:t>
            </a:r>
            <a:r>
              <a:rPr lang="en-US" sz="2600" dirty="0" err="1"/>
              <a:t>sepasang</a:t>
            </a:r>
            <a:r>
              <a:rPr lang="en-US" sz="2600" dirty="0"/>
              <a:t> </a:t>
            </a:r>
            <a:r>
              <a:rPr lang="en-US" sz="2600" dirty="0" err="1"/>
              <a:t>tanda</a:t>
            </a:r>
            <a:r>
              <a:rPr lang="en-US" sz="2600" dirty="0"/>
              <a:t> </a:t>
            </a:r>
            <a:r>
              <a:rPr lang="en-US" sz="2600" dirty="0" err="1"/>
              <a:t>kurung</a:t>
            </a:r>
            <a:r>
              <a:rPr lang="en-US" sz="2600" dirty="0"/>
              <a:t>.</a:t>
            </a:r>
            <a:endParaRPr lang="en-US" sz="2600" dirty="0"/>
          </a:p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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) </a:t>
            </a:r>
            <a:r>
              <a:rPr lang="en-US" sz="2600" dirty="0" err="1"/>
              <a:t>adalah</a:t>
            </a:r>
            <a:r>
              <a:rPr lang="en-US" sz="2600" dirty="0" smtClean="0"/>
              <a:t>:</a:t>
            </a:r>
          </a:p>
          <a:p>
            <a:pPr lvl="0"/>
            <a:endParaRPr lang="en-US" sz="2600" dirty="0"/>
          </a:p>
          <a:p>
            <a:pPr lvl="0"/>
            <a:endParaRPr lang="en-US" sz="2600" dirty="0" smtClean="0"/>
          </a:p>
          <a:p>
            <a:pPr lvl="0"/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bujursangkar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yang </a:t>
            </a:r>
            <a:r>
              <a:rPr lang="en-US" sz="2600" dirty="0" err="1"/>
              <a:t>berukuran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 </a:t>
            </a:r>
            <a:r>
              <a:rPr lang="en-US" sz="2600" dirty="0">
                <a:sym typeface="Symbol"/>
              </a:rPr>
              <a:t></a:t>
            </a:r>
            <a:r>
              <a:rPr lang="en-US" sz="2600" dirty="0"/>
              <a:t> </a:t>
            </a:r>
            <a:r>
              <a:rPr lang="en-US" sz="2600" i="1" dirty="0"/>
              <a:t>n</a:t>
            </a:r>
            <a:r>
              <a:rPr lang="en-US" sz="2600" dirty="0"/>
              <a:t>.</a:t>
            </a:r>
          </a:p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praktek</a:t>
            </a:r>
            <a:r>
              <a:rPr lang="en-US" sz="2600" dirty="0"/>
              <a:t>, </a:t>
            </a:r>
            <a:r>
              <a:rPr lang="en-US" sz="2600" dirty="0" err="1" smtClean="0"/>
              <a:t>lazim</a:t>
            </a:r>
            <a:r>
              <a:rPr lang="en-US" sz="2600" dirty="0" smtClean="0"/>
              <a:t> </a:t>
            </a:r>
            <a:r>
              <a:rPr lang="en-US" sz="2600" dirty="0" err="1"/>
              <a:t>menuliskan</a:t>
            </a:r>
            <a:r>
              <a:rPr lang="en-US" sz="2600" dirty="0"/>
              <a:t> </a:t>
            </a:r>
            <a:r>
              <a:rPr lang="en-US" sz="2600" dirty="0" err="1"/>
              <a:t>matriks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notasi</a:t>
            </a:r>
            <a:r>
              <a:rPr lang="en-US" sz="2600" dirty="0"/>
              <a:t> </a:t>
            </a:r>
            <a:r>
              <a:rPr lang="en-US" sz="2600" dirty="0" err="1"/>
              <a:t>ringkas</a:t>
            </a:r>
            <a:r>
              <a:rPr lang="en-US" sz="2600" dirty="0"/>
              <a:t> </a:t>
            </a:r>
            <a:r>
              <a:rPr lang="en-US" sz="2600" i="1" dirty="0"/>
              <a:t>A</a:t>
            </a:r>
            <a:r>
              <a:rPr lang="en-US" sz="2600" dirty="0"/>
              <a:t> = [</a:t>
            </a:r>
            <a:r>
              <a:rPr lang="en-US" sz="2600" i="1" dirty="0" err="1"/>
              <a:t>a</a:t>
            </a:r>
            <a:r>
              <a:rPr lang="en-US" sz="2600" i="1" baseline="-25000" dirty="0" err="1"/>
              <a:t>ij</a:t>
            </a:r>
            <a:r>
              <a:rPr lang="en-US" sz="2600" dirty="0"/>
              <a:t>].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271181"/>
              </p:ext>
            </p:extLst>
          </p:nvPr>
        </p:nvGraphicFramePr>
        <p:xfrm>
          <a:off x="3047999" y="3255454"/>
          <a:ext cx="2819401" cy="1697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" imgW="2019300" imgH="1219200" progId="Equation.3">
                  <p:embed/>
                </p:oleObj>
              </mc:Choice>
              <mc:Fallback>
                <p:oleObj name="Equation" r:id="rId4" imgW="2019300" imgH="1219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9" y="3255454"/>
                        <a:ext cx="2819401" cy="16975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671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123486"/>
              </p:ext>
            </p:extLst>
          </p:nvPr>
        </p:nvGraphicFramePr>
        <p:xfrm>
          <a:off x="538163" y="1600200"/>
          <a:ext cx="8164512" cy="488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Document" r:id="rId3" imgW="6443430" imgH="3848459" progId="Word.Document.8">
                  <p:embed/>
                </p:oleObj>
              </mc:Choice>
              <mc:Fallback>
                <p:oleObj name="Document" r:id="rId3" imgW="6443430" imgH="384845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600200"/>
                        <a:ext cx="8164512" cy="488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596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598769"/>
              </p:ext>
            </p:extLst>
          </p:nvPr>
        </p:nvGraphicFramePr>
        <p:xfrm>
          <a:off x="533400" y="1692275"/>
          <a:ext cx="8148638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6" name="Document" r:id="rId3" imgW="6089764" imgH="2889130" progId="Word.Document.8">
                  <p:embed/>
                </p:oleObj>
              </mc:Choice>
              <mc:Fallback>
                <p:oleObj name="Document" r:id="rId3" imgW="6089764" imgH="28891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92275"/>
                        <a:ext cx="8148638" cy="387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029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10102"/>
              </p:ext>
            </p:extLst>
          </p:nvPr>
        </p:nvGraphicFramePr>
        <p:xfrm>
          <a:off x="685800" y="1665288"/>
          <a:ext cx="7577138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Document" r:id="rId3" imgW="5536214" imgH="3436189" progId="Word.Document.8">
                  <p:embed/>
                </p:oleObj>
              </mc:Choice>
              <mc:Fallback>
                <p:oleObj name="Document" r:id="rId3" imgW="5536214" imgH="34361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65288"/>
                        <a:ext cx="7577138" cy="471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280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913058"/>
              </p:ext>
            </p:extLst>
          </p:nvPr>
        </p:nvGraphicFramePr>
        <p:xfrm>
          <a:off x="604838" y="1676400"/>
          <a:ext cx="8310562" cy="380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6" name="Document" r:id="rId3" imgW="5683155" imgH="2993007" progId="Word.Document.8">
                  <p:embed/>
                </p:oleObj>
              </mc:Choice>
              <mc:Fallback>
                <p:oleObj name="Document" r:id="rId3" imgW="5683155" imgH="299300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676400"/>
                        <a:ext cx="8310562" cy="380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226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75608"/>
              </p:ext>
            </p:extLst>
          </p:nvPr>
        </p:nvGraphicFramePr>
        <p:xfrm>
          <a:off x="609600" y="1752600"/>
          <a:ext cx="80835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Document" r:id="rId3" imgW="5488675" imgH="2796037" progId="Word.Document.8">
                  <p:embed/>
                </p:oleObj>
              </mc:Choice>
              <mc:Fallback>
                <p:oleObj name="Document" r:id="rId3" imgW="5488675" imgH="279603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808355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884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158687"/>
              </p:ext>
            </p:extLst>
          </p:nvPr>
        </p:nvGraphicFramePr>
        <p:xfrm>
          <a:off x="669925" y="1665288"/>
          <a:ext cx="8081963" cy="404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4" name="Document" r:id="rId3" imgW="5804886" imgH="2911415" progId="Word.Document.8">
                  <p:embed/>
                </p:oleObj>
              </mc:Choice>
              <mc:Fallback>
                <p:oleObj name="Document" r:id="rId3" imgW="5804886" imgH="291141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665288"/>
                        <a:ext cx="8081963" cy="404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710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A</a:t>
            </a:r>
            <a:r>
              <a:rPr lang="en-US" dirty="0"/>
              <a:t> = {1, 2, 3, 4},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dirty="0" err="1"/>
              <a:t>maka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{(1, 1), (1, 3), (2, 1), (2, 2), (3, 3), (4, 2), (4, 3), </a:t>
            </a:r>
            <a:r>
              <a:rPr lang="en-US" dirty="0" smtClean="0"/>
              <a:t>(</a:t>
            </a:r>
            <a:r>
              <a:rPr lang="en-US" dirty="0"/>
              <a:t>4, 4) }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(1, 1), (2, 2), (3, 3), </a:t>
            </a:r>
            <a:r>
              <a:rPr lang="en-US" dirty="0" err="1"/>
              <a:t>dan</a:t>
            </a:r>
            <a:r>
              <a:rPr lang="en-US" dirty="0"/>
              <a:t> (4, 4).</a:t>
            </a:r>
          </a:p>
          <a:p>
            <a:pPr lvl="0"/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= {(1, 1), (2, 2), (2, 3), (4, 2), (4, 3), (4, 4) }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(3, 3) </a:t>
            </a:r>
            <a:r>
              <a:rPr lang="en-US" dirty="0">
                <a:sym typeface="Symbol"/>
              </a:rPr>
              <a:t>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.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1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”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</a:t>
            </a:r>
            <a:r>
              <a:rPr lang="en-US" dirty="0">
                <a:sym typeface="Symbol"/>
              </a:rPr>
              <a:t>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24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bulat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b="1" dirty="0"/>
              <a:t>N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i="1" dirty="0" smtClean="0"/>
              <a:t>R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, </a:t>
            </a:r>
            <a:r>
              <a:rPr lang="en-US" sz="2800" i="1" dirty="0" smtClean="0"/>
              <a:t>S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  <a:r>
              <a:rPr lang="en-US" sz="2800" i="1" dirty="0"/>
              <a:t>x </a:t>
            </a:r>
            <a:r>
              <a:rPr lang="en-US" sz="2800" dirty="0"/>
              <a:t>+ </a:t>
            </a:r>
            <a:r>
              <a:rPr lang="en-US" sz="2800" i="1" dirty="0"/>
              <a:t>y</a:t>
            </a:r>
            <a:r>
              <a:rPr lang="en-US" sz="2800" dirty="0"/>
              <a:t> = </a:t>
            </a:r>
            <a:r>
              <a:rPr lang="en-US" sz="2800" dirty="0" smtClean="0"/>
              <a:t>5,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  <a:r>
              <a:rPr lang="en-US" sz="2800" dirty="0"/>
              <a:t>: 3</a:t>
            </a:r>
            <a:r>
              <a:rPr lang="en-US" sz="2800" i="1" dirty="0"/>
              <a:t>x</a:t>
            </a:r>
            <a:r>
              <a:rPr lang="en-US" sz="2800" dirty="0"/>
              <a:t> + </a:t>
            </a:r>
            <a:r>
              <a:rPr lang="en-US" sz="2800" i="1" dirty="0"/>
              <a:t>y</a:t>
            </a:r>
            <a:r>
              <a:rPr lang="en-US" sz="2800" dirty="0"/>
              <a:t> = 10</a:t>
            </a:r>
          </a:p>
          <a:p>
            <a:pPr>
              <a:lnSpc>
                <a:spcPct val="150000"/>
              </a:lnSpc>
            </a:pP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satupun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ketiga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 yang </a:t>
            </a:r>
            <a:r>
              <a:rPr lang="en-US" sz="2800" dirty="0" err="1"/>
              <a:t>refleksif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, </a:t>
            </a:r>
            <a:r>
              <a:rPr lang="en-US" sz="2800" dirty="0" err="1"/>
              <a:t>misalkan</a:t>
            </a:r>
            <a:r>
              <a:rPr lang="en-US" sz="2800" dirty="0"/>
              <a:t> (2, 2)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i="1" dirty="0"/>
              <a:t>R</a:t>
            </a:r>
            <a:r>
              <a:rPr lang="en-US" sz="2800" dirty="0"/>
              <a:t>, </a:t>
            </a:r>
            <a:r>
              <a:rPr lang="en-US" sz="2800" i="1" dirty="0"/>
              <a:t>S</a:t>
            </a:r>
            <a:r>
              <a:rPr lang="en-US" sz="2800" dirty="0"/>
              <a:t>,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i="1" dirty="0"/>
              <a:t>T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491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719244"/>
              </p:ext>
            </p:extLst>
          </p:nvPr>
        </p:nvGraphicFramePr>
        <p:xfrm>
          <a:off x="604838" y="1747838"/>
          <a:ext cx="8066087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Document" r:id="rId3" imgW="5262501" imgH="908290" progId="Word.Document.8">
                  <p:embed/>
                </p:oleObj>
              </mc:Choice>
              <mc:Fallback>
                <p:oleObj name="Document" r:id="rId3" imgW="5262501" imgH="90829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747838"/>
                        <a:ext cx="8066087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81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414E-1EF7-4D53-83B1-C4A165DA11C4}" type="datetime1">
              <a:rPr lang="en-US" smtClean="0"/>
              <a:t>2/27/2012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1.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berukuran</a:t>
            </a:r>
            <a:r>
              <a:rPr lang="en-US" dirty="0"/>
              <a:t> 3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4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185029"/>
              </p:ext>
            </p:extLst>
          </p:nvPr>
        </p:nvGraphicFramePr>
        <p:xfrm>
          <a:off x="3733800" y="2667000"/>
          <a:ext cx="216574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524000" imgH="914400" progId="Equation.3">
                  <p:embed/>
                </p:oleObj>
              </mc:Choice>
              <mc:Fallback>
                <p:oleObj name="Equation" r:id="rId3" imgW="15240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67000"/>
                        <a:ext cx="2165746" cy="1295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3733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155568"/>
              </p:ext>
            </p:extLst>
          </p:nvPr>
        </p:nvGraphicFramePr>
        <p:xfrm>
          <a:off x="604838" y="1676400"/>
          <a:ext cx="8294687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1" name="Document" r:id="rId3" imgW="7622559" imgH="4234492" progId="Word.Document.8">
                  <p:embed/>
                </p:oleObj>
              </mc:Choice>
              <mc:Fallback>
                <p:oleObj name="Document" r:id="rId3" imgW="7622559" imgH="423449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676400"/>
                        <a:ext cx="8294687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268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376013"/>
              </p:ext>
            </p:extLst>
          </p:nvPr>
        </p:nvGraphicFramePr>
        <p:xfrm>
          <a:off x="685800" y="1665288"/>
          <a:ext cx="8148638" cy="450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Document" r:id="rId3" imgW="7677662" imgH="4245993" progId="Word.Document.8">
                  <p:embed/>
                </p:oleObj>
              </mc:Choice>
              <mc:Fallback>
                <p:oleObj name="Document" r:id="rId3" imgW="7677662" imgH="42459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65288"/>
                        <a:ext cx="8148638" cy="450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8000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10095"/>
              </p:ext>
            </p:extLst>
          </p:nvPr>
        </p:nvGraphicFramePr>
        <p:xfrm>
          <a:off x="533400" y="1655763"/>
          <a:ext cx="8148638" cy="444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Document" r:id="rId3" imgW="5644259" imgH="3078911" progId="Word.Document.8">
                  <p:embed/>
                </p:oleObj>
              </mc:Choice>
              <mc:Fallback>
                <p:oleObj name="Document" r:id="rId3" imgW="5644259" imgH="307891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55763"/>
                        <a:ext cx="8148638" cy="444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31491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009300"/>
              </p:ext>
            </p:extLst>
          </p:nvPr>
        </p:nvGraphicFramePr>
        <p:xfrm>
          <a:off x="538163" y="195263"/>
          <a:ext cx="8296275" cy="584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Document" r:id="rId3" imgW="7455450" imgH="5158237" progId="Word.Document.8">
                  <p:embed/>
                </p:oleObj>
              </mc:Choice>
              <mc:Fallback>
                <p:oleObj name="Document" r:id="rId3" imgW="7455450" imgH="515823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95263"/>
                        <a:ext cx="8296275" cy="584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8897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396501"/>
              </p:ext>
            </p:extLst>
          </p:nvPr>
        </p:nvGraphicFramePr>
        <p:xfrm>
          <a:off x="538163" y="538163"/>
          <a:ext cx="8132762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5" name="Document" r:id="rId3" imgW="7787147" imgH="5132358" progId="Word.Document.8">
                  <p:embed/>
                </p:oleObj>
              </mc:Choice>
              <mc:Fallback>
                <p:oleObj name="Document" r:id="rId3" imgW="7787147" imgH="513235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538163"/>
                        <a:ext cx="8132762" cy="537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7055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Inversi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algn="just"/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Invers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</a:t>
            </a:r>
            <a:r>
              <a:rPr lang="en-US" dirty="0" err="1"/>
              <a:t>dilambangkan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oleh</a:t>
            </a:r>
            <a:endParaRPr lang="en-US" dirty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baseline="30000" dirty="0"/>
              <a:t>–1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|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}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79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169322"/>
              </p:ext>
            </p:extLst>
          </p:nvPr>
        </p:nvGraphicFramePr>
        <p:xfrm>
          <a:off x="685800" y="1649413"/>
          <a:ext cx="818038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9" name="Document" r:id="rId3" imgW="5801284" imgH="3409231" progId="Word.Document.8">
                  <p:embed/>
                </p:oleObj>
              </mc:Choice>
              <mc:Fallback>
                <p:oleObj name="Document" r:id="rId3" imgW="5801284" imgH="3409231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49413"/>
                        <a:ext cx="8180388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752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88187"/>
              </p:ext>
            </p:extLst>
          </p:nvPr>
        </p:nvGraphicFramePr>
        <p:xfrm>
          <a:off x="604838" y="1611313"/>
          <a:ext cx="8180387" cy="486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Document" r:id="rId3" imgW="5828656" imgH="3467459" progId="Word.Document.8">
                  <p:embed/>
                </p:oleObj>
              </mc:Choice>
              <mc:Fallback>
                <p:oleObj name="Document" r:id="rId3" imgW="5828656" imgH="3467459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1611313"/>
                        <a:ext cx="8180387" cy="486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0423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536448" y="1600200"/>
            <a:ext cx="8302752" cy="4495800"/>
          </a:xfrm>
        </p:spPr>
        <p:txBody>
          <a:bodyPr/>
          <a:lstStyle/>
          <a:p>
            <a:pPr lvl="0" algn="just"/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biner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terurut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irisan</a:t>
            </a:r>
            <a:r>
              <a:rPr lang="en-US" sz="2400" dirty="0"/>
              <a:t>, </a:t>
            </a:r>
            <a:r>
              <a:rPr lang="en-US" sz="2400" dirty="0" err="1"/>
              <a:t>gabungan</a:t>
            </a:r>
            <a:r>
              <a:rPr lang="en-US" sz="2400" dirty="0"/>
              <a:t>, </a:t>
            </a:r>
            <a:r>
              <a:rPr lang="en-US" sz="2400" dirty="0" err="1"/>
              <a:t>selisih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beda</a:t>
            </a:r>
            <a:r>
              <a:rPr lang="en-US" sz="2400" dirty="0"/>
              <a:t> </a:t>
            </a:r>
            <a:r>
              <a:rPr lang="en-US" sz="2400" dirty="0" err="1"/>
              <a:t>setangkup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 algn="just"/>
            <a:endParaRPr lang="en-US" sz="2400" dirty="0"/>
          </a:p>
          <a:p>
            <a:pPr lvl="0" algn="just"/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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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–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4539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39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}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{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}.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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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), 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i="1" dirty="0" smtClean="0"/>
              <a:t>	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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= {(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</a:p>
          <a:p>
            <a:pPr marL="0" indent="0">
              <a:buNone/>
            </a:pPr>
            <a:r>
              <a:rPr lang="en-US" i="1" dirty="0" smtClean="0"/>
              <a:t>	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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= {(</a:t>
            </a:r>
            <a:r>
              <a:rPr lang="en-US" i="1" dirty="0"/>
              <a:t>b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c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dirty="0"/>
              <a:t>), 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d</a:t>
            </a:r>
            <a:r>
              <a:rPr lang="en-US" dirty="0"/>
              <a:t>)}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7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4F05-18B0-4EEA-94B2-91C8983C8A89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b="1" u="sng" dirty="0" smtClean="0"/>
                  <a:t>Matriks</a:t>
                </a:r>
                <a:r>
                  <a:rPr lang="en-US" b="1" u="sng" dirty="0" smtClean="0"/>
                  <a:t> </a:t>
                </a:r>
                <a:r>
                  <a:rPr lang="en-US" b="1" u="sng" dirty="0" smtClean="0"/>
                  <a:t>Diagonal</a:t>
                </a:r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bujursangkar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0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Sehingga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seluruh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elemen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berada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komlom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berbeda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selalu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0.</a:t>
                </a:r>
              </a:p>
              <a:p>
                <a:pPr marL="0" indent="0">
                  <a:buNone/>
                </a:pPr>
                <a:r>
                  <a:rPr lang="en-US" dirty="0" smtClean="0"/>
                  <a:t>	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 r="-2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1994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irisan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i="1" dirty="0" smtClean="0"/>
              <a:t>M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1 </a:t>
            </a:r>
            <a:r>
              <a:rPr lang="en-US" baseline="-25000" dirty="0">
                <a:sym typeface="Symbol"/>
              </a:rPr>
              <a:t></a:t>
            </a:r>
            <a:r>
              <a:rPr lang="en-US" baseline="-25000" dirty="0"/>
              <a:t> 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	</a:t>
            </a:r>
            <a:r>
              <a:rPr lang="en-US" dirty="0" err="1"/>
              <a:t>dan</a:t>
            </a:r>
            <a:r>
              <a:rPr lang="en-US" dirty="0"/>
              <a:t> 	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 </a:t>
            </a:r>
            <a:r>
              <a:rPr lang="en-US" baseline="-25000" dirty="0">
                <a:sym typeface="Symbol"/>
              </a:rPr>
              <a:t></a:t>
            </a:r>
            <a:r>
              <a:rPr lang="en-US" baseline="-25000" dirty="0"/>
              <a:t> 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97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663409"/>
              </p:ext>
            </p:extLst>
          </p:nvPr>
        </p:nvGraphicFramePr>
        <p:xfrm>
          <a:off x="538163" y="1704975"/>
          <a:ext cx="8410575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Document" r:id="rId3" imgW="6068515" imgH="2664843" progId="Word.Document.8">
                  <p:embed/>
                </p:oleObj>
              </mc:Choice>
              <mc:Fallback>
                <p:oleObj name="Document" r:id="rId3" imgW="6068515" imgH="2664843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704975"/>
                        <a:ext cx="8410575" cy="370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07857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Komposisi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/>
          <a:lstStyle/>
          <a:p>
            <a:pPr lvl="0"/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.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dirty="0" err="1"/>
              <a:t>dinotasikan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 yang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i="1" dirty="0" smtClean="0"/>
              <a:t>S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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, 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i="1" dirty="0"/>
              <a:t>c</a:t>
            </a:r>
            <a:r>
              <a:rPr lang="en-US" sz="2400" dirty="0"/>
              <a:t>) </a:t>
            </a:r>
            <a:r>
              <a:rPr lang="en-US" sz="2400" dirty="0">
                <a:sym typeface="Symbol"/>
              </a:rPr>
              <a:t>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014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18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R</a:t>
            </a:r>
            <a:r>
              <a:rPr lang="en-US" sz="2400" dirty="0"/>
              <a:t> = {(1, 2), (1, 6), (2, 4), (3, 4), (3, 6), (3, 8)} </a:t>
            </a:r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{1, 2, 3}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{2, 4, 6, 8}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i="1" dirty="0"/>
              <a:t>S</a:t>
            </a:r>
            <a:r>
              <a:rPr lang="en-US" sz="2400" dirty="0"/>
              <a:t> = {(2, </a:t>
            </a:r>
            <a:r>
              <a:rPr lang="en-US" sz="2400" i="1" dirty="0"/>
              <a:t>u</a:t>
            </a:r>
            <a:r>
              <a:rPr lang="en-US" sz="2400" dirty="0"/>
              <a:t>), (4, </a:t>
            </a:r>
            <a:r>
              <a:rPr lang="en-US" sz="2400" i="1" dirty="0"/>
              <a:t>s</a:t>
            </a:r>
            <a:r>
              <a:rPr lang="en-US" sz="2400" dirty="0"/>
              <a:t>), (4, </a:t>
            </a:r>
            <a:r>
              <a:rPr lang="en-US" sz="2400" i="1" dirty="0"/>
              <a:t>t</a:t>
            </a:r>
            <a:r>
              <a:rPr lang="en-US" sz="2400" dirty="0"/>
              <a:t>), (6, </a:t>
            </a:r>
            <a:r>
              <a:rPr lang="en-US" sz="2400" i="1" dirty="0"/>
              <a:t>t</a:t>
            </a:r>
            <a:r>
              <a:rPr lang="en-US" sz="2400" dirty="0"/>
              <a:t>), (8, </a:t>
            </a:r>
            <a:r>
              <a:rPr lang="en-US" sz="2400" i="1" dirty="0"/>
              <a:t>u</a:t>
            </a:r>
            <a:r>
              <a:rPr lang="en-US" sz="2400" dirty="0"/>
              <a:t>)} </a:t>
            </a:r>
          </a:p>
          <a:p>
            <a:pPr marL="0" indent="0">
              <a:buNone/>
            </a:pP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{2, 4, 6, 8}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{</a:t>
            </a:r>
            <a:r>
              <a:rPr lang="en-US" sz="2400" i="1" dirty="0"/>
              <a:t>s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en-US" sz="2400" dirty="0"/>
              <a:t>, </a:t>
            </a:r>
            <a:r>
              <a:rPr lang="en-US" sz="2400" i="1" dirty="0"/>
              <a:t>u</a:t>
            </a:r>
            <a:r>
              <a:rPr lang="en-US" sz="2400" dirty="0"/>
              <a:t>}.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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dirty="0"/>
              <a:t> = {(1, </a:t>
            </a:r>
            <a:r>
              <a:rPr lang="en-US" sz="2400" i="1" dirty="0"/>
              <a:t>u</a:t>
            </a:r>
            <a:r>
              <a:rPr lang="en-US" sz="2400" dirty="0"/>
              <a:t>), (1, </a:t>
            </a:r>
            <a:r>
              <a:rPr lang="en-US" sz="2400" i="1" dirty="0"/>
              <a:t>t</a:t>
            </a:r>
            <a:r>
              <a:rPr lang="en-US" sz="2400" dirty="0"/>
              <a:t>), (2, </a:t>
            </a:r>
            <a:r>
              <a:rPr lang="en-US" sz="2400" i="1" dirty="0"/>
              <a:t>s</a:t>
            </a:r>
            <a:r>
              <a:rPr lang="en-US" sz="2400" dirty="0"/>
              <a:t>), (2, </a:t>
            </a:r>
            <a:r>
              <a:rPr lang="en-US" sz="2400" i="1" dirty="0"/>
              <a:t>t</a:t>
            </a:r>
            <a:r>
              <a:rPr lang="en-US" sz="2400" dirty="0"/>
              <a:t>), (3, </a:t>
            </a:r>
            <a:r>
              <a:rPr lang="en-US" sz="2400" i="1" dirty="0"/>
              <a:t>s</a:t>
            </a:r>
            <a:r>
              <a:rPr lang="en-US" sz="2400" dirty="0"/>
              <a:t>), (3, </a:t>
            </a:r>
            <a:r>
              <a:rPr lang="en-US" sz="2400" i="1" dirty="0"/>
              <a:t>t</a:t>
            </a:r>
            <a:r>
              <a:rPr lang="en-US" sz="2400" dirty="0"/>
              <a:t>), (3, </a:t>
            </a:r>
            <a:r>
              <a:rPr lang="en-US" sz="2400" i="1" dirty="0"/>
              <a:t>u</a:t>
            </a:r>
            <a:r>
              <a:rPr lang="en-US" sz="2400" dirty="0"/>
              <a:t>) }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81550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071986"/>
              </p:ext>
            </p:extLst>
          </p:nvPr>
        </p:nvGraphicFramePr>
        <p:xfrm>
          <a:off x="631825" y="1687512"/>
          <a:ext cx="8359775" cy="326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8" name="Document" r:id="rId3" imgW="5488675" imgH="2146180" progId="Word.Document.8">
                  <p:embed/>
                </p:oleObj>
              </mc:Choice>
              <mc:Fallback>
                <p:oleObj name="Document" r:id="rId3" imgW="5488675" imgH="214618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" y="1687512"/>
                        <a:ext cx="8359775" cy="326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1163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i="1" baseline="-25000" dirty="0"/>
              <a:t>R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2 </a:t>
            </a:r>
            <a:r>
              <a:rPr lang="en-US" sz="3500" baseline="-25000" dirty="0">
                <a:sym typeface="Symbol"/>
              </a:rPr>
              <a:t></a:t>
            </a:r>
            <a:r>
              <a:rPr lang="en-US" sz="3500" baseline="-25000" dirty="0"/>
              <a:t> 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1</a:t>
            </a:r>
            <a:r>
              <a:rPr lang="en-US" sz="3500" dirty="0"/>
              <a:t> = 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1</a:t>
            </a:r>
            <a:r>
              <a:rPr lang="en-US" sz="3500" dirty="0"/>
              <a:t> </a:t>
            </a:r>
            <a:r>
              <a:rPr lang="en-US" sz="3500" dirty="0">
                <a:sym typeface="Symbol"/>
              </a:rPr>
              <a:t></a:t>
            </a:r>
            <a:r>
              <a:rPr lang="en-US" sz="3500" dirty="0"/>
              <a:t> </a:t>
            </a:r>
            <a:r>
              <a:rPr lang="en-US" sz="3500" i="1" dirty="0"/>
              <a:t>M</a:t>
            </a:r>
            <a:r>
              <a:rPr lang="en-US" sz="3500" i="1" baseline="-25000" dirty="0"/>
              <a:t>R</a:t>
            </a:r>
            <a:r>
              <a:rPr lang="en-US" sz="3500" baseline="-25000" dirty="0"/>
              <a:t>2</a:t>
            </a:r>
            <a:r>
              <a:rPr lang="en-US" sz="3500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operator “.”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kali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>
                <a:sym typeface="Symbol"/>
              </a:rPr>
              <a:t>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>
                <a:sym typeface="Symbol"/>
              </a:rPr>
              <a:t>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315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19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624593"/>
              </p:ext>
            </p:extLst>
          </p:nvPr>
        </p:nvGraphicFramePr>
        <p:xfrm>
          <a:off x="533400" y="1593850"/>
          <a:ext cx="7951788" cy="488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2" name="Document" r:id="rId3" imgW="6970689" imgH="4243837" progId="Word.Document.8">
                  <p:embed/>
                </p:oleObj>
              </mc:Choice>
              <mc:Fallback>
                <p:oleObj name="Document" r:id="rId3" imgW="6970689" imgH="4243837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93850"/>
                        <a:ext cx="7951788" cy="488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002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C3A7-C97A-488F-B38E-00F31CA17953}" type="datetime1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47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5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See you next week…..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76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BBC85-402D-427A-89FE-46C73EA7BA36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u="sng" dirty="0" smtClean="0"/>
                  <a:t>Matriks</a:t>
                </a:r>
                <a:r>
                  <a:rPr lang="en-US" b="1" u="sng" dirty="0" smtClean="0"/>
                  <a:t> </a:t>
                </a:r>
                <a:r>
                  <a:rPr lang="en-US" b="1" u="sng" dirty="0" err="1" smtClean="0"/>
                  <a:t>Identitas</a:t>
                </a:r>
                <a:endParaRPr lang="en-US" b="1" u="sng" dirty="0" smtClean="0"/>
              </a:p>
              <a:p>
                <a:r>
                  <a:rPr lang="en-US" dirty="0" err="1"/>
                  <a:t>M</a:t>
                </a:r>
                <a:r>
                  <a:rPr lang="en-US" dirty="0" err="1" smtClean="0"/>
                  <a:t>atriks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bujursangkar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0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baris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indeks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benilai</a:t>
                </a:r>
                <a:r>
                  <a:rPr lang="en-US" dirty="0" smtClean="0"/>
                  <a:t> 1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03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16DB-EFB3-4B25-84F6-C00FD7F881CD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id-ID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Segitiga Atas </a:t>
                </a:r>
                <a:r>
                  <a:rPr lang="id-ID" sz="2400" dirty="0">
                    <a:cs typeface="Arial" pitchFamily="34" charset="0"/>
                  </a:rPr>
                  <a:t>adalah matriks persegi yang elemen di bawah diagonal utamanya bernilai nol</a:t>
                </a:r>
                <a:endParaRPr lang="id-ID" sz="2400" b="1" dirty="0">
                  <a:solidFill>
                    <a:schemeClr val="tx2"/>
                  </a:solidFill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r>
                  <a:rPr lang="id-ID" sz="2400" b="1" dirty="0">
                    <a:solidFill>
                      <a:schemeClr val="tx2"/>
                    </a:solidFill>
                    <a:cs typeface="Arial" pitchFamily="34" charset="0"/>
                  </a:rPr>
                  <a:t>Matriks Segitiga Bawah </a:t>
                </a:r>
                <a:r>
                  <a:rPr lang="id-ID" sz="2400" dirty="0">
                    <a:cs typeface="Arial" pitchFamily="34" charset="0"/>
                  </a:rPr>
                  <a:t>adalah matriks persegi yang elemen di atas diagonal utamanya bernilai nol 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B=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085" r="-2094" b="-39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834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84E1E-77A4-42E0-8F8C-3A16A7A4D314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Transpose </a:t>
                </a:r>
                <a:r>
                  <a:rPr lang="en-US" sz="2400" b="1" dirty="0" err="1" smtClean="0">
                    <a:cs typeface="Arial" pitchFamily="34" charset="0"/>
                  </a:rPr>
                  <a:t>adalah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cs typeface="Arial" pitchFamily="34" charset="0"/>
                  </a:rPr>
                  <a:t> yang </a:t>
                </a:r>
                <a:r>
                  <a:rPr lang="en-US" sz="2400" b="1" dirty="0" err="1" smtClean="0">
                    <a:cs typeface="Arial" pitchFamily="34" charset="0"/>
                  </a:rPr>
                  <a:t>diperoleh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dengan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mempertukarkan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baris-baris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dengan</a:t>
                </a:r>
                <a:r>
                  <a:rPr lang="en-US" sz="2400" b="1" dirty="0" smtClean="0"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cs typeface="Arial" pitchFamily="34" charset="0"/>
                  </a:rPr>
                  <a:t>kolom-kolomnya</a:t>
                </a:r>
                <a:r>
                  <a:rPr lang="en-US" sz="2400" b="1" dirty="0" smtClean="0">
                    <a:cs typeface="Arial" pitchFamily="34" charset="0"/>
                  </a:rPr>
                  <a:t>.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 algn="just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085" r="-2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138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AC75-70C7-4DB5-8A66-DB2EDE1044F3}" type="datetime1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Matriks 0/1 (zero-one)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adalah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yang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setiap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elemen-elemennya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bernilai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0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atau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1.</a:t>
                </a:r>
              </a:p>
              <a:p>
                <a:pPr algn="just">
                  <a:buFont typeface="Wingdings" pitchFamily="2" charset="2"/>
                  <a:buChar char="q"/>
                </a:pP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Matriks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ini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digunakan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untuk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merepresentasikan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relasi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 </a:t>
                </a:r>
                <a:r>
                  <a:rPr lang="en-US" sz="2400" b="1" dirty="0" err="1" smtClean="0">
                    <a:solidFill>
                      <a:schemeClr val="tx2"/>
                    </a:solidFill>
                    <a:cs typeface="Arial" pitchFamily="34" charset="0"/>
                  </a:rPr>
                  <a:t>keterhubungan</a:t>
                </a:r>
                <a:r>
                  <a:rPr lang="en-US" sz="2400" b="1" dirty="0" smtClean="0">
                    <a:solidFill>
                      <a:schemeClr val="tx2"/>
                    </a:solidFill>
                    <a:cs typeface="Arial" pitchFamily="34" charset="0"/>
                  </a:rPr>
                  <a:t>.</a:t>
                </a:r>
                <a:endParaRPr lang="en-US" sz="2400" dirty="0" smtClean="0">
                  <a:cs typeface="Arial" pitchFamily="34" charset="0"/>
                </a:endParaRPr>
              </a:p>
              <a:p>
                <a:pPr algn="just">
                  <a:buFont typeface="Wingdings" pitchFamily="2" charset="2"/>
                  <a:buChar char="q"/>
                </a:pPr>
                <a:endParaRPr lang="en-US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r>
                  <a:rPr lang="en-US" dirty="0" smtClean="0"/>
                  <a:t>         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085" r="-2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32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7F17-A425-48D4-B1EF-66AC397BF0DA}" type="datetime1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F03D94-881F-40EC-9825-68FE5B9D6146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endParaRPr lang="en-US" dirty="0" smtClean="0"/>
          </a:p>
          <a:p>
            <a:r>
              <a:rPr lang="en-US" sz="2000" dirty="0" err="1"/>
              <a:t>Apabila</a:t>
            </a:r>
            <a:r>
              <a:rPr lang="en-US" sz="2000" dirty="0"/>
              <a:t> A </a:t>
            </a:r>
            <a:r>
              <a:rPr lang="en-US" sz="2000" dirty="0" err="1"/>
              <a:t>dan</a:t>
            </a:r>
            <a:r>
              <a:rPr lang="en-US" sz="2000" dirty="0"/>
              <a:t> B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penjumlahan</a:t>
            </a:r>
            <a:r>
              <a:rPr lang="en-US" sz="2000" dirty="0"/>
              <a:t> (A + B)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bersama-sama</a:t>
            </a:r>
            <a:r>
              <a:rPr lang="en-US" sz="2000" dirty="0"/>
              <a:t> </a:t>
            </a:r>
            <a:r>
              <a:rPr lang="en-US" sz="2000" dirty="0" err="1"/>
              <a:t>entri</a:t>
            </a:r>
            <a:r>
              <a:rPr lang="en-US" sz="2000" dirty="0"/>
              <a:t> yang </a:t>
            </a:r>
            <a:r>
              <a:rPr lang="en-US" sz="2000" dirty="0" err="1"/>
              <a:t>seletak</a:t>
            </a:r>
            <a:r>
              <a:rPr lang="en-US" sz="2000" dirty="0"/>
              <a:t>/</a:t>
            </a:r>
            <a:r>
              <a:rPr lang="en-US" sz="2000" dirty="0" err="1"/>
              <a:t>bersesuaian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Matriks-matriks</a:t>
            </a:r>
            <a:r>
              <a:rPr lang="en-US" sz="2000" dirty="0"/>
              <a:t> yang </a:t>
            </a:r>
            <a:r>
              <a:rPr lang="en-US" sz="2000" dirty="0" err="1"/>
              <a:t>ordo</a:t>
            </a:r>
            <a:r>
              <a:rPr lang="en-US" sz="2000" dirty="0"/>
              <a:t>/</a:t>
            </a:r>
            <a:r>
              <a:rPr lang="en-US" sz="2000" dirty="0" err="1"/>
              <a:t>ukurannya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ditambahkan</a:t>
            </a:r>
            <a:r>
              <a:rPr lang="en-US" sz="2000" dirty="0" smtClean="0"/>
              <a:t>.</a:t>
            </a:r>
          </a:p>
          <a:p>
            <a:pPr marL="2423160" lvl="7" indent="0">
              <a:buNone/>
            </a:pPr>
            <a:endParaRPr lang="en-US" sz="2000" dirty="0" smtClean="0"/>
          </a:p>
          <a:p>
            <a:pPr marL="2423160" lvl="7" indent="0">
              <a:buNone/>
            </a:pPr>
            <a:r>
              <a:rPr lang="en-US" sz="2000" dirty="0" err="1" smtClean="0"/>
              <a:t>dan</a:t>
            </a:r>
            <a:endParaRPr lang="en-US" sz="20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498071"/>
              </p:ext>
            </p:extLst>
          </p:nvPr>
        </p:nvGraphicFramePr>
        <p:xfrm>
          <a:off x="838200" y="3962400"/>
          <a:ext cx="207800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3" imgW="1295400" imgH="711200" progId="Equation.3">
                  <p:embed/>
                </p:oleObj>
              </mc:Choice>
              <mc:Fallback>
                <p:oleObj name="Equation" r:id="rId3" imgW="12954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2078006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676388"/>
              </p:ext>
            </p:extLst>
          </p:nvPr>
        </p:nvGraphicFramePr>
        <p:xfrm>
          <a:off x="3733800" y="3962400"/>
          <a:ext cx="188343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5" imgW="1269449" imgH="710891" progId="Equation.3">
                  <p:embed/>
                </p:oleObj>
              </mc:Choice>
              <mc:Fallback>
                <p:oleObj name="Equation" r:id="rId5" imgW="1269449" imgH="7108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962400"/>
                        <a:ext cx="1883434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875671"/>
              </p:ext>
            </p:extLst>
          </p:nvPr>
        </p:nvGraphicFramePr>
        <p:xfrm>
          <a:off x="4648200" y="5257799"/>
          <a:ext cx="3810000" cy="1079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7" imgW="2514600" imgH="711200" progId="Equation.3">
                  <p:embed/>
                </p:oleObj>
              </mc:Choice>
              <mc:Fallback>
                <p:oleObj name="Equation" r:id="rId7" imgW="2514600" imgH="71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257799"/>
                        <a:ext cx="3810000" cy="10796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97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1522</Words>
  <Application>Microsoft Office PowerPoint</Application>
  <PresentationFormat>On-screen Show (4:3)</PresentationFormat>
  <Paragraphs>284</Paragraphs>
  <Slides>47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Median</vt:lpstr>
      <vt:lpstr>Equation</vt:lpstr>
      <vt:lpstr>Microsoft Equation 3.0</vt:lpstr>
      <vt:lpstr>Microsoft Word 97 - 2003 Document</vt:lpstr>
      <vt:lpstr>MATRIKS DAN RELASI</vt:lpstr>
      <vt:lpstr>Matriks </vt:lpstr>
      <vt:lpstr>Contoh 1</vt:lpstr>
      <vt:lpstr>jenis-jenis matriks</vt:lpstr>
      <vt:lpstr>jenis-jenis matriks</vt:lpstr>
      <vt:lpstr>jenis-jenis matriks</vt:lpstr>
      <vt:lpstr>jenis-jenis matriks</vt:lpstr>
      <vt:lpstr>jenis-jenis matriks</vt:lpstr>
      <vt:lpstr>Operasi Matriks</vt:lpstr>
      <vt:lpstr>Operasi Matriks</vt:lpstr>
      <vt:lpstr>Operasi Matriks</vt:lpstr>
      <vt:lpstr>Operasi Matriks</vt:lpstr>
      <vt:lpstr>Operasi Matriks</vt:lpstr>
      <vt:lpstr>Relasi </vt:lpstr>
      <vt:lpstr>Contoh 2</vt:lpstr>
      <vt:lpstr>Contoh 3</vt:lpstr>
      <vt:lpstr>Contoh 4</vt:lpstr>
      <vt:lpstr>Contoh 5</vt:lpstr>
      <vt:lpstr>Representasi Relasi</vt:lpstr>
      <vt:lpstr>Representasi Relasi</vt:lpstr>
      <vt:lpstr>Representasi Relasi</vt:lpstr>
      <vt:lpstr>Contoh 6</vt:lpstr>
      <vt:lpstr>Representasi Relasi</vt:lpstr>
      <vt:lpstr>Contoh 7</vt:lpstr>
      <vt:lpstr>Sifat-Sifat Relasi Biner</vt:lpstr>
      <vt:lpstr>Contoh 8</vt:lpstr>
      <vt:lpstr>Contoh 9</vt:lpstr>
      <vt:lpstr>Contoh 10</vt:lpstr>
      <vt:lpstr>Sifat-Sifat Relasi Biner</vt:lpstr>
      <vt:lpstr>Contoh 11</vt:lpstr>
      <vt:lpstr>Contoh 12</vt:lpstr>
      <vt:lpstr>Sifat-Sifat Relasi Biner</vt:lpstr>
      <vt:lpstr>PowerPoint Presentation</vt:lpstr>
      <vt:lpstr>PowerPoint Presentation</vt:lpstr>
      <vt:lpstr>Relasi Inversi</vt:lpstr>
      <vt:lpstr>Contoh 15</vt:lpstr>
      <vt:lpstr>PowerPoint Presentation</vt:lpstr>
      <vt:lpstr>Mengkombinasikan Relasi</vt:lpstr>
      <vt:lpstr>Contoh 16</vt:lpstr>
      <vt:lpstr>PowerPoint Presentation</vt:lpstr>
      <vt:lpstr>Contoh 17</vt:lpstr>
      <vt:lpstr>Komposisi Relasi</vt:lpstr>
      <vt:lpstr>Contoh 18</vt:lpstr>
      <vt:lpstr>PowerPoint Presentation</vt:lpstr>
      <vt:lpstr>PowerPoint Presentation</vt:lpstr>
      <vt:lpstr>Contoh 19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DAN RELASI</dc:title>
  <dc:creator>Admin</dc:creator>
  <cp:lastModifiedBy>Admin</cp:lastModifiedBy>
  <cp:revision>25</cp:revision>
  <dcterms:created xsi:type="dcterms:W3CDTF">2012-02-27T06:05:54Z</dcterms:created>
  <dcterms:modified xsi:type="dcterms:W3CDTF">2012-02-27T08:44:25Z</dcterms:modified>
</cp:coreProperties>
</file>