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63" r:id="rId3"/>
    <p:sldId id="264" r:id="rId4"/>
    <p:sldId id="265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</p:sldIdLst>
  <p:sldSz cx="9144000" cy="6858000" type="screen4x3"/>
  <p:notesSz cx="7302500" cy="9588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2D8D9-FE34-4C68-A8D6-7DF9FB2C2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8654D-97BC-4D72-A455-255FB0995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ABC10-77FD-4A7D-A0E0-36BCAE421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0E4A4-E434-4FCC-8C49-26086C740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5DE7C-1C00-4CA4-A4AF-CA30239BF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1957-789B-47D5-8E48-8AA19FF4F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855D8-1B3D-4468-BC6D-D29E29029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19C88-3F11-47F5-A1DE-D9C5805C4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6829E-CFB8-4568-A7A3-8539EAC55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E1C3F-01D8-4766-AEAB-3381AB27C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745F6-8DCE-4ED9-ABC5-B3E13067E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D08D1EA-C5AA-4D3F-AC8A-29BBEC1CB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2" r:id="rId2"/>
    <p:sldLayoutId id="2147483751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52" r:id="rId9"/>
    <p:sldLayoutId id="2147483748" r:id="rId10"/>
    <p:sldLayoutId id="21474837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3.xml"/><Relationship Id="rId7" Type="http://schemas.openxmlformats.org/officeDocument/2006/relationships/slide" Target="slide1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Prinsip</a:t>
            </a:r>
            <a:r>
              <a:rPr lang="en-US" dirty="0" smtClean="0"/>
              <a:t>  </a:t>
            </a:r>
            <a:r>
              <a:rPr lang="en-US" dirty="0" err="1" smtClean="0"/>
              <a:t>Antarmuka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r>
              <a:rPr lang="en-US" dirty="0" smtClean="0"/>
              <a:t> – </a:t>
            </a:r>
            <a:r>
              <a:rPr lang="en-US" dirty="0" err="1" smtClean="0"/>
              <a:t>Unikom</a:t>
            </a:r>
            <a:endParaRPr lang="en-US" dirty="0" smtClean="0"/>
          </a:p>
          <a:p>
            <a:pPr marR="0" eaLnBrk="1" hangingPunct="1"/>
            <a:r>
              <a:rPr lang="en-US" dirty="0" smtClean="0"/>
              <a:t>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400800" cy="1219200"/>
          </a:xfrm>
        </p:spPr>
        <p:txBody>
          <a:bodyPr/>
          <a:lstStyle/>
          <a:p>
            <a:pPr eaLnBrk="1" hangingPunct="1"/>
            <a:r>
              <a:rPr lang="en-US" smtClean="0"/>
              <a:t>Familiarity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447800"/>
            <a:ext cx="6553200" cy="4495800"/>
          </a:xfrm>
        </p:spPr>
        <p:txBody>
          <a:bodyPr/>
          <a:lstStyle/>
          <a:p>
            <a:pPr eaLnBrk="1" hangingPunct="1"/>
            <a:r>
              <a:rPr lang="en-US" sz="2400" smtClean="0"/>
              <a:t>Konsep, terminologi, pengaturannya di antarmuka harus yang dipahami user dengan baik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419350"/>
            <a:ext cx="45053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400800" cy="1219200"/>
          </a:xfrm>
        </p:spPr>
        <p:txBody>
          <a:bodyPr/>
          <a:lstStyle/>
          <a:p>
            <a:pPr eaLnBrk="1" hangingPunct="1"/>
            <a:r>
              <a:rPr lang="en-US" smtClean="0"/>
              <a:t>Simplicity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524000"/>
            <a:ext cx="7162800" cy="4140200"/>
          </a:xfrm>
        </p:spPr>
        <p:txBody>
          <a:bodyPr/>
          <a:lstStyle/>
          <a:p>
            <a:pPr eaLnBrk="1" hangingPunct="1"/>
            <a:r>
              <a:rPr lang="en-US" sz="2400" smtClean="0"/>
              <a:t>Kesalahan umum yang terjadi pada perancangan interface adalah berusaha untuk menyediakan SEMUA fungsionalitas</a:t>
            </a:r>
          </a:p>
          <a:p>
            <a:pPr eaLnBrk="1" hangingPunct="1"/>
            <a:r>
              <a:rPr lang="en-US" sz="2400" smtClean="0"/>
              <a:t>Gunakan konsep </a:t>
            </a:r>
            <a:r>
              <a:rPr lang="en-US" sz="2400" i="1" smtClean="0"/>
              <a:t>defaults</a:t>
            </a:r>
            <a:endParaRPr lang="en-US" sz="2400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7675" y="3200400"/>
            <a:ext cx="38957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543800" cy="1219200"/>
          </a:xfrm>
        </p:spPr>
        <p:txBody>
          <a:bodyPr/>
          <a:lstStyle/>
          <a:p>
            <a:pPr eaLnBrk="1" hangingPunct="1"/>
            <a:r>
              <a:rPr lang="en-US" smtClean="0"/>
              <a:t>Direct Manipulation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95400"/>
            <a:ext cx="6400800" cy="4495800"/>
          </a:xfrm>
        </p:spPr>
        <p:txBody>
          <a:bodyPr/>
          <a:lstStyle/>
          <a:p>
            <a:pPr eaLnBrk="1" hangingPunct="1"/>
            <a:r>
              <a:rPr lang="en-US" sz="2400" smtClean="0"/>
              <a:t>Users secara langsung dapat melihat aksinya pada objek yang terlihat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2275" y="2362200"/>
            <a:ext cx="35687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400800" cy="1219200"/>
          </a:xfrm>
        </p:spPr>
        <p:txBody>
          <a:bodyPr/>
          <a:lstStyle/>
          <a:p>
            <a:pPr eaLnBrk="1" hangingPunct="1"/>
            <a:r>
              <a:rPr lang="en-US" smtClean="0"/>
              <a:t>Control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371600"/>
            <a:ext cx="6400800" cy="4495800"/>
          </a:xfrm>
        </p:spPr>
        <p:txBody>
          <a:bodyPr/>
          <a:lstStyle/>
          <a:p>
            <a:pPr eaLnBrk="1" hangingPunct="1"/>
            <a:r>
              <a:rPr lang="en-US" sz="2400" smtClean="0"/>
              <a:t>Dapat membuat frustasi dan demoralisasi bagi user, jika mereka merasa dikontrol oleh mesin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576513"/>
            <a:ext cx="4181475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400800" cy="1219200"/>
          </a:xfrm>
        </p:spPr>
        <p:txBody>
          <a:bodyPr/>
          <a:lstStyle/>
          <a:p>
            <a:pPr eaLnBrk="1" hangingPunct="1"/>
            <a:r>
              <a:rPr lang="en-US" smtClean="0"/>
              <a:t>WYSIWYG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295400"/>
            <a:ext cx="6705600" cy="4495800"/>
          </a:xfrm>
        </p:spPr>
        <p:txBody>
          <a:bodyPr/>
          <a:lstStyle/>
          <a:p>
            <a:pPr eaLnBrk="1" hangingPunct="1"/>
            <a:r>
              <a:rPr lang="en-US" sz="2400" smtClean="0"/>
              <a:t>Adanya korespondensi satu ke satu antara informasi di layar dengan informasi di printed-output atau file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889250"/>
            <a:ext cx="32258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6400800" cy="1219200"/>
          </a:xfrm>
        </p:spPr>
        <p:txBody>
          <a:bodyPr/>
          <a:lstStyle/>
          <a:p>
            <a:pPr eaLnBrk="1" hangingPunct="1"/>
            <a:r>
              <a:rPr lang="en-US" smtClean="0"/>
              <a:t>Flexibility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219200"/>
            <a:ext cx="6553200" cy="4419600"/>
          </a:xfrm>
        </p:spPr>
        <p:txBody>
          <a:bodyPr/>
          <a:lstStyle/>
          <a:p>
            <a:pPr eaLnBrk="1" hangingPunct="1"/>
            <a:r>
              <a:rPr lang="en-US" sz="2400" smtClean="0"/>
              <a:t>Mengijinkan makin banyak kontrol user dan mengakomodir skill user yang bervariasi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178050"/>
            <a:ext cx="404495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6400800" cy="1219200"/>
          </a:xfrm>
        </p:spPr>
        <p:txBody>
          <a:bodyPr/>
          <a:lstStyle/>
          <a:p>
            <a:pPr eaLnBrk="1" hangingPunct="1"/>
            <a:r>
              <a:rPr lang="en-US" smtClean="0"/>
              <a:t>Responsiveness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295400"/>
            <a:ext cx="6400800" cy="4495800"/>
          </a:xfrm>
        </p:spPr>
        <p:txBody>
          <a:bodyPr/>
          <a:lstStyle/>
          <a:p>
            <a:pPr eaLnBrk="1" hangingPunct="1"/>
            <a:r>
              <a:rPr lang="en-US" sz="2400" smtClean="0"/>
              <a:t>Komputer harus selalu merespon dengan segera setiap input dari user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486025"/>
            <a:ext cx="37655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6400800" cy="1219200"/>
          </a:xfrm>
        </p:spPr>
        <p:txBody>
          <a:bodyPr/>
          <a:lstStyle/>
          <a:p>
            <a:pPr eaLnBrk="1" hangingPunct="1"/>
            <a:r>
              <a:rPr lang="en-US" smtClean="0"/>
              <a:t>Invisible Technology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371600"/>
            <a:ext cx="6400800" cy="4495800"/>
          </a:xfrm>
        </p:spPr>
        <p:txBody>
          <a:bodyPr/>
          <a:lstStyle/>
          <a:p>
            <a:pPr eaLnBrk="1" hangingPunct="1"/>
            <a:r>
              <a:rPr lang="en-US" sz="2400" smtClean="0"/>
              <a:t>User sebaiknya mengetahui sesedikit mungkin detil teknis bagaimana sistem diimplementasikan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0688" y="3048000"/>
            <a:ext cx="3552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400800" cy="1219200"/>
          </a:xfrm>
        </p:spPr>
        <p:txBody>
          <a:bodyPr/>
          <a:lstStyle/>
          <a:p>
            <a:pPr eaLnBrk="1" hangingPunct="1"/>
            <a:r>
              <a:rPr lang="en-US" smtClean="0"/>
              <a:t>Robustness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143000"/>
            <a:ext cx="7010400" cy="4495800"/>
          </a:xfrm>
        </p:spPr>
        <p:txBody>
          <a:bodyPr/>
          <a:lstStyle/>
          <a:p>
            <a:pPr eaLnBrk="1" hangingPunct="1"/>
            <a:r>
              <a:rPr lang="en-US" sz="2400" smtClean="0"/>
              <a:t>Sistem sebaiknya mentolerir kesalahan manusia yang umum dan tidak dapat dihindar. Crash system harus diminimalisir, menyediakan recovery yang mudah dipahami jika terjadi crash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3863" y="2895600"/>
            <a:ext cx="31527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400800" cy="1219200"/>
          </a:xfrm>
        </p:spPr>
        <p:txBody>
          <a:bodyPr/>
          <a:lstStyle/>
          <a:p>
            <a:pPr eaLnBrk="1" hangingPunct="1"/>
            <a:r>
              <a:rPr lang="en-US" smtClean="0"/>
              <a:t>Protection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219200"/>
            <a:ext cx="6400800" cy="4495800"/>
          </a:xfrm>
        </p:spPr>
        <p:txBody>
          <a:bodyPr/>
          <a:lstStyle/>
          <a:p>
            <a:pPr eaLnBrk="1" hangingPunct="1"/>
            <a:r>
              <a:rPr lang="en-US" sz="2400" smtClean="0"/>
              <a:t>User seharusnya memproteksi dari hasil-hasil yang menyebabkan ‘bencana’ karena kesalahan umum manusia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7963" y="2590800"/>
            <a:ext cx="387508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0010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Prinsip-prinsip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r>
              <a:rPr lang="en-US" dirty="0" smtClean="0"/>
              <a:t> UI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>
                <a:hlinkClick r:id="rId2" action="ppaction://hlinksldjump"/>
              </a:rPr>
              <a:t>User Compatibility</a:t>
            </a:r>
            <a:r>
              <a:rPr lang="en-US" smtClean="0"/>
              <a:t> 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>
                <a:hlinkClick r:id="rId3" action="ppaction://hlinksldjump"/>
              </a:rPr>
              <a:t>Product Compatibility</a:t>
            </a:r>
            <a:endParaRPr lang="en-US" smtClean="0"/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>
                <a:hlinkClick r:id="rId4" action="ppaction://hlinksldjump"/>
              </a:rPr>
              <a:t>Task Compatibility</a:t>
            </a:r>
            <a:endParaRPr lang="en-US" smtClean="0"/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>
                <a:hlinkClick r:id="rId5" action="ppaction://hlinksldjump"/>
              </a:rPr>
              <a:t>Work Flow Compatibility</a:t>
            </a:r>
            <a:endParaRPr lang="en-US" smtClean="0"/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>
                <a:hlinkClick r:id="rId6" action="ppaction://hlinksldjump"/>
              </a:rPr>
              <a:t>Consistency</a:t>
            </a:r>
            <a:endParaRPr lang="en-US" smtClean="0"/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>
                <a:hlinkClick r:id="rId7" action="ppaction://hlinksldjump"/>
              </a:rPr>
              <a:t>Familiarity</a:t>
            </a:r>
            <a:endParaRPr lang="en-US" smtClean="0"/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>
                <a:hlinkClick r:id="rId8" action="ppaction://hlinksldjump"/>
              </a:rPr>
              <a:t>Simplicity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6400800" cy="1219200"/>
          </a:xfrm>
        </p:spPr>
        <p:txBody>
          <a:bodyPr/>
          <a:lstStyle/>
          <a:p>
            <a:pPr eaLnBrk="1" hangingPunct="1"/>
            <a:r>
              <a:rPr lang="en-US" smtClean="0"/>
              <a:t>Ease of Learning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143000"/>
            <a:ext cx="6400800" cy="4495800"/>
          </a:xfrm>
        </p:spPr>
        <p:txBody>
          <a:bodyPr/>
          <a:lstStyle/>
          <a:p>
            <a:pPr eaLnBrk="1" hangingPunct="1"/>
            <a:r>
              <a:rPr lang="en-US" sz="2400" smtClean="0"/>
              <a:t>Sistem mudah dipelajari bagi pemula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136775"/>
            <a:ext cx="3457575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6400800" cy="1219200"/>
          </a:xfrm>
        </p:spPr>
        <p:txBody>
          <a:bodyPr/>
          <a:lstStyle/>
          <a:p>
            <a:pPr eaLnBrk="1" hangingPunct="1"/>
            <a:r>
              <a:rPr lang="en-US" smtClean="0"/>
              <a:t>Ease of Use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524000"/>
            <a:ext cx="6705600" cy="4495800"/>
          </a:xfrm>
        </p:spPr>
        <p:txBody>
          <a:bodyPr/>
          <a:lstStyle/>
          <a:p>
            <a:pPr eaLnBrk="1" hangingPunct="1"/>
            <a:r>
              <a:rPr lang="en-US" sz="2400" smtClean="0"/>
              <a:t>Sistem mudah digunakan bagi para expert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1300" y="2438400"/>
            <a:ext cx="38068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Prinsip-prinsip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r>
              <a:rPr lang="en-US" dirty="0" smtClean="0"/>
              <a:t> UI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8"/>
            </a:pPr>
            <a:r>
              <a:rPr lang="en-US" smtClean="0">
                <a:hlinkClick r:id="rId2" action="ppaction://hlinksldjump"/>
              </a:rPr>
              <a:t>Direct Manipulation</a:t>
            </a:r>
            <a:endParaRPr lang="en-US" smtClean="0"/>
          </a:p>
          <a:p>
            <a:pPr marL="609600" indent="-609600" eaLnBrk="1" hangingPunct="1">
              <a:buFont typeface="Wingdings" pitchFamily="2" charset="2"/>
              <a:buAutoNum type="arabicPeriod" startAt="8"/>
            </a:pPr>
            <a:r>
              <a:rPr lang="en-US" smtClean="0">
                <a:hlinkClick r:id="rId3" action="ppaction://hlinksldjump"/>
              </a:rPr>
              <a:t>Control</a:t>
            </a:r>
            <a:endParaRPr lang="en-US" smtClean="0"/>
          </a:p>
          <a:p>
            <a:pPr marL="609600" indent="-609600" eaLnBrk="1" hangingPunct="1">
              <a:buFont typeface="Wingdings" pitchFamily="2" charset="2"/>
              <a:buAutoNum type="arabicPeriod" startAt="8"/>
            </a:pPr>
            <a:r>
              <a:rPr lang="en-US" smtClean="0">
                <a:hlinkClick r:id="rId4" action="ppaction://hlinksldjump"/>
              </a:rPr>
              <a:t>WYSIWYG</a:t>
            </a:r>
            <a:endParaRPr lang="en-US" smtClean="0"/>
          </a:p>
          <a:p>
            <a:pPr marL="609600" indent="-609600" eaLnBrk="1" hangingPunct="1">
              <a:buFont typeface="Wingdings" pitchFamily="2" charset="2"/>
              <a:buAutoNum type="arabicPeriod" startAt="8"/>
            </a:pPr>
            <a:r>
              <a:rPr lang="en-US" smtClean="0">
                <a:hlinkClick r:id="rId5" action="ppaction://hlinksldjump"/>
              </a:rPr>
              <a:t>Flexibility</a:t>
            </a:r>
            <a:endParaRPr lang="en-US" smtClean="0"/>
          </a:p>
          <a:p>
            <a:pPr marL="609600" indent="-609600" eaLnBrk="1" hangingPunct="1">
              <a:buFont typeface="Wingdings" pitchFamily="2" charset="2"/>
              <a:buAutoNum type="arabicPeriod" startAt="8"/>
            </a:pPr>
            <a:r>
              <a:rPr lang="en-US" smtClean="0">
                <a:hlinkClick r:id="rId6" action="ppaction://hlinksldjump"/>
              </a:rPr>
              <a:t>Responsiveness</a:t>
            </a:r>
            <a:endParaRPr lang="en-US" smtClean="0"/>
          </a:p>
          <a:p>
            <a:pPr marL="609600" indent="-609600" eaLnBrk="1" hangingPunct="1">
              <a:buFont typeface="Wingdings" pitchFamily="2" charset="2"/>
              <a:buAutoNum type="arabicPeriod" startAt="8"/>
            </a:pPr>
            <a:r>
              <a:rPr lang="en-US" smtClean="0">
                <a:hlinkClick r:id="rId7" action="ppaction://hlinksldjump"/>
              </a:rPr>
              <a:t>Invisible Technology</a:t>
            </a:r>
            <a:endParaRPr lang="en-US" smtClean="0"/>
          </a:p>
          <a:p>
            <a:pPr marL="609600" indent="-609600" eaLnBrk="1" hangingPunct="1">
              <a:buFont typeface="Wingdings" pitchFamily="2" charset="2"/>
              <a:buAutoNum type="arabicPeriod" startAt="8"/>
            </a:pPr>
            <a:r>
              <a:rPr lang="en-US" smtClean="0">
                <a:hlinkClick r:id="rId8" action="ppaction://hlinksldjump"/>
              </a:rPr>
              <a:t>Robustness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>
          <a:xfrm>
            <a:off x="1143000" y="838200"/>
            <a:ext cx="67056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Prinsip-prinsip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r>
              <a:rPr lang="en-US" dirty="0" smtClean="0"/>
              <a:t> UI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362200"/>
            <a:ext cx="6400800" cy="4495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15"/>
            </a:pPr>
            <a:r>
              <a:rPr lang="en-US" smtClean="0">
                <a:hlinkClick r:id="rId2" action="ppaction://hlinksldjump"/>
              </a:rPr>
              <a:t>Protection</a:t>
            </a:r>
            <a:endParaRPr lang="en-US" smtClean="0"/>
          </a:p>
          <a:p>
            <a:pPr marL="609600" indent="-609600" eaLnBrk="1" hangingPunct="1">
              <a:buFont typeface="Wingdings" pitchFamily="2" charset="2"/>
              <a:buAutoNum type="arabicPeriod" startAt="15"/>
            </a:pPr>
            <a:r>
              <a:rPr lang="en-US" smtClean="0">
                <a:hlinkClick r:id="rId3" action="ppaction://hlinksldjump"/>
              </a:rPr>
              <a:t>Ease of Learning</a:t>
            </a:r>
            <a:r>
              <a:rPr lang="en-US" smtClean="0"/>
              <a:t> &amp; </a:t>
            </a:r>
            <a:r>
              <a:rPr lang="en-US" smtClean="0">
                <a:hlinkClick r:id="rId4" action="ppaction://hlinksldjump"/>
              </a:rPr>
              <a:t>ease of use</a:t>
            </a:r>
            <a:endParaRPr lang="en-US" smtClean="0"/>
          </a:p>
          <a:p>
            <a:pPr marL="609600" indent="-609600" eaLnBrk="1" hangingPunct="1"/>
            <a:endParaRPr lang="en-US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/>
              <a:t>Trade-off !!!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5213" y="3657600"/>
            <a:ext cx="295116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6400800" cy="1219200"/>
          </a:xfrm>
        </p:spPr>
        <p:txBody>
          <a:bodyPr/>
          <a:lstStyle/>
          <a:p>
            <a:pPr eaLnBrk="1" hangingPunct="1"/>
            <a:r>
              <a:rPr lang="en-US" smtClean="0"/>
              <a:t>User Compatibility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76400"/>
            <a:ext cx="6477000" cy="4495800"/>
          </a:xfrm>
        </p:spPr>
        <p:txBody>
          <a:bodyPr/>
          <a:lstStyle/>
          <a:p>
            <a:pPr eaLnBrk="1" hangingPunct="1"/>
            <a:r>
              <a:rPr lang="en-US" sz="2400" smtClean="0"/>
              <a:t>Semua user adalah tidak sama dan semua user tidak seperti developer</a:t>
            </a:r>
          </a:p>
          <a:p>
            <a:pPr eaLnBrk="1" hangingPunct="1"/>
            <a:r>
              <a:rPr lang="en-US" sz="2400" smtClean="0"/>
              <a:t>Designer harus paham tentang pengetahuan psikologi dasar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429000"/>
            <a:ext cx="32686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400800" cy="1219200"/>
          </a:xfrm>
        </p:spPr>
        <p:txBody>
          <a:bodyPr/>
          <a:lstStyle/>
          <a:p>
            <a:pPr eaLnBrk="1" hangingPunct="1"/>
            <a:r>
              <a:rPr lang="en-US" smtClean="0"/>
              <a:t>Product Compatibility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447800"/>
            <a:ext cx="6400800" cy="4495800"/>
          </a:xfrm>
        </p:spPr>
        <p:txBody>
          <a:bodyPr/>
          <a:lstStyle/>
          <a:p>
            <a:pPr eaLnBrk="1" hangingPunct="1"/>
            <a:r>
              <a:rPr lang="en-US" sz="2400" smtClean="0"/>
              <a:t>Kompatibilitas antar produk harus diperhatikan dan dipertahankan (mengorbankan perubahan UI dimana sistem mungkin lebih kompatibel)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 cstate="print"/>
          <a:srcRect l="16667" t="9474" r="22917" b="39999"/>
          <a:stretch>
            <a:fillRect/>
          </a:stretch>
        </p:blipFill>
        <p:spPr bwMode="auto">
          <a:xfrm rot="-132564">
            <a:off x="3884613" y="2984500"/>
            <a:ext cx="34925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6400800" cy="1219200"/>
          </a:xfrm>
        </p:spPr>
        <p:txBody>
          <a:bodyPr/>
          <a:lstStyle/>
          <a:p>
            <a:pPr eaLnBrk="1" hangingPunct="1"/>
            <a:r>
              <a:rPr lang="en-US" smtClean="0"/>
              <a:t>Task Compatibility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905000"/>
            <a:ext cx="6400800" cy="4495800"/>
          </a:xfrm>
        </p:spPr>
        <p:txBody>
          <a:bodyPr/>
          <a:lstStyle/>
          <a:p>
            <a:pPr eaLnBrk="1" hangingPunct="1"/>
            <a:r>
              <a:rPr lang="en-US" sz="2400" smtClean="0"/>
              <a:t>Struktur dan aliran sistem harus sesuai dan mendukung tugas user</a:t>
            </a:r>
          </a:p>
        </p:txBody>
      </p:sp>
      <p:pic>
        <p:nvPicPr>
          <p:cNvPr id="11268" name="Picture 4" descr="imk4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894013"/>
            <a:ext cx="4419600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6400800" cy="1219200"/>
          </a:xfrm>
        </p:spPr>
        <p:txBody>
          <a:bodyPr/>
          <a:lstStyle/>
          <a:p>
            <a:pPr eaLnBrk="1" hangingPunct="1"/>
            <a:r>
              <a:rPr lang="en-US" smtClean="0"/>
              <a:t>Work Flow Compatibility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828800"/>
            <a:ext cx="6400800" cy="4495800"/>
          </a:xfrm>
        </p:spPr>
        <p:txBody>
          <a:bodyPr/>
          <a:lstStyle/>
          <a:p>
            <a:pPr eaLnBrk="1" hangingPunct="1"/>
            <a:r>
              <a:rPr lang="en-US" sz="2400" smtClean="0"/>
              <a:t>Sistem harus diorganisasikan dengan baik sehingga dapat mem-fasilitasi transisi antar tugas user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971800"/>
            <a:ext cx="266541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64008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Consistency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447800"/>
            <a:ext cx="6400800" cy="4724400"/>
          </a:xfrm>
        </p:spPr>
        <p:txBody>
          <a:bodyPr/>
          <a:lstStyle/>
          <a:p>
            <a:pPr eaLnBrk="1" hangingPunct="1"/>
            <a:r>
              <a:rPr lang="en-US" sz="2400" smtClean="0"/>
              <a:t>Konsistensi membuat user berfikir dengan meng-analogi-kan dan memprediksi bagaimana melakukan sesuatu yang belum pernah dilakukan sebelumnya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2163" y="3048000"/>
            <a:ext cx="5049837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1194</TotalTime>
  <Words>301</Words>
  <Application>Microsoft Office PowerPoint</Application>
  <PresentationFormat>On-screen Show (4:3)</PresentationFormat>
  <Paragraphs>60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Prinsip  Antarmuka Pengguna</vt:lpstr>
      <vt:lpstr>Prinsip-prinsip umum Perancangan UI</vt:lpstr>
      <vt:lpstr>Prinsip-prinsip umum Perancangan UI</vt:lpstr>
      <vt:lpstr>Prinsip-prinsip umum Perancangan UI</vt:lpstr>
      <vt:lpstr>User Compatibility</vt:lpstr>
      <vt:lpstr>Product Compatibility</vt:lpstr>
      <vt:lpstr>Task Compatibility</vt:lpstr>
      <vt:lpstr>Work Flow Compatibility</vt:lpstr>
      <vt:lpstr>Consistency</vt:lpstr>
      <vt:lpstr>Familiarity</vt:lpstr>
      <vt:lpstr>Simplicity</vt:lpstr>
      <vt:lpstr>Direct Manipulation</vt:lpstr>
      <vt:lpstr>Control</vt:lpstr>
      <vt:lpstr>WYSIWYG</vt:lpstr>
      <vt:lpstr>Flexibility</vt:lpstr>
      <vt:lpstr>Responsiveness</vt:lpstr>
      <vt:lpstr>Invisible Technology</vt:lpstr>
      <vt:lpstr>Robustness</vt:lpstr>
      <vt:lpstr>Protection</vt:lpstr>
      <vt:lpstr>Ease of Learning </vt:lpstr>
      <vt:lpstr>Ease of Use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Interaksi Manusia &amp; Komputer</dc:title>
  <dc:creator>novi</dc:creator>
  <cp:lastModifiedBy>Valued Acer Customer</cp:lastModifiedBy>
  <cp:revision>78</cp:revision>
  <dcterms:created xsi:type="dcterms:W3CDTF">2006-02-12T14:10:36Z</dcterms:created>
  <dcterms:modified xsi:type="dcterms:W3CDTF">2012-03-05T02:49:27Z</dcterms:modified>
</cp:coreProperties>
</file>