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289" r:id="rId3"/>
    <p:sldId id="322" r:id="rId4"/>
    <p:sldId id="297" r:id="rId5"/>
    <p:sldId id="316" r:id="rId6"/>
    <p:sldId id="298" r:id="rId7"/>
    <p:sldId id="299" r:id="rId8"/>
    <p:sldId id="300" r:id="rId9"/>
    <p:sldId id="301" r:id="rId10"/>
    <p:sldId id="317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1" r:id="rId26"/>
    <p:sldId id="292" r:id="rId27"/>
    <p:sldId id="318" r:id="rId28"/>
    <p:sldId id="319" r:id="rId29"/>
    <p:sldId id="320" r:id="rId30"/>
    <p:sldId id="323" r:id="rId31"/>
    <p:sldId id="321" r:id="rId32"/>
    <p:sldId id="324" r:id="rId33"/>
    <p:sldId id="325" r:id="rId34"/>
    <p:sldId id="326" r:id="rId35"/>
    <p:sldId id="327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449-F167-4CC0-9582-8283E1F39982}" type="datetimeFigureOut">
              <a:rPr lang="en-US" smtClean="0"/>
              <a:pPr/>
              <a:t>3/11/2012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4334-B0C6-468D-9AE4-93011B90BDFF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8277-7252-418F-AB3C-29AB7737A13E}" type="datetimeFigureOut">
              <a:rPr lang="en-US" smtClean="0"/>
              <a:pPr/>
              <a:t>3/11/2012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59722-58FE-4962-A473-E69A4670DF0D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38C38-6A61-4AB9-8CA4-C87C45375A9A}" type="slidenum">
              <a:rPr lang="id-ID"/>
              <a:pPr/>
              <a:t>2</a:t>
            </a:fld>
            <a:endParaRPr lang="id-ID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7772400" cy="1227137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706" y="3357562"/>
            <a:ext cx="6400800" cy="642942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324600" y="6461125"/>
            <a:ext cx="2667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Teknologi dan Rekayasa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770D2B-F6FE-4C96-9C7C-65D5792F7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6215106" cy="187007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PENGANTAR TELEKOMUNIKASI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500" y="3714750"/>
            <a:ext cx="4400550" cy="642938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S. </a:t>
            </a:r>
            <a:r>
              <a:rPr lang="en-US" altLang="zh-CN" dirty="0" err="1" smtClean="0"/>
              <a:t>Indriani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Lestariningati</a:t>
            </a:r>
            <a:r>
              <a:rPr lang="en-US" altLang="zh-CN" dirty="0" smtClean="0"/>
              <a:t>, M.T-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2910" y="5429264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Week 3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TERMINAL-TERMINAL TELEKOMUNIKASI</a:t>
            </a:r>
            <a:endParaRPr lang="en-SG" sz="28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Komunikasi Elektronika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sz="2400" dirty="0" smtClean="0">
                <a:latin typeface="Franklin Gothic Book" pitchFamily="34" charset="0"/>
              </a:rPr>
              <a:t>Infra </a:t>
            </a:r>
            <a:r>
              <a:rPr lang="en-US" sz="2400" dirty="0" err="1" smtClean="0">
                <a:latin typeface="Franklin Gothic Book" pitchFamily="34" charset="0"/>
              </a:rPr>
              <a:t>merah</a:t>
            </a:r>
            <a:r>
              <a:rPr lang="en-US" sz="2400" dirty="0" smtClean="0">
                <a:latin typeface="Franklin Gothic Book" pitchFamily="34" charset="0"/>
              </a:rPr>
              <a:t> : </a:t>
            </a:r>
            <a:r>
              <a:rPr lang="en-US" sz="2400" dirty="0" err="1" smtClean="0">
                <a:latin typeface="Franklin Gothic Book" pitchFamily="34" charset="0"/>
              </a:rPr>
              <a:t>spektrum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digunakan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nl-NL" sz="2400" dirty="0" smtClean="0">
                <a:latin typeface="Franklin Gothic Book" pitchFamily="34" charset="0"/>
              </a:rPr>
              <a:t>serat optik dan </a:t>
            </a:r>
            <a:r>
              <a:rPr lang="nl-NL" sz="2400" i="1" dirty="0" smtClean="0">
                <a:latin typeface="Franklin Gothic Book" pitchFamily="34" charset="0"/>
              </a:rPr>
              <a:t>remote control </a:t>
            </a:r>
            <a:r>
              <a:rPr lang="en-US" sz="2400" dirty="0" smtClean="0">
                <a:latin typeface="Franklin Gothic Book" pitchFamily="34" charset="0"/>
              </a:rPr>
              <a:t>yang </a:t>
            </a:r>
            <a:r>
              <a:rPr lang="en-US" sz="2400" dirty="0" err="1" smtClean="0">
                <a:latin typeface="Franklin Gothic Book" pitchFamily="34" charset="0"/>
              </a:rPr>
              <a:t>dipakai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umumnya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mikro</a:t>
            </a:r>
            <a:r>
              <a:rPr lang="en-US" sz="2400" dirty="0" smtClean="0">
                <a:latin typeface="Franklin Gothic Book" pitchFamily="34" charset="0"/>
              </a:rPr>
              <a:t> : </a:t>
            </a:r>
            <a:r>
              <a:rPr lang="en-US" sz="2400" dirty="0" err="1" smtClean="0">
                <a:latin typeface="Franklin Gothic Book" pitchFamily="34" charset="0"/>
              </a:rPr>
              <a:t>Spektrum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digunakan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komunikasi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satelit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beberapa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saluran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telepon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serta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sambungan</a:t>
            </a:r>
            <a:r>
              <a:rPr lang="en-US" sz="2400" dirty="0" smtClean="0">
                <a:latin typeface="Franklin Gothic Book" pitchFamily="34" charset="0"/>
              </a:rPr>
              <a:t> internet.</a:t>
            </a: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  <a:p>
            <a:pPr marL="457200" indent="-457200">
              <a:buFont typeface="Times New Roman" charset="0"/>
              <a:buAutoNum type="arabicPeriod"/>
            </a:pPr>
            <a:endParaRPr lang="en-US" sz="2400" dirty="0" smtClean="0">
              <a:latin typeface="Franklin Gothic Book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 l="44385" t="46092" r="18555" b="22372"/>
          <a:stretch>
            <a:fillRect/>
          </a:stretch>
        </p:blipFill>
        <p:spPr bwMode="auto">
          <a:xfrm>
            <a:off x="3214678" y="2285992"/>
            <a:ext cx="2357454" cy="145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 l="5469" t="24326" r="68457" b="34636"/>
          <a:stretch>
            <a:fillRect/>
          </a:stretch>
        </p:blipFill>
        <p:spPr bwMode="auto">
          <a:xfrm>
            <a:off x="5143504" y="4786322"/>
            <a:ext cx="1643074" cy="18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err="1" smtClean="0"/>
              <a:t>Gelombang</a:t>
            </a:r>
            <a:r>
              <a:rPr lang="en-US" sz="2400" dirty="0" smtClean="0"/>
              <a:t> radio : </a:t>
            </a:r>
            <a:r>
              <a:rPr lang="en-US" sz="2400" dirty="0" err="1" smtClean="0"/>
              <a:t>Spektrum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radio,    </a:t>
            </a:r>
            <a:r>
              <a:rPr lang="en-US" sz="2400" dirty="0" err="1" smtClean="0"/>
              <a:t>televisi</a:t>
            </a:r>
            <a:r>
              <a:rPr lang="en-US" sz="2400" dirty="0" smtClean="0"/>
              <a:t>, </a:t>
            </a:r>
            <a:r>
              <a:rPr lang="en-US" sz="2400" dirty="0" err="1" smtClean="0"/>
              <a:t>telepon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,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nirkabel</a:t>
            </a:r>
            <a:r>
              <a:rPr lang="en-US" sz="2400" dirty="0" smtClean="0"/>
              <a:t> (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kabel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29004" t="24460" r="23682" b="11456"/>
          <a:stretch>
            <a:fillRect/>
          </a:stretch>
        </p:blipFill>
        <p:spPr bwMode="auto">
          <a:xfrm>
            <a:off x="4286248" y="2214554"/>
            <a:ext cx="436738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Franklin Gothic Book" pitchFamily="34" charset="0"/>
              </a:rPr>
              <a:t>Konsep Komunikasi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Kunci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konsep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komunikasi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elektronika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i="1" dirty="0" err="1" smtClean="0">
                <a:latin typeface="Franklin Gothic Book" pitchFamily="34" charset="0"/>
              </a:rPr>
              <a:t>modulasi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Modulasi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digambarkan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cara-cara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bagaimana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informasi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dipindahkan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dari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informasi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frekuensinya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relatif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rendah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menjadi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elektromagnetik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dengan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lebih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tinggi</a:t>
            </a:r>
            <a:r>
              <a:rPr lang="en-US" sz="2400" dirty="0" smtClean="0">
                <a:latin typeface="Franklin Gothic Book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elektromagnetik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tinggi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berperan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”</a:t>
            </a:r>
            <a:r>
              <a:rPr lang="en-US" sz="2400" dirty="0" err="1" smtClean="0">
                <a:latin typeface="Franklin Gothic Book" pitchFamily="34" charset="0"/>
              </a:rPr>
              <a:t>pembawa</a:t>
            </a:r>
            <a:r>
              <a:rPr lang="en-US" sz="2400" dirty="0" smtClean="0">
                <a:latin typeface="Franklin Gothic Book" pitchFamily="34" charset="0"/>
              </a:rPr>
              <a:t>”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i="1" dirty="0" smtClean="0">
                <a:latin typeface="Franklin Gothic Book" pitchFamily="34" charset="0"/>
              </a:rPr>
              <a:t>carrier.</a:t>
            </a:r>
            <a:endParaRPr lang="en-US" sz="24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Franklin Gothic Book" pitchFamily="34" charset="0"/>
              </a:rPr>
              <a:t>Sinyal</a:t>
            </a:r>
            <a:r>
              <a:rPr lang="en-US" b="1" dirty="0" smtClean="0">
                <a:latin typeface="Franklin Gothic Book" pitchFamily="34" charset="0"/>
              </a:rPr>
              <a:t> </a:t>
            </a:r>
            <a:r>
              <a:rPr lang="en-US" b="1" dirty="0" err="1" smtClean="0">
                <a:latin typeface="Franklin Gothic Book" pitchFamily="34" charset="0"/>
              </a:rPr>
              <a:t>informasi</a:t>
            </a:r>
            <a:r>
              <a:rPr lang="en-US" b="1" dirty="0" smtClean="0">
                <a:latin typeface="Franklin Gothic Book" pitchFamily="34" charset="0"/>
              </a:rPr>
              <a:t> digital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28564" t="20418" r="21629" b="23383"/>
          <a:stretch>
            <a:fillRect/>
          </a:stretch>
        </p:blipFill>
        <p:spPr bwMode="auto">
          <a:xfrm>
            <a:off x="1857356" y="1500174"/>
            <a:ext cx="5929354" cy="484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Sinyal informasi analog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3398" t="13950" r="25439" b="24799"/>
          <a:stretch>
            <a:fillRect/>
          </a:stretch>
        </p:blipFill>
        <p:spPr bwMode="auto">
          <a:xfrm>
            <a:off x="2000232" y="1357298"/>
            <a:ext cx="4714908" cy="508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Telepon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Sistem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komunikasi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elektronika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s-ES" sz="2400" dirty="0" err="1" smtClean="0">
                <a:latin typeface="Franklin Gothic Book" pitchFamily="34" charset="0"/>
              </a:rPr>
              <a:t>ini</a:t>
            </a:r>
            <a:r>
              <a:rPr lang="es-ES" sz="2400" dirty="0" smtClean="0">
                <a:latin typeface="Franklin Gothic Book" pitchFamily="34" charset="0"/>
              </a:rPr>
              <a:t> yang </a:t>
            </a:r>
            <a:r>
              <a:rPr lang="es-ES" sz="2400" dirty="0" err="1" smtClean="0">
                <a:latin typeface="Franklin Gothic Book" pitchFamily="34" charset="0"/>
              </a:rPr>
              <a:t>telah</a:t>
            </a:r>
            <a:r>
              <a:rPr lang="es-ES" sz="2400" dirty="0" smtClean="0">
                <a:latin typeface="Franklin Gothic Book" pitchFamily="34" charset="0"/>
              </a:rPr>
              <a:t> lama </a:t>
            </a:r>
            <a:r>
              <a:rPr lang="es-ES" sz="2400" dirty="0" err="1" smtClean="0">
                <a:latin typeface="Franklin Gothic Book" pitchFamily="34" charset="0"/>
              </a:rPr>
              <a:t>digunakan</a:t>
            </a:r>
            <a:r>
              <a:rPr lang="es-E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mempunyai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pengaruh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luas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alat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komunikasi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antar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Awalnya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telepon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dipakai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rumah-rumah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dalam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perkembangannya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telepon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tersebut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sudah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dibawa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ke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mana-mana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Dasar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kerja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telepon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sangat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sederhana</a:t>
            </a:r>
            <a:r>
              <a:rPr lang="en-US" sz="2400" dirty="0" smtClean="0">
                <a:latin typeface="Franklin Gothic Book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smtClean="0"/>
              <a:t>Blok diagram sistem komunikasi telepon</a:t>
            </a:r>
            <a:endParaRPr lang="en-US" sz="40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8936" t="28101" r="3613" b="38139"/>
          <a:stretch>
            <a:fillRect/>
          </a:stretch>
        </p:blipFill>
        <p:spPr bwMode="auto">
          <a:xfrm>
            <a:off x="228600" y="1295400"/>
            <a:ext cx="8529638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Franklin Gothic Book" pitchFamily="34" charset="0"/>
              </a:rPr>
              <a:t>Mikropon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mengubah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gelombang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suara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menjadi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sinyal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listrik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11134" t="29314" r="3465" b="22574"/>
          <a:stretch>
            <a:fillRect/>
          </a:stretch>
        </p:blipFill>
        <p:spPr bwMode="auto">
          <a:xfrm>
            <a:off x="428596" y="1428736"/>
            <a:ext cx="8329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itchFamily="34" charset="0"/>
              </a:rPr>
              <a:t>Speaker </a:t>
            </a:r>
            <a:r>
              <a:rPr lang="en-US" dirty="0" err="1" smtClean="0">
                <a:latin typeface="Franklin Gothic Book" pitchFamily="34" charset="0"/>
              </a:rPr>
              <a:t>mengubah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sinyal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listrik</a:t>
            </a:r>
            <a:endParaRPr lang="en-US" dirty="0" smtClean="0">
              <a:latin typeface="Franklin Gothic Boo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>
              <a:latin typeface="Franklin Gothic Book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8495" t="18195" r="4494" b="37737"/>
          <a:stretch>
            <a:fillRect/>
          </a:stretch>
        </p:blipFill>
        <p:spPr bwMode="auto">
          <a:xfrm>
            <a:off x="357158" y="1714488"/>
            <a:ext cx="8486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Franklin Gothic Book" pitchFamily="34" charset="0"/>
              </a:rPr>
              <a:t>Dasar kerja telepon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suara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digetarkan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menjalar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melalui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udara</a:t>
            </a:r>
            <a:endParaRPr lang="en-US" sz="2000" dirty="0" smtClean="0">
              <a:latin typeface="Franklin Gothic Book" pitchFamily="34" charset="0"/>
            </a:endParaRPr>
          </a:p>
          <a:p>
            <a:pPr algn="just"/>
            <a:r>
              <a:rPr lang="sv-SE" sz="2000" dirty="0" smtClean="0">
                <a:latin typeface="Franklin Gothic Book" pitchFamily="34" charset="0"/>
              </a:rPr>
              <a:t>Gelombang suara ditangkap oleh mikropon.</a:t>
            </a:r>
          </a:p>
          <a:p>
            <a:pPr algn="just"/>
            <a:r>
              <a:rPr lang="sv-SE" sz="2000" dirty="0" smtClean="0">
                <a:latin typeface="Franklin Gothic Book" pitchFamily="34" charset="0"/>
              </a:rPr>
              <a:t>Mikropon kemudian </a:t>
            </a:r>
            <a:r>
              <a:rPr lang="en-US" sz="2000" dirty="0" err="1" smtClean="0">
                <a:latin typeface="Franklin Gothic Book" pitchFamily="34" charset="0"/>
              </a:rPr>
              <a:t>mengubah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getaran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itu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menjadi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sinyal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elektronik</a:t>
            </a:r>
            <a:r>
              <a:rPr lang="en-US" sz="2000" dirty="0" smtClean="0">
                <a:latin typeface="Franklin Gothic Book" pitchFamily="34" charset="0"/>
              </a:rPr>
              <a:t> analog </a:t>
            </a:r>
            <a:r>
              <a:rPr lang="en-US" sz="2000" dirty="0" err="1" smtClean="0">
                <a:latin typeface="Franklin Gothic Book" pitchFamily="34" charset="0"/>
              </a:rPr>
              <a:t>dengan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frekuensi</a:t>
            </a:r>
            <a:r>
              <a:rPr lang="en-US" sz="2000" dirty="0" smtClean="0">
                <a:latin typeface="Franklin Gothic Book" pitchFamily="34" charset="0"/>
              </a:rPr>
              <a:t> yang </a:t>
            </a:r>
            <a:r>
              <a:rPr lang="en-US" sz="2000" dirty="0" err="1" smtClean="0">
                <a:latin typeface="Franklin Gothic Book" pitchFamily="34" charset="0"/>
              </a:rPr>
              <a:t>sama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seperti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getaran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suara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tadi</a:t>
            </a:r>
            <a:r>
              <a:rPr lang="en-US" sz="2000" dirty="0" smtClean="0">
                <a:latin typeface="Franklin Gothic Book" pitchFamily="34" charset="0"/>
              </a:rPr>
              <a:t>, </a:t>
            </a:r>
            <a:r>
              <a:rPr lang="en-US" sz="2000" dirty="0" err="1" smtClean="0">
                <a:latin typeface="Franklin Gothic Book" pitchFamily="34" charset="0"/>
              </a:rPr>
              <a:t>dan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amplitudonya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sebanding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dengan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amplitudo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suara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Franklin Gothic Book" pitchFamily="34" charset="0"/>
              </a:rPr>
              <a:t>Sinyal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listrik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kemudian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ditransmisikan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sepanjang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kawat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sv-SE" sz="2000" dirty="0" smtClean="0">
                <a:latin typeface="Franklin Gothic Book" pitchFamily="34" charset="0"/>
              </a:rPr>
              <a:t>penghantar (bila jarak tidak terlampau jauh)</a:t>
            </a:r>
          </a:p>
          <a:p>
            <a:pPr algn="just"/>
            <a:r>
              <a:rPr lang="en-US" sz="2000" dirty="0" err="1" smtClean="0">
                <a:latin typeface="Franklin Gothic Book" pitchFamily="34" charset="0"/>
              </a:rPr>
              <a:t>Pada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bagian</a:t>
            </a:r>
            <a:r>
              <a:rPr lang="en-US" sz="2000" dirty="0" smtClean="0">
                <a:latin typeface="Franklin Gothic Book" pitchFamily="34" charset="0"/>
              </a:rPr>
              <a:t> yang lain, </a:t>
            </a:r>
            <a:r>
              <a:rPr lang="en-US" sz="2000" dirty="0" err="1" smtClean="0">
                <a:latin typeface="Franklin Gothic Book" pitchFamily="34" charset="0"/>
              </a:rPr>
              <a:t>sinyal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listrik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dikuatkan</a:t>
            </a:r>
            <a:endParaRPr lang="en-US" sz="2000" dirty="0" smtClean="0">
              <a:latin typeface="Franklin Gothic Book" pitchFamily="34" charset="0"/>
            </a:endParaRPr>
          </a:p>
          <a:p>
            <a:pPr algn="just"/>
            <a:r>
              <a:rPr lang="en-US" sz="2000" dirty="0" err="1" smtClean="0">
                <a:latin typeface="Franklin Gothic Book" pitchFamily="34" charset="0"/>
              </a:rPr>
              <a:t>Hasil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penguatan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diumpankan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i="1" dirty="0" smtClean="0">
                <a:latin typeface="Franklin Gothic Book" pitchFamily="34" charset="0"/>
              </a:rPr>
              <a:t>loudspeaker </a:t>
            </a:r>
            <a:r>
              <a:rPr lang="en-US" sz="2000" dirty="0" smtClean="0">
                <a:latin typeface="Franklin Gothic Book" pitchFamily="34" charset="0"/>
              </a:rPr>
              <a:t>(</a:t>
            </a:r>
            <a:r>
              <a:rPr lang="en-US" sz="2000" dirty="0" err="1" smtClean="0">
                <a:latin typeface="Franklin Gothic Book" pitchFamily="34" charset="0"/>
              </a:rPr>
              <a:t>pengeras</a:t>
            </a:r>
            <a:r>
              <a:rPr lang="en-US" sz="2000" dirty="0" smtClean="0">
                <a:latin typeface="Franklin Gothic Book" pitchFamily="34" charset="0"/>
              </a:rPr>
              <a:t>).</a:t>
            </a:r>
          </a:p>
          <a:p>
            <a:pPr algn="just"/>
            <a:r>
              <a:rPr lang="en-US" sz="2000" dirty="0" err="1" smtClean="0">
                <a:latin typeface="Franklin Gothic Book" pitchFamily="34" charset="0"/>
              </a:rPr>
              <a:t>Bagian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ini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adalah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kebalikan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dari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kerja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mikropon</a:t>
            </a:r>
            <a:r>
              <a:rPr lang="en-US" sz="2000" dirty="0" smtClean="0">
                <a:latin typeface="Franklin Gothic Book" pitchFamily="34" charset="0"/>
              </a:rPr>
              <a:t>, </a:t>
            </a:r>
            <a:r>
              <a:rPr lang="en-US" sz="2000" dirty="0" err="1" smtClean="0">
                <a:latin typeface="Franklin Gothic Book" pitchFamily="34" charset="0"/>
              </a:rPr>
              <a:t>mengubah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sinyal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listrik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kembali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menjadi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suara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algn="just"/>
            <a:r>
              <a:rPr lang="en-US" sz="2000" dirty="0" err="1" smtClean="0">
                <a:latin typeface="Franklin Gothic Book" pitchFamily="34" charset="0"/>
              </a:rPr>
              <a:t>Sistem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telepon</a:t>
            </a:r>
            <a:r>
              <a:rPr lang="en-US" sz="2000" dirty="0" smtClean="0">
                <a:latin typeface="Franklin Gothic Book" pitchFamily="34" charset="0"/>
              </a:rPr>
              <a:t> yang </a:t>
            </a:r>
            <a:r>
              <a:rPr lang="en-US" sz="2000" dirty="0" err="1" smtClean="0">
                <a:latin typeface="Franklin Gothic Book" pitchFamily="34" charset="0"/>
              </a:rPr>
              <a:t>utuh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selalu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mempunyai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bagian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pengirim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bagian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penerima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b="1" dirty="0">
                <a:latin typeface="Franklin Gothic Book" pitchFamily="34" charset="0"/>
              </a:rPr>
              <a:t>TELEKOMUNIKASI</a:t>
            </a:r>
            <a:endParaRPr lang="en-US" sz="4000" b="1" dirty="0">
              <a:latin typeface="Franklin Gothic Boo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311664"/>
          </a:xfrm>
        </p:spPr>
        <p:txBody>
          <a:bodyPr/>
          <a:lstStyle/>
          <a:p>
            <a:pPr algn="just"/>
            <a:r>
              <a:rPr lang="id-ID" sz="2800" dirty="0">
                <a:latin typeface="Franklin Gothic Book" pitchFamily="34" charset="0"/>
              </a:rPr>
              <a:t>Dengan kemajuan teknologi, telekomunikasi menjadi lebih cepat, lebih andal dan lebih murah dibandingkan dengan metode komunikasi lain.</a:t>
            </a:r>
          </a:p>
          <a:p>
            <a:pPr algn="just"/>
            <a:r>
              <a:rPr lang="id-ID" sz="2800" dirty="0">
                <a:latin typeface="Franklin Gothic Book" pitchFamily="34" charset="0"/>
              </a:rPr>
              <a:t>Telekomunikasi mencakupi komunikasi lewat telepon dan sirkuit telegraf serta lewat radio. Telekomunikasi mungkin menyampaikan percakapan, bahan tulisan tangan, gambar facsimile, lukisan, atau citra televisi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Radio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Franklin Gothic Book" pitchFamily="34" charset="0"/>
              </a:rPr>
              <a:t>Radio adalah sistem komunikasi elektronika pertama kali yang memanfaatkan jalur komunikasi dengan pendengar lebih banyak.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 l="21095" t="17587" r="20164" b="23586"/>
          <a:stretch>
            <a:fillRect/>
          </a:stretch>
        </p:blipFill>
        <p:spPr bwMode="auto">
          <a:xfrm>
            <a:off x="2285984" y="3000372"/>
            <a:ext cx="4357718" cy="31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Franklin Gothic Book" pitchFamily="34" charset="0"/>
              </a:rPr>
              <a:t>Sistem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Franklin Gothic Book" pitchFamily="34" charset="0"/>
              </a:rPr>
              <a:t>Sistem</a:t>
            </a:r>
            <a:r>
              <a:rPr lang="en-US" dirty="0" smtClean="0">
                <a:latin typeface="Franklin Gothic Book" pitchFamily="34" charset="0"/>
              </a:rPr>
              <a:t> radio </a:t>
            </a:r>
            <a:r>
              <a:rPr lang="en-US" dirty="0" err="1" smtClean="0">
                <a:latin typeface="Franklin Gothic Book" pitchFamily="34" charset="0"/>
              </a:rPr>
              <a:t>dirancang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pertama</a:t>
            </a:r>
            <a:r>
              <a:rPr lang="en-US" dirty="0" smtClean="0">
                <a:latin typeface="Franklin Gothic Book" pitchFamily="34" charset="0"/>
              </a:rPr>
              <a:t> kali </a:t>
            </a:r>
            <a:r>
              <a:rPr lang="en-US" dirty="0" err="1" smtClean="0">
                <a:latin typeface="Franklin Gothic Book" pitchFamily="34" charset="0"/>
              </a:rPr>
              <a:t>menggunakan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suatu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prinsip</a:t>
            </a:r>
            <a:r>
              <a:rPr lang="en-US" dirty="0" smtClean="0">
                <a:latin typeface="Franklin Gothic Book" pitchFamily="34" charset="0"/>
              </a:rPr>
              <a:t> :</a:t>
            </a:r>
          </a:p>
          <a:p>
            <a:pPr marL="8572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ranklin Gothic Book" pitchFamily="34" charset="0"/>
              </a:rPr>
              <a:t>Mengubah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sinyal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suara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menjadi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sinyal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listrik</a:t>
            </a:r>
            <a:endParaRPr lang="en-US" dirty="0" smtClean="0">
              <a:latin typeface="Franklin Gothic Book" pitchFamily="34" charset="0"/>
            </a:endParaRPr>
          </a:p>
          <a:p>
            <a:pPr marL="8572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ranklin Gothic Book" pitchFamily="34" charset="0"/>
              </a:rPr>
              <a:t>Menguatkan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sinyal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suara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listrik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itu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memancarkannya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melaui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antena</a:t>
            </a:r>
            <a:endParaRPr lang="en-US" dirty="0" smtClean="0">
              <a:latin typeface="Franklin Gothic Book" pitchFamily="34" charset="0"/>
            </a:endParaRPr>
          </a:p>
          <a:p>
            <a:pPr marL="857250" indent="-514350">
              <a:buFont typeface="+mj-lt"/>
              <a:buAutoNum type="arabicPeriod"/>
              <a:defRPr/>
            </a:pPr>
            <a:r>
              <a:rPr lang="en-US" dirty="0" err="1" smtClean="0">
                <a:latin typeface="Franklin Gothic Book" pitchFamily="34" charset="0"/>
              </a:rPr>
              <a:t>Mendeteksi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gelombang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pancaran</a:t>
            </a:r>
            <a:r>
              <a:rPr lang="en-US" dirty="0" smtClean="0">
                <a:latin typeface="Franklin Gothic Book" pitchFamily="34" charset="0"/>
              </a:rPr>
              <a:t> radio </a:t>
            </a:r>
            <a:r>
              <a:rPr lang="en-US" dirty="0" err="1" smtClean="0">
                <a:latin typeface="Franklin Gothic Book" pitchFamily="34" charset="0"/>
              </a:rPr>
              <a:t>dan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mengubahnya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kembali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menjadi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suara</a:t>
            </a:r>
            <a:endParaRPr 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smtClean="0"/>
              <a:t>Blok diagram sistem komunikasi radio</a:t>
            </a:r>
            <a:endParaRPr lang="en-US" sz="4000" b="1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l="7764" t="27898" r="4639" b="11253"/>
          <a:stretch>
            <a:fillRect/>
          </a:stretch>
        </p:blipFill>
        <p:spPr bwMode="auto">
          <a:xfrm>
            <a:off x="357158" y="1643050"/>
            <a:ext cx="85439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Sistem blok sistem pemodulasian sinyal suara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 l="12305" t="28909" r="13135" b="16307"/>
          <a:stretch>
            <a:fillRect/>
          </a:stretch>
        </p:blipFill>
        <p:spPr bwMode="auto">
          <a:xfrm>
            <a:off x="285720" y="1571612"/>
            <a:ext cx="8586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err="1" smtClean="0"/>
              <a:t>Sinyal</a:t>
            </a:r>
            <a:r>
              <a:rPr lang="en-US" b="1" dirty="0" smtClean="0"/>
              <a:t> </a:t>
            </a:r>
            <a:r>
              <a:rPr lang="en-US" b="1" dirty="0" err="1" smtClean="0"/>
              <a:t>termodulasi</a:t>
            </a:r>
            <a:r>
              <a:rPr lang="en-US" b="1" dirty="0" smtClean="0"/>
              <a:t> </a:t>
            </a:r>
            <a:r>
              <a:rPr lang="en-US" b="1" dirty="0" err="1" smtClean="0"/>
              <a:t>amplitudo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termodulasi</a:t>
            </a:r>
            <a:r>
              <a:rPr lang="en-US" b="1" dirty="0" smtClean="0"/>
              <a:t> </a:t>
            </a:r>
            <a:r>
              <a:rPr lang="en-US" b="1" dirty="0" err="1" smtClean="0"/>
              <a:t>frekuensi</a:t>
            </a:r>
            <a:endParaRPr lang="en-US" b="1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l="13916" t="13747" r="9912" b="10243"/>
          <a:stretch>
            <a:fillRect/>
          </a:stretch>
        </p:blipFill>
        <p:spPr bwMode="auto">
          <a:xfrm>
            <a:off x="1285852" y="1500174"/>
            <a:ext cx="6715172" cy="48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Television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Franklin Gothic Book" pitchFamily="34" charset="0"/>
              </a:rPr>
              <a:t>Televisi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merupakan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suatu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piranti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elektronika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secara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fi-FI" sz="2400" dirty="0" smtClean="0">
                <a:latin typeface="Franklin Gothic Book" pitchFamily="34" charset="0"/>
              </a:rPr>
              <a:t>luas digunakan sebagai alat untuk komunikasi. </a:t>
            </a:r>
          </a:p>
          <a:p>
            <a:pPr algn="just"/>
            <a:r>
              <a:rPr lang="fi-FI" sz="2400" dirty="0" smtClean="0">
                <a:latin typeface="Franklin Gothic Book" pitchFamily="34" charset="0"/>
              </a:rPr>
              <a:t>Sistem televisi ada </a:t>
            </a:r>
            <a:r>
              <a:rPr lang="en-US" sz="2400" dirty="0" err="1" smtClean="0">
                <a:latin typeface="Franklin Gothic Book" pitchFamily="34" charset="0"/>
              </a:rPr>
              <a:t>pemancaran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gambar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bersamaan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nn-NO" sz="2400" dirty="0" smtClean="0">
                <a:latin typeface="Franklin Gothic Book" pitchFamily="34" charset="0"/>
              </a:rPr>
              <a:t>lebar bidang yang sama, tetapi </a:t>
            </a:r>
            <a:r>
              <a:rPr lang="en-US" sz="2400" dirty="0" err="1" smtClean="0">
                <a:latin typeface="Franklin Gothic Book" pitchFamily="34" charset="0"/>
              </a:rPr>
              <a:t>berbeda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pembawanya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Pemancaran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sistem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televisi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hampir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mirip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dengan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pemancaran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radio. 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Pemancaran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televisi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membutuhkan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kamera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mengubah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gambar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obyek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menjadi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listrik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mikropon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untuk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mengubah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menjadi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listrik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Kedua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bersama-sama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dimodulasikan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amplitudo</a:t>
            </a:r>
            <a:r>
              <a:rPr lang="en-US" sz="2400" dirty="0" smtClean="0">
                <a:latin typeface="Franklin Gothic Book" pitchFamily="34" charset="0"/>
              </a:rPr>
              <a:t> (AM) yang </a:t>
            </a:r>
            <a:r>
              <a:rPr lang="en-US" sz="2400" dirty="0" err="1" smtClean="0">
                <a:latin typeface="Franklin Gothic Book" pitchFamily="34" charset="0"/>
              </a:rPr>
              <a:t>selanjutnya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dikuatkan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baru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kemudian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dipancarkan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Pesawat televisi tahun 1950-an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l="44971" t="19810" r="20313" b="12466"/>
          <a:stretch>
            <a:fillRect/>
          </a:stretch>
        </p:blipFill>
        <p:spPr bwMode="auto">
          <a:xfrm>
            <a:off x="3143240" y="1643050"/>
            <a:ext cx="33861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4" descr="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transmit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214422"/>
            <a:ext cx="7848600" cy="44196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BLOK PENERIMA TELEVISI HITAM PUTIH</a:t>
            </a:r>
          </a:p>
        </p:txBody>
      </p:sp>
      <p:pic>
        <p:nvPicPr>
          <p:cNvPr id="123908" name="Picture 4" descr="Untitled-TrueColor-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142984"/>
            <a:ext cx="8610600" cy="5029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 pitchFamily="34" charset="0"/>
                <a:ea typeface="Times New Roman"/>
              </a:rPr>
              <a:t>Terminal-terminal </a:t>
            </a:r>
            <a:r>
              <a:rPr lang="en-US" dirty="0" err="1" smtClean="0">
                <a:latin typeface="Franklin Gothic Book" pitchFamily="34" charset="0"/>
                <a:ea typeface="Times New Roman"/>
              </a:rPr>
              <a:t>telekomunikasi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en-US" dirty="0" smtClean="0">
                <a:latin typeface="Franklin Gothic Book" pitchFamily="34" charset="0"/>
                <a:ea typeface="Times New Roman"/>
              </a:rPr>
              <a:t>Terminal </a:t>
            </a:r>
            <a:r>
              <a:rPr lang="en-US" dirty="0" err="1" smtClean="0">
                <a:latin typeface="Franklin Gothic Book" pitchFamily="34" charset="0"/>
                <a:ea typeface="Times New Roman"/>
              </a:rPr>
              <a:t>Suara</a:t>
            </a:r>
            <a:r>
              <a:rPr lang="en-US" dirty="0" smtClean="0">
                <a:latin typeface="Franklin Gothic Book" pitchFamily="34" charset="0"/>
                <a:ea typeface="Times New Roman"/>
              </a:rPr>
              <a:t>: Radio </a:t>
            </a:r>
            <a:r>
              <a:rPr lang="en-US" dirty="0" err="1" smtClean="0">
                <a:latin typeface="Franklin Gothic Book" pitchFamily="34" charset="0"/>
                <a:ea typeface="Times New Roman"/>
              </a:rPr>
              <a:t>dan</a:t>
            </a:r>
            <a:r>
              <a:rPr lang="en-US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dirty="0" err="1" smtClean="0">
                <a:latin typeface="Franklin Gothic Book" pitchFamily="34" charset="0"/>
                <a:ea typeface="Times New Roman"/>
              </a:rPr>
              <a:t>Telepon</a:t>
            </a:r>
            <a:endParaRPr lang="en-SG" dirty="0" smtClean="0">
              <a:latin typeface="Franklin Gothic Book" pitchFamily="34" charset="0"/>
              <a:ea typeface="Times New Roman"/>
            </a:endParaRPr>
          </a:p>
          <a:p>
            <a:pPr marL="1257300" lvl="2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err="1" smtClean="0">
                <a:latin typeface="Franklin Gothic Book" pitchFamily="34" charset="0"/>
                <a:ea typeface="Times New Roman"/>
              </a:rPr>
              <a:t>Memahami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blok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diagram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blok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dan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cara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kerja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radio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dan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telepon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.</a:t>
            </a:r>
            <a:endParaRPr lang="en-SG" sz="2400" dirty="0" smtClean="0">
              <a:latin typeface="Franklin Gothic Book" pitchFamily="34" charset="0"/>
              <a:ea typeface="Times New Roman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en-US" dirty="0" smtClean="0">
                <a:latin typeface="Franklin Gothic Book" pitchFamily="34" charset="0"/>
                <a:ea typeface="Times New Roman"/>
              </a:rPr>
              <a:t>Terminal Video: </a:t>
            </a:r>
            <a:r>
              <a:rPr lang="en-US" dirty="0" err="1" smtClean="0">
                <a:latin typeface="Franklin Gothic Book" pitchFamily="34" charset="0"/>
                <a:ea typeface="Times New Roman"/>
              </a:rPr>
              <a:t>Televisi</a:t>
            </a:r>
            <a:endParaRPr lang="en-SG" dirty="0" smtClean="0">
              <a:latin typeface="Franklin Gothic Book" pitchFamily="34" charset="0"/>
              <a:ea typeface="Times New Roman"/>
            </a:endParaRPr>
          </a:p>
          <a:p>
            <a:pPr marL="1257300" lvl="2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err="1" smtClean="0">
                <a:latin typeface="Franklin Gothic Book" pitchFamily="34" charset="0"/>
                <a:ea typeface="Times New Roman"/>
              </a:rPr>
              <a:t>Memahami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blok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diagram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blok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dan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cara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kerja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tv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.</a:t>
            </a:r>
            <a:endParaRPr lang="en-SG" sz="2400" dirty="0" smtClean="0">
              <a:latin typeface="Franklin Gothic Book" pitchFamily="34" charset="0"/>
              <a:ea typeface="Times New Roman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en-US" dirty="0" smtClean="0">
                <a:latin typeface="Franklin Gothic Book" pitchFamily="34" charset="0"/>
                <a:ea typeface="Times New Roman"/>
              </a:rPr>
              <a:t>Terminal Data</a:t>
            </a:r>
            <a:endParaRPr lang="en-SG" dirty="0" smtClean="0">
              <a:latin typeface="Franklin Gothic Book" pitchFamily="34" charset="0"/>
              <a:ea typeface="Times New Roman"/>
            </a:endParaRPr>
          </a:p>
          <a:p>
            <a:pPr marL="1257300" lvl="2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err="1" smtClean="0">
                <a:latin typeface="Franklin Gothic Book" pitchFamily="34" charset="0"/>
                <a:ea typeface="Times New Roman"/>
              </a:rPr>
              <a:t>Memahami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cara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kerja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</a:t>
            </a:r>
            <a:r>
              <a:rPr lang="en-US" sz="2400" dirty="0" err="1" smtClean="0">
                <a:latin typeface="Franklin Gothic Book" pitchFamily="34" charset="0"/>
                <a:ea typeface="Times New Roman"/>
              </a:rPr>
              <a:t>dari</a:t>
            </a:r>
            <a:r>
              <a:rPr lang="en-US" sz="2400" dirty="0" smtClean="0">
                <a:latin typeface="Franklin Gothic Book" pitchFamily="34" charset="0"/>
                <a:ea typeface="Times New Roman"/>
              </a:rPr>
              <a:t> modem.</a:t>
            </a:r>
            <a:endParaRPr lang="en-SG" sz="2400" dirty="0" smtClean="0">
              <a:latin typeface="Franklin Gothic Book" pitchFamily="34" charset="0"/>
              <a:ea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None/>
              <a:tabLst>
                <a:tab pos="228600" algn="l"/>
              </a:tabLst>
            </a:pPr>
            <a:endParaRPr lang="en-SG" sz="2400" dirty="0" smtClean="0">
              <a:latin typeface="Franklin Gothic Book" pitchFamily="34" charset="0"/>
              <a:ea typeface="Times New Roman"/>
            </a:endParaRPr>
          </a:p>
          <a:p>
            <a:pPr>
              <a:lnSpc>
                <a:spcPct val="150000"/>
              </a:lnSpc>
            </a:pPr>
            <a:endParaRPr lang="en-SG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Transmisi</a:t>
            </a:r>
            <a:r>
              <a:rPr lang="en-US" dirty="0" smtClean="0"/>
              <a:t> Data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739764"/>
          </a:xfrm>
        </p:spPr>
        <p:txBody>
          <a:bodyPr/>
          <a:lstStyle/>
          <a:p>
            <a:endParaRPr lang="en-S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 bwMode="auto">
          <a:xfrm>
            <a:off x="500034" y="1214422"/>
            <a:ext cx="80740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n-S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2660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b="1" dirty="0" smtClean="0">
                <a:latin typeface="Franklin Gothic Book" pitchFamily="34" charset="0"/>
              </a:rPr>
              <a:t>Modem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berasal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dari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singkatan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b="1" dirty="0" err="1" smtClean="0">
                <a:latin typeface="Franklin Gothic Book" pitchFamily="34" charset="0"/>
              </a:rPr>
              <a:t>MO</a:t>
            </a:r>
            <a:r>
              <a:rPr lang="en-SG" dirty="0" err="1" smtClean="0">
                <a:latin typeface="Franklin Gothic Book" pitchFamily="34" charset="0"/>
              </a:rPr>
              <a:t>dulator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b="1" dirty="0" err="1" smtClean="0">
                <a:latin typeface="Franklin Gothic Book" pitchFamily="34" charset="0"/>
              </a:rPr>
              <a:t>DEM</a:t>
            </a:r>
            <a:r>
              <a:rPr lang="en-SG" dirty="0" err="1" smtClean="0">
                <a:latin typeface="Franklin Gothic Book" pitchFamily="34" charset="0"/>
              </a:rPr>
              <a:t>odulator</a:t>
            </a:r>
            <a:r>
              <a:rPr lang="en-SG" dirty="0" smtClean="0">
                <a:latin typeface="Franklin Gothic Book" pitchFamily="34" charset="0"/>
              </a:rPr>
              <a:t>. </a:t>
            </a:r>
          </a:p>
          <a:p>
            <a:r>
              <a:rPr lang="en-SG" dirty="0" smtClean="0">
                <a:latin typeface="Franklin Gothic Book" pitchFamily="34" charset="0"/>
              </a:rPr>
              <a:t>Modulator </a:t>
            </a:r>
            <a:r>
              <a:rPr lang="en-SG" dirty="0" err="1" smtClean="0">
                <a:latin typeface="Franklin Gothic Book" pitchFamily="34" charset="0"/>
              </a:rPr>
              <a:t>merupakan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bagian</a:t>
            </a:r>
            <a:r>
              <a:rPr lang="en-SG" dirty="0" smtClean="0">
                <a:latin typeface="Franklin Gothic Book" pitchFamily="34" charset="0"/>
              </a:rPr>
              <a:t> yang </a:t>
            </a:r>
            <a:r>
              <a:rPr lang="en-SG" dirty="0" err="1" smtClean="0">
                <a:latin typeface="Franklin Gothic Book" pitchFamily="34" charset="0"/>
              </a:rPr>
              <a:t>mengubah</a:t>
            </a:r>
            <a:r>
              <a:rPr lang="en-SG" dirty="0" smtClean="0">
                <a:latin typeface="Franklin Gothic Book" pitchFamily="34" charset="0"/>
              </a:rPr>
              <a:t> sinyal </a:t>
            </a:r>
            <a:r>
              <a:rPr lang="en-SG" dirty="0" err="1" smtClean="0">
                <a:latin typeface="Franklin Gothic Book" pitchFamily="34" charset="0"/>
              </a:rPr>
              <a:t>informasi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kedalam</a:t>
            </a:r>
            <a:r>
              <a:rPr lang="en-SG" dirty="0" smtClean="0">
                <a:latin typeface="Franklin Gothic Book" pitchFamily="34" charset="0"/>
              </a:rPr>
              <a:t> sinyal </a:t>
            </a:r>
            <a:r>
              <a:rPr lang="en-SG" dirty="0" err="1" smtClean="0">
                <a:latin typeface="Franklin Gothic Book" pitchFamily="34" charset="0"/>
              </a:rPr>
              <a:t>pembawa</a:t>
            </a:r>
            <a:r>
              <a:rPr lang="en-SG" dirty="0" smtClean="0">
                <a:latin typeface="Franklin Gothic Book" pitchFamily="34" charset="0"/>
              </a:rPr>
              <a:t> (</a:t>
            </a:r>
            <a:r>
              <a:rPr lang="en-SG" i="1" dirty="0" smtClean="0">
                <a:latin typeface="Franklin Gothic Book" pitchFamily="34" charset="0"/>
              </a:rPr>
              <a:t>carrier</a:t>
            </a:r>
            <a:r>
              <a:rPr lang="en-SG" dirty="0" smtClean="0">
                <a:latin typeface="Franklin Gothic Book" pitchFamily="34" charset="0"/>
              </a:rPr>
              <a:t>) </a:t>
            </a:r>
            <a:r>
              <a:rPr lang="en-SG" dirty="0" err="1" smtClean="0">
                <a:latin typeface="Franklin Gothic Book" pitchFamily="34" charset="0"/>
              </a:rPr>
              <a:t>dan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siap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untuk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dikirimkan</a:t>
            </a:r>
            <a:r>
              <a:rPr lang="en-SG" dirty="0" smtClean="0">
                <a:latin typeface="Franklin Gothic Book" pitchFamily="34" charset="0"/>
              </a:rPr>
              <a:t>, </a:t>
            </a:r>
            <a:r>
              <a:rPr lang="en-SG" dirty="0" err="1" smtClean="0">
                <a:latin typeface="Franklin Gothic Book" pitchFamily="34" charset="0"/>
              </a:rPr>
              <a:t>sedangkan</a:t>
            </a:r>
            <a:r>
              <a:rPr lang="en-SG" dirty="0" smtClean="0">
                <a:latin typeface="Franklin Gothic Book" pitchFamily="34" charset="0"/>
              </a:rPr>
              <a:t> Demodulator </a:t>
            </a:r>
            <a:r>
              <a:rPr lang="en-SG" dirty="0" err="1" smtClean="0">
                <a:latin typeface="Franklin Gothic Book" pitchFamily="34" charset="0"/>
              </a:rPr>
              <a:t>adalah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bagian</a:t>
            </a:r>
            <a:r>
              <a:rPr lang="en-SG" dirty="0" smtClean="0">
                <a:latin typeface="Franklin Gothic Book" pitchFamily="34" charset="0"/>
              </a:rPr>
              <a:t> yang </a:t>
            </a:r>
            <a:r>
              <a:rPr lang="en-SG" dirty="0" err="1" smtClean="0">
                <a:latin typeface="Franklin Gothic Book" pitchFamily="34" charset="0"/>
              </a:rPr>
              <a:t>memisahkan</a:t>
            </a:r>
            <a:r>
              <a:rPr lang="en-SG" dirty="0" smtClean="0">
                <a:latin typeface="Franklin Gothic Book" pitchFamily="34" charset="0"/>
              </a:rPr>
              <a:t> sinyal </a:t>
            </a:r>
            <a:r>
              <a:rPr lang="en-SG" dirty="0" err="1" smtClean="0">
                <a:latin typeface="Franklin Gothic Book" pitchFamily="34" charset="0"/>
              </a:rPr>
              <a:t>informasi</a:t>
            </a:r>
            <a:r>
              <a:rPr lang="en-SG" dirty="0" smtClean="0">
                <a:latin typeface="Franklin Gothic Book" pitchFamily="34" charset="0"/>
              </a:rPr>
              <a:t> (yang </a:t>
            </a:r>
            <a:r>
              <a:rPr lang="en-SG" dirty="0" err="1" smtClean="0">
                <a:latin typeface="Franklin Gothic Book" pitchFamily="34" charset="0"/>
              </a:rPr>
              <a:t>berisi</a:t>
            </a:r>
            <a:r>
              <a:rPr lang="en-SG" dirty="0" smtClean="0">
                <a:latin typeface="Franklin Gothic Book" pitchFamily="34" charset="0"/>
              </a:rPr>
              <a:t> data </a:t>
            </a:r>
            <a:r>
              <a:rPr lang="en-SG" dirty="0" err="1" smtClean="0">
                <a:latin typeface="Franklin Gothic Book" pitchFamily="34" charset="0"/>
              </a:rPr>
              <a:t>atau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pesan</a:t>
            </a:r>
            <a:r>
              <a:rPr lang="en-SG" dirty="0" smtClean="0">
                <a:latin typeface="Franklin Gothic Book" pitchFamily="34" charset="0"/>
              </a:rPr>
              <a:t>) </a:t>
            </a:r>
            <a:r>
              <a:rPr lang="en-SG" dirty="0" err="1" smtClean="0">
                <a:latin typeface="Franklin Gothic Book" pitchFamily="34" charset="0"/>
              </a:rPr>
              <a:t>dari</a:t>
            </a:r>
            <a:r>
              <a:rPr lang="en-SG" dirty="0" smtClean="0">
                <a:latin typeface="Franklin Gothic Book" pitchFamily="34" charset="0"/>
              </a:rPr>
              <a:t> sinyal </a:t>
            </a:r>
            <a:r>
              <a:rPr lang="en-SG" dirty="0" err="1" smtClean="0">
                <a:latin typeface="Franklin Gothic Book" pitchFamily="34" charset="0"/>
              </a:rPr>
              <a:t>pembawa</a:t>
            </a:r>
            <a:r>
              <a:rPr lang="en-SG" dirty="0" smtClean="0">
                <a:latin typeface="Franklin Gothic Book" pitchFamily="34" charset="0"/>
              </a:rPr>
              <a:t> yang </a:t>
            </a:r>
            <a:r>
              <a:rPr lang="en-SG" dirty="0" err="1" smtClean="0">
                <a:latin typeface="Franklin Gothic Book" pitchFamily="34" charset="0"/>
              </a:rPr>
              <a:t>diterima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sehingga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informasi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tersebut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dapat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diterima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dengan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baik</a:t>
            </a:r>
            <a:r>
              <a:rPr lang="en-SG" dirty="0" smtClean="0">
                <a:latin typeface="Franklin Gothic Book" pitchFamily="34" charset="0"/>
              </a:rPr>
              <a:t>. </a:t>
            </a:r>
            <a:endParaRPr lang="en-SG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latin typeface="Franklin Gothic Book" pitchFamily="34" charset="0"/>
              </a:rPr>
              <a:t>Modem </a:t>
            </a:r>
            <a:r>
              <a:rPr lang="en-SG" dirty="0" err="1" smtClean="0">
                <a:latin typeface="Franklin Gothic Book" pitchFamily="34" charset="0"/>
              </a:rPr>
              <a:t>merupakan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penggabungan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kedua-duanya</a:t>
            </a:r>
            <a:r>
              <a:rPr lang="en-SG" dirty="0" smtClean="0">
                <a:latin typeface="Franklin Gothic Book" pitchFamily="34" charset="0"/>
              </a:rPr>
              <a:t>, </a:t>
            </a:r>
            <a:r>
              <a:rPr lang="en-SG" dirty="0" err="1" smtClean="0">
                <a:latin typeface="Franklin Gothic Book" pitchFamily="34" charset="0"/>
              </a:rPr>
              <a:t>artinya</a:t>
            </a:r>
            <a:r>
              <a:rPr lang="en-SG" dirty="0" smtClean="0">
                <a:latin typeface="Franklin Gothic Book" pitchFamily="34" charset="0"/>
              </a:rPr>
              <a:t> modem </a:t>
            </a:r>
            <a:r>
              <a:rPr lang="en-SG" dirty="0" err="1" smtClean="0">
                <a:latin typeface="Franklin Gothic Book" pitchFamily="34" charset="0"/>
              </a:rPr>
              <a:t>adalah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alat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komunikasi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dua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arah</a:t>
            </a:r>
            <a:r>
              <a:rPr lang="en-SG" dirty="0" smtClean="0">
                <a:latin typeface="Franklin Gothic Book" pitchFamily="34" charset="0"/>
              </a:rPr>
              <a:t>. </a:t>
            </a:r>
            <a:r>
              <a:rPr lang="en-SG" dirty="0" err="1" smtClean="0">
                <a:latin typeface="Franklin Gothic Book" pitchFamily="34" charset="0"/>
              </a:rPr>
              <a:t>Setiap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perangkat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komunikasi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jarak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jauh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dua-arah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umumnya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menggunakan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bagian</a:t>
            </a:r>
            <a:r>
              <a:rPr lang="en-SG" dirty="0" smtClean="0">
                <a:latin typeface="Franklin Gothic Book" pitchFamily="34" charset="0"/>
              </a:rPr>
              <a:t> yang </a:t>
            </a:r>
            <a:r>
              <a:rPr lang="en-SG" dirty="0" err="1" smtClean="0">
                <a:latin typeface="Franklin Gothic Book" pitchFamily="34" charset="0"/>
              </a:rPr>
              <a:t>disebut</a:t>
            </a:r>
            <a:r>
              <a:rPr lang="en-SG" dirty="0" smtClean="0">
                <a:latin typeface="Franklin Gothic Book" pitchFamily="34" charset="0"/>
              </a:rPr>
              <a:t> "modem", </a:t>
            </a:r>
            <a:r>
              <a:rPr lang="en-SG" dirty="0" err="1" smtClean="0">
                <a:latin typeface="Franklin Gothic Book" pitchFamily="34" charset="0"/>
              </a:rPr>
              <a:t>seperti</a:t>
            </a:r>
            <a:r>
              <a:rPr lang="en-SG" dirty="0" smtClean="0">
                <a:latin typeface="Franklin Gothic Book" pitchFamily="34" charset="0"/>
              </a:rPr>
              <a:t> VSAT, Microwave Radio, </a:t>
            </a:r>
            <a:r>
              <a:rPr lang="en-SG" dirty="0" err="1" smtClean="0">
                <a:latin typeface="Franklin Gothic Book" pitchFamily="34" charset="0"/>
              </a:rPr>
              <a:t>dan</a:t>
            </a:r>
            <a:r>
              <a:rPr lang="en-SG" dirty="0" smtClean="0">
                <a:latin typeface="Franklin Gothic Book" pitchFamily="34" charset="0"/>
              </a:rPr>
              <a:t> lain </a:t>
            </a:r>
            <a:r>
              <a:rPr lang="en-SG" dirty="0" err="1" smtClean="0">
                <a:latin typeface="Franklin Gothic Book" pitchFamily="34" charset="0"/>
              </a:rPr>
              <a:t>sebagainya</a:t>
            </a:r>
            <a:r>
              <a:rPr lang="en-SG" dirty="0" smtClean="0">
                <a:latin typeface="Franklin Gothic Book" pitchFamily="34" charset="0"/>
              </a:rPr>
              <a:t>, </a:t>
            </a:r>
            <a:r>
              <a:rPr lang="en-SG" dirty="0" err="1" smtClean="0">
                <a:latin typeface="Franklin Gothic Book" pitchFamily="34" charset="0"/>
              </a:rPr>
              <a:t>namun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umumnya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istilah</a:t>
            </a:r>
            <a:r>
              <a:rPr lang="en-SG" dirty="0" smtClean="0">
                <a:latin typeface="Franklin Gothic Book" pitchFamily="34" charset="0"/>
              </a:rPr>
              <a:t> modem </a:t>
            </a:r>
            <a:r>
              <a:rPr lang="en-SG" dirty="0" err="1" smtClean="0">
                <a:latin typeface="Franklin Gothic Book" pitchFamily="34" charset="0"/>
              </a:rPr>
              <a:t>lebih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dikenal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sebagai</a:t>
            </a:r>
            <a:r>
              <a:rPr lang="en-SG" dirty="0" smtClean="0">
                <a:latin typeface="Franklin Gothic Book" pitchFamily="34" charset="0"/>
              </a:rPr>
              <a:t> Perangkat </a:t>
            </a:r>
            <a:r>
              <a:rPr lang="en-SG" dirty="0" err="1" smtClean="0">
                <a:latin typeface="Franklin Gothic Book" pitchFamily="34" charset="0"/>
              </a:rPr>
              <a:t>keras</a:t>
            </a:r>
            <a:r>
              <a:rPr lang="en-SG" dirty="0" smtClean="0">
                <a:latin typeface="Franklin Gothic Book" pitchFamily="34" charset="0"/>
              </a:rPr>
              <a:t> yang </a:t>
            </a:r>
            <a:r>
              <a:rPr lang="en-SG" dirty="0" err="1" smtClean="0">
                <a:latin typeface="Franklin Gothic Book" pitchFamily="34" charset="0"/>
              </a:rPr>
              <a:t>sering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digunakan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untuk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komunikasi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pada</a:t>
            </a:r>
            <a:r>
              <a:rPr lang="en-SG" dirty="0" smtClean="0">
                <a:latin typeface="Franklin Gothic Book" pitchFamily="34" charset="0"/>
              </a:rPr>
              <a:t> komputer.</a:t>
            </a:r>
          </a:p>
          <a:p>
            <a:endParaRPr lang="en-SG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latin typeface="Franklin Gothic Book" pitchFamily="34" charset="0"/>
              </a:rPr>
              <a:t>Data </a:t>
            </a:r>
            <a:r>
              <a:rPr lang="en-SG" dirty="0" err="1" smtClean="0">
                <a:latin typeface="Franklin Gothic Book" pitchFamily="34" charset="0"/>
              </a:rPr>
              <a:t>dari</a:t>
            </a:r>
            <a:r>
              <a:rPr lang="en-SG" dirty="0" smtClean="0">
                <a:latin typeface="Franklin Gothic Book" pitchFamily="34" charset="0"/>
              </a:rPr>
              <a:t> komputer yang </a:t>
            </a:r>
            <a:r>
              <a:rPr lang="en-SG" dirty="0" err="1" smtClean="0">
                <a:latin typeface="Franklin Gothic Book" pitchFamily="34" charset="0"/>
              </a:rPr>
              <a:t>berbentuk</a:t>
            </a:r>
            <a:r>
              <a:rPr lang="en-SG" dirty="0" smtClean="0">
                <a:latin typeface="Franklin Gothic Book" pitchFamily="34" charset="0"/>
              </a:rPr>
              <a:t> sinyal digital </a:t>
            </a:r>
            <a:r>
              <a:rPr lang="en-SG" dirty="0" err="1" smtClean="0">
                <a:latin typeface="Franklin Gothic Book" pitchFamily="34" charset="0"/>
              </a:rPr>
              <a:t>diberikan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kepada</a:t>
            </a:r>
            <a:r>
              <a:rPr lang="en-SG" dirty="0" smtClean="0">
                <a:latin typeface="Franklin Gothic Book" pitchFamily="34" charset="0"/>
              </a:rPr>
              <a:t> modem </a:t>
            </a:r>
            <a:r>
              <a:rPr lang="en-SG" dirty="0" err="1" smtClean="0">
                <a:latin typeface="Franklin Gothic Book" pitchFamily="34" charset="0"/>
              </a:rPr>
              <a:t>untuk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diubah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menjadi</a:t>
            </a:r>
            <a:r>
              <a:rPr lang="en-SG" dirty="0" smtClean="0">
                <a:latin typeface="Franklin Gothic Book" pitchFamily="34" charset="0"/>
              </a:rPr>
              <a:t> sinyal </a:t>
            </a:r>
            <a:r>
              <a:rPr lang="en-SG" dirty="0" err="1" smtClean="0">
                <a:latin typeface="Franklin Gothic Book" pitchFamily="34" charset="0"/>
              </a:rPr>
              <a:t>analog</a:t>
            </a:r>
            <a:r>
              <a:rPr lang="en-SG" dirty="0" smtClean="0">
                <a:latin typeface="Franklin Gothic Book" pitchFamily="34" charset="0"/>
              </a:rPr>
              <a:t>. Sinyal </a:t>
            </a:r>
            <a:r>
              <a:rPr lang="en-SG" dirty="0" err="1" smtClean="0">
                <a:latin typeface="Franklin Gothic Book" pitchFamily="34" charset="0"/>
              </a:rPr>
              <a:t>analog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tersebut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dapat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dikirimkan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melalui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beberapa</a:t>
            </a:r>
            <a:r>
              <a:rPr lang="en-SG" dirty="0" smtClean="0">
                <a:latin typeface="Franklin Gothic Book" pitchFamily="34" charset="0"/>
              </a:rPr>
              <a:t> media </a:t>
            </a:r>
            <a:r>
              <a:rPr lang="en-SG" dirty="0" err="1" smtClean="0">
                <a:latin typeface="Franklin Gothic Book" pitchFamily="34" charset="0"/>
              </a:rPr>
              <a:t>telekomunikasi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seperti</a:t>
            </a:r>
            <a:r>
              <a:rPr lang="en-SG" dirty="0" smtClean="0">
                <a:latin typeface="Franklin Gothic Book" pitchFamily="34" charset="0"/>
              </a:rPr>
              <a:t> telepon </a:t>
            </a:r>
            <a:r>
              <a:rPr lang="en-SG" dirty="0" err="1" smtClean="0">
                <a:latin typeface="Franklin Gothic Book" pitchFamily="34" charset="0"/>
              </a:rPr>
              <a:t>dan</a:t>
            </a:r>
            <a:r>
              <a:rPr lang="en-SG" dirty="0" smtClean="0">
                <a:latin typeface="Franklin Gothic Book" pitchFamily="34" charset="0"/>
              </a:rPr>
              <a:t> radio.</a:t>
            </a:r>
          </a:p>
          <a:p>
            <a:r>
              <a:rPr lang="en-SG" dirty="0" err="1" smtClean="0">
                <a:latin typeface="Franklin Gothic Book" pitchFamily="34" charset="0"/>
              </a:rPr>
              <a:t>Setibanya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</a:t>
            </a:r>
            <a:r>
              <a:rPr lang="en-SG" dirty="0" smtClean="0">
                <a:latin typeface="Franklin Gothic Book" pitchFamily="34" charset="0"/>
              </a:rPr>
              <a:t> modem </a:t>
            </a:r>
            <a:r>
              <a:rPr lang="en-SG" dirty="0" err="1" smtClean="0">
                <a:latin typeface="Franklin Gothic Book" pitchFamily="34" charset="0"/>
              </a:rPr>
              <a:t>tujuan</a:t>
            </a:r>
            <a:r>
              <a:rPr lang="en-SG" dirty="0" smtClean="0">
                <a:latin typeface="Franklin Gothic Book" pitchFamily="34" charset="0"/>
              </a:rPr>
              <a:t>, sinyal </a:t>
            </a:r>
            <a:r>
              <a:rPr lang="en-SG" dirty="0" err="1" smtClean="0">
                <a:latin typeface="Franklin Gothic Book" pitchFamily="34" charset="0"/>
              </a:rPr>
              <a:t>analog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tersebut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diubah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menjadi</a:t>
            </a:r>
            <a:r>
              <a:rPr lang="en-SG" dirty="0" smtClean="0">
                <a:latin typeface="Franklin Gothic Book" pitchFamily="34" charset="0"/>
              </a:rPr>
              <a:t> sinyal digital </a:t>
            </a:r>
            <a:r>
              <a:rPr lang="en-SG" dirty="0" err="1" smtClean="0">
                <a:latin typeface="Franklin Gothic Book" pitchFamily="34" charset="0"/>
              </a:rPr>
              <a:t>kembali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dikirimkan</a:t>
            </a:r>
            <a:r>
              <a:rPr lang="en-SG" dirty="0" smtClean="0">
                <a:latin typeface="Franklin Gothic Book" pitchFamily="34" charset="0"/>
              </a:rPr>
              <a:t> </a:t>
            </a:r>
            <a:r>
              <a:rPr lang="en-SG" dirty="0" err="1" smtClean="0">
                <a:latin typeface="Franklin Gothic Book" pitchFamily="34" charset="0"/>
              </a:rPr>
              <a:t>kepada</a:t>
            </a:r>
            <a:r>
              <a:rPr lang="en-SG" dirty="0" smtClean="0">
                <a:latin typeface="Franklin Gothic Book" pitchFamily="34" charset="0"/>
              </a:rPr>
              <a:t> komputer</a:t>
            </a:r>
            <a:endParaRPr lang="en-SG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957141" cy="4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358246" cy="4530725"/>
          </a:xfrm>
        </p:spPr>
        <p:txBody>
          <a:bodyPr/>
          <a:lstStyle/>
          <a:p>
            <a:pPr marL="514350" indent="-514350" algn="just">
              <a:buNone/>
            </a:pPr>
            <a:r>
              <a:rPr lang="en-SG" sz="2400" dirty="0" err="1" smtClean="0">
                <a:latin typeface="Franklin Gothic Book" pitchFamily="34" charset="0"/>
              </a:rPr>
              <a:t>Ada</a:t>
            </a:r>
            <a:r>
              <a:rPr lang="en-SG" sz="2400" dirty="0" smtClean="0">
                <a:latin typeface="Franklin Gothic Book" pitchFamily="34" charset="0"/>
              </a:rPr>
              <a:t> </a:t>
            </a:r>
            <a:r>
              <a:rPr lang="en-SG" sz="2400" dirty="0" err="1" smtClean="0">
                <a:latin typeface="Franklin Gothic Book" pitchFamily="34" charset="0"/>
              </a:rPr>
              <a:t>berbagai</a:t>
            </a:r>
            <a:r>
              <a:rPr lang="en-SG" sz="2400" dirty="0" smtClean="0">
                <a:latin typeface="Franklin Gothic Book" pitchFamily="34" charset="0"/>
              </a:rPr>
              <a:t> </a:t>
            </a:r>
            <a:r>
              <a:rPr lang="en-SG" sz="2400" dirty="0" err="1" smtClean="0">
                <a:latin typeface="Franklin Gothic Book" pitchFamily="34" charset="0"/>
              </a:rPr>
              <a:t>jenis</a:t>
            </a:r>
            <a:r>
              <a:rPr lang="en-SG" sz="2400" dirty="0" smtClean="0">
                <a:latin typeface="Franklin Gothic Book" pitchFamily="34" charset="0"/>
              </a:rPr>
              <a:t> modem </a:t>
            </a:r>
            <a:r>
              <a:rPr lang="en-SG" sz="2400" dirty="0" err="1" smtClean="0">
                <a:latin typeface="Franklin Gothic Book" pitchFamily="34" charset="0"/>
              </a:rPr>
              <a:t>saat</a:t>
            </a:r>
            <a:r>
              <a:rPr lang="en-SG" sz="2400" dirty="0" smtClean="0">
                <a:latin typeface="Franklin Gothic Book" pitchFamily="34" charset="0"/>
              </a:rPr>
              <a:t> </a:t>
            </a:r>
            <a:r>
              <a:rPr lang="en-SG" sz="2400" dirty="0" err="1" smtClean="0">
                <a:latin typeface="Franklin Gothic Book" pitchFamily="34" charset="0"/>
              </a:rPr>
              <a:t>ini</a:t>
            </a:r>
            <a:r>
              <a:rPr lang="en-SG" sz="2400" dirty="0" smtClean="0">
                <a:latin typeface="Franklin Gothic Book" pitchFamily="34" charset="0"/>
              </a:rPr>
              <a:t> :</a:t>
            </a:r>
          </a:p>
          <a:p>
            <a:pPr marL="971550" lvl="1" indent="-514350" algn="just"/>
            <a:r>
              <a:rPr lang="en-SG" sz="2400" dirty="0" smtClean="0">
                <a:latin typeface="Franklin Gothic Book" pitchFamily="34" charset="0"/>
              </a:rPr>
              <a:t>Modem Dial-up </a:t>
            </a:r>
          </a:p>
          <a:p>
            <a:pPr marL="971550" lvl="1" indent="-514350" algn="just">
              <a:buNone/>
            </a:pPr>
            <a:r>
              <a:rPr lang="en-SG" sz="2400" dirty="0" smtClean="0">
                <a:latin typeface="Franklin Gothic Book" pitchFamily="34" charset="0"/>
              </a:rPr>
              <a:t>	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Biasa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untuk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menghubungkan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komputer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jaringan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melalui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saluran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telpon</a:t>
            </a:r>
            <a:r>
              <a:rPr lang="en-SG" sz="2400" dirty="0" smtClean="0">
                <a:effectLst/>
                <a:latin typeface="Franklin Gothic Book" pitchFamily="34" charset="0"/>
              </a:rPr>
              <a:t>.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Kebanyakan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orang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modem dial-up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untuk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menghubungkan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komputer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kantor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atau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Internet.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Saat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ini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banyak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orang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orang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memanfaat</a:t>
            </a:r>
            <a:r>
              <a:rPr lang="en-SG" sz="2400" dirty="0" smtClean="0">
                <a:effectLst/>
                <a:latin typeface="Franklin Gothic Book" pitchFamily="34" charset="0"/>
              </a:rPr>
              <a:t> modem dial-up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karena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jangkauan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saluran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telepon</a:t>
            </a:r>
            <a:r>
              <a:rPr lang="en-SG" sz="2400" dirty="0" smtClean="0">
                <a:effectLst/>
                <a:latin typeface="Franklin Gothic Book" pitchFamily="34" charset="0"/>
              </a:rPr>
              <a:t> yang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cukup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luas</a:t>
            </a:r>
            <a:r>
              <a:rPr lang="en-SG" sz="2400" dirty="0" smtClean="0">
                <a:effectLst/>
                <a:latin typeface="Franklin Gothic Book" pitchFamily="34" charset="0"/>
              </a:rPr>
              <a:t>,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namun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kelemahannya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adalah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kecepatannya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terbatas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sampai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dengan</a:t>
            </a:r>
            <a:r>
              <a:rPr lang="en-SG" sz="2400" dirty="0" smtClean="0">
                <a:effectLst/>
                <a:latin typeface="Franklin Gothic Book" pitchFamily="34" charset="0"/>
              </a:rPr>
              <a:t> 56Kbps.</a:t>
            </a:r>
          </a:p>
          <a:p>
            <a:pPr lvl="1" algn="just"/>
            <a:endParaRPr lang="en-SG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SG" sz="2400" dirty="0" smtClean="0">
                <a:latin typeface="Franklin Gothic Book" pitchFamily="34" charset="0"/>
              </a:rPr>
              <a:t>Modem Cable </a:t>
            </a:r>
          </a:p>
          <a:p>
            <a:pPr lvl="1" algn="just">
              <a:buNone/>
            </a:pPr>
            <a:r>
              <a:rPr lang="en-SG" sz="2400" dirty="0" smtClean="0">
                <a:latin typeface="Franklin Gothic Book" pitchFamily="34" charset="0"/>
              </a:rPr>
              <a:t>	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Biasa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untuk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koneksi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Internet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melalui</a:t>
            </a:r>
            <a:r>
              <a:rPr lang="en-SG" sz="2400" dirty="0" smtClean="0">
                <a:effectLst/>
                <a:latin typeface="Franklin Gothic Book" pitchFamily="34" charset="0"/>
              </a:rPr>
              <a:t> ISP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memanfaatkan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jaringan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fi-FI" sz="2400" dirty="0" smtClean="0">
                <a:effectLst/>
                <a:latin typeface="Franklin Gothic Book" pitchFamily="34" charset="0"/>
              </a:rPr>
              <a:t>kabel perusahaan TV Kabel untuk layanan siaran TV. Saat ini jangkauan layanan ini sangat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terbatas</a:t>
            </a:r>
            <a:r>
              <a:rPr lang="en-SG" sz="2400" dirty="0" smtClean="0">
                <a:effectLst/>
                <a:latin typeface="Franklin Gothic Book" pitchFamily="34" charset="0"/>
              </a:rPr>
              <a:t>,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hanya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kota-kota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besar</a:t>
            </a:r>
            <a:r>
              <a:rPr lang="en-SG" sz="2400" dirty="0" smtClean="0">
                <a:effectLst/>
                <a:latin typeface="Franklin Gothic Book" pitchFamily="34" charset="0"/>
              </a:rPr>
              <a:t>,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karena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dibutuhkan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investasi</a:t>
            </a:r>
            <a:r>
              <a:rPr lang="en-SG" sz="2400" dirty="0" smtClean="0">
                <a:effectLst/>
                <a:latin typeface="Franklin Gothic Book" pitchFamily="34" charset="0"/>
              </a:rPr>
              <a:t> yang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cukup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besar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untuk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menjangkau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seluruh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lokasi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indonesia</a:t>
            </a:r>
            <a:r>
              <a:rPr lang="en-SG" sz="2400" dirty="0" smtClean="0">
                <a:effectLst/>
                <a:latin typeface="Franklin Gothic Book" pitchFamily="34" charset="0"/>
              </a:rPr>
              <a:t>.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Umumnya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kelemahan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koneksi</a:t>
            </a:r>
            <a:r>
              <a:rPr lang="en-SG" sz="2400" dirty="0" smtClean="0">
                <a:effectLst/>
                <a:latin typeface="Franklin Gothic Book" pitchFamily="34" charset="0"/>
              </a:rPr>
              <a:t> Internet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lewat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Kabel</a:t>
            </a:r>
            <a:r>
              <a:rPr lang="en-SG" sz="2400" dirty="0" smtClean="0">
                <a:effectLst/>
                <a:latin typeface="Franklin Gothic Book" pitchFamily="34" charset="0"/>
              </a:rPr>
              <a:t> TV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adalah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penggunaan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kabel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jaringan</a:t>
            </a:r>
            <a:r>
              <a:rPr lang="en-SG" sz="2400" dirty="0" smtClean="0">
                <a:effectLst/>
                <a:latin typeface="Franklin Gothic Book" pitchFamily="34" charset="0"/>
              </a:rPr>
              <a:t> yang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dibagi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banyak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pelanggan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sehingga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kecepatannya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tidak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stabil</a:t>
            </a:r>
            <a:r>
              <a:rPr lang="en-SG" sz="2400" dirty="0" smtClean="0">
                <a:effectLst/>
                <a:latin typeface="Franklin Gothic Book" pitchFamily="34" charset="0"/>
              </a:rPr>
              <a:t>.</a:t>
            </a:r>
            <a:endParaRPr lang="en-SG" sz="2400" dirty="0"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SG" sz="2400" dirty="0" smtClean="0">
                <a:latin typeface="Franklin Gothic Book" pitchFamily="34" charset="0"/>
              </a:rPr>
              <a:t>Modem DSL </a:t>
            </a:r>
          </a:p>
          <a:p>
            <a:pPr lvl="1">
              <a:buNone/>
            </a:pPr>
            <a:r>
              <a:rPr lang="en-SG" sz="2400" dirty="0" smtClean="0">
                <a:latin typeface="Franklin Gothic Book" pitchFamily="34" charset="0"/>
              </a:rPr>
              <a:t>	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Biasa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digunakan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untuk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menghubungkan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komputer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jaringan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atau</a:t>
            </a:r>
            <a:r>
              <a:rPr lang="en-SG" sz="2400" dirty="0" smtClean="0">
                <a:effectLst/>
                <a:latin typeface="Franklin Gothic Book" pitchFamily="34" charset="0"/>
              </a:rPr>
              <a:t> Internet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melalui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kabel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telepon</a:t>
            </a:r>
            <a:r>
              <a:rPr lang="en-SG" sz="2400" dirty="0" smtClean="0">
                <a:effectLst/>
                <a:latin typeface="Franklin Gothic Book" pitchFamily="34" charset="0"/>
              </a:rPr>
              <a:t>.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Perbedaan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utama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dengan</a:t>
            </a:r>
            <a:r>
              <a:rPr lang="en-SG" sz="2400" dirty="0" smtClean="0">
                <a:effectLst/>
                <a:latin typeface="Franklin Gothic Book" pitchFamily="34" charset="0"/>
              </a:rPr>
              <a:t> modem dial-up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adalah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pada</a:t>
            </a:r>
            <a:r>
              <a:rPr lang="en-SG" sz="2400" dirty="0" smtClean="0">
                <a:effectLst/>
                <a:latin typeface="Franklin Gothic Book" pitchFamily="34" charset="0"/>
              </a:rPr>
              <a:t> modem dial-up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harus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saluran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sarana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telepon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publik</a:t>
            </a:r>
            <a:r>
              <a:rPr lang="en-SG" sz="2400" dirty="0" smtClean="0">
                <a:effectLst/>
                <a:latin typeface="Franklin Gothic Book" pitchFamily="34" charset="0"/>
              </a:rPr>
              <a:t>,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sedangkan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pada</a:t>
            </a:r>
            <a:r>
              <a:rPr lang="en-SG" sz="2400" dirty="0" smtClean="0">
                <a:effectLst/>
                <a:latin typeface="Franklin Gothic Book" pitchFamily="34" charset="0"/>
              </a:rPr>
              <a:t> modem DSL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bisa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menggunakan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kabel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telepon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tanpa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harus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melalui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saluran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sarana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telpon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publik</a:t>
            </a:r>
            <a:r>
              <a:rPr lang="en-SG" sz="2400" dirty="0" smtClean="0">
                <a:effectLst/>
                <a:latin typeface="Franklin Gothic Book" pitchFamily="34" charset="0"/>
              </a:rPr>
              <a:t>.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Keunggulan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nb-NO" sz="2400" dirty="0" smtClean="0">
                <a:effectLst/>
                <a:latin typeface="Franklin Gothic Book" pitchFamily="34" charset="0"/>
              </a:rPr>
              <a:t>koneksi menggunakan DSL adalah kecepatan yang stabil dan sanggup memberikan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kecepatan</a:t>
            </a:r>
            <a:r>
              <a:rPr lang="en-SG" sz="2400" dirty="0" smtClean="0">
                <a:effectLst/>
                <a:latin typeface="Franklin Gothic Book" pitchFamily="34" charset="0"/>
              </a:rPr>
              <a:t> </a:t>
            </a:r>
            <a:r>
              <a:rPr lang="en-SG" sz="2400" dirty="0" err="1" smtClean="0">
                <a:effectLst/>
                <a:latin typeface="Franklin Gothic Book" pitchFamily="34" charset="0"/>
              </a:rPr>
              <a:t>tinggi</a:t>
            </a:r>
            <a:r>
              <a:rPr lang="en-SG" sz="2400" dirty="0" smtClean="0">
                <a:effectLst/>
                <a:latin typeface="Franklin Gothic Book" pitchFamily="34" charset="0"/>
              </a:rPr>
              <a:t> (Broadband).</a:t>
            </a:r>
            <a:endParaRPr lang="en-SG" sz="2400" dirty="0"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Sinyal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bicara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musik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Franklin Gothic Book" pitchFamily="34" charset="0"/>
              </a:rPr>
              <a:t>Sinyal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bicara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musik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kompresi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mekanikal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i="1" dirty="0" smtClean="0">
                <a:latin typeface="Franklin Gothic Book" pitchFamily="34" charset="0"/>
              </a:rPr>
              <a:t>longitudinal </a:t>
            </a:r>
            <a:r>
              <a:rPr lang="en-US" sz="2400" dirty="0" smtClean="0">
                <a:latin typeface="Franklin Gothic Book" pitchFamily="34" charset="0"/>
              </a:rPr>
              <a:t>yang </a:t>
            </a:r>
            <a:r>
              <a:rPr lang="en-US" sz="2400" dirty="0" err="1" smtClean="0">
                <a:latin typeface="Franklin Gothic Book" pitchFamily="34" charset="0"/>
              </a:rPr>
              <a:t>merambat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melalui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nn-NO" sz="2400" dirty="0" smtClean="0">
                <a:latin typeface="Franklin Gothic Book" pitchFamily="34" charset="0"/>
              </a:rPr>
              <a:t>medium. </a:t>
            </a:r>
          </a:p>
          <a:p>
            <a:pPr algn="just"/>
            <a:r>
              <a:rPr lang="nn-NO" sz="2400" dirty="0" smtClean="0">
                <a:latin typeface="Franklin Gothic Book" pitchFamily="34" charset="0"/>
              </a:rPr>
              <a:t>Medium atau zat perantara </a:t>
            </a:r>
            <a:r>
              <a:rPr lang="en-US" sz="2400" dirty="0" err="1" smtClean="0">
                <a:latin typeface="Franklin Gothic Book" pitchFamily="34" charset="0"/>
              </a:rPr>
              <a:t>ini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berupa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zat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cair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padat</a:t>
            </a:r>
            <a:r>
              <a:rPr lang="en-US" sz="2400" dirty="0" smtClean="0">
                <a:latin typeface="Franklin Gothic Book" pitchFamily="34" charset="0"/>
              </a:rPr>
              <a:t>, gas. </a:t>
            </a:r>
            <a:r>
              <a:rPr lang="en-US" sz="2400" dirty="0" err="1" smtClean="0">
                <a:latin typeface="Franklin Gothic Book" pitchFamily="34" charset="0"/>
              </a:rPr>
              <a:t>Jadi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it-IT" sz="2400" dirty="0" smtClean="0">
                <a:latin typeface="Franklin Gothic Book" pitchFamily="34" charset="0"/>
              </a:rPr>
              <a:t>dapat merambat misalnya di dalam </a:t>
            </a:r>
            <a:r>
              <a:rPr lang="sv-SE" sz="2400" dirty="0" smtClean="0">
                <a:latin typeface="Franklin Gothic Book" pitchFamily="34" charset="0"/>
              </a:rPr>
              <a:t>air, batu bara, atau udara.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Kebanyakan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merupakan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gabungan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it-IT" sz="2400" dirty="0" smtClean="0">
                <a:latin typeface="Franklin Gothic Book" pitchFamily="34" charset="0"/>
              </a:rPr>
              <a:t>sinyal, tetapi suara murni secara </a:t>
            </a:r>
            <a:r>
              <a:rPr lang="en-US" sz="2400" dirty="0" err="1" smtClean="0">
                <a:latin typeface="Franklin Gothic Book" pitchFamily="34" charset="0"/>
              </a:rPr>
              <a:t>teoritis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dijelaskan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dengan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kecepatan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osilasi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de-DE" sz="2400" dirty="0" smtClean="0">
                <a:latin typeface="Franklin Gothic Book" pitchFamily="34" charset="0"/>
              </a:rPr>
              <a:t>yang diukur dalam </a:t>
            </a:r>
            <a:r>
              <a:rPr lang="de-DE" sz="2400" b="1" dirty="0" smtClean="0">
                <a:latin typeface="Franklin Gothic Book" pitchFamily="34" charset="0"/>
              </a:rPr>
              <a:t>Hertz</a:t>
            </a:r>
            <a:r>
              <a:rPr lang="de-DE" sz="2400" dirty="0" smtClean="0">
                <a:latin typeface="Franklin Gothic Book" pitchFamily="34" charset="0"/>
              </a:rPr>
              <a:t> </a:t>
            </a:r>
            <a:r>
              <a:rPr lang="de-DE" sz="2400" b="1" dirty="0" smtClean="0">
                <a:latin typeface="Franklin Gothic Book" pitchFamily="34" charset="0"/>
              </a:rPr>
              <a:t>(Hz)</a:t>
            </a:r>
            <a:r>
              <a:rPr lang="de-DE" sz="2400" dirty="0" smtClean="0">
                <a:latin typeface="Franklin Gothic Book" pitchFamily="34" charset="0"/>
              </a:rPr>
              <a:t> dan </a:t>
            </a:r>
            <a:r>
              <a:rPr lang="en-US" sz="2400" dirty="0" err="1" smtClean="0">
                <a:latin typeface="Franklin Gothic Book" pitchFamily="34" charset="0"/>
              </a:rPr>
              <a:t>amplitudo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kenyaringan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dengan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pengukuran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dalam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b="1" dirty="0" err="1" smtClean="0">
                <a:latin typeface="Franklin Gothic Book" pitchFamily="34" charset="0"/>
              </a:rPr>
              <a:t>desibel</a:t>
            </a:r>
            <a:r>
              <a:rPr lang="en-US" sz="2400" b="1" dirty="0" smtClean="0">
                <a:latin typeface="Franklin Gothic Book" pitchFamily="34" charset="0"/>
              </a:rPr>
              <a:t> (dB)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mendengar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yaitu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getaran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udara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medium </a:t>
            </a:r>
            <a:r>
              <a:rPr lang="nn-NO" sz="2400" dirty="0" smtClean="0">
                <a:latin typeface="Franklin Gothic Book" pitchFamily="34" charset="0"/>
              </a:rPr>
              <a:t>lain, sampai ke gendang telinga </a:t>
            </a:r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. Batas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bunyi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sv-SE" sz="2400" dirty="0" smtClean="0">
                <a:latin typeface="Franklin Gothic Book" pitchFamily="34" charset="0"/>
              </a:rPr>
              <a:t>yang dapat didengar oleh telinga </a:t>
            </a:r>
            <a:r>
              <a:rPr lang="fi-FI" sz="2400" dirty="0" smtClean="0">
                <a:latin typeface="Franklin Gothic Book" pitchFamily="34" charset="0"/>
              </a:rPr>
              <a:t>manusia kira-kira dari 20 Hz </a:t>
            </a:r>
            <a:r>
              <a:rPr lang="pt-BR" sz="2400" dirty="0" smtClean="0">
                <a:latin typeface="Franklin Gothic Book" pitchFamily="34" charset="0"/>
              </a:rPr>
              <a:t>sampai 20 kHz pada amplitudo </a:t>
            </a:r>
            <a:r>
              <a:rPr lang="en-US" sz="2400" dirty="0" err="1" smtClean="0">
                <a:latin typeface="Franklin Gothic Book" pitchFamily="34" charset="0"/>
              </a:rPr>
              <a:t>umum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dengan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variasi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it-IT" sz="2400" dirty="0" smtClean="0">
                <a:latin typeface="Franklin Gothic Book" pitchFamily="34" charset="0"/>
              </a:rPr>
              <a:t>dalam kurva responsnya. </a:t>
            </a:r>
          </a:p>
          <a:p>
            <a:pPr algn="just"/>
            <a:r>
              <a:rPr lang="it-IT" sz="2400" dirty="0" smtClean="0">
                <a:latin typeface="Franklin Gothic Book" pitchFamily="34" charset="0"/>
              </a:rPr>
              <a:t>Suara di </a:t>
            </a:r>
            <a:r>
              <a:rPr lang="en-US" sz="2400" dirty="0" err="1" smtClean="0">
                <a:latin typeface="Franklin Gothic Book" pitchFamily="34" charset="0"/>
              </a:rPr>
              <a:t>atas</a:t>
            </a:r>
            <a:r>
              <a:rPr lang="en-US" sz="2400" dirty="0" smtClean="0">
                <a:latin typeface="Franklin Gothic Book" pitchFamily="34" charset="0"/>
              </a:rPr>
              <a:t> 20 kHz </a:t>
            </a:r>
            <a:r>
              <a:rPr lang="en-US" sz="2400" dirty="0" err="1" smtClean="0">
                <a:latin typeface="Franklin Gothic Book" pitchFamily="34" charset="0"/>
              </a:rPr>
              <a:t>disebut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ultrasonik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bawah</a:t>
            </a:r>
            <a:r>
              <a:rPr lang="en-US" sz="2400" dirty="0" smtClean="0">
                <a:latin typeface="Franklin Gothic Book" pitchFamily="34" charset="0"/>
              </a:rPr>
              <a:t> 20 Hz </a:t>
            </a:r>
            <a:r>
              <a:rPr lang="en-US" sz="2400" dirty="0" err="1" smtClean="0">
                <a:latin typeface="Franklin Gothic Book" pitchFamily="34" charset="0"/>
              </a:rPr>
              <a:t>disebut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infrasonik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endParaRPr lang="en-SG" sz="24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Respon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telinga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manusia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latin typeface="Franklin Gothic Book" pitchFamily="34" charset="0"/>
              </a:rPr>
              <a:t>Suatu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percobaan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dilakukan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oleh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b="1" u="sng" dirty="0" smtClean="0">
                <a:latin typeface="Franklin Gothic Book" pitchFamily="34" charset="0"/>
              </a:rPr>
              <a:t>Fletcher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b="1" u="sng" dirty="0" smtClean="0">
                <a:latin typeface="Franklin Gothic Book" pitchFamily="34" charset="0"/>
              </a:rPr>
              <a:t>Munson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menetapkan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bahwa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telinga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tidak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responsif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secara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sama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pada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semua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Telinga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fi-FI" sz="2400" dirty="0" smtClean="0">
                <a:latin typeface="Franklin Gothic Book" pitchFamily="34" charset="0"/>
              </a:rPr>
              <a:t>manusia tidak ada sensasi untuk </a:t>
            </a:r>
            <a:r>
              <a:rPr lang="en-US" sz="2400" dirty="0" err="1" smtClean="0">
                <a:latin typeface="Franklin Gothic Book" pitchFamily="34" charset="0"/>
              </a:rPr>
              <a:t>amplitudo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rendah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disebut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pendengaran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i="1" dirty="0" smtClean="0">
                <a:latin typeface="Franklin Gothic Book" pitchFamily="34" charset="0"/>
              </a:rPr>
              <a:t>(threshold audibility).</a:t>
            </a:r>
          </a:p>
          <a:p>
            <a:pPr algn="just"/>
            <a:r>
              <a:rPr lang="en-US" sz="2400" dirty="0" err="1" smtClean="0">
                <a:latin typeface="Franklin Gothic Book" pitchFamily="34" charset="0"/>
              </a:rPr>
              <a:t>Metoda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digunakan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dalam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memahami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respon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telinga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digunakan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b="1" i="1" u="sng" dirty="0" err="1" smtClean="0">
                <a:latin typeface="Franklin Gothic Book" pitchFamily="34" charset="0"/>
              </a:rPr>
              <a:t>Aweihted</a:t>
            </a:r>
            <a:r>
              <a:rPr lang="en-US" sz="2400" i="1" dirty="0" smtClean="0">
                <a:latin typeface="Franklin Gothic Book" pitchFamily="34" charset="0"/>
              </a:rPr>
              <a:t>. </a:t>
            </a:r>
          </a:p>
          <a:p>
            <a:pPr algn="just"/>
            <a:r>
              <a:rPr lang="en-US" sz="2400" dirty="0" smtClean="0">
                <a:latin typeface="Franklin Gothic Book" pitchFamily="34" charset="0"/>
              </a:rPr>
              <a:t>Cara </a:t>
            </a:r>
            <a:r>
              <a:rPr lang="en-US" sz="2400" dirty="0" err="1" smtClean="0">
                <a:latin typeface="Franklin Gothic Book" pitchFamily="34" charset="0"/>
              </a:rPr>
              <a:t>ini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diketahui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bahwa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telinga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manusia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sensitif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terhadap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20 Hz-20 KHz.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r>
              <a:rPr lang="en-US" sz="3200" b="1" smtClean="0"/>
              <a:t>Respon telinga manusia frekuensi 20 Hz-20KHz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l="31876" t="17914" r="3654" b="8240"/>
          <a:stretch>
            <a:fillRect/>
          </a:stretch>
        </p:blipFill>
        <p:spPr bwMode="auto">
          <a:xfrm>
            <a:off x="928662" y="785794"/>
            <a:ext cx="68849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Kondisi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telinga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menangkap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suara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2598" t="20302" r="7423" b="17116"/>
          <a:stretch>
            <a:fillRect/>
          </a:stretch>
        </p:blipFill>
        <p:spPr bwMode="auto">
          <a:xfrm>
            <a:off x="304800" y="1066800"/>
            <a:ext cx="8601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Franklin Gothic Book" pitchFamily="34" charset="0"/>
              </a:rPr>
              <a:t>Konsep komunikasi elektronika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Gelombang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elektromagnet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suatu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perubahan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terdiri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dari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dua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komponen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fi-FI" sz="2400" dirty="0" smtClean="0">
                <a:latin typeface="Franklin Gothic Book" pitchFamily="34" charset="0"/>
              </a:rPr>
              <a:t>osilasi listrik dan magnet yang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menjalar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melaui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ruang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hampa</a:t>
            </a:r>
            <a:r>
              <a:rPr lang="en-US" sz="2400" dirty="0" smtClean="0">
                <a:latin typeface="Franklin Gothic Book" pitchFamily="34" charset="0"/>
              </a:rPr>
              <a:t>, </a:t>
            </a:r>
            <a:r>
              <a:rPr lang="en-US" sz="2400" dirty="0" err="1" smtClean="0">
                <a:latin typeface="Franklin Gothic Book" pitchFamily="34" charset="0"/>
              </a:rPr>
              <a:t>udara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atau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bahan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tak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menghantar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lainnya</a:t>
            </a:r>
            <a:r>
              <a:rPr lang="en-US" sz="2400" dirty="0" smtClean="0">
                <a:latin typeface="Franklin Gothic Book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Spektrum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elektromagnet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suatu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rentang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mempunyai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rentang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lebar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panjang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gelombang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education5</Template>
  <TotalTime>426</TotalTime>
  <Words>990</Words>
  <Application>Microsoft Office PowerPoint</Application>
  <PresentationFormat>On-screen Show (4:3)</PresentationFormat>
  <Paragraphs>93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education5</vt:lpstr>
      <vt:lpstr>PENGANTAR TELEKOMUNIKASI</vt:lpstr>
      <vt:lpstr>TELEKOMUNIKASI</vt:lpstr>
      <vt:lpstr>Terminal-terminal telekomunikasi</vt:lpstr>
      <vt:lpstr>Sinyal bicara dan musik</vt:lpstr>
      <vt:lpstr>Slide 5</vt:lpstr>
      <vt:lpstr>Respon telinga manusia</vt:lpstr>
      <vt:lpstr>Respon telinga manusia frekuensi 20 Hz-20KHz</vt:lpstr>
      <vt:lpstr>Kondisi telinga manusia menangkap suara</vt:lpstr>
      <vt:lpstr>Konsep komunikasi elektronika</vt:lpstr>
      <vt:lpstr>Komunikasi Elektronika</vt:lpstr>
      <vt:lpstr>Slide 11</vt:lpstr>
      <vt:lpstr>Konsep Komunikasi</vt:lpstr>
      <vt:lpstr>Sinyal informasi digital</vt:lpstr>
      <vt:lpstr>Sinyal informasi analog</vt:lpstr>
      <vt:lpstr>Telepon</vt:lpstr>
      <vt:lpstr>Blok diagram sistem komunikasi telepon</vt:lpstr>
      <vt:lpstr>Mikropon mengubah gelombang suara menjadi sinyal listrik</vt:lpstr>
      <vt:lpstr>Speaker mengubah sinyal listrik</vt:lpstr>
      <vt:lpstr>Dasar kerja telepon</vt:lpstr>
      <vt:lpstr>Radio</vt:lpstr>
      <vt:lpstr>Sistem Radio</vt:lpstr>
      <vt:lpstr>Blok diagram sistem komunikasi radio</vt:lpstr>
      <vt:lpstr>Sistem blok sistem pemodulasian sinyal suara</vt:lpstr>
      <vt:lpstr>Sinyal termodulasi amplitudo dan  termodulasi frekuensi</vt:lpstr>
      <vt:lpstr>Television</vt:lpstr>
      <vt:lpstr>Pesawat televisi tahun 1950-an</vt:lpstr>
      <vt:lpstr>Slide 27</vt:lpstr>
      <vt:lpstr>Slide 28</vt:lpstr>
      <vt:lpstr>BLOK PENERIMA TELEVISI HITAM PUTIH</vt:lpstr>
      <vt:lpstr>Transmisi Data</vt:lpstr>
      <vt:lpstr>Modem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HP Mini</dc:creator>
  <cp:keywords>Education PowerPoint Template</cp:keywords>
  <dc:description>Copyright © Wondershare Software Co., Ltd. All Rights Reserved.</dc:description>
  <cp:lastModifiedBy>NIA</cp:lastModifiedBy>
  <cp:revision>25</cp:revision>
  <dcterms:created xsi:type="dcterms:W3CDTF">2011-02-07T15:38:13Z</dcterms:created>
  <dcterms:modified xsi:type="dcterms:W3CDTF">2012-03-11T14:57:31Z</dcterms:modified>
  <cp:category>Education</cp:category>
</cp:coreProperties>
</file>