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9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/>
  </p:normalViewPr>
  <p:slideViewPr>
    <p:cSldViewPr>
      <p:cViewPr varScale="1">
        <p:scale>
          <a:sx n="48" d="100"/>
          <a:sy n="48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MEMBUAT CLASS &amp; KONSEP ENCAPSULATION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III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Mendeklarasikan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public class Data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double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nilaiUTS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double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nilaiUAS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600" b="1" dirty="0"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600" dirty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>
                <a:cs typeface="Courier New" pitchFamily="49" charset="0"/>
              </a:rPr>
              <a:t>private </a:t>
            </a:r>
            <a:r>
              <a:rPr lang="en-GB" sz="2600" dirty="0" err="1">
                <a:cs typeface="Courier New" pitchFamily="49" charset="0"/>
              </a:rPr>
              <a:t>digunakan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supaya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hanya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dapat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diakses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dalam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class. Object </a:t>
            </a:r>
            <a:r>
              <a:rPr lang="en-GB" sz="2600" dirty="0">
                <a:cs typeface="Courier New" pitchFamily="49" charset="0"/>
              </a:rPr>
              <a:t>lain </a:t>
            </a:r>
            <a:r>
              <a:rPr lang="en-GB" sz="2600" dirty="0" err="1">
                <a:cs typeface="Courier New" pitchFamily="49" charset="0"/>
              </a:rPr>
              <a:t>tidak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dapat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mengakses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variabel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ini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secara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langsung</a:t>
            </a:r>
            <a:r>
              <a:rPr lang="en-GB" sz="2600" dirty="0">
                <a:cs typeface="Courier New" pitchFamily="49" charset="0"/>
              </a:rPr>
              <a:t>.</a:t>
            </a:r>
            <a:endParaRPr lang="en-GB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0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Mendeklarasikan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Method/Behaviour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kemampuan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atau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tingkah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laku</a:t>
            </a:r>
            <a:r>
              <a:rPr lang="en-GB" sz="2600" dirty="0" smtClean="0">
                <a:cs typeface="Courier New" pitchFamily="49" charset="0"/>
              </a:rPr>
              <a:t> yang </a:t>
            </a:r>
            <a:r>
              <a:rPr lang="en-GB" sz="2600" dirty="0" err="1" smtClean="0">
                <a:cs typeface="Courier New" pitchFamily="49" charset="0"/>
              </a:rPr>
              <a:t>bisa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dilakukan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oleh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suatu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objek</a:t>
            </a:r>
            <a:r>
              <a:rPr lang="en-GB" sz="2600" dirty="0" smtClean="0">
                <a:cs typeface="Courier New" pitchFamily="49" charset="0"/>
              </a:rPr>
              <a:t>.</a:t>
            </a:r>
            <a:endParaRPr lang="en-GB" sz="2600" dirty="0" smtClean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>
                <a:cs typeface="Courier New" pitchFamily="49" charset="0"/>
              </a:rPr>
              <a:t>Berikut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ini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cara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mendeklarasikan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method</a:t>
            </a:r>
            <a:r>
              <a:rPr lang="en-GB" sz="2600" dirty="0" smtClean="0">
                <a:cs typeface="Courier New" pitchFamily="49" charset="0"/>
              </a:rPr>
              <a:t>.</a:t>
            </a:r>
            <a:endParaRPr lang="en-GB" sz="2600" dirty="0" smtClean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&lt;modifier&gt; &lt;type&gt; &lt;name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&gt;(&lt;</a:t>
            </a:r>
            <a:r>
              <a:rPr lang="en-GB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argumen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*&gt;){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GB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/statement*&gt;;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ilai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2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400" dirty="0" err="1" smtClean="0">
                <a:cs typeface="Courier New" pitchFamily="49" charset="0"/>
              </a:rPr>
              <a:t>Dalam</a:t>
            </a:r>
            <a:r>
              <a:rPr lang="en-GB" sz="2400" dirty="0" smtClean="0">
                <a:cs typeface="Courier New" pitchFamily="49" charset="0"/>
              </a:rPr>
              <a:t> Java method </a:t>
            </a:r>
            <a:r>
              <a:rPr lang="en-GB" sz="2400" dirty="0" err="1" smtClean="0">
                <a:cs typeface="Courier New" pitchFamily="49" charset="0"/>
              </a:rPr>
              <a:t>terbagi</a:t>
            </a:r>
            <a:r>
              <a:rPr lang="en-GB" sz="2400" dirty="0" smtClean="0">
                <a:cs typeface="Courier New" pitchFamily="49" charset="0"/>
              </a:rPr>
              <a:t> </a:t>
            </a:r>
            <a:r>
              <a:rPr lang="en-GB" sz="2400" dirty="0" err="1" smtClean="0">
                <a:cs typeface="Courier New" pitchFamily="49" charset="0"/>
              </a:rPr>
              <a:t>menjadi</a:t>
            </a:r>
            <a:r>
              <a:rPr lang="en-GB" sz="2400" dirty="0" smtClean="0">
                <a:cs typeface="Courier New" pitchFamily="49" charset="0"/>
              </a:rPr>
              <a:t> 2 </a:t>
            </a:r>
            <a:r>
              <a:rPr lang="en-GB" sz="2400" dirty="0" err="1" smtClean="0">
                <a:cs typeface="Courier New" pitchFamily="49" charset="0"/>
              </a:rPr>
              <a:t>bentuk</a:t>
            </a:r>
            <a:r>
              <a:rPr lang="en-GB" sz="2400" dirty="0" smtClean="0">
                <a:cs typeface="Courier New" pitchFamily="49" charset="0"/>
              </a:rPr>
              <a:t>, </a:t>
            </a:r>
            <a:r>
              <a:rPr lang="en-GB" sz="2400" dirty="0" err="1" smtClean="0">
                <a:cs typeface="Courier New" pitchFamily="49" charset="0"/>
              </a:rPr>
              <a:t>yaitu</a:t>
            </a:r>
            <a:r>
              <a:rPr lang="en-GB" sz="2400" dirty="0" smtClean="0">
                <a:cs typeface="Courier New" pitchFamily="49" charset="0"/>
              </a:rPr>
              <a:t> :</a:t>
            </a: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400" b="1" dirty="0" smtClean="0">
                <a:cs typeface="Courier New" pitchFamily="49" charset="0"/>
              </a:rPr>
              <a:t>Method </a:t>
            </a:r>
            <a:r>
              <a:rPr lang="en-GB" sz="2400" b="1" dirty="0" err="1" smtClean="0">
                <a:cs typeface="Courier New" pitchFamily="49" charset="0"/>
              </a:rPr>
              <a:t>Accessor</a:t>
            </a:r>
            <a:r>
              <a:rPr lang="en-GB" sz="2400" b="1" dirty="0" smtClean="0">
                <a:cs typeface="Courier New" pitchFamily="49" charset="0"/>
              </a:rPr>
              <a:t> (getter)</a:t>
            </a:r>
          </a:p>
          <a:p>
            <a:pPr marL="854075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untuk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membaca</a:t>
            </a:r>
            <a:r>
              <a:rPr lang="en-GB" sz="2400" dirty="0">
                <a:cs typeface="Courier New" pitchFamily="49" charset="0"/>
              </a:rPr>
              <a:t> value </a:t>
            </a:r>
            <a:r>
              <a:rPr lang="en-GB" sz="2400" dirty="0" err="1">
                <a:cs typeface="Courier New" pitchFamily="49" charset="0"/>
              </a:rPr>
              <a:t>dari</a:t>
            </a:r>
            <a:r>
              <a:rPr lang="en-GB" sz="2400" dirty="0">
                <a:cs typeface="Courier New" pitchFamily="49" charset="0"/>
              </a:rPr>
              <a:t> class (instance/static) variable 	</a:t>
            </a:r>
          </a:p>
          <a:p>
            <a:pPr marL="854075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ditulis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dengan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menggunakan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sintaks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 smtClean="0">
                <a:cs typeface="Courier New" pitchFamily="49" charset="0"/>
              </a:rPr>
              <a:t>berikut</a:t>
            </a:r>
            <a:r>
              <a:rPr lang="en-GB" sz="2400" dirty="0" smtClean="0">
                <a:cs typeface="Courier New" pitchFamily="49" charset="0"/>
              </a:rPr>
              <a:t>:</a:t>
            </a:r>
          </a:p>
          <a:p>
            <a:pPr marL="396875" lvl="1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get&lt;</a:t>
            </a:r>
            <a:r>
              <a:rPr lang="en-GB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NameOfInstanceVariable</a:t>
            </a:r>
            <a:r>
              <a:rPr lang="en-GB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854075" lvl="1" indent="-457200" algn="just">
              <a:buFont typeface="Wingdings" pitchFamily="2" charset="2"/>
              <a:buChar char="ü"/>
            </a:pPr>
            <a:r>
              <a:rPr lang="en-GB" sz="2400" dirty="0" err="1" smtClean="0">
                <a:cs typeface="Courier New" pitchFamily="49" charset="0"/>
              </a:rPr>
              <a:t>dapat</a:t>
            </a:r>
            <a:r>
              <a:rPr lang="en-GB" sz="2400" dirty="0" smtClean="0">
                <a:cs typeface="Courier New" pitchFamily="49" charset="0"/>
              </a:rPr>
              <a:t> </a:t>
            </a:r>
            <a:r>
              <a:rPr lang="en-GB" sz="2400" dirty="0">
                <a:cs typeface="Courier New" pitchFamily="49" charset="0"/>
              </a:rPr>
              <a:t>me-return value.</a:t>
            </a:r>
            <a:endParaRPr lang="en-GB" sz="2400" dirty="0" smtClean="0">
              <a:cs typeface="Courier New" pitchFamily="49" charset="0"/>
            </a:endParaRP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400" b="1" dirty="0" smtClean="0">
                <a:cs typeface="Courier New" pitchFamily="49" charset="0"/>
              </a:rPr>
              <a:t>Method </a:t>
            </a:r>
            <a:r>
              <a:rPr lang="en-GB" sz="2400" b="1" dirty="0" err="1" smtClean="0">
                <a:cs typeface="Courier New" pitchFamily="49" charset="0"/>
              </a:rPr>
              <a:t>Mutator</a:t>
            </a:r>
            <a:r>
              <a:rPr lang="en-GB" sz="2400" b="1" dirty="0" smtClean="0">
                <a:cs typeface="Courier New" pitchFamily="49" charset="0"/>
              </a:rPr>
              <a:t> (setter)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untuk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menulis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atau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mengubah</a:t>
            </a:r>
            <a:r>
              <a:rPr lang="en-GB" sz="2400" dirty="0">
                <a:cs typeface="Courier New" pitchFamily="49" charset="0"/>
              </a:rPr>
              <a:t> value </a:t>
            </a:r>
            <a:r>
              <a:rPr lang="en-GB" sz="2400" dirty="0" err="1">
                <a:cs typeface="Courier New" pitchFamily="49" charset="0"/>
              </a:rPr>
              <a:t>dari</a:t>
            </a:r>
            <a:r>
              <a:rPr lang="en-GB" sz="2400" dirty="0">
                <a:cs typeface="Courier New" pitchFamily="49" charset="0"/>
              </a:rPr>
              <a:t> class(instance/static) variable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Ditulis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dengan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menggunakan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sintaks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berikut</a:t>
            </a:r>
            <a:r>
              <a:rPr lang="en-GB" sz="2400" dirty="0">
                <a:cs typeface="Courier New" pitchFamily="49" charset="0"/>
              </a:rPr>
              <a:t>:</a:t>
            </a:r>
          </a:p>
          <a:p>
            <a:pPr marL="457200" lvl="1" indent="0" algn="ctr">
              <a:buNone/>
            </a:pPr>
            <a:r>
              <a:rPr lang="en-GB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GB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NameOfInstanceVariable</a:t>
            </a:r>
            <a:r>
              <a:rPr lang="en-GB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GB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public class Data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nilaiUTS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nilaiUAS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getNama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(){ return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setNama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getNilaiAkhir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nilaiUTS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*0.4) + (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nilaiUAS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*0.6);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sebuah</a:t>
            </a:r>
            <a:r>
              <a:rPr lang="en-GB" sz="2600" dirty="0" smtClean="0">
                <a:cs typeface="Courier New" pitchFamily="49" charset="0"/>
              </a:rPr>
              <a:t> project di </a:t>
            </a:r>
            <a:r>
              <a:rPr lang="en-GB" sz="2600" dirty="0" err="1" smtClean="0">
                <a:cs typeface="Courier New" pitchFamily="49" charset="0"/>
              </a:rPr>
              <a:t>Jcreator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b="1" dirty="0" smtClean="0">
                <a:cs typeface="Courier New" pitchFamily="49" charset="0"/>
              </a:rPr>
              <a:t>File&gt;New&gt;Project </a:t>
            </a:r>
            <a:r>
              <a:rPr lang="en-GB" sz="2600" b="1" dirty="0" err="1" smtClean="0">
                <a:cs typeface="Courier New" pitchFamily="49" charset="0"/>
              </a:rPr>
              <a:t>atau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b="1" dirty="0" err="1" smtClean="0">
                <a:cs typeface="Courier New" pitchFamily="49" charset="0"/>
              </a:rPr>
              <a:t>Ctrl+Shift+N</a:t>
            </a:r>
            <a:endParaRPr lang="en-GB" sz="2600" b="1" dirty="0" smtClean="0">
              <a:cs typeface="Courier New" pitchFamily="49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Pilih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Empty Project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Buatlah</a:t>
            </a:r>
            <a:r>
              <a:rPr lang="en-GB" sz="2600" dirty="0" smtClean="0">
                <a:cs typeface="Courier New" pitchFamily="49" charset="0"/>
              </a:rPr>
              <a:t> folder </a:t>
            </a:r>
            <a:r>
              <a:rPr lang="en-GB" sz="2600" dirty="0" err="1" smtClean="0">
                <a:cs typeface="Courier New" pitchFamily="49" charset="0"/>
              </a:rPr>
              <a:t>belajar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anda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sebuah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dengan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Data.java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Tuliskan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sintax-nya</a:t>
            </a:r>
            <a:endParaRPr lang="en-GB" sz="2600" dirty="0" smtClean="0">
              <a:cs typeface="Courier New" pitchFamily="49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sebuah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dengan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ProgramUtama.java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Tuliskan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sintax-nya</a:t>
            </a:r>
            <a:endParaRPr lang="en-GB" sz="2600" dirty="0" smtClean="0">
              <a:cs typeface="Courier New" pitchFamily="49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Klik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Compile Project (F7)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lalu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Execute (F5)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Berikut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sintax-nya</a:t>
            </a:r>
            <a:r>
              <a:rPr lang="en-GB" sz="2600" dirty="0" smtClean="0">
                <a:cs typeface="Courier New" pitchFamily="49" charset="0"/>
              </a:rPr>
              <a:t>.</a:t>
            </a:r>
            <a:endParaRPr lang="en-GB" sz="26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0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Data.java(1)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public class Data 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String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String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double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double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endParaRPr lang="en-GB" sz="2500" b="1" dirty="0">
              <a:cs typeface="Courier New" pitchFamily="49" charset="0"/>
            </a:endParaRP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String </a:t>
            </a:r>
            <a:r>
              <a:rPr lang="en-GB" sz="2500" b="1" dirty="0" err="1">
                <a:cs typeface="Courier New" pitchFamily="49" charset="0"/>
              </a:rPr>
              <a:t>getNama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String </a:t>
            </a:r>
            <a:r>
              <a:rPr lang="en-GB" sz="2500" b="1" dirty="0" err="1">
                <a:cs typeface="Courier New" pitchFamily="49" charset="0"/>
              </a:rPr>
              <a:t>getNIM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double </a:t>
            </a:r>
            <a:r>
              <a:rPr lang="en-GB" sz="2500" b="1" dirty="0" err="1">
                <a:cs typeface="Courier New" pitchFamily="49" charset="0"/>
              </a:rPr>
              <a:t>getNilaiUTS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double </a:t>
            </a:r>
            <a:r>
              <a:rPr lang="en-GB" sz="2500" b="1" dirty="0" err="1">
                <a:cs typeface="Courier New" pitchFamily="49" charset="0"/>
              </a:rPr>
              <a:t>getNilaiUAS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 smtClean="0">
                <a:cs typeface="Courier New" pitchFamily="49" charset="0"/>
              </a:rPr>
              <a:t> //</a:t>
            </a:r>
            <a:r>
              <a:rPr lang="en-GB" sz="2500" b="1" dirty="0" err="1" smtClean="0">
                <a:cs typeface="Courier New" pitchFamily="49" charset="0"/>
              </a:rPr>
              <a:t>bersambung</a:t>
            </a:r>
            <a:endParaRPr lang="en-GB" sz="25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5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Data.java(2)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public void </a:t>
            </a:r>
            <a:r>
              <a:rPr lang="en-GB" sz="2500" b="1" dirty="0" err="1">
                <a:cs typeface="Courier New" pitchFamily="49" charset="0"/>
              </a:rPr>
              <a:t>setNama</a:t>
            </a:r>
            <a:r>
              <a:rPr lang="en-GB" sz="2500" b="1" dirty="0">
                <a:cs typeface="Courier New" pitchFamily="49" charset="0"/>
              </a:rPr>
              <a:t>(String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 smtClean="0">
                <a:cs typeface="Courier New" pitchFamily="49" charset="0"/>
              </a:rPr>
              <a:t>){</a:t>
            </a:r>
            <a:r>
              <a:rPr lang="en-GB" sz="2500" b="1" dirty="0" err="1" smtClean="0">
                <a:cs typeface="Courier New" pitchFamily="49" charset="0"/>
              </a:rPr>
              <a:t>this.nama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void </a:t>
            </a:r>
            <a:r>
              <a:rPr lang="en-GB" sz="2500" b="1" dirty="0" err="1">
                <a:cs typeface="Courier New" pitchFamily="49" charset="0"/>
              </a:rPr>
              <a:t>setNIM</a:t>
            </a:r>
            <a:r>
              <a:rPr lang="en-GB" sz="2500" b="1" dirty="0">
                <a:cs typeface="Courier New" pitchFamily="49" charset="0"/>
              </a:rPr>
              <a:t>(String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 smtClean="0">
                <a:cs typeface="Courier New" pitchFamily="49" charset="0"/>
              </a:rPr>
              <a:t>){</a:t>
            </a:r>
            <a:r>
              <a:rPr lang="en-GB" sz="2500" b="1" dirty="0" err="1" smtClean="0">
                <a:cs typeface="Courier New" pitchFamily="49" charset="0"/>
              </a:rPr>
              <a:t>this.nim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void </a:t>
            </a:r>
            <a:r>
              <a:rPr lang="en-GB" sz="2500" b="1" dirty="0" err="1">
                <a:cs typeface="Courier New" pitchFamily="49" charset="0"/>
              </a:rPr>
              <a:t>setNilaiUTS</a:t>
            </a:r>
            <a:r>
              <a:rPr lang="en-GB" sz="2500" b="1" dirty="0">
                <a:cs typeface="Courier New" pitchFamily="49" charset="0"/>
              </a:rPr>
              <a:t>(double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 smtClean="0">
                <a:cs typeface="Courier New" pitchFamily="49" charset="0"/>
              </a:rPr>
              <a:t>){</a:t>
            </a:r>
          </a:p>
          <a:p>
            <a:pPr marL="0" lvl="1" indent="0" algn="just">
              <a:buNone/>
            </a:pPr>
            <a:r>
              <a:rPr lang="en-GB" sz="2500" b="1" dirty="0" err="1" smtClean="0">
                <a:cs typeface="Courier New" pitchFamily="49" charset="0"/>
              </a:rPr>
              <a:t>this.nilaiUTS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void </a:t>
            </a:r>
            <a:r>
              <a:rPr lang="en-GB" sz="2500" b="1" dirty="0" err="1">
                <a:cs typeface="Courier New" pitchFamily="49" charset="0"/>
              </a:rPr>
              <a:t>setNilaiUAS</a:t>
            </a:r>
            <a:r>
              <a:rPr lang="en-GB" sz="2500" b="1" dirty="0">
                <a:cs typeface="Courier New" pitchFamily="49" charset="0"/>
              </a:rPr>
              <a:t>(double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 smtClean="0">
                <a:cs typeface="Courier New" pitchFamily="49" charset="0"/>
              </a:rPr>
              <a:t>){</a:t>
            </a:r>
          </a:p>
          <a:p>
            <a:pPr marL="0" lvl="1" indent="0" algn="just">
              <a:buNone/>
            </a:pPr>
            <a:r>
              <a:rPr lang="en-GB" sz="2500" b="1" dirty="0" err="1" smtClean="0">
                <a:cs typeface="Courier New" pitchFamily="49" charset="0"/>
              </a:rPr>
              <a:t>this.nilaiUAS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endParaRPr lang="en-GB" sz="2500" b="1" dirty="0">
              <a:cs typeface="Courier New" pitchFamily="49" charset="0"/>
            </a:endParaRP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double </a:t>
            </a:r>
            <a:r>
              <a:rPr lang="en-GB" sz="2500" b="1" dirty="0" err="1">
                <a:cs typeface="Courier New" pitchFamily="49" charset="0"/>
              </a:rPr>
              <a:t>getNilaiAkhir</a:t>
            </a:r>
            <a:r>
              <a:rPr lang="en-GB" sz="2500" b="1" dirty="0">
                <a:cs typeface="Courier New" pitchFamily="49" charset="0"/>
              </a:rPr>
              <a:t>(){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return (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*0.4) + (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*0.6);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84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ProgramUtama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.java(1)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public class </a:t>
            </a:r>
            <a:r>
              <a:rPr lang="en-GB" sz="2500" b="1" dirty="0" err="1">
                <a:cs typeface="Courier New" pitchFamily="49" charset="0"/>
              </a:rPr>
              <a:t>ProgramUtama</a:t>
            </a:r>
            <a:r>
              <a:rPr lang="en-GB" sz="2500" b="1" dirty="0">
                <a:cs typeface="Courier New" pitchFamily="49" charset="0"/>
              </a:rPr>
              <a:t> 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static void main(String[] </a:t>
            </a:r>
            <a:r>
              <a:rPr lang="en-GB" sz="2500" b="1" dirty="0" err="1">
                <a:cs typeface="Courier New" pitchFamily="49" charset="0"/>
              </a:rPr>
              <a:t>args</a:t>
            </a:r>
            <a:r>
              <a:rPr lang="en-GB" sz="2500" b="1" dirty="0">
                <a:cs typeface="Courier New" pitchFamily="49" charset="0"/>
              </a:rPr>
              <a:t>) 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Data </a:t>
            </a:r>
            <a:r>
              <a:rPr lang="en-GB" sz="2500" b="1" dirty="0" err="1">
                <a:cs typeface="Courier New" pitchFamily="49" charset="0"/>
              </a:rPr>
              <a:t>data</a:t>
            </a:r>
            <a:r>
              <a:rPr lang="en-GB" sz="2500" b="1" dirty="0">
                <a:cs typeface="Courier New" pitchFamily="49" charset="0"/>
              </a:rPr>
              <a:t> = new Data();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data.setNama</a:t>
            </a:r>
            <a:r>
              <a:rPr lang="en-GB" sz="2500" b="1" dirty="0">
                <a:cs typeface="Courier New" pitchFamily="49" charset="0"/>
              </a:rPr>
              <a:t>("Kiki");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data.setNIM</a:t>
            </a:r>
            <a:r>
              <a:rPr lang="en-GB" sz="2500" b="1" dirty="0">
                <a:cs typeface="Courier New" pitchFamily="49" charset="0"/>
              </a:rPr>
              <a:t>("10505050");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data.setNilaiUTS</a:t>
            </a:r>
            <a:r>
              <a:rPr lang="en-GB" sz="2500" b="1" dirty="0">
                <a:cs typeface="Courier New" pitchFamily="49" charset="0"/>
              </a:rPr>
              <a:t>(70);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data.setNilaiUAS</a:t>
            </a:r>
            <a:r>
              <a:rPr lang="en-GB" sz="2500" b="1" dirty="0">
                <a:cs typeface="Courier New" pitchFamily="49" charset="0"/>
              </a:rPr>
              <a:t>(95</a:t>
            </a:r>
            <a:r>
              <a:rPr lang="en-GB" sz="2500" b="1" dirty="0" smtClean="0">
                <a:cs typeface="Courier New" pitchFamily="49" charset="0"/>
              </a:rPr>
              <a:t>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</a:t>
            </a:r>
            <a:r>
              <a:rPr lang="en-GB" sz="2500" b="1" dirty="0" smtClean="0">
                <a:cs typeface="Courier New" pitchFamily="49" charset="0"/>
              </a:rPr>
              <a:t>   //</a:t>
            </a:r>
            <a:r>
              <a:rPr lang="en-GB" sz="2500" b="1" dirty="0" err="1" smtClean="0">
                <a:cs typeface="Courier New" pitchFamily="49" charset="0"/>
              </a:rPr>
              <a:t>bersambung</a:t>
            </a:r>
            <a:endParaRPr lang="en-GB" sz="25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2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ProgramUtama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.java(2)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</a:t>
            </a:r>
            <a:r>
              <a:rPr lang="en-GB" sz="2500" b="1" dirty="0" smtClean="0">
                <a:cs typeface="Courier New" pitchFamily="49" charset="0"/>
              </a:rPr>
              <a:t>   </a:t>
            </a:r>
            <a:r>
              <a:rPr lang="en-GB" sz="2500" b="1" dirty="0" err="1" smtClean="0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        : "+ </a:t>
            </a:r>
            <a:r>
              <a:rPr lang="en-GB" sz="2500" b="1" dirty="0" err="1">
                <a:cs typeface="Courier New" pitchFamily="49" charset="0"/>
              </a:rPr>
              <a:t>data.getNama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("NIM         : "+ </a:t>
            </a:r>
            <a:r>
              <a:rPr lang="en-GB" sz="2500" b="1" dirty="0" err="1">
                <a:cs typeface="Courier New" pitchFamily="49" charset="0"/>
              </a:rPr>
              <a:t>data.getNIM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Nilai</a:t>
            </a:r>
            <a:r>
              <a:rPr lang="en-GB" sz="2500" b="1" dirty="0">
                <a:cs typeface="Courier New" pitchFamily="49" charset="0"/>
              </a:rPr>
              <a:t> UTS   : "+ </a:t>
            </a:r>
            <a:r>
              <a:rPr lang="en-GB" sz="2500" b="1" dirty="0" err="1">
                <a:cs typeface="Courier New" pitchFamily="49" charset="0"/>
              </a:rPr>
              <a:t>data.getNilaiUTS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Nilai</a:t>
            </a:r>
            <a:r>
              <a:rPr lang="en-GB" sz="2500" b="1" dirty="0">
                <a:cs typeface="Courier New" pitchFamily="49" charset="0"/>
              </a:rPr>
              <a:t> UAS   : "+ </a:t>
            </a:r>
            <a:r>
              <a:rPr lang="en-GB" sz="2500" b="1" dirty="0" err="1">
                <a:cs typeface="Courier New" pitchFamily="49" charset="0"/>
              </a:rPr>
              <a:t>data.getNilaiUAS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Nilai</a:t>
            </a:r>
            <a:r>
              <a:rPr lang="en-GB" sz="2500" b="1" dirty="0">
                <a:cs typeface="Courier New" pitchFamily="49" charset="0"/>
              </a:rPr>
              <a:t> </a:t>
            </a:r>
            <a:r>
              <a:rPr lang="en-GB" sz="2500" b="1" dirty="0" err="1">
                <a:cs typeface="Courier New" pitchFamily="49" charset="0"/>
              </a:rPr>
              <a:t>Akhir</a:t>
            </a:r>
            <a:r>
              <a:rPr lang="en-GB" sz="2500" b="1" dirty="0">
                <a:cs typeface="Courier New" pitchFamily="49" charset="0"/>
              </a:rPr>
              <a:t> : </a:t>
            </a:r>
            <a:r>
              <a:rPr lang="en-GB" sz="2500" b="1" dirty="0" smtClean="0">
                <a:cs typeface="Courier New" pitchFamily="49" charset="0"/>
              </a:rPr>
              <a:t>“ +</a:t>
            </a:r>
          </a:p>
          <a:p>
            <a:pPr marL="0" lvl="1" indent="0" algn="just">
              <a:buNone/>
            </a:pPr>
            <a:r>
              <a:rPr lang="en-GB" sz="2500" b="1" dirty="0" err="1" smtClean="0">
                <a:cs typeface="Courier New" pitchFamily="49" charset="0"/>
              </a:rPr>
              <a:t>data.getNilaiAkhir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}  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173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 (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Pengkapsulan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/>
              <a:t>Encapsulasi</a:t>
            </a:r>
            <a:r>
              <a:rPr lang="en-GB" sz="2600" dirty="0" smtClean="0"/>
              <a:t>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teknik</a:t>
            </a:r>
            <a:r>
              <a:rPr lang="en-GB" sz="2600" dirty="0" smtClean="0"/>
              <a:t> </a:t>
            </a:r>
            <a:r>
              <a:rPr lang="en-GB" sz="2600" dirty="0" err="1" smtClean="0"/>
              <a:t>penyembunyian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, </a:t>
            </a:r>
            <a:r>
              <a:rPr lang="en-GB" sz="2600" dirty="0" err="1" smtClean="0"/>
              <a:t>dimana</a:t>
            </a:r>
            <a:r>
              <a:rPr lang="en-GB" sz="2600" dirty="0" smtClean="0"/>
              <a:t> </a:t>
            </a:r>
            <a:r>
              <a:rPr lang="en-GB" sz="2600" dirty="0" err="1" smtClean="0"/>
              <a:t>keterintegrasian</a:t>
            </a:r>
            <a:r>
              <a:rPr lang="en-GB" sz="2600" dirty="0" smtClean="0"/>
              <a:t> </a:t>
            </a:r>
            <a:r>
              <a:rPr lang="en-GB" sz="2600" dirty="0" err="1" smtClean="0"/>
              <a:t>antara</a:t>
            </a:r>
            <a:r>
              <a:rPr lang="en-GB" sz="2600" dirty="0" smtClean="0"/>
              <a:t> class TIDAK BOLEH </a:t>
            </a:r>
            <a:r>
              <a:rPr lang="en-GB" sz="2600" dirty="0" err="1" smtClean="0"/>
              <a:t>semua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 di </a:t>
            </a:r>
            <a:r>
              <a:rPr lang="en-GB" sz="2600" dirty="0" err="1" smtClean="0"/>
              <a:t>deklarasian</a:t>
            </a:r>
            <a:r>
              <a:rPr lang="en-GB" sz="2600" dirty="0" smtClean="0"/>
              <a:t> </a:t>
            </a:r>
            <a:r>
              <a:rPr lang="en-GB" sz="2600" dirty="0" err="1" smtClean="0"/>
              <a:t>sebagai</a:t>
            </a:r>
            <a:r>
              <a:rPr lang="en-GB" sz="2600" dirty="0" smtClean="0"/>
              <a:t> public. Java </a:t>
            </a:r>
            <a:r>
              <a:rPr lang="en-GB" sz="2600" dirty="0" err="1" smtClean="0"/>
              <a:t>mengenal</a:t>
            </a:r>
            <a:r>
              <a:rPr lang="en-GB" sz="2600" dirty="0" smtClean="0"/>
              <a:t> </a:t>
            </a:r>
            <a:r>
              <a:rPr lang="en-GB" sz="2600" dirty="0" err="1" smtClean="0"/>
              <a:t>istilah</a:t>
            </a:r>
            <a:r>
              <a:rPr lang="en-GB" sz="2600" dirty="0" smtClean="0"/>
              <a:t> visibility/access modifier yang </a:t>
            </a:r>
            <a:r>
              <a:rPr lang="en-GB" sz="2600" dirty="0" err="1" smtClean="0"/>
              <a:t>akan</a:t>
            </a:r>
            <a:r>
              <a:rPr lang="en-GB" sz="2600" dirty="0" smtClean="0"/>
              <a:t> </a:t>
            </a:r>
            <a:r>
              <a:rPr lang="en-GB" sz="2600" dirty="0" err="1" smtClean="0"/>
              <a:t>membedakan</a:t>
            </a:r>
            <a:r>
              <a:rPr lang="en-GB" sz="2600" dirty="0" smtClean="0"/>
              <a:t> </a:t>
            </a:r>
            <a:r>
              <a:rPr lang="en-GB" sz="2600" dirty="0" err="1" smtClean="0"/>
              <a:t>hak</a:t>
            </a:r>
            <a:r>
              <a:rPr lang="en-GB" sz="2600" dirty="0" smtClean="0"/>
              <a:t> </a:t>
            </a:r>
            <a:r>
              <a:rPr lang="en-GB" sz="2600" dirty="0" err="1" smtClean="0"/>
              <a:t>pengaksesan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Teknik</a:t>
            </a:r>
            <a:r>
              <a:rPr lang="en-GB" sz="2600" dirty="0" smtClean="0"/>
              <a:t> </a:t>
            </a:r>
            <a:r>
              <a:rPr lang="en-GB" sz="2600" dirty="0" err="1" smtClean="0"/>
              <a:t>penyembunyian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 </a:t>
            </a:r>
            <a:r>
              <a:rPr lang="en-GB" sz="2600" dirty="0" err="1" smtClean="0"/>
              <a:t>inilah</a:t>
            </a:r>
            <a:r>
              <a:rPr lang="en-GB" sz="2600" dirty="0" smtClean="0"/>
              <a:t> yang </a:t>
            </a:r>
            <a:r>
              <a:rPr lang="en-GB" sz="2600" dirty="0" err="1" smtClean="0"/>
              <a:t>disebut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konsep</a:t>
            </a:r>
            <a:r>
              <a:rPr lang="en-GB" sz="2600" dirty="0" smtClean="0"/>
              <a:t> Encapsulation (</a:t>
            </a:r>
            <a:r>
              <a:rPr lang="en-GB" sz="2600" dirty="0" err="1" smtClean="0"/>
              <a:t>Pengkapsulan</a:t>
            </a:r>
            <a:r>
              <a:rPr lang="en-GB" sz="2600" dirty="0" smtClean="0"/>
              <a:t>, </a:t>
            </a:r>
            <a:r>
              <a:rPr lang="en-GB" sz="2600" dirty="0" err="1" smtClean="0"/>
              <a:t>Pembungkusan</a:t>
            </a:r>
            <a:r>
              <a:rPr lang="en-GB" sz="2600" dirty="0" smtClean="0"/>
              <a:t>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 (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Pengkapsulan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smtClean="0"/>
              <a:t>Visibility/access modifier di </a:t>
            </a:r>
            <a:r>
              <a:rPr lang="en-GB" sz="2600" dirty="0" err="1" smtClean="0"/>
              <a:t>dalam</a:t>
            </a:r>
            <a:r>
              <a:rPr lang="en-GB" sz="2600" dirty="0" smtClean="0"/>
              <a:t> Java </a:t>
            </a:r>
            <a:r>
              <a:rPr lang="en-GB" sz="2600" dirty="0" err="1" smtClean="0"/>
              <a:t>terbagi</a:t>
            </a:r>
            <a:r>
              <a:rPr lang="en-GB" sz="2600" dirty="0" smtClean="0"/>
              <a:t> </a:t>
            </a:r>
            <a:r>
              <a:rPr lang="en-GB" sz="2600" dirty="0" err="1" smtClean="0"/>
              <a:t>menjadi</a:t>
            </a:r>
            <a:r>
              <a:rPr lang="en-GB" sz="2600" dirty="0" smtClean="0"/>
              <a:t> 4, </a:t>
            </a:r>
            <a:r>
              <a:rPr lang="en-GB" sz="2600" dirty="0" err="1" smtClean="0"/>
              <a:t>yaitu</a:t>
            </a:r>
            <a:r>
              <a:rPr lang="en-GB" sz="2600" dirty="0" smtClean="0"/>
              <a:t> :</a:t>
            </a:r>
            <a:endParaRPr lang="en-GB" sz="2600" dirty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default</a:t>
            </a:r>
            <a:endParaRPr lang="en-GB" sz="2600" dirty="0" smtClean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public</a:t>
            </a:r>
            <a:endParaRPr lang="en-GB" sz="2600" dirty="0" smtClean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private</a:t>
            </a:r>
            <a:endParaRPr lang="en-GB" sz="2600" dirty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protected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d</a:t>
            </a:r>
            <a:r>
              <a:rPr lang="en-GB" sz="2600" b="1" dirty="0" smtClean="0"/>
              <a:t>efault</a:t>
            </a:r>
            <a:r>
              <a:rPr lang="en-GB" sz="2600" dirty="0" smtClean="0"/>
              <a:t> </a:t>
            </a:r>
            <a:r>
              <a:rPr lang="en-GB" sz="2600" dirty="0" err="1"/>
              <a:t>merupakan</a:t>
            </a:r>
            <a:r>
              <a:rPr lang="en-GB" sz="2600" dirty="0"/>
              <a:t> default access modifier, yang </a:t>
            </a:r>
            <a:r>
              <a:rPr lang="en-GB" sz="2600" dirty="0" err="1"/>
              <a:t>tidak</a:t>
            </a:r>
            <a:r>
              <a:rPr lang="en-GB" sz="2600" dirty="0"/>
              <a:t> </a:t>
            </a:r>
            <a:r>
              <a:rPr lang="en-GB" sz="2600" dirty="0" err="1"/>
              <a:t>menggunakan</a:t>
            </a:r>
            <a:r>
              <a:rPr lang="en-GB" sz="2600" dirty="0"/>
              <a:t> </a:t>
            </a:r>
            <a:r>
              <a:rPr lang="en-GB" sz="2600" dirty="0" smtClean="0"/>
              <a:t>keyword (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ditulis</a:t>
            </a:r>
            <a:r>
              <a:rPr lang="en-GB" sz="2600" dirty="0" smtClean="0"/>
              <a:t>).</a:t>
            </a: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smtClean="0"/>
              <a:t>public</a:t>
            </a:r>
            <a:r>
              <a:rPr lang="en-GB" sz="2600" dirty="0"/>
              <a:t>, private, </a:t>
            </a:r>
            <a:r>
              <a:rPr lang="en-GB" sz="2600" dirty="0" err="1"/>
              <a:t>dan</a:t>
            </a:r>
            <a:r>
              <a:rPr lang="en-GB" sz="2600" dirty="0"/>
              <a:t> protected </a:t>
            </a:r>
            <a:r>
              <a:rPr lang="en-GB" sz="2600" dirty="0" err="1"/>
              <a:t>merupakan</a:t>
            </a:r>
            <a:r>
              <a:rPr lang="en-GB" sz="2600" dirty="0"/>
              <a:t> access modifier </a:t>
            </a:r>
            <a:r>
              <a:rPr lang="en-GB" sz="2600" dirty="0" err="1"/>
              <a:t>tipe</a:t>
            </a:r>
            <a:r>
              <a:rPr lang="en-GB" sz="2600" dirty="0"/>
              <a:t> </a:t>
            </a:r>
            <a:r>
              <a:rPr lang="en-GB" sz="2600" dirty="0" err="1"/>
              <a:t>akses</a:t>
            </a:r>
            <a:r>
              <a:rPr lang="en-GB" sz="2600" dirty="0"/>
              <a:t>, yang </a:t>
            </a:r>
            <a:r>
              <a:rPr lang="en-GB" sz="2600" dirty="0" err="1"/>
              <a:t>secara</a:t>
            </a:r>
            <a:r>
              <a:rPr lang="en-GB" sz="2600" dirty="0"/>
              <a:t> </a:t>
            </a:r>
            <a:r>
              <a:rPr lang="en-GB" sz="2600" dirty="0" err="1"/>
              <a:t>eksplisit</a:t>
            </a:r>
            <a:r>
              <a:rPr lang="en-GB" sz="2600" dirty="0"/>
              <a:t> </a:t>
            </a:r>
            <a:r>
              <a:rPr lang="en-GB" sz="2600" dirty="0" err="1"/>
              <a:t>harus</a:t>
            </a:r>
            <a:r>
              <a:rPr lang="en-GB" sz="2600" dirty="0"/>
              <a:t> </a:t>
            </a:r>
            <a:r>
              <a:rPr lang="en-GB" sz="2600" dirty="0" err="1"/>
              <a:t>ditulis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891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default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600" b="1" dirty="0" smtClean="0"/>
              <a:t>Modifier default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</a:t>
            </a:r>
            <a:r>
              <a:rPr lang="en-GB" sz="2600" dirty="0" err="1" smtClean="0"/>
              <a:t>semua</a:t>
            </a:r>
            <a:r>
              <a:rPr lang="en-GB" sz="2600" dirty="0" smtClean="0"/>
              <a:t> class, </a:t>
            </a:r>
            <a:r>
              <a:rPr lang="en-GB" sz="2600" dirty="0" err="1" smtClean="0"/>
              <a:t>tetapi</a:t>
            </a:r>
            <a:r>
              <a:rPr lang="en-GB" sz="2600" dirty="0" smtClean="0"/>
              <a:t> </a:t>
            </a:r>
            <a:r>
              <a:rPr lang="en-GB" sz="2600" dirty="0" err="1" smtClean="0"/>
              <a:t>harus</a:t>
            </a:r>
            <a:r>
              <a:rPr lang="en-GB" sz="2600" dirty="0" smtClean="0"/>
              <a:t> di </a:t>
            </a:r>
            <a:r>
              <a:rPr lang="en-GB" sz="2600" dirty="0" err="1" smtClean="0"/>
              <a:t>dalam</a:t>
            </a:r>
            <a:r>
              <a:rPr lang="en-GB" sz="2600" dirty="0" smtClean="0"/>
              <a:t> folder/package yang </a:t>
            </a:r>
            <a:r>
              <a:rPr lang="en-GB" sz="2600" dirty="0" err="1" smtClean="0"/>
              <a:t>sama</a:t>
            </a:r>
            <a:r>
              <a:rPr lang="en-GB" sz="2600" dirty="0"/>
              <a:t>. Cara </a:t>
            </a:r>
            <a:r>
              <a:rPr lang="en-GB" sz="2600" dirty="0" err="1"/>
              <a:t>mendeklarasikan</a:t>
            </a:r>
            <a:r>
              <a:rPr lang="en-GB" sz="2600" dirty="0"/>
              <a:t> modifier </a:t>
            </a:r>
            <a:r>
              <a:rPr lang="en-GB" sz="2600" b="1" dirty="0" smtClean="0"/>
              <a:t>default</a:t>
            </a:r>
            <a:r>
              <a:rPr lang="en-GB" sz="2600" dirty="0" smtClean="0"/>
              <a:t> </a:t>
            </a:r>
            <a:r>
              <a:rPr lang="en-GB" sz="2600" dirty="0" err="1"/>
              <a:t>adalah</a:t>
            </a:r>
            <a:r>
              <a:rPr lang="en-GB" sz="2600" dirty="0"/>
              <a:t> </a:t>
            </a:r>
            <a:r>
              <a:rPr lang="en-GB" sz="2600" dirty="0" err="1"/>
              <a:t>dengan</a:t>
            </a:r>
            <a:r>
              <a:rPr lang="en-GB" sz="2600" dirty="0"/>
              <a:t> 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err="1" smtClean="0"/>
              <a:t>apapun</a:t>
            </a:r>
            <a:r>
              <a:rPr lang="en-GB" sz="2600" b="1" dirty="0" smtClean="0"/>
              <a:t> </a:t>
            </a:r>
            <a:r>
              <a:rPr lang="en-GB" sz="2600" dirty="0" smtClean="0"/>
              <a:t>(</a:t>
            </a:r>
            <a:r>
              <a:rPr lang="en-GB" sz="2600" dirty="0" err="1" smtClean="0"/>
              <a:t>kosong</a:t>
            </a:r>
            <a:r>
              <a:rPr lang="en-GB" sz="2600" dirty="0" smtClean="0"/>
              <a:t>).</a:t>
            </a: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default.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default.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default.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4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public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/>
              <a:t>Modifier public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</a:t>
            </a:r>
            <a:r>
              <a:rPr lang="en-GB" sz="2600" dirty="0" err="1" smtClean="0"/>
              <a:t>semua</a:t>
            </a:r>
            <a:r>
              <a:rPr lang="en-GB" sz="2600" dirty="0" smtClean="0"/>
              <a:t> class. Cara </a:t>
            </a:r>
            <a:r>
              <a:rPr lang="en-GB" sz="2600" dirty="0" err="1" smtClean="0"/>
              <a:t>mendeklarasikan</a:t>
            </a:r>
            <a:r>
              <a:rPr lang="en-GB" sz="2600" dirty="0" smtClean="0"/>
              <a:t> modifier public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smtClean="0"/>
              <a:t>public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public 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public.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public 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public.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public 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public.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private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/>
              <a:t>Modifier private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hanya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class </a:t>
            </a:r>
            <a:r>
              <a:rPr lang="en-GB" sz="2600" dirty="0" err="1" smtClean="0"/>
              <a:t>tersebut</a:t>
            </a:r>
            <a:r>
              <a:rPr lang="en-GB" sz="2600" dirty="0" smtClean="0"/>
              <a:t>. Cara </a:t>
            </a:r>
            <a:r>
              <a:rPr lang="en-GB" sz="2600" dirty="0" err="1" smtClean="0"/>
              <a:t>mendeklarasikan</a:t>
            </a:r>
            <a:r>
              <a:rPr lang="en-GB" sz="2600" dirty="0" smtClean="0"/>
              <a:t> modifier private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smtClean="0"/>
              <a:t>private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private 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private.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private 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private.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private 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private.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7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protected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/>
              <a:t>Modifier protected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hanya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class </a:t>
            </a:r>
            <a:r>
              <a:rPr lang="en-GB" sz="2600" dirty="0" err="1" smtClean="0"/>
              <a:t>tersebut</a:t>
            </a:r>
            <a:r>
              <a:rPr lang="en-GB" sz="2600" dirty="0" smtClean="0"/>
              <a:t>, </a:t>
            </a:r>
            <a:r>
              <a:rPr lang="en-GB" sz="2600" dirty="0" err="1" smtClean="0"/>
              <a:t>berikut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semua</a:t>
            </a:r>
            <a:r>
              <a:rPr lang="en-GB" sz="2600" dirty="0" smtClean="0"/>
              <a:t> subclass (</a:t>
            </a:r>
            <a:r>
              <a:rPr lang="en-GB" sz="2600" dirty="0" err="1" smtClean="0"/>
              <a:t>keturunannya</a:t>
            </a:r>
            <a:r>
              <a:rPr lang="en-GB" sz="2600" dirty="0" smtClean="0"/>
              <a:t>). Cara </a:t>
            </a:r>
            <a:r>
              <a:rPr lang="en-GB" sz="2600" dirty="0" err="1" smtClean="0"/>
              <a:t>mendeklarasikan</a:t>
            </a:r>
            <a:r>
              <a:rPr lang="en-GB" sz="2600" dirty="0" smtClean="0"/>
              <a:t> modifier protected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smtClean="0"/>
              <a:t>protected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protected 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protected.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protected 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protected.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protected 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protected.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1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Mendefinisikan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Untuk</a:t>
            </a:r>
            <a:r>
              <a:rPr lang="en-GB" sz="2600" dirty="0" smtClean="0"/>
              <a:t> </a:t>
            </a:r>
            <a:r>
              <a:rPr lang="en-GB" sz="2600" dirty="0" err="1"/>
              <a:t>mendefinisikan</a:t>
            </a:r>
            <a:r>
              <a:rPr lang="en-GB" sz="2600" dirty="0"/>
              <a:t> </a:t>
            </a:r>
            <a:r>
              <a:rPr lang="en-GB" sz="2600" dirty="0" err="1"/>
              <a:t>sebuah</a:t>
            </a:r>
            <a:r>
              <a:rPr lang="en-GB" sz="2600" dirty="0"/>
              <a:t> class, </a:t>
            </a:r>
            <a:r>
              <a:rPr lang="en-GB" sz="2600" dirty="0" err="1"/>
              <a:t>kita</a:t>
            </a:r>
            <a:r>
              <a:rPr lang="en-GB" sz="2600" dirty="0"/>
              <a:t> </a:t>
            </a:r>
            <a:r>
              <a:rPr lang="en-GB" sz="2600" dirty="0" err="1"/>
              <a:t>tuliskan</a:t>
            </a:r>
            <a:r>
              <a:rPr lang="en-GB" sz="2600" dirty="0"/>
              <a:t> :</a:t>
            </a:r>
          </a:p>
          <a:p>
            <a:pPr marL="0" lvl="2" indent="0" algn="just">
              <a:buFont typeface="Wingdings 2" pitchFamily="18" charset="2"/>
              <a:buNone/>
            </a:pPr>
            <a:endParaRPr lang="en-GB" sz="2600" dirty="0"/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modifier&gt; class &lt;name&gt; {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 err="1">
                <a:solidFill>
                  <a:srgbClr val="0070C0"/>
                </a:solidFill>
                <a:latin typeface="Courier New" pitchFamily="49" charset="0"/>
              </a:rPr>
              <a:t>attributeDeclaration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&gt;*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 err="1">
                <a:solidFill>
                  <a:srgbClr val="0070C0"/>
                </a:solidFill>
                <a:latin typeface="Courier New" pitchFamily="49" charset="0"/>
              </a:rPr>
              <a:t>constructorDeclaration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&gt;*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 err="1">
                <a:solidFill>
                  <a:srgbClr val="0070C0"/>
                </a:solidFill>
                <a:latin typeface="Courier New" pitchFamily="49" charset="0"/>
              </a:rPr>
              <a:t>methodDeclaration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&gt;*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}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</a:endParaRP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endParaRPr lang="en-GB" sz="2600" dirty="0"/>
          </a:p>
          <a:p>
            <a:pPr marL="0" lvl="2" indent="0" algn="just">
              <a:buFont typeface="Wingdings 2" pitchFamily="18" charset="2"/>
              <a:buNone/>
            </a:pPr>
            <a:r>
              <a:rPr lang="en-GB" sz="2600" b="1" dirty="0">
                <a:solidFill>
                  <a:srgbClr val="FF3300"/>
                </a:solidFill>
                <a:latin typeface="Courier New" pitchFamily="49" charset="0"/>
              </a:rPr>
              <a:t>&lt;modifier&gt;</a:t>
            </a:r>
            <a:r>
              <a:rPr lang="en-GB" sz="2600" dirty="0"/>
              <a:t>  </a:t>
            </a:r>
            <a:r>
              <a:rPr lang="en-GB" sz="2600" dirty="0" err="1"/>
              <a:t>adalah</a:t>
            </a:r>
            <a:r>
              <a:rPr lang="en-GB" sz="2600" dirty="0"/>
              <a:t> </a:t>
            </a:r>
            <a:r>
              <a:rPr lang="en-GB" sz="2600" dirty="0" err="1"/>
              <a:t>sebuah</a:t>
            </a:r>
            <a:r>
              <a:rPr lang="en-GB" sz="2600" dirty="0"/>
              <a:t> modifier </a:t>
            </a:r>
            <a:r>
              <a:rPr lang="en-GB" sz="2600" dirty="0" err="1"/>
              <a:t>bertipe</a:t>
            </a:r>
            <a:r>
              <a:rPr lang="en-GB" sz="2600" dirty="0"/>
              <a:t> access yang </a:t>
            </a:r>
            <a:r>
              <a:rPr lang="en-GB" sz="2600" dirty="0" err="1"/>
              <a:t>dapat</a:t>
            </a:r>
            <a:r>
              <a:rPr lang="en-GB" sz="2600" dirty="0"/>
              <a:t> </a:t>
            </a:r>
            <a:r>
              <a:rPr lang="en-GB" sz="2600" dirty="0" err="1" smtClean="0"/>
              <a:t>dikombinasikan</a:t>
            </a:r>
            <a:r>
              <a:rPr lang="en-GB" sz="2600" dirty="0" smtClean="0"/>
              <a:t> </a:t>
            </a:r>
            <a:r>
              <a:rPr lang="en-GB" sz="2600" dirty="0" err="1"/>
              <a:t>dengan</a:t>
            </a:r>
            <a:r>
              <a:rPr lang="en-GB" sz="2600" dirty="0"/>
              <a:t> modifier </a:t>
            </a:r>
            <a:r>
              <a:rPr lang="en-GB" sz="2600" dirty="0" err="1"/>
              <a:t>bertipe</a:t>
            </a:r>
            <a:r>
              <a:rPr lang="en-GB" sz="2600" dirty="0"/>
              <a:t> </a:t>
            </a:r>
            <a:r>
              <a:rPr lang="en-GB" sz="2600" dirty="0" err="1"/>
              <a:t>lainnya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6712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Mendeklarasikan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>
                <a:cs typeface="Courier New" pitchFamily="49" charset="0"/>
              </a:rPr>
              <a:t>Atribut</a:t>
            </a:r>
            <a:r>
              <a:rPr lang="en-GB" sz="2600" b="1" dirty="0" smtClean="0">
                <a:cs typeface="Courier New" pitchFamily="49" charset="0"/>
              </a:rPr>
              <a:t>/Field/Properties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sifat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atau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ciri</a:t>
            </a:r>
            <a:r>
              <a:rPr lang="en-GB" sz="2600" dirty="0" smtClean="0">
                <a:cs typeface="Courier New" pitchFamily="49" charset="0"/>
              </a:rPr>
              <a:t> yang </a:t>
            </a:r>
            <a:r>
              <a:rPr lang="en-GB" sz="2600" dirty="0" err="1" smtClean="0">
                <a:cs typeface="Courier New" pitchFamily="49" charset="0"/>
              </a:rPr>
              <a:t>melekat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pada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objek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>
                <a:cs typeface="Courier New" pitchFamily="49" charset="0"/>
              </a:rPr>
              <a:t>Berikut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ini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cara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mendeklarasikan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&lt;modifier&gt; &lt;type&gt; &lt;name&gt; = &lt;</a:t>
            </a:r>
            <a:r>
              <a:rPr lang="en-GB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nilai_awal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&gt;;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harga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protected String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protected String[8]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367</TotalTime>
  <Words>897</Words>
  <Application>Microsoft Office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MEMBUAT CLASS &amp; KONSEP ENCAPSULATION</vt:lpstr>
      <vt:lpstr>Encapsulation (Pengkapsulan)</vt:lpstr>
      <vt:lpstr>Encapsulation (Pengkapsulan)</vt:lpstr>
      <vt:lpstr>Modifier default</vt:lpstr>
      <vt:lpstr>Modifier public</vt:lpstr>
      <vt:lpstr>Modifier private</vt:lpstr>
      <vt:lpstr>Modifier protected</vt:lpstr>
      <vt:lpstr>Mendefinisikan Class</vt:lpstr>
      <vt:lpstr>Mendeklarasikan Atribut</vt:lpstr>
      <vt:lpstr>Contoh Mendeklarasikan Atribut</vt:lpstr>
      <vt:lpstr>Mendeklarasikan Method</vt:lpstr>
      <vt:lpstr>Bentuk Method</vt:lpstr>
      <vt:lpstr>Contoh Method</vt:lpstr>
      <vt:lpstr>Latihan</vt:lpstr>
      <vt:lpstr>Data.java(1)</vt:lpstr>
      <vt:lpstr>Data.java(2)</vt:lpstr>
      <vt:lpstr>ProgramUtama.java(1)</vt:lpstr>
      <vt:lpstr>ProgramUtama.java(2)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CLASS &amp; KONSEP ENCAPSULATION</dc:title>
  <dc:creator>Phantom Assassin</dc:creator>
  <cp:lastModifiedBy>Phantom Assassin</cp:lastModifiedBy>
  <cp:revision>93</cp:revision>
  <dcterms:created xsi:type="dcterms:W3CDTF">2011-11-22T08:58:01Z</dcterms:created>
  <dcterms:modified xsi:type="dcterms:W3CDTF">2012-03-11T03:40:13Z</dcterms:modified>
</cp:coreProperties>
</file>