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8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78D7BD-CA09-4A8A-9F7E-6B7CD948312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67"/>
            <p14:sldId id="270"/>
            <p14:sldId id="271"/>
            <p14:sldId id="283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E56AC8-38EA-48A5-940B-6E6238D047B8}" type="datetimeFigureOut">
              <a:rPr lang="id-ID" smtClean="0"/>
              <a:t>10/03/2012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1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352928" cy="2135088"/>
          </a:xfrm>
        </p:spPr>
        <p:txBody>
          <a:bodyPr/>
          <a:lstStyle/>
          <a:p>
            <a:r>
              <a:rPr lang="id-ID" sz="3200" b="1" dirty="0" smtClean="0"/>
              <a:t>Pengenalan konsep IMK(Human, Computer Interaction)</a:t>
            </a:r>
          </a:p>
          <a:p>
            <a:endParaRPr lang="id-ID" sz="32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204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Memprogram ENIAC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UIB - Interaksi Manusia &amp; Komputer</a:t>
            </a:r>
          </a:p>
        </p:txBody>
      </p:sp>
      <p:pic>
        <p:nvPicPr>
          <p:cNvPr id="75779" name="Picture 3" descr="enia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9144000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22325"/>
          </a:xfrm>
        </p:spPr>
        <p:txBody>
          <a:bodyPr/>
          <a:lstStyle/>
          <a:p>
            <a:r>
              <a:rPr lang="en-US"/>
              <a:t>ILLIAC II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52513"/>
            <a:ext cx="7704137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3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Kondisi Saat ini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jauh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murah</a:t>
            </a:r>
            <a:r>
              <a:rPr lang="en-US" sz="3600" dirty="0"/>
              <a:t>, </a:t>
            </a:r>
          </a:p>
          <a:p>
            <a:r>
              <a:rPr lang="en-US" sz="3600" dirty="0" err="1"/>
              <a:t>digunakan</a:t>
            </a:r>
            <a:r>
              <a:rPr lang="en-US" sz="3600" dirty="0"/>
              <a:t> 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hampir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sisi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, </a:t>
            </a:r>
          </a:p>
          <a:p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pengetahuan</a:t>
            </a:r>
            <a:r>
              <a:rPr lang="en-US" sz="3600" dirty="0"/>
              <a:t> yang </a:t>
            </a:r>
            <a:r>
              <a:rPr lang="en-US" sz="3600" dirty="0" err="1"/>
              <a:t>cukup</a:t>
            </a:r>
            <a:r>
              <a:rPr lang="en-US" sz="3600" dirty="0"/>
              <a:t> </a:t>
            </a:r>
            <a:r>
              <a:rPr lang="en-US" sz="3600" dirty="0" err="1"/>
              <a:t>bagaimana</a:t>
            </a:r>
            <a:r>
              <a:rPr lang="en-US" sz="3600" dirty="0"/>
              <a:t> agar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menyesuaikan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9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14388"/>
          </a:xfrm>
        </p:spPr>
        <p:txBody>
          <a:bodyPr/>
          <a:lstStyle/>
          <a:p>
            <a:pPr algn="ctr"/>
            <a:r>
              <a:rPr lang="en-US"/>
              <a:t>Perubahan Teknologi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Penurunan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dramatis </a:t>
            </a:r>
            <a:r>
              <a:rPr lang="en-US" sz="3200" dirty="0" err="1"/>
              <a:t>dihasilkan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i="1" dirty="0"/>
              <a:t>microelectronic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keping</a:t>
            </a:r>
            <a:r>
              <a:rPr lang="en-US" sz="3200" dirty="0"/>
              <a:t> </a:t>
            </a:r>
            <a:r>
              <a:rPr lang="en-US" sz="3200" i="1" dirty="0"/>
              <a:t>silicon </a:t>
            </a:r>
            <a:r>
              <a:rPr lang="en-US" sz="3200" dirty="0"/>
              <a:t>(IC).</a:t>
            </a:r>
          </a:p>
          <a:p>
            <a:pPr>
              <a:lnSpc>
                <a:spcPct val="90000"/>
              </a:lnSpc>
            </a:pP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memperkecil</a:t>
            </a:r>
            <a:r>
              <a:rPr lang="en-US" sz="3200" dirty="0"/>
              <a:t> </a:t>
            </a:r>
            <a:r>
              <a:rPr lang="en-US" sz="3200" dirty="0" err="1"/>
              <a:t>ukuran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mengkemas</a:t>
            </a:r>
            <a:r>
              <a:rPr lang="en-US" sz="3200" dirty="0"/>
              <a:t>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keping</a:t>
            </a:r>
            <a:r>
              <a:rPr lang="en-US" sz="3200" dirty="0"/>
              <a:t> tipis IC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menuju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yang </a:t>
            </a:r>
            <a:r>
              <a:rPr lang="en-US" sz="3200" i="1" dirty="0"/>
              <a:t>powerful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penyimpan</a:t>
            </a:r>
            <a:r>
              <a:rPr lang="en-US" sz="3200" dirty="0"/>
              <a:t> yang </a:t>
            </a:r>
            <a:r>
              <a:rPr lang="en-US" sz="3200" dirty="0" err="1"/>
              <a:t>besar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yang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murah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87413"/>
          </a:xfrm>
        </p:spPr>
        <p:txBody>
          <a:bodyPr/>
          <a:lstStyle/>
          <a:p>
            <a:pPr algn="ctr"/>
            <a:r>
              <a:rPr lang="en-US"/>
              <a:t>Perubahan Teknologi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 di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membuka</a:t>
            </a:r>
            <a:r>
              <a:rPr lang="en-US" sz="3600" dirty="0"/>
              <a:t> </a:t>
            </a:r>
            <a:r>
              <a:rPr lang="en-US" sz="3600" dirty="0" err="1"/>
              <a:t>kemungkinan</a:t>
            </a:r>
            <a:r>
              <a:rPr lang="en-US" sz="3600" dirty="0"/>
              <a:t> </a:t>
            </a:r>
            <a:r>
              <a:rPr lang="en-US" sz="3600" dirty="0" err="1"/>
              <a:t>penggunaan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yang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luas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kehadiran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dilepaskan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dunia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industri</a:t>
            </a:r>
            <a:r>
              <a:rPr lang="en-US" sz="3600" dirty="0"/>
              <a:t> modern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8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Kebutuhan Perancangan yang Berbeda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Agar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memikirkan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id-ID" sz="2400" dirty="0" smtClean="0"/>
              <a:t> 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justru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mengoptimalkan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kebutuhannya</a:t>
            </a:r>
            <a:endParaRPr lang="en-US" sz="2400" dirty="0" smtClean="0"/>
          </a:p>
          <a:p>
            <a:r>
              <a:rPr lang="en-US" sz="2400" dirty="0" err="1" smtClean="0"/>
              <a:t>Analoginya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motor,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memikirkan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Istilah IMK / HCI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i="1" dirty="0"/>
              <a:t>human-computer interaction </a:t>
            </a:r>
            <a:r>
              <a:rPr lang="en-US" sz="2800" dirty="0"/>
              <a:t>(HCI)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pertengahan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1980-an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yang </a:t>
            </a:r>
            <a:r>
              <a:rPr lang="en-US" sz="2800" dirty="0" err="1"/>
              <a:t>baru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HCI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,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interaktif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di </a:t>
            </a:r>
            <a:r>
              <a:rPr lang="en-US" sz="2800" dirty="0" err="1" smtClean="0"/>
              <a:t>sekitarnya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HCI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agar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berdialog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penggunanya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seramah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(user friendly)</a:t>
            </a:r>
            <a:r>
              <a:rPr lang="id-ID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29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atau jenis interaksi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id-ID" dirty="0"/>
              <a:t>Command line interface (perintah baris tunggal)</a:t>
            </a:r>
          </a:p>
          <a:p>
            <a:r>
              <a:rPr lang="id-ID" dirty="0"/>
              <a:t>contoh : unix, linux, dos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id-ID" dirty="0" smtClean="0"/>
              <a:t>Menu </a:t>
            </a:r>
            <a:r>
              <a:rPr lang="id-ID" dirty="0"/>
              <a:t>(menu datar dan menu tarik)</a:t>
            </a:r>
          </a:p>
          <a:p>
            <a:r>
              <a:rPr lang="id-ID" dirty="0"/>
              <a:t>contoh : hampir semua software menggunakan menu</a:t>
            </a:r>
          </a:p>
          <a:p>
            <a:pPr marL="571500" indent="-457200">
              <a:buFont typeface="+mj-lt"/>
              <a:buAutoNum type="arabicPeriod" startAt="3"/>
            </a:pPr>
            <a:r>
              <a:rPr lang="id-ID" dirty="0" smtClean="0"/>
              <a:t> </a:t>
            </a:r>
            <a:r>
              <a:rPr lang="id-ID" dirty="0"/>
              <a:t>Natural language (bahasa alami)</a:t>
            </a:r>
          </a:p>
          <a:p>
            <a:r>
              <a:rPr lang="id-ID" dirty="0"/>
              <a:t>contoh : bahasa pemrograman terstruktur (belum objek)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dirty="0" smtClean="0"/>
              <a:t>Question/answer </a:t>
            </a:r>
            <a:r>
              <a:rPr lang="en-US" dirty="0"/>
              <a:t>and query dialogue</a:t>
            </a:r>
          </a:p>
          <a:p>
            <a:r>
              <a:rPr lang="id-ID" dirty="0"/>
              <a:t>contoh : mysql, dbase interaktif, dll</a:t>
            </a:r>
          </a:p>
          <a:p>
            <a:pPr marL="571500" indent="-457200">
              <a:buFont typeface="+mj-lt"/>
              <a:buAutoNum type="arabicPeriod" startAt="5"/>
            </a:pPr>
            <a:r>
              <a:rPr lang="id-ID" dirty="0" smtClean="0"/>
              <a:t>Form‐fills </a:t>
            </a:r>
            <a:r>
              <a:rPr lang="id-ID" dirty="0"/>
              <a:t>and spreadsheets</a:t>
            </a:r>
          </a:p>
          <a:p>
            <a:r>
              <a:rPr lang="id-ID" dirty="0"/>
              <a:t>contoh : excel, lotus, dll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id-ID" dirty="0" smtClean="0"/>
              <a:t>WIMP</a:t>
            </a:r>
            <a:endParaRPr lang="id-ID" dirty="0"/>
          </a:p>
          <a:p>
            <a:pPr indent="20638"/>
            <a:r>
              <a:rPr lang="id-ID" dirty="0" smtClean="0"/>
              <a:t>Windows </a:t>
            </a:r>
            <a:r>
              <a:rPr lang="id-ID" dirty="0"/>
              <a:t>Icon Menu Pointer</a:t>
            </a:r>
          </a:p>
          <a:p>
            <a:pPr indent="20638"/>
            <a:r>
              <a:rPr lang="en-US" dirty="0" smtClean="0"/>
              <a:t>Windows </a:t>
            </a:r>
            <a:r>
              <a:rPr lang="en-US" dirty="0"/>
              <a:t>Icon Mouse </a:t>
            </a:r>
            <a:r>
              <a:rPr lang="en-US" dirty="0" err="1"/>
              <a:t>Pulldown</a:t>
            </a:r>
            <a:r>
              <a:rPr lang="en-US" dirty="0"/>
              <a:t> </a:t>
            </a:r>
            <a:r>
              <a:rPr lang="en-US" dirty="0" smtClean="0"/>
              <a:t>Menu</a:t>
            </a:r>
            <a:r>
              <a:rPr lang="id-ID" dirty="0" smtClean="0"/>
              <a:t> </a:t>
            </a:r>
            <a:r>
              <a:rPr lang="nb-NO" dirty="0" smtClean="0"/>
              <a:t>yang </a:t>
            </a:r>
            <a:r>
              <a:rPr lang="nb-NO" dirty="0"/>
              <a:t>termasuk komponen WIMP : button, dialogue boxes, pallettes, 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2531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Apa itu Antarmuka Pengguna (user Interface)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hanya</a:t>
            </a:r>
            <a:r>
              <a:rPr lang="en-US" sz="4400" dirty="0"/>
              <a:t> </a:t>
            </a:r>
            <a:r>
              <a:rPr lang="en-US" sz="4400" dirty="0" err="1"/>
              <a:t>perancangan</a:t>
            </a:r>
            <a:r>
              <a:rPr lang="en-US" sz="4400" dirty="0"/>
              <a:t> layout </a:t>
            </a:r>
            <a:r>
              <a:rPr lang="en-US" sz="4400" dirty="0" err="1"/>
              <a:t>layar</a:t>
            </a:r>
            <a:r>
              <a:rPr lang="en-US" sz="4400" dirty="0"/>
              <a:t> monitor</a:t>
            </a:r>
          </a:p>
          <a:p>
            <a:r>
              <a:rPr lang="en-US" sz="4400" dirty="0"/>
              <a:t>Dari </a:t>
            </a:r>
            <a:r>
              <a:rPr lang="en-US" sz="4400" dirty="0" err="1"/>
              <a:t>sudut</a:t>
            </a:r>
            <a:r>
              <a:rPr lang="en-US" sz="4400" dirty="0"/>
              <a:t> </a:t>
            </a:r>
            <a:r>
              <a:rPr lang="en-US" sz="4400" dirty="0" err="1"/>
              <a:t>pandang</a:t>
            </a:r>
            <a:r>
              <a:rPr lang="en-US" sz="4400" dirty="0"/>
              <a:t> </a:t>
            </a:r>
            <a:r>
              <a:rPr lang="en-US" sz="4400" dirty="0" err="1"/>
              <a:t>pengguna</a:t>
            </a:r>
            <a:r>
              <a:rPr lang="en-US" sz="4400" dirty="0"/>
              <a:t> </a:t>
            </a:r>
            <a:r>
              <a:rPr lang="en-US" sz="4400" dirty="0" err="1"/>
              <a:t>merupakan</a:t>
            </a:r>
            <a:r>
              <a:rPr lang="en-US" sz="4400" dirty="0"/>
              <a:t> </a:t>
            </a:r>
            <a:r>
              <a:rPr lang="en-US" sz="4400" dirty="0" err="1"/>
              <a:t>keseluruhan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endParaRPr lang="en-US" sz="4400" dirty="0"/>
          </a:p>
          <a:p>
            <a:r>
              <a:rPr lang="en-US" sz="4400" i="1" dirty="0"/>
              <a:t>Useful, Usable, Used.</a:t>
            </a:r>
          </a:p>
        </p:txBody>
      </p:sp>
    </p:spTree>
    <p:extLst>
      <p:ext uri="{BB962C8B-B14F-4D97-AF65-F5344CB8AC3E}">
        <p14:creationId xmlns:p14="http://schemas.microsoft.com/office/powerpoint/2010/main" val="22109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Useful, Usable, Used.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useful</a:t>
            </a:r>
          </a:p>
          <a:p>
            <a:pPr lvl="1">
              <a:lnSpc>
                <a:spcPct val="90000"/>
              </a:lnSpc>
            </a:pPr>
            <a:r>
              <a:rPr lang="en-US" sz="3200" dirty="0" err="1"/>
              <a:t>fungsional</a:t>
            </a:r>
            <a:r>
              <a:rPr lang="en-US" sz="3200" dirty="0"/>
              <a:t>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usable</a:t>
            </a:r>
          </a:p>
          <a:p>
            <a:pPr lvl="1">
              <a:lnSpc>
                <a:spcPct val="90000"/>
              </a:lnSpc>
            </a:pP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,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yang </a:t>
            </a:r>
            <a:r>
              <a:rPr lang="en-US" sz="3200" dirty="0" err="1"/>
              <a:t>benar</a:t>
            </a:r>
            <a:r>
              <a:rPr lang="en-US" sz="3200" dirty="0"/>
              <a:t> (</a:t>
            </a:r>
            <a:r>
              <a:rPr lang="en-US" sz="3200" i="1" dirty="0"/>
              <a:t>does the right things</a:t>
            </a:r>
            <a:r>
              <a:rPr lang="en-US" sz="3200" dirty="0"/>
              <a:t>)</a:t>
            </a:r>
            <a:endParaRPr lang="en-US" sz="3200" i="1" dirty="0"/>
          </a:p>
          <a:p>
            <a:pPr>
              <a:lnSpc>
                <a:spcPct val="90000"/>
              </a:lnSpc>
            </a:pPr>
            <a:r>
              <a:rPr lang="en-US" sz="3200" dirty="0"/>
              <a:t>used</a:t>
            </a:r>
          </a:p>
          <a:p>
            <a:pPr lvl="1">
              <a:lnSpc>
                <a:spcPct val="90000"/>
              </a:lnSpc>
            </a:pPr>
            <a:r>
              <a:rPr lang="en-US" sz="3200" dirty="0" err="1"/>
              <a:t>Terlihat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tersedia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diterima</a:t>
            </a:r>
            <a:r>
              <a:rPr lang="en-US" sz="3200" dirty="0"/>
              <a:t>/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9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id-ID" dirty="0" smtClean="0"/>
              <a:t>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Pengertian manusia dapat dilihat dari beberapa aspek: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Biologis.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Spritual.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Antropologi Kebudayaan.</a:t>
            </a:r>
          </a:p>
          <a:p>
            <a:r>
              <a:rPr lang="id-ID" sz="3200" dirty="0" smtClean="0"/>
              <a:t>Pengertian interaksi adalah suatu tindakan yang dilakukan oleh seseorang dalam lingkungan yang menjadi pasangannya.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814774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Antarmuka Telepon</a:t>
            </a:r>
          </a:p>
        </p:txBody>
      </p:sp>
      <p:pic>
        <p:nvPicPr>
          <p:cNvPr id="1177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143000"/>
            <a:ext cx="8229600" cy="5410200"/>
          </a:xfrm>
        </p:spPr>
      </p:pic>
    </p:spTree>
    <p:extLst>
      <p:ext uri="{BB962C8B-B14F-4D97-AF65-F5344CB8AC3E}">
        <p14:creationId xmlns:p14="http://schemas.microsoft.com/office/powerpoint/2010/main" val="208693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Utama IMK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Manusia</a:t>
            </a:r>
            <a:endParaRPr lang="en-US" sz="4000" dirty="0"/>
          </a:p>
          <a:p>
            <a:r>
              <a:rPr lang="en-US" sz="4000" dirty="0" err="1"/>
              <a:t>Komputer</a:t>
            </a:r>
            <a:endParaRPr lang="en-US" sz="4000" dirty="0"/>
          </a:p>
          <a:p>
            <a:r>
              <a:rPr lang="en-US" sz="4000" dirty="0" err="1"/>
              <a:t>Interaksi</a:t>
            </a:r>
            <a:endParaRPr lang="en-US" sz="4000" dirty="0"/>
          </a:p>
          <a:p>
            <a:r>
              <a:rPr lang="en-US" sz="4000" dirty="0" err="1"/>
              <a:t>Aktivitas</a:t>
            </a:r>
            <a:endParaRPr lang="en-US" sz="4000" dirty="0"/>
          </a:p>
          <a:p>
            <a:r>
              <a:rPr lang="en-US" sz="4000" dirty="0" err="1"/>
              <a:t>Lingkungan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endParaRPr lang="en-US" sz="4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Utama IMK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IMK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:</a:t>
            </a:r>
          </a:p>
          <a:p>
            <a:pPr lvl="1"/>
            <a:r>
              <a:rPr lang="en-US" sz="2800" dirty="0" err="1"/>
              <a:t>Berguna</a:t>
            </a:r>
            <a:r>
              <a:rPr lang="en-US" sz="2800" dirty="0"/>
              <a:t> (</a:t>
            </a:r>
            <a:r>
              <a:rPr lang="en-US" sz="2800" i="1" dirty="0"/>
              <a:t>usable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Aman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Produktif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Efektif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Efisien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Fungsional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 err="1">
                <a:latin typeface="Trebuchet MS" pitchFamily="34" charset="0"/>
              </a:rPr>
              <a:t>Meningkatkan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interaksi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antara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manusia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dgn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sistem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komputer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3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BIdang-Bidang yang berkaitan dengan IMK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77800" y="1124744"/>
            <a:ext cx="8966200" cy="5472906"/>
          </a:xfrm>
        </p:spPr>
        <p:txBody>
          <a:bodyPr>
            <a:noAutofit/>
          </a:bodyPr>
          <a:lstStyle/>
          <a:p>
            <a:pPr marL="457200" indent="-342900">
              <a:lnSpc>
                <a:spcPct val="80000"/>
              </a:lnSpc>
              <a:buFont typeface="+mj-lt"/>
              <a:buAutoNum type="arabicPeriod"/>
            </a:pPr>
            <a:r>
              <a:rPr lang="id-ID" sz="1600" b="1" dirty="0" smtClean="0"/>
              <a:t>  Teknik Elektro dan </a:t>
            </a:r>
            <a:r>
              <a:rPr lang="id-ID" sz="1600" b="1" dirty="0" smtClean="0"/>
              <a:t>Ilmu Komputer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id-ID" sz="1600" b="1" dirty="0"/>
              <a:t> </a:t>
            </a:r>
            <a:r>
              <a:rPr lang="id-ID" sz="1600" b="1" dirty="0" smtClean="0"/>
              <a:t>         Bagaimana merancang kerangka kerja untuk dapat merancang HCI</a:t>
            </a:r>
            <a:endParaRPr lang="id-ID" sz="1600" b="1" dirty="0" smtClean="0"/>
          </a:p>
          <a:p>
            <a:pPr marL="5715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id-ID" sz="1600" b="1" dirty="0" smtClean="0"/>
              <a:t>Psikologi</a:t>
            </a:r>
          </a:p>
          <a:p>
            <a:pPr marL="536575" indent="-422275">
              <a:lnSpc>
                <a:spcPct val="80000"/>
              </a:lnSpc>
              <a:buNone/>
            </a:pPr>
            <a:r>
              <a:rPr lang="id-ID" sz="1600" b="1" dirty="0" smtClean="0"/>
              <a:t>          memahami sifat dan kebiasaan,persepsi, dan keterampilan    monotorik(aktivitas untuk  meniru).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 startAt="3"/>
            </a:pPr>
            <a:r>
              <a:rPr lang="id-ID" sz="1600" b="1" dirty="0" smtClean="0"/>
              <a:t>Perancangan grafis dan tipografi.</a:t>
            </a:r>
          </a:p>
          <a:p>
            <a:pPr marL="536575" indent="-422275">
              <a:buNone/>
            </a:pPr>
            <a:r>
              <a:rPr lang="id-ID" sz="1600" dirty="0" smtClean="0"/>
              <a:t>          sebuah </a:t>
            </a:r>
            <a:r>
              <a:rPr lang="id-ID" sz="1600" dirty="0"/>
              <a:t>gambar dapat bermakna sama dengan seribu kata. Gambar dapat </a:t>
            </a:r>
            <a:r>
              <a:rPr lang="id-ID" sz="1600" dirty="0" smtClean="0"/>
              <a:t> digunakan sebagai  sarana </a:t>
            </a:r>
            <a:r>
              <a:rPr lang="id-ID" sz="1600" dirty="0"/>
              <a:t>dialog cukup efektif antara manusia &amp; </a:t>
            </a:r>
            <a:r>
              <a:rPr lang="id-ID" sz="1600" dirty="0" smtClean="0"/>
              <a:t>computer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id-ID" sz="1600" b="1" dirty="0" smtClean="0"/>
              <a:t>Ergonomik</a:t>
            </a:r>
          </a:p>
          <a:p>
            <a:pPr marL="536575" indent="-422275">
              <a:buNone/>
            </a:pPr>
            <a:r>
              <a:rPr lang="id-ID" sz="1600" dirty="0" smtClean="0"/>
              <a:t>	berhubungan </a:t>
            </a:r>
            <a:r>
              <a:rPr lang="id-ID" sz="1600" dirty="0"/>
              <a:t>dengan aspek fisik untuk mendapatkan lingkungan kerja yang </a:t>
            </a:r>
            <a:r>
              <a:rPr lang="id-ID" sz="1600" dirty="0" smtClean="0"/>
              <a:t>nyaman,misal </a:t>
            </a:r>
            <a:r>
              <a:rPr lang="id-ID" sz="1600" dirty="0"/>
              <a:t>: bentuk meja &amp; kursi kerja, layar tampilan, bentuk keyboard, posisi </a:t>
            </a:r>
            <a:r>
              <a:rPr lang="id-ID" sz="1600" dirty="0" smtClean="0"/>
              <a:t>duduk, </a:t>
            </a:r>
            <a:r>
              <a:rPr lang="fi-FI" sz="1600" dirty="0" smtClean="0"/>
              <a:t>pengaturan </a:t>
            </a:r>
            <a:r>
              <a:rPr lang="fi-FI" sz="1600" dirty="0"/>
              <a:t>lampu, kebersihan tempat </a:t>
            </a:r>
            <a:r>
              <a:rPr lang="fi-FI" sz="1600" dirty="0" smtClean="0"/>
              <a:t>kerja</a:t>
            </a:r>
            <a:endParaRPr lang="id-ID" sz="1600" dirty="0" smtClean="0"/>
          </a:p>
          <a:p>
            <a:pPr marL="571500" indent="-457200">
              <a:buFont typeface="+mj-lt"/>
              <a:buAutoNum type="arabicPeriod" startAt="5"/>
            </a:pPr>
            <a:r>
              <a:rPr lang="id-ID" sz="1600" b="1" dirty="0" smtClean="0"/>
              <a:t>Antropologi</a:t>
            </a:r>
          </a:p>
          <a:p>
            <a:pPr marL="536575" indent="-422275">
              <a:buNone/>
            </a:pPr>
            <a:r>
              <a:rPr lang="id-ID" sz="1600" dirty="0" smtClean="0"/>
              <a:t>	ilmu </a:t>
            </a:r>
            <a:r>
              <a:rPr lang="id-ID" sz="1600" dirty="0"/>
              <a:t>pengetahuan tentang manusia, memberi suatu pandangan tentang cara </a:t>
            </a:r>
            <a:r>
              <a:rPr lang="id-ID" sz="1600" dirty="0" smtClean="0"/>
              <a:t>kerja berkelompok </a:t>
            </a:r>
            <a:r>
              <a:rPr lang="id-ID" sz="1600" dirty="0"/>
              <a:t>yang masing – masing anggotanya dapat memberikan konstribusi </a:t>
            </a:r>
            <a:r>
              <a:rPr lang="id-ID" sz="1600" dirty="0" smtClean="0"/>
              <a:t>sesuaidengan bidangnya.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id-ID" sz="1600" b="1" dirty="0" smtClean="0"/>
              <a:t>Linguistik</a:t>
            </a:r>
          </a:p>
          <a:p>
            <a:pPr marL="536575" indent="-422275">
              <a:buNone/>
            </a:pPr>
            <a:r>
              <a:rPr lang="id-ID" sz="1600" dirty="0" smtClean="0"/>
              <a:t>	merupakan </a:t>
            </a:r>
            <a:r>
              <a:rPr lang="id-ID" sz="1600" dirty="0"/>
              <a:t>cabang ilmu yang mempelajari tentang bahasa. Untuk melakukan </a:t>
            </a:r>
            <a:r>
              <a:rPr lang="id-ID" sz="1600" dirty="0" smtClean="0"/>
              <a:t>dialog diperlukan </a:t>
            </a:r>
            <a:r>
              <a:rPr lang="id-ID" sz="1600" dirty="0"/>
              <a:t>sarana komunikasi yang memadai berupa suatu bahasa khusus, </a:t>
            </a:r>
            <a:r>
              <a:rPr lang="id-ID" sz="1600" dirty="0" smtClean="0"/>
              <a:t>misal bahasa </a:t>
            </a:r>
            <a:r>
              <a:rPr lang="id-ID" sz="1600" dirty="0"/>
              <a:t>grafis, bahasa alami, bahasa menu, bahasa </a:t>
            </a:r>
            <a:r>
              <a:rPr lang="id-ID" sz="1600" dirty="0" smtClean="0"/>
              <a:t>perintah.</a:t>
            </a:r>
          </a:p>
          <a:p>
            <a:pPr marL="536575" indent="-422275">
              <a:buFont typeface="+mj-lt"/>
              <a:buAutoNum type="arabicPeriod" startAt="7"/>
            </a:pPr>
            <a:r>
              <a:rPr lang="id-ID" sz="1600" b="1" dirty="0" smtClean="0"/>
              <a:t>Sosial</a:t>
            </a:r>
          </a:p>
          <a:p>
            <a:pPr marL="536575" indent="-422275">
              <a:buNone/>
            </a:pPr>
            <a:r>
              <a:rPr lang="id-ID" sz="1600" dirty="0" smtClean="0"/>
              <a:t>	Misalkan ada  pengurangan  karyawan diakiibatkan penggunaan suatu komputer dalam perusahaan</a:t>
            </a:r>
          </a:p>
          <a:p>
            <a:pPr marL="536575" indent="-422275">
              <a:buNone/>
            </a:pPr>
            <a:endParaRPr lang="id-ID" sz="1600" dirty="0" smtClean="0"/>
          </a:p>
          <a:p>
            <a:pPr marL="536575" indent="-422275">
              <a:buNone/>
            </a:pPr>
            <a:endParaRPr lang="id-ID" sz="1600" b="1" dirty="0" smtClean="0"/>
          </a:p>
          <a:p>
            <a:pPr marL="114300" indent="0">
              <a:lnSpc>
                <a:spcPct val="80000"/>
              </a:lnSpc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12835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Konfigurasi dasar komputer &amp; Interaksi dengan manusia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406525" y="1773238"/>
            <a:ext cx="12192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INPUT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588125" y="1773238"/>
            <a:ext cx="1447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OUTPUT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073525" y="1773238"/>
            <a:ext cx="1447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PROSES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625725" y="2001838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5521325" y="2001838"/>
            <a:ext cx="1066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427538" y="3716338"/>
            <a:ext cx="100012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Impact" pitchFamily="34" charset="0"/>
              </a:rPr>
              <a:t>End User</a:t>
            </a:r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H="1">
            <a:off x="1835150" y="3933825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1835150" y="24209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7308850" y="23495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>
            <a:off x="5435600" y="393382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286000" y="3860800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perintah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6156325" y="38608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hasil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971550" y="4724400"/>
            <a:ext cx="763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Umumnya, Interaksi Manusia dan Komputer (pengguna saling berinteraksi dengan komputer) dilakukan lewat masukan dan keluaran</a:t>
            </a:r>
          </a:p>
        </p:txBody>
      </p:sp>
    </p:spTree>
    <p:extLst>
      <p:ext uri="{BB962C8B-B14F-4D97-AF65-F5344CB8AC3E}">
        <p14:creationId xmlns:p14="http://schemas.microsoft.com/office/powerpoint/2010/main" val="566587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 animBg="1"/>
      <p:bldP spid="100365" grpId="0"/>
      <p:bldP spid="100366" grpId="0"/>
      <p:bldP spid="1003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IMK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250825" y="2852738"/>
            <a:ext cx="1871663" cy="1081087"/>
            <a:chOff x="476" y="1797"/>
            <a:chExt cx="1361" cy="681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476" y="1797"/>
              <a:ext cx="1361" cy="6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480" y="1805"/>
              <a:ext cx="1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Input n : </a:t>
              </a:r>
            </a:p>
          </p:txBody>
        </p:sp>
      </p:grpSp>
      <p:grpSp>
        <p:nvGrpSpPr>
          <p:cNvPr id="101382" name="Group 6"/>
          <p:cNvGrpSpPr>
            <a:grpSpLocks/>
          </p:cNvGrpSpPr>
          <p:nvPr/>
        </p:nvGrpSpPr>
        <p:grpSpPr bwMode="auto">
          <a:xfrm>
            <a:off x="3563938" y="2852738"/>
            <a:ext cx="1944687" cy="1081087"/>
            <a:chOff x="476" y="1797"/>
            <a:chExt cx="1361" cy="681"/>
          </a:xfrm>
        </p:grpSpPr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476" y="1797"/>
              <a:ext cx="1361" cy="6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480" y="1805"/>
              <a:ext cx="1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Input n : 5</a:t>
              </a:r>
            </a:p>
          </p:txBody>
        </p:sp>
      </p:grpSp>
      <p:grpSp>
        <p:nvGrpSpPr>
          <p:cNvPr id="101385" name="Group 9"/>
          <p:cNvGrpSpPr>
            <a:grpSpLocks/>
          </p:cNvGrpSpPr>
          <p:nvPr/>
        </p:nvGrpSpPr>
        <p:grpSpPr bwMode="auto">
          <a:xfrm>
            <a:off x="6659563" y="2852738"/>
            <a:ext cx="2305050" cy="1081087"/>
            <a:chOff x="476" y="1797"/>
            <a:chExt cx="1361" cy="681"/>
          </a:xfrm>
        </p:grpSpPr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76" y="1797"/>
              <a:ext cx="1361" cy="6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480" y="1805"/>
              <a:ext cx="126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Input n : 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Value of 5! Is 120</a:t>
              </a:r>
            </a:p>
          </p:txBody>
        </p:sp>
      </p:grp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419475" y="4581525"/>
            <a:ext cx="362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Input n : 5</a:t>
            </a:r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2484438" y="3429000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5651500" y="33575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214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9" grpId="0" animBg="1"/>
      <p:bldP spid="1013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IMK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35528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268413"/>
            <a:ext cx="35718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9066213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4067175" y="22764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H="1">
            <a:off x="5148263" y="3716338"/>
            <a:ext cx="649287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4163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  <p:bldP spid="10240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Komponen Utama Program Aplikasi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antarmuka</a:t>
            </a:r>
            <a:endParaRPr lang="en-US" sz="3200" dirty="0"/>
          </a:p>
          <a:p>
            <a:pPr lvl="1"/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sarana</a:t>
            </a:r>
            <a:r>
              <a:rPr lang="en-US" sz="3200" dirty="0"/>
              <a:t> dialog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endParaRPr lang="en-US" sz="3200" dirty="0"/>
          </a:p>
          <a:p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endParaRPr lang="en-US" sz="3200" dirty="0"/>
          </a:p>
          <a:p>
            <a:pPr lvl="1"/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olahan</a:t>
            </a:r>
            <a:r>
              <a:rPr lang="en-US" sz="3200" dirty="0"/>
              <a:t> data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pengguna</a:t>
            </a:r>
            <a:r>
              <a:rPr lang="en-US" sz="3200" dirty="0"/>
              <a:t> </a:t>
            </a:r>
            <a:r>
              <a:rPr lang="en-US" sz="3200" dirty="0" err="1"/>
              <a:t>lewat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r>
              <a:rPr lang="en-US" sz="3200" dirty="0"/>
              <a:t> yang </a:t>
            </a:r>
            <a:r>
              <a:rPr lang="en-US" sz="3200" dirty="0" err="1"/>
              <a:t>disyaratkan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3148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Pengertian komputer menurut blissmer adalah suatu alat elektronika yang mampu menerima input, memproses input sesuai dengan perintahnya,menyimpan perintah-perintah dan hasil pengolahannya serta menyediakan output dalam bentuk informasi.</a:t>
            </a:r>
          </a:p>
          <a:p>
            <a:r>
              <a:rPr lang="id-ID" dirty="0" smtClean="0"/>
              <a:t>Sejarah komputer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Cikal bakal komputer (Charles Babbage) pada tahun 1891-1971.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pertama(1946-1959)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kedua(1959-1964) menemukan transistor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ketiga(1964-1970) menemukan IC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keempat(1970-sekarang)</a:t>
            </a:r>
            <a:endParaRPr lang="id-ID" dirty="0"/>
          </a:p>
          <a:p>
            <a:pPr marL="514350" indent="15875">
              <a:buFont typeface="+mj-lt"/>
              <a:buAutoNum type="alphaLcParenR"/>
              <a:tabLst>
                <a:tab pos="900113" algn="l"/>
              </a:tabLst>
            </a:pPr>
            <a:r>
              <a:rPr lang="id-ID" dirty="0" smtClean="0"/>
              <a:t>  	LSI(large Scale Integration)=ribuan ic menjadi satu chip</a:t>
            </a:r>
          </a:p>
          <a:p>
            <a:pPr marL="514350" indent="15875">
              <a:buFont typeface="+mj-lt"/>
              <a:buAutoNum type="alphaLcParenR"/>
              <a:tabLst>
                <a:tab pos="900113" algn="l"/>
              </a:tabLst>
            </a:pPr>
            <a:r>
              <a:rPr lang="id-ID" dirty="0" smtClean="0"/>
              <a:t>  VLSI( Very Large Scale Integration).</a:t>
            </a:r>
          </a:p>
          <a:p>
            <a:pPr marL="514350" indent="15875">
              <a:buFont typeface="+mj-lt"/>
              <a:buAutoNum type="alphaLcParenR"/>
              <a:tabLst>
                <a:tab pos="900113" algn="l"/>
              </a:tabLst>
            </a:pPr>
            <a:r>
              <a:rPr lang="id-ID" dirty="0"/>
              <a:t> </a:t>
            </a:r>
            <a:r>
              <a:rPr lang="id-ID" dirty="0" smtClean="0"/>
              <a:t> ULSI( Ultra Large Scale Integration).</a:t>
            </a:r>
          </a:p>
        </p:txBody>
      </p:sp>
    </p:spTree>
    <p:extLst>
      <p:ext uri="{BB962C8B-B14F-4D97-AF65-F5344CB8AC3E}">
        <p14:creationId xmlns:p14="http://schemas.microsoft.com/office/powerpoint/2010/main" val="249061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IMK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IMK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IMK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agar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berguna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id-ID" sz="2800" dirty="0" smtClean="0"/>
              <a:t>.</a:t>
            </a:r>
          </a:p>
          <a:p>
            <a:r>
              <a:rPr lang="en-US" sz="2800" dirty="0" smtClean="0"/>
              <a:t>“IMK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bersama-sama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/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”</a:t>
            </a:r>
            <a:r>
              <a:rPr lang="id-ID" sz="2800" dirty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055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easy </a:t>
            </a:r>
            <a: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dont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 things hard….it is hard to make things easy</a:t>
            </a:r>
            <a:endParaRPr lang="id-ID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92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Pengenalan Konsep IMK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3600" dirty="0" smtClean="0"/>
              <a:t> Perubahan teknologi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tantangan bidang IMK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Sasaran IMK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Peranan IMK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efek perancangan IMK yang buruk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3750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Perubahan 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(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)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pesat</a:t>
            </a:r>
            <a:endParaRPr lang="en-US" sz="3200" dirty="0" smtClean="0"/>
          </a:p>
          <a:p>
            <a:r>
              <a:rPr lang="en-US" sz="3200" dirty="0" err="1" smtClean="0"/>
              <a:t>Hampir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endParaRPr lang="en-US" sz="3200" dirty="0" smtClean="0"/>
          </a:p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1950,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sulit</a:t>
            </a:r>
            <a:r>
              <a:rPr lang="en-US" sz="3200" dirty="0" smtClean="0"/>
              <a:t> </a:t>
            </a:r>
            <a:r>
              <a:rPr lang="en-US" sz="3200" dirty="0" err="1" smtClean="0"/>
              <a:t>dioperasikan</a:t>
            </a:r>
            <a:r>
              <a:rPr lang="en-US" sz="3200" dirty="0" smtClean="0"/>
              <a:t>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praktis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eksekusinya</a:t>
            </a:r>
            <a:r>
              <a:rPr lang="en-US" sz="3200" dirty="0" smtClean="0"/>
              <a:t> </a:t>
            </a:r>
            <a:r>
              <a:rPr lang="en-US" sz="3200" dirty="0" err="1" smtClean="0"/>
              <a:t>sulit</a:t>
            </a:r>
            <a:r>
              <a:rPr lang="en-US" sz="3200" dirty="0" smtClean="0"/>
              <a:t> </a:t>
            </a:r>
            <a:r>
              <a:rPr lang="en-US" sz="3200" dirty="0" err="1" smtClean="0"/>
              <a:t>diprediksi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06459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Latar belakang perubahan 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Ukurannya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harganya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mahal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buruh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murah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teknisi</a:t>
            </a:r>
            <a:r>
              <a:rPr lang="en-US" sz="2800" dirty="0" smtClean="0"/>
              <a:t> </a:t>
            </a:r>
            <a:r>
              <a:rPr lang="en-US" sz="2800" dirty="0" err="1" smtClean="0"/>
              <a:t>spesialis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terbiasa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i="1" dirty="0" smtClean="0"/>
              <a:t>on-line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kartu</a:t>
            </a:r>
            <a:r>
              <a:rPr lang="en-US" sz="2800" dirty="0" smtClean="0"/>
              <a:t> </a:t>
            </a:r>
            <a:r>
              <a:rPr lang="en-US" sz="2800" dirty="0" err="1" smtClean="0"/>
              <a:t>plong</a:t>
            </a:r>
            <a:r>
              <a:rPr lang="en-US" sz="2800" dirty="0" smtClean="0"/>
              <a:t> (</a:t>
            </a:r>
            <a:r>
              <a:rPr lang="en-US" sz="2800" i="1" dirty="0" smtClean="0"/>
              <a:t>punch card</a:t>
            </a:r>
            <a:r>
              <a:rPr lang="en-US" sz="28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membuatnya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5124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ENIAC 1</a:t>
            </a:r>
          </a:p>
        </p:txBody>
      </p:sp>
      <p:pic>
        <p:nvPicPr>
          <p:cNvPr id="74755" name="Picture 3" descr="enia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7245350" cy="55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671</TotalTime>
  <Words>905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Pertemuan 1 </vt:lpstr>
      <vt:lpstr>Pendahuluan</vt:lpstr>
      <vt:lpstr>Lanjutan </vt:lpstr>
      <vt:lpstr>Apa itu IMK</vt:lpstr>
      <vt:lpstr>PowerPoint Presentation</vt:lpstr>
      <vt:lpstr>Pengenalan Konsep IMK</vt:lpstr>
      <vt:lpstr>Perubahan teknologi</vt:lpstr>
      <vt:lpstr>Latar belakang perubahan teknologi</vt:lpstr>
      <vt:lpstr>ENIAC 1</vt:lpstr>
      <vt:lpstr>Memprogram ENIAC</vt:lpstr>
      <vt:lpstr>ILLIAC II</vt:lpstr>
      <vt:lpstr>Kondisi Saat ini</vt:lpstr>
      <vt:lpstr>Perubahan Teknologi</vt:lpstr>
      <vt:lpstr>Perubahan Teknologi</vt:lpstr>
      <vt:lpstr>Kebutuhan Perancangan yang Berbeda</vt:lpstr>
      <vt:lpstr>Istilah IMK / HCI</vt:lpstr>
      <vt:lpstr>Model atau jenis interaksi</vt:lpstr>
      <vt:lpstr>Apa itu Antarmuka Pengguna (user Interface)</vt:lpstr>
      <vt:lpstr>Useful, Usable, Used.</vt:lpstr>
      <vt:lpstr>Antarmuka Telepon</vt:lpstr>
      <vt:lpstr>Elemen Utama IMK</vt:lpstr>
      <vt:lpstr>Tujuan Utama IMK</vt:lpstr>
      <vt:lpstr>BIdang-Bidang yang berkaitan dengan IMK</vt:lpstr>
      <vt:lpstr>Konfigurasi dasar komputer &amp; Interaksi dengan manusia</vt:lpstr>
      <vt:lpstr>Contoh IMK</vt:lpstr>
      <vt:lpstr>Contoh IMK</vt:lpstr>
      <vt:lpstr>Komponen Utama Program Aplikasi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User</dc:creator>
  <cp:lastModifiedBy>User</cp:lastModifiedBy>
  <cp:revision>18</cp:revision>
  <dcterms:created xsi:type="dcterms:W3CDTF">2012-03-06T13:23:10Z</dcterms:created>
  <dcterms:modified xsi:type="dcterms:W3CDTF">2012-03-10T09:55:27Z</dcterms:modified>
</cp:coreProperties>
</file>