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sldIdLst>
    <p:sldId id="256" r:id="rId2"/>
    <p:sldId id="257" r:id="rId3"/>
    <p:sldId id="272" r:id="rId4"/>
    <p:sldId id="259" r:id="rId5"/>
    <p:sldId id="260" r:id="rId6"/>
    <p:sldId id="261" r:id="rId7"/>
    <p:sldId id="262" r:id="rId8"/>
    <p:sldId id="264" r:id="rId9"/>
    <p:sldId id="263" r:id="rId10"/>
    <p:sldId id="265" r:id="rId11"/>
    <p:sldId id="270" r:id="rId12"/>
    <p:sldId id="266" r:id="rId13"/>
    <p:sldId id="267" r:id="rId14"/>
    <p:sldId id="268" r:id="rId15"/>
    <p:sldId id="269" r:id="rId16"/>
    <p:sldId id="271" r:id="rId1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77" autoAdjust="0"/>
    <p:restoredTop sz="94660"/>
  </p:normalViewPr>
  <p:slideViewPr>
    <p:cSldViewPr>
      <p:cViewPr varScale="1">
        <p:scale>
          <a:sx n="65" d="100"/>
          <a:sy n="65" d="100"/>
        </p:scale>
        <p:origin x="-57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video" Target="file:///D:\Gambar\theme%20u%20presentasi\Animated%20General%201\Dots_title.avi" TargetMode="External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447800"/>
            <a:ext cx="7772400" cy="11430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747C9AE9-8961-43BC-ABA1-E1E15FD21133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3080" name="Dots_title.avi">
            <a:hlinkClick r:id="" action="ppaction://media"/>
          </p:cNvPr>
          <p:cNvPicPr>
            <a:picLocks noRot="1" noChangeAspect="1" noChangeArrowheads="1"/>
          </p:cNvPicPr>
          <p:nvPr>
            <a:videoFile r:link="rId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1033463" cy="10334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308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3080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0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308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80"/>
                  </p:tgtEl>
                </p:cond>
              </p:nextCondLst>
            </p:seq>
          </p:childTnLst>
        </p:cTn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D049DD-C0E3-48AD-B6A1-DFA0EAE03EC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76200"/>
            <a:ext cx="1733550" cy="6019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0" y="76200"/>
            <a:ext cx="5048250" cy="6019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22460E-AFC0-4218-B70E-063AE554819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F13369-A4EA-4269-876E-E7E6B6F09F1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A35DDB-4159-43C3-9AEC-5C70646A204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0" y="1447800"/>
            <a:ext cx="33909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67300" y="1447800"/>
            <a:ext cx="33909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99FD5F-9D1A-4972-804F-E8E588699A0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894604-4B28-40B2-B0E2-50F3AAC0E0F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075B98-B3B4-4999-B958-FBAEC81175F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A7EF00-8A4F-4F50-8B74-F911D1FCD4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2035D4-1D02-4AD5-A9C7-7F2F9741C06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46BCB1-40F1-4506-A0B9-181FE880158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ideo" Target="file:///D:\Gambar\theme%20u%20presentasi\Animated%20General%201\Dots_text.avi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0" y="76200"/>
            <a:ext cx="6934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0" y="1447800"/>
            <a:ext cx="69342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5240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814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4452620-EF00-4F0A-BE89-04997930BC24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1031" name="Dots_text.avi">
            <a:hlinkClick r:id="" action="ppaction://media"/>
          </p:cNvPr>
          <p:cNvPicPr>
            <a:picLocks noRot="1" noChangeAspect="1" noChangeArrowheads="1"/>
          </p:cNvPicPr>
          <p:nvPr>
            <a:videoFile r:link="rId13"/>
          </p:nvPr>
        </p:nvPicPr>
        <p:blipFill>
          <a:blip r:embed="rId15"/>
          <a:srcRect/>
          <a:stretch>
            <a:fillRect/>
          </a:stretch>
        </p:blipFill>
        <p:spPr bwMode="auto">
          <a:xfrm>
            <a:off x="0" y="5376863"/>
            <a:ext cx="1481138" cy="1481137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03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1031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0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103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1"/>
                  </p:tgtEl>
                </p:cond>
              </p:nextCondLst>
            </p:seq>
          </p:childTnLst>
        </p:cTn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00034" y="928670"/>
            <a:ext cx="7772400" cy="2357454"/>
          </a:xfrm>
        </p:spPr>
        <p:txBody>
          <a:bodyPr/>
          <a:lstStyle/>
          <a:p>
            <a:r>
              <a:rPr lang="en-US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utriche ALT" pitchFamily="34" charset="0"/>
              </a:rPr>
              <a:t>FIELD PROPERTIES</a:t>
            </a:r>
            <a:br>
              <a:rPr lang="en-US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utriche ALT" pitchFamily="34" charset="0"/>
              </a:rPr>
            </a:br>
            <a:r>
              <a:rPr lang="en-US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utriche ALT" pitchFamily="34" charset="0"/>
              </a:rPr>
              <a:t>&amp;</a:t>
            </a:r>
            <a:br>
              <a:rPr lang="en-US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utriche ALT" pitchFamily="34" charset="0"/>
              </a:rPr>
            </a:br>
            <a:r>
              <a:rPr lang="en-US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utriche ALT" pitchFamily="34" charset="0"/>
              </a:rPr>
              <a:t>DATABASE RELATIONSHIP</a:t>
            </a:r>
            <a:endParaRPr lang="en-US" sz="36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  <a:latin typeface="Autriche ALT" pitchFamily="34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14546" y="5572140"/>
            <a:ext cx="6400800" cy="1109666"/>
          </a:xfrm>
        </p:spPr>
        <p:txBody>
          <a:bodyPr/>
          <a:lstStyle/>
          <a:p>
            <a:pPr algn="r"/>
            <a:r>
              <a:rPr lang="en-US" sz="2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empus Sans ITC" pitchFamily="82" charset="0"/>
              </a:rPr>
              <a:t>Adi</a:t>
            </a:r>
            <a:r>
              <a:rPr lang="en-US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empus Sans ITC" pitchFamily="82" charset="0"/>
              </a:rPr>
              <a:t> </a:t>
            </a:r>
            <a:r>
              <a:rPr lang="en-US" sz="2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empus Sans ITC" pitchFamily="82" charset="0"/>
              </a:rPr>
              <a:t>Rachmanto</a:t>
            </a:r>
            <a:r>
              <a:rPr lang="en-US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empus Sans ITC" pitchFamily="82" charset="0"/>
              </a:rPr>
              <a:t>, </a:t>
            </a:r>
            <a:r>
              <a:rPr lang="en-US" sz="2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empus Sans ITC" pitchFamily="82" charset="0"/>
              </a:rPr>
              <a:t>S.Kom</a:t>
            </a:r>
            <a:endParaRPr lang="en-US" sz="28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empus Sans ITC" pitchFamily="82" charset="0"/>
            </a:endParaRPr>
          </a:p>
          <a:p>
            <a:pPr algn="r"/>
            <a:r>
              <a:rPr lang="en-US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empus Sans ITC" pitchFamily="82" charset="0"/>
              </a:rPr>
              <a:t>Prodi </a:t>
            </a:r>
            <a:r>
              <a:rPr lang="en-US" sz="2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empus Sans ITC" pitchFamily="82" charset="0"/>
              </a:rPr>
              <a:t>Akuntansi</a:t>
            </a:r>
            <a:r>
              <a:rPr lang="en-US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empus Sans ITC" pitchFamily="82" charset="0"/>
              </a:rPr>
              <a:t> - UNIKOM</a:t>
            </a:r>
            <a:endParaRPr lang="en-US" sz="2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empus Sans ITC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2942" y="52062"/>
            <a:ext cx="8116738" cy="1143000"/>
          </a:xfrm>
        </p:spPr>
        <p:txBody>
          <a:bodyPr/>
          <a:lstStyle/>
          <a:p>
            <a:r>
              <a:rPr lang="en-US" sz="24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itchFamily="66" charset="0"/>
              </a:rPr>
              <a:t>Buat</a:t>
            </a:r>
            <a:r>
              <a:rPr lang="en-US" sz="2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en-US" sz="24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itchFamily="66" charset="0"/>
              </a:rPr>
              <a:t>Tabel</a:t>
            </a:r>
            <a:r>
              <a:rPr lang="en-US" sz="2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en-US" sz="24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itchFamily="66" charset="0"/>
              </a:rPr>
              <a:t>Baru</a:t>
            </a:r>
            <a:r>
              <a:rPr lang="en-US" sz="2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en-US" sz="24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itchFamily="66" charset="0"/>
              </a:rPr>
              <a:t>dengan</a:t>
            </a:r>
            <a:r>
              <a:rPr lang="en-US" sz="2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en-US" sz="24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itchFamily="66" charset="0"/>
              </a:rPr>
              <a:t>nama</a:t>
            </a:r>
            <a:r>
              <a:rPr lang="en-US" sz="2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itchFamily="66" charset="0"/>
              </a:rPr>
              <a:t> “</a:t>
            </a:r>
            <a:r>
              <a:rPr lang="en-US" sz="24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itchFamily="66" charset="0"/>
              </a:rPr>
              <a:t>Tbl_Jual</a:t>
            </a:r>
            <a:r>
              <a:rPr lang="en-US" sz="2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itchFamily="66" charset="0"/>
              </a:rPr>
              <a:t>”, </a:t>
            </a:r>
            <a:br>
              <a:rPr lang="en-US" sz="2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itchFamily="66" charset="0"/>
              </a:rPr>
            </a:br>
            <a:r>
              <a:rPr lang="en-US" sz="24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itchFamily="66" charset="0"/>
              </a:rPr>
              <a:t>Kemudian</a:t>
            </a:r>
            <a:r>
              <a:rPr lang="en-US" sz="2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en-US" sz="24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itchFamily="66" charset="0"/>
              </a:rPr>
              <a:t>buat</a:t>
            </a:r>
            <a:r>
              <a:rPr lang="en-US" sz="2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en-US" sz="24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itchFamily="66" charset="0"/>
              </a:rPr>
              <a:t>Struktur</a:t>
            </a:r>
            <a:r>
              <a:rPr lang="en-US" sz="2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en-US" sz="24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itchFamily="66" charset="0"/>
              </a:rPr>
              <a:t>Tabel</a:t>
            </a:r>
            <a:r>
              <a:rPr lang="en-US" sz="2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en-US" sz="24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itchFamily="66" charset="0"/>
              </a:rPr>
              <a:t>sbb</a:t>
            </a:r>
            <a:r>
              <a:rPr lang="en-US" sz="2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itchFamily="66" charset="0"/>
              </a:rPr>
              <a:t>:</a:t>
            </a:r>
            <a:endParaRPr lang="en-US" sz="2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67840" y="4499616"/>
            <a:ext cx="6743728" cy="2143140"/>
          </a:xfrm>
          <a:ln>
            <a:solidFill>
              <a:schemeClr val="accent1">
                <a:lumMod val="50000"/>
              </a:schemeClr>
            </a:solidFill>
            <a:prstDash val="lgDashDot"/>
          </a:ln>
        </p:spPr>
        <p:txBody>
          <a:bodyPr/>
          <a:lstStyle/>
          <a:p>
            <a:pPr algn="just"/>
            <a:r>
              <a:rPr lang="en-US" sz="16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field</a:t>
            </a:r>
            <a:r>
              <a:rPr lang="en-US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Kode</a:t>
            </a:r>
            <a:r>
              <a:rPr lang="en-US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penulisan</a:t>
            </a:r>
            <a:r>
              <a:rPr lang="en-US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nama</a:t>
            </a:r>
            <a:r>
              <a:rPr lang="en-US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field</a:t>
            </a:r>
            <a:r>
              <a:rPr lang="en-US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harus</a:t>
            </a:r>
            <a:r>
              <a:rPr lang="en-US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sama</a:t>
            </a:r>
            <a:r>
              <a:rPr lang="en-US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penulisan</a:t>
            </a:r>
            <a:r>
              <a:rPr lang="en-US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field</a:t>
            </a:r>
            <a:r>
              <a:rPr lang="en-US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16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ada</a:t>
            </a:r>
            <a:r>
              <a:rPr lang="en-US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en-US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Tabel_Mobil</a:t>
            </a:r>
            <a:r>
              <a:rPr lang="en-US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kemudian</a:t>
            </a:r>
            <a:r>
              <a:rPr lang="en-US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field </a:t>
            </a:r>
            <a:r>
              <a:rPr lang="en-US" sz="16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propertiesnya</a:t>
            </a:r>
            <a:r>
              <a:rPr lang="en-US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pun </a:t>
            </a:r>
            <a:r>
              <a:rPr lang="en-US" sz="16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harus</a:t>
            </a:r>
            <a:r>
              <a:rPr lang="en-US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sama</a:t>
            </a:r>
            <a:r>
              <a:rPr lang="en-US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yaitu</a:t>
            </a:r>
            <a:r>
              <a:rPr lang="en-US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properties</a:t>
            </a:r>
            <a:r>
              <a:rPr lang="en-US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Field Size, Input Mask, Validation Rule, Validation Text.</a:t>
            </a:r>
          </a:p>
          <a:p>
            <a:pPr algn="just"/>
            <a:r>
              <a:rPr lang="en-US" sz="16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field</a:t>
            </a:r>
            <a:r>
              <a:rPr lang="en-US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Kode</a:t>
            </a:r>
            <a:r>
              <a:rPr lang="en-US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Tabel_Jual</a:t>
            </a:r>
            <a:r>
              <a:rPr lang="en-US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ini</a:t>
            </a:r>
            <a:r>
              <a:rPr lang="en-US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tidak</a:t>
            </a:r>
            <a:r>
              <a:rPr lang="en-US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dijadikan</a:t>
            </a:r>
            <a:r>
              <a:rPr lang="en-US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Primary Key, </a:t>
            </a:r>
            <a:r>
              <a:rPr lang="en-US" sz="16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hal</a:t>
            </a:r>
            <a:r>
              <a:rPr lang="en-US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ini</a:t>
            </a:r>
            <a:r>
              <a:rPr lang="en-US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berfungsi</a:t>
            </a:r>
            <a:r>
              <a:rPr lang="en-US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karena</a:t>
            </a:r>
            <a:r>
              <a:rPr lang="en-US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Tabel_Jual</a:t>
            </a:r>
            <a:r>
              <a:rPr lang="en-US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ini</a:t>
            </a:r>
            <a:r>
              <a:rPr lang="en-US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akan</a:t>
            </a:r>
            <a:r>
              <a:rPr lang="en-US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direlasikan</a:t>
            </a:r>
            <a:r>
              <a:rPr lang="en-US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/ </a:t>
            </a:r>
            <a:r>
              <a:rPr lang="en-US" sz="16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dihubungkan</a:t>
            </a:r>
            <a:r>
              <a:rPr lang="en-US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ke</a:t>
            </a:r>
            <a:r>
              <a:rPr lang="en-US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Tabel_Mobil</a:t>
            </a:r>
            <a:r>
              <a:rPr lang="en-US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16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Field</a:t>
            </a:r>
            <a:r>
              <a:rPr lang="en-US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Kode</a:t>
            </a:r>
            <a:r>
              <a:rPr lang="en-US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Tabel_Jual</a:t>
            </a:r>
            <a:r>
              <a:rPr lang="en-US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ini</a:t>
            </a:r>
            <a:r>
              <a:rPr lang="en-US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istilah</a:t>
            </a:r>
            <a:r>
              <a:rPr lang="en-US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database </a:t>
            </a:r>
            <a:r>
              <a:rPr lang="en-US" sz="16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dijadikan</a:t>
            </a:r>
            <a:r>
              <a:rPr lang="en-US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sebagai</a:t>
            </a:r>
            <a:r>
              <a:rPr lang="en-US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foreign key</a:t>
            </a:r>
            <a:r>
              <a:rPr lang="en-US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16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Kunci</a:t>
            </a:r>
            <a:r>
              <a:rPr lang="en-US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Tamu</a:t>
            </a:r>
            <a:r>
              <a:rPr lang="en-US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>
              <a:buNone/>
            </a:pPr>
            <a:endParaRPr lang="en-US" sz="1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92598" y="1311578"/>
            <a:ext cx="6636347" cy="3075642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38100" cap="sq">
            <a:solidFill>
              <a:schemeClr val="accent1">
                <a:lumMod val="50000"/>
              </a:schemeClr>
            </a:solidFill>
            <a:prstDash val="lgDashDotDot"/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1394" y="76200"/>
            <a:ext cx="7529538" cy="1143000"/>
          </a:xfrm>
        </p:spPr>
        <p:txBody>
          <a:bodyPr/>
          <a:lstStyle/>
          <a:p>
            <a:r>
              <a:rPr lang="en-US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Comic Sans MS" pitchFamily="66" charset="0"/>
              </a:rPr>
              <a:t>Isikan</a:t>
            </a:r>
            <a:r>
              <a:rPr lang="en-US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Comic Sans MS" pitchFamily="66" charset="0"/>
              </a:rPr>
              <a:t> data </a:t>
            </a:r>
            <a:r>
              <a:rPr lang="en-US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Comic Sans MS" pitchFamily="66" charset="0"/>
              </a:rPr>
              <a:t>pada</a:t>
            </a:r>
            <a:r>
              <a:rPr lang="en-US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Comic Sans MS" pitchFamily="66" charset="0"/>
              </a:rPr>
              <a:t> </a:t>
            </a:r>
            <a:r>
              <a:rPr lang="en-US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Comic Sans MS" pitchFamily="66" charset="0"/>
              </a:rPr>
              <a:t>Tbl_Jual</a:t>
            </a:r>
            <a:r>
              <a:rPr lang="en-US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Comic Sans MS" pitchFamily="66" charset="0"/>
              </a:rPr>
              <a:t> </a:t>
            </a:r>
            <a:r>
              <a:rPr lang="en-US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Comic Sans MS" pitchFamily="66" charset="0"/>
              </a:rPr>
              <a:t>sbb</a:t>
            </a:r>
            <a:r>
              <a:rPr lang="en-US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Comic Sans MS" pitchFamily="66" charset="0"/>
              </a:rPr>
              <a:t>:</a:t>
            </a:r>
            <a:endParaRPr lang="en-US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59632" y="116632"/>
            <a:ext cx="7632848" cy="6336704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28575" cap="sq">
            <a:solidFill>
              <a:srgbClr val="00B050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i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itchFamily="66" charset="0"/>
              </a:rPr>
              <a:t>Database Relationship</a:t>
            </a:r>
            <a:endParaRPr lang="en-US" sz="4000" b="1" i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09252" y="1595280"/>
            <a:ext cx="6934200" cy="4648200"/>
          </a:xfrm>
        </p:spPr>
        <p:txBody>
          <a:bodyPr/>
          <a:lstStyle/>
          <a:p>
            <a:pPr algn="just">
              <a:buFont typeface="Wingdings" pitchFamily="2" charset="2"/>
              <a:buChar char="v"/>
            </a:pPr>
            <a:r>
              <a:rPr lang="en-US" sz="28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citectura"/>
              </a:rPr>
              <a:t>Database relationship </a:t>
            </a:r>
            <a:r>
              <a:rPr lang="en-US" sz="2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citectura"/>
              </a:rPr>
              <a:t>adalah</a:t>
            </a:r>
            <a:r>
              <a:rPr lang="en-US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citectura"/>
              </a:rPr>
              <a:t> </a:t>
            </a:r>
            <a:r>
              <a:rPr lang="en-US" sz="2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citectura"/>
              </a:rPr>
              <a:t>relasi</a:t>
            </a:r>
            <a:r>
              <a:rPr lang="en-US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citectura"/>
              </a:rPr>
              <a:t> </a:t>
            </a:r>
            <a:r>
              <a:rPr lang="en-US" sz="2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citectura"/>
              </a:rPr>
              <a:t>atau</a:t>
            </a:r>
            <a:r>
              <a:rPr lang="en-US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citectura"/>
              </a:rPr>
              <a:t> </a:t>
            </a:r>
            <a:r>
              <a:rPr lang="en-US" sz="2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citectura"/>
              </a:rPr>
              <a:t>hubungan</a:t>
            </a:r>
            <a:r>
              <a:rPr lang="en-US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citectura"/>
              </a:rPr>
              <a:t> </a:t>
            </a:r>
            <a:r>
              <a:rPr lang="en-US" sz="2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citectura"/>
              </a:rPr>
              <a:t>antara</a:t>
            </a:r>
            <a:r>
              <a:rPr lang="en-US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citectura"/>
              </a:rPr>
              <a:t> </a:t>
            </a:r>
            <a:r>
              <a:rPr lang="en-US" sz="2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citectura"/>
              </a:rPr>
              <a:t>beberapa</a:t>
            </a:r>
            <a:r>
              <a:rPr lang="en-US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citectura"/>
              </a:rPr>
              <a:t> </a:t>
            </a:r>
            <a:r>
              <a:rPr lang="en-US" sz="2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citectura"/>
              </a:rPr>
              <a:t>tabel</a:t>
            </a:r>
            <a:r>
              <a:rPr lang="en-US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citectura"/>
              </a:rPr>
              <a:t> </a:t>
            </a:r>
            <a:r>
              <a:rPr lang="en-US" sz="2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citectura"/>
              </a:rPr>
              <a:t>dalam</a:t>
            </a:r>
            <a:r>
              <a:rPr lang="en-US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citectura"/>
              </a:rPr>
              <a:t> database yang </a:t>
            </a:r>
            <a:r>
              <a:rPr lang="en-US" sz="2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citectura"/>
              </a:rPr>
              <a:t>kita</a:t>
            </a:r>
            <a:r>
              <a:rPr lang="en-US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citectura"/>
              </a:rPr>
              <a:t> </a:t>
            </a:r>
            <a:r>
              <a:rPr lang="en-US" sz="2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citectura"/>
              </a:rPr>
              <a:t>miliki</a:t>
            </a:r>
            <a:r>
              <a:rPr lang="en-US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citectura"/>
              </a:rPr>
              <a:t>. </a:t>
            </a:r>
            <a:r>
              <a:rPr lang="en-US" sz="2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citectura"/>
              </a:rPr>
              <a:t>Relasi</a:t>
            </a:r>
            <a:r>
              <a:rPr lang="en-US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citectura"/>
              </a:rPr>
              <a:t> </a:t>
            </a:r>
            <a:r>
              <a:rPr lang="en-US" sz="2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citectura"/>
              </a:rPr>
              <a:t>antar</a:t>
            </a:r>
            <a:r>
              <a:rPr lang="en-US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citectura"/>
              </a:rPr>
              <a:t> </a:t>
            </a:r>
            <a:r>
              <a:rPr lang="en-US" sz="2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citectura"/>
              </a:rPr>
              <a:t>tabel</a:t>
            </a:r>
            <a:r>
              <a:rPr lang="en-US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citectura"/>
              </a:rPr>
              <a:t> </a:t>
            </a:r>
            <a:r>
              <a:rPr lang="en-US" sz="2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citectura"/>
              </a:rPr>
              <a:t>dihubungkan</a:t>
            </a:r>
            <a:r>
              <a:rPr lang="en-US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citectura"/>
              </a:rPr>
              <a:t> </a:t>
            </a:r>
            <a:r>
              <a:rPr lang="en-US" sz="2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citectura"/>
              </a:rPr>
              <a:t>oleh</a:t>
            </a:r>
            <a:r>
              <a:rPr lang="en-US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citectura"/>
              </a:rPr>
              <a:t> </a:t>
            </a:r>
            <a:r>
              <a:rPr lang="en-US" sz="28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citectura"/>
              </a:rPr>
              <a:t>primary key </a:t>
            </a:r>
            <a:r>
              <a:rPr lang="en-US" sz="2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citectura"/>
              </a:rPr>
              <a:t>dan</a:t>
            </a:r>
            <a:r>
              <a:rPr lang="en-US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citectura"/>
              </a:rPr>
              <a:t> </a:t>
            </a:r>
            <a:r>
              <a:rPr lang="en-US" sz="28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citectura"/>
              </a:rPr>
              <a:t>foreign </a:t>
            </a:r>
            <a:r>
              <a:rPr lang="en-US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citectura"/>
              </a:rPr>
              <a:t>key.</a:t>
            </a:r>
          </a:p>
          <a:p>
            <a:pPr algn="just">
              <a:buFont typeface="Wingdings" pitchFamily="2" charset="2"/>
              <a:buChar char="v"/>
            </a:pPr>
            <a:r>
              <a:rPr lang="en-US" sz="2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citectura"/>
              </a:rPr>
              <a:t>Untuk</a:t>
            </a:r>
            <a:r>
              <a:rPr lang="en-US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citectura"/>
              </a:rPr>
              <a:t> </a:t>
            </a:r>
            <a:r>
              <a:rPr lang="en-US" sz="2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citectura"/>
              </a:rPr>
              <a:t>membuat</a:t>
            </a:r>
            <a:r>
              <a:rPr lang="en-US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citectura"/>
              </a:rPr>
              <a:t> </a:t>
            </a:r>
            <a:r>
              <a:rPr lang="en-US" sz="28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citectura"/>
              </a:rPr>
              <a:t>relationship</a:t>
            </a:r>
            <a:r>
              <a:rPr lang="en-US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citectura"/>
              </a:rPr>
              <a:t> </a:t>
            </a:r>
            <a:r>
              <a:rPr lang="en-US" sz="2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citectura"/>
              </a:rPr>
              <a:t>maka</a:t>
            </a:r>
            <a:r>
              <a:rPr lang="en-US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citectura"/>
              </a:rPr>
              <a:t> </a:t>
            </a:r>
            <a:r>
              <a:rPr lang="en-US" sz="2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citectura"/>
              </a:rPr>
              <a:t>masing</a:t>
            </a:r>
            <a:r>
              <a:rPr lang="en-US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citectura"/>
              </a:rPr>
              <a:t> - </a:t>
            </a:r>
            <a:r>
              <a:rPr lang="en-US" sz="2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citectura"/>
              </a:rPr>
              <a:t>masing</a:t>
            </a:r>
            <a:r>
              <a:rPr lang="en-US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citectura"/>
              </a:rPr>
              <a:t> </a:t>
            </a:r>
            <a:r>
              <a:rPr lang="en-US" sz="2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citectura"/>
              </a:rPr>
              <a:t>tabel</a:t>
            </a:r>
            <a:r>
              <a:rPr lang="en-US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citectura"/>
              </a:rPr>
              <a:t> </a:t>
            </a:r>
            <a:r>
              <a:rPr lang="en-US" sz="2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citectura"/>
              </a:rPr>
              <a:t>harus</a:t>
            </a:r>
            <a:r>
              <a:rPr lang="en-US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citectura"/>
              </a:rPr>
              <a:t> </a:t>
            </a:r>
            <a:r>
              <a:rPr lang="en-US" sz="2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citectura"/>
              </a:rPr>
              <a:t>memiliki</a:t>
            </a:r>
            <a:r>
              <a:rPr lang="en-US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citectura"/>
              </a:rPr>
              <a:t> </a:t>
            </a:r>
            <a:r>
              <a:rPr lang="en-US" sz="28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citectura"/>
              </a:rPr>
              <a:t>primary key </a:t>
            </a:r>
            <a:r>
              <a:rPr lang="en-US" sz="2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citectura"/>
              </a:rPr>
              <a:t>dan</a:t>
            </a:r>
            <a:r>
              <a:rPr lang="en-US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citectura"/>
              </a:rPr>
              <a:t> </a:t>
            </a:r>
            <a:r>
              <a:rPr lang="en-US" sz="28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citectura"/>
              </a:rPr>
              <a:t>foreign key </a:t>
            </a:r>
            <a:r>
              <a:rPr lang="en-US" sz="2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citectura"/>
              </a:rPr>
              <a:t>untuk</a:t>
            </a:r>
            <a:r>
              <a:rPr lang="en-US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citectura"/>
              </a:rPr>
              <a:t> </a:t>
            </a:r>
            <a:r>
              <a:rPr lang="en-US" sz="2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citectura"/>
              </a:rPr>
              <a:t>dapat</a:t>
            </a:r>
            <a:r>
              <a:rPr lang="en-US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citectura"/>
              </a:rPr>
              <a:t> </a:t>
            </a:r>
            <a:r>
              <a:rPr lang="en-US" sz="2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citectura"/>
              </a:rPr>
              <a:t>menghubungkan</a:t>
            </a:r>
            <a:r>
              <a:rPr lang="en-US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citectura"/>
              </a:rPr>
              <a:t> </a:t>
            </a:r>
            <a:r>
              <a:rPr lang="en-US" sz="2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citectura"/>
              </a:rPr>
              <a:t>antara</a:t>
            </a:r>
            <a:r>
              <a:rPr lang="en-US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citectura"/>
              </a:rPr>
              <a:t> </a:t>
            </a:r>
            <a:r>
              <a:rPr lang="en-US" sz="2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citectura"/>
              </a:rPr>
              <a:t>tabel</a:t>
            </a:r>
            <a:r>
              <a:rPr lang="en-US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citectura"/>
              </a:rPr>
              <a:t> </a:t>
            </a:r>
            <a:r>
              <a:rPr lang="en-US" sz="2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citectura"/>
              </a:rPr>
              <a:t>induk</a:t>
            </a:r>
            <a:r>
              <a:rPr lang="en-US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citectura"/>
              </a:rPr>
              <a:t> </a:t>
            </a:r>
            <a:r>
              <a:rPr lang="en-US" sz="2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citectura"/>
              </a:rPr>
              <a:t>dengan</a:t>
            </a:r>
            <a:r>
              <a:rPr lang="en-US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citectura"/>
              </a:rPr>
              <a:t> </a:t>
            </a:r>
            <a:r>
              <a:rPr lang="en-US" sz="2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citectura"/>
              </a:rPr>
              <a:t>tabel</a:t>
            </a:r>
            <a:r>
              <a:rPr lang="en-US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citectura"/>
              </a:rPr>
              <a:t> </a:t>
            </a:r>
            <a:r>
              <a:rPr lang="en-US" sz="2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citectura"/>
              </a:rPr>
              <a:t>anak</a:t>
            </a:r>
            <a:endParaRPr lang="en-US" sz="2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citectur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omic Sans MS" pitchFamily="66" charset="0"/>
              </a:rPr>
              <a:t>Langkah</a:t>
            </a:r>
            <a:r>
              <a:rPr lang="en-US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omic Sans MS" pitchFamily="66" charset="0"/>
              </a:rPr>
              <a:t> – </a:t>
            </a:r>
            <a:r>
              <a:rPr lang="en-US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omic Sans MS" pitchFamily="66" charset="0"/>
              </a:rPr>
              <a:t>langkah</a:t>
            </a:r>
            <a:r>
              <a:rPr lang="en-US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en-US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omic Sans MS" pitchFamily="66" charset="0"/>
              </a:rPr>
              <a:t>membuat</a:t>
            </a:r>
            <a:r>
              <a:rPr lang="en-US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en-US" b="1" i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omic Sans MS" pitchFamily="66" charset="0"/>
              </a:rPr>
              <a:t>Database Relationship</a:t>
            </a:r>
            <a:endParaRPr lang="en-US" b="1" i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29124" y="1428736"/>
            <a:ext cx="4071966" cy="5000660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en-US" sz="23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Tutup</a:t>
            </a:r>
            <a:r>
              <a:rPr lang="en-US" sz="23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semua</a:t>
            </a:r>
            <a:r>
              <a:rPr lang="en-US" sz="23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tabel</a:t>
            </a:r>
            <a:r>
              <a:rPr lang="en-US" sz="23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3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sedang</a:t>
            </a:r>
            <a:r>
              <a:rPr lang="en-US" sz="23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aktif</a:t>
            </a:r>
            <a:endParaRPr lang="en-US" sz="2300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3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Klik</a:t>
            </a:r>
            <a:r>
              <a:rPr lang="en-US" sz="23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Tab </a:t>
            </a:r>
            <a:r>
              <a:rPr lang="en-US" sz="23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Database Tools</a:t>
            </a:r>
            <a:r>
              <a:rPr lang="en-US" sz="23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 </a:t>
            </a:r>
            <a:r>
              <a:rPr lang="en-US" sz="23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Relationships</a:t>
            </a:r>
            <a:r>
              <a:rPr lang="en-US" sz="23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 </a:t>
            </a:r>
            <a:r>
              <a:rPr lang="en-US" sz="23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Relationships</a:t>
            </a:r>
          </a:p>
          <a:p>
            <a:pPr algn="just">
              <a:lnSpc>
                <a:spcPct val="150000"/>
              </a:lnSpc>
            </a:pPr>
            <a:r>
              <a:rPr lang="en-US" sz="23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Kemudian</a:t>
            </a:r>
            <a:r>
              <a:rPr lang="en-US" sz="23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akan</a:t>
            </a:r>
            <a:r>
              <a:rPr lang="en-US" sz="23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muncul</a:t>
            </a:r>
            <a:r>
              <a:rPr lang="en-US" sz="23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tab </a:t>
            </a:r>
            <a:r>
              <a:rPr lang="en-US" sz="23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Relationship</a:t>
            </a:r>
            <a:r>
              <a:rPr lang="en-US" sz="23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23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object tab </a:t>
            </a:r>
            <a:r>
              <a:rPr lang="en-US" sz="23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3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kotak</a:t>
            </a:r>
            <a:r>
              <a:rPr lang="en-US" sz="23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dialog Show Table,  </a:t>
            </a:r>
            <a:r>
              <a:rPr lang="en-US" sz="23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kemudian</a:t>
            </a:r>
            <a:r>
              <a:rPr lang="en-US" sz="23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pilih</a:t>
            </a:r>
            <a:r>
              <a:rPr lang="en-US" sz="23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tab Tables</a:t>
            </a:r>
            <a:endParaRPr lang="en-US" sz="23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92324" y="1694200"/>
            <a:ext cx="2962275" cy="43780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Langkah</a:t>
            </a:r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 – </a:t>
            </a:r>
            <a:r>
              <a:rPr lang="en-US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langkah</a:t>
            </a:r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 </a:t>
            </a:r>
            <a:r>
              <a:rPr lang="en-US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membuat</a:t>
            </a:r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 </a:t>
            </a:r>
            <a:r>
              <a:rPr lang="en-US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Database Relationship (2)</a:t>
            </a:r>
            <a:endParaRPr lang="en-US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14942" y="1359312"/>
            <a:ext cx="3281544" cy="5124472"/>
          </a:xfrm>
        </p:spPr>
        <p:txBody>
          <a:bodyPr/>
          <a:lstStyle/>
          <a:p>
            <a:pPr algn="just"/>
            <a:r>
              <a:rPr lang="en-US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Click </a:t>
            </a:r>
            <a:r>
              <a:rPr lang="en-US" sz="2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Tabel_Mobil</a:t>
            </a:r>
            <a:r>
              <a:rPr lang="en-US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Tabel_Jual</a:t>
            </a:r>
            <a:r>
              <a:rPr lang="en-US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lalu</a:t>
            </a:r>
            <a:r>
              <a:rPr lang="en-US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click button Add</a:t>
            </a:r>
          </a:p>
          <a:p>
            <a:pPr lvl="0" algn="just"/>
            <a:r>
              <a:rPr lang="en-US" sz="20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Hubungkan</a:t>
            </a:r>
            <a:r>
              <a:rPr lang="en-US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	</a:t>
            </a:r>
            <a:r>
              <a:rPr lang="en-US" sz="2000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Kode</a:t>
            </a:r>
            <a:r>
              <a:rPr lang="en-US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Tbl_Jual</a:t>
            </a:r>
            <a:r>
              <a:rPr lang="en-US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Kode</a:t>
            </a:r>
            <a:r>
              <a:rPr lang="en-US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Tbl_Mobil</a:t>
            </a:r>
            <a:r>
              <a:rPr lang="en-US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cara</a:t>
            </a:r>
            <a:r>
              <a:rPr lang="en-US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klik</a:t>
            </a:r>
            <a:r>
              <a:rPr lang="en-US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en-US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field </a:t>
            </a:r>
            <a:r>
              <a:rPr lang="en-US" sz="2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Kode</a:t>
            </a:r>
            <a:r>
              <a:rPr lang="en-US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en-US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Tbl_Jual</a:t>
            </a:r>
            <a:r>
              <a:rPr lang="en-US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kemudian</a:t>
            </a:r>
            <a:r>
              <a:rPr lang="en-US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geser</a:t>
            </a:r>
            <a:r>
              <a:rPr lang="en-US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ke</a:t>
            </a:r>
            <a:r>
              <a:rPr lang="en-US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field </a:t>
            </a:r>
            <a:r>
              <a:rPr lang="en-US" sz="2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Kode</a:t>
            </a:r>
            <a:r>
              <a:rPr lang="en-US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en-US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Tbl_Mobil</a:t>
            </a:r>
            <a:r>
              <a:rPr lang="en-US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sampai</a:t>
            </a:r>
            <a:r>
              <a:rPr lang="en-US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muncul</a:t>
            </a:r>
            <a:r>
              <a:rPr lang="en-US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kotak</a:t>
            </a:r>
            <a:r>
              <a:rPr lang="en-US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dialog Edit Relationship</a:t>
            </a:r>
          </a:p>
          <a:p>
            <a:pPr algn="just"/>
            <a:r>
              <a:rPr lang="en-US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Click </a:t>
            </a:r>
            <a:r>
              <a:rPr lang="en-US" sz="2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checkbox Enforce Referential Integrity</a:t>
            </a:r>
            <a:r>
              <a:rPr lang="en-US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lalu</a:t>
            </a:r>
            <a:r>
              <a:rPr lang="en-US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click button Create.</a:t>
            </a:r>
            <a:endParaRPr lang="en-US" sz="2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 b="58462"/>
          <a:stretch>
            <a:fillRect/>
          </a:stretch>
        </p:blipFill>
        <p:spPr bwMode="auto">
          <a:xfrm>
            <a:off x="1306140" y="1357298"/>
            <a:ext cx="3857652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 t="40000"/>
          <a:stretch>
            <a:fillRect/>
          </a:stretch>
        </p:blipFill>
        <p:spPr bwMode="auto">
          <a:xfrm>
            <a:off x="1306140" y="3214686"/>
            <a:ext cx="3935316" cy="2786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Langkah</a:t>
            </a:r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 – </a:t>
            </a:r>
            <a:r>
              <a:rPr lang="en-US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langkah</a:t>
            </a:r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 </a:t>
            </a:r>
            <a:r>
              <a:rPr lang="en-US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membuat</a:t>
            </a:r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 </a:t>
            </a:r>
            <a:r>
              <a:rPr lang="en-US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Database Relationship (3)</a:t>
            </a:r>
            <a:endParaRPr lang="en-US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72132" y="1447800"/>
            <a:ext cx="2886068" cy="4648200"/>
          </a:xfrm>
        </p:spPr>
        <p:txBody>
          <a:bodyPr/>
          <a:lstStyle/>
          <a:p>
            <a:pPr algn="just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Maka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terlihat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garis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relasi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antara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Tbl_Jual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Tbl_Mobil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59158" y="1455930"/>
            <a:ext cx="3798660" cy="41162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Langkah</a:t>
            </a:r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 – </a:t>
            </a:r>
            <a:r>
              <a:rPr lang="en-US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langkah</a:t>
            </a:r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 </a:t>
            </a:r>
            <a:r>
              <a:rPr lang="en-US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membuat</a:t>
            </a:r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 </a:t>
            </a:r>
            <a:r>
              <a:rPr lang="en-US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Database Relationship (4)</a:t>
            </a:r>
            <a:endParaRPr lang="en-US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67026" y="1447800"/>
            <a:ext cx="3243258" cy="5053034"/>
          </a:xfrm>
        </p:spPr>
        <p:txBody>
          <a:bodyPr/>
          <a:lstStyle/>
          <a:p>
            <a:pPr algn="just"/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melihat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apakah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Tbl_Mobil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Tbl_Jual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telah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ter-relasi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/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terhubungan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Klik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2X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bagian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panel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sebelah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kiri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 smtClean="0">
                <a:latin typeface="Times New Roman" pitchFamily="18" charset="0"/>
                <a:cs typeface="Times New Roman" pitchFamily="18" charset="0"/>
              </a:rPr>
              <a:t>Tbl_Mobil</a:t>
            </a:r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 : Table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menglihat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kembali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data-data yang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ada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kolom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sebelah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kiri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Tbl_Mobil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terlihat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tanda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(+),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klik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tanda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tersebut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hingga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berubah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menjadi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tanda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( - ),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maka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terlihat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data-data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penjualan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sesuai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Kode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Penjualan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1357298"/>
            <a:ext cx="4286280" cy="4500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Narrow" pitchFamily="34" charset="0"/>
              </a:rPr>
              <a:t>Buat</a:t>
            </a:r>
            <a:r>
              <a:rPr lang="en-US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Narrow" pitchFamily="34" charset="0"/>
              </a:rPr>
              <a:t> Database </a:t>
            </a:r>
            <a:r>
              <a:rPr lang="en-US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Narrow" pitchFamily="34" charset="0"/>
              </a:rPr>
              <a:t>baru</a:t>
            </a:r>
            <a:r>
              <a:rPr lang="en-US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Narrow" pitchFamily="34" charset="0"/>
              </a:rPr>
              <a:t> </a:t>
            </a:r>
            <a:r>
              <a:rPr lang="en-US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Narrow" pitchFamily="34" charset="0"/>
              </a:rPr>
              <a:t>dengan</a:t>
            </a:r>
            <a:r>
              <a:rPr lang="en-US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Narrow" pitchFamily="34" charset="0"/>
              </a:rPr>
              <a:t> </a:t>
            </a:r>
            <a:r>
              <a:rPr lang="en-US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Narrow" pitchFamily="34" charset="0"/>
              </a:rPr>
              <a:t>nama</a:t>
            </a:r>
            <a:r>
              <a:rPr lang="en-US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Narrow" pitchFamily="34" charset="0"/>
              </a:rPr>
              <a:t> </a:t>
            </a:r>
            <a:br>
              <a:rPr lang="en-US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Narrow" pitchFamily="34" charset="0"/>
              </a:rPr>
            </a:br>
            <a:r>
              <a:rPr lang="en-US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Narrow" pitchFamily="34" charset="0"/>
              </a:rPr>
              <a:t>“ </a:t>
            </a:r>
            <a:r>
              <a:rPr lang="en-US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Narrow" pitchFamily="34" charset="0"/>
              </a:rPr>
              <a:t>Penjualan</a:t>
            </a:r>
            <a:r>
              <a:rPr lang="en-US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Narrow" pitchFamily="34" charset="0"/>
              </a:rPr>
              <a:t> ”</a:t>
            </a:r>
            <a:endParaRPr lang="en-US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latin typeface="Arial Narrow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2976" y="1500174"/>
            <a:ext cx="7315224" cy="5072098"/>
          </a:xfrm>
        </p:spPr>
        <p:txBody>
          <a:bodyPr/>
          <a:lstStyle/>
          <a:p>
            <a:pPr algn="just">
              <a:buNone/>
            </a:pPr>
            <a:r>
              <a:rPr lang="en-US" sz="2800" b="1" dirty="0" smtClean="0">
                <a:latin typeface="Arcitectura" pitchFamily="34" charset="0"/>
              </a:rPr>
              <a:t>    </a:t>
            </a:r>
            <a:r>
              <a:rPr lang="en-US" sz="2800" b="1" dirty="0" err="1" smtClean="0">
                <a:latin typeface="Arcitectura" pitchFamily="34" charset="0"/>
              </a:rPr>
              <a:t>Simpan</a:t>
            </a:r>
            <a:r>
              <a:rPr lang="en-US" sz="2800" b="1" dirty="0" smtClean="0">
                <a:latin typeface="Arcitectura" pitchFamily="34" charset="0"/>
              </a:rPr>
              <a:t> </a:t>
            </a:r>
            <a:r>
              <a:rPr lang="en-US" sz="2800" b="1" dirty="0" err="1" smtClean="0">
                <a:latin typeface="Arcitectura" pitchFamily="34" charset="0"/>
              </a:rPr>
              <a:t>tabel</a:t>
            </a:r>
            <a:r>
              <a:rPr lang="en-US" sz="2800" b="1" dirty="0" smtClean="0">
                <a:latin typeface="Arcitectura" pitchFamily="34" charset="0"/>
              </a:rPr>
              <a:t> </a:t>
            </a:r>
            <a:r>
              <a:rPr lang="en-US" sz="2800" b="1" dirty="0" err="1" smtClean="0">
                <a:latin typeface="Arcitectura" pitchFamily="34" charset="0"/>
              </a:rPr>
              <a:t>dengan</a:t>
            </a:r>
            <a:r>
              <a:rPr lang="en-US" sz="2800" b="1" dirty="0" smtClean="0">
                <a:latin typeface="Arcitectura" pitchFamily="34" charset="0"/>
              </a:rPr>
              <a:t> </a:t>
            </a:r>
            <a:r>
              <a:rPr lang="en-US" sz="2800" b="1" dirty="0" err="1" smtClean="0">
                <a:latin typeface="Arcitectura" pitchFamily="34" charset="0"/>
              </a:rPr>
              <a:t>nama</a:t>
            </a:r>
            <a:r>
              <a:rPr lang="en-US" sz="2800" b="1" dirty="0" smtClean="0">
                <a:latin typeface="Arcitectura" pitchFamily="34" charset="0"/>
              </a:rPr>
              <a:t> “</a:t>
            </a:r>
            <a:r>
              <a:rPr lang="en-US" sz="2800" b="1" dirty="0" err="1" smtClean="0">
                <a:latin typeface="Arcitectura" pitchFamily="34" charset="0"/>
              </a:rPr>
              <a:t>Tbl_Mobil</a:t>
            </a:r>
            <a:r>
              <a:rPr lang="en-US" sz="2800" b="1" dirty="0" smtClean="0">
                <a:latin typeface="Arcitectura" pitchFamily="34" charset="0"/>
              </a:rPr>
              <a:t>” , </a:t>
            </a:r>
            <a:r>
              <a:rPr lang="en-US" sz="2800" b="1" dirty="0" err="1" smtClean="0">
                <a:latin typeface="Arcitectura" pitchFamily="34" charset="0"/>
              </a:rPr>
              <a:t>kemudian</a:t>
            </a:r>
            <a:r>
              <a:rPr lang="en-US" sz="2800" b="1" dirty="0" smtClean="0">
                <a:latin typeface="Arcitectura" pitchFamily="34" charset="0"/>
              </a:rPr>
              <a:t> </a:t>
            </a:r>
            <a:r>
              <a:rPr lang="en-US" sz="2800" b="1" dirty="0" err="1" smtClean="0">
                <a:latin typeface="Arcitectura" pitchFamily="34" charset="0"/>
              </a:rPr>
              <a:t>Buatlah</a:t>
            </a:r>
            <a:r>
              <a:rPr lang="en-US" sz="2800" b="1" dirty="0" smtClean="0">
                <a:latin typeface="Arcitectura" pitchFamily="34" charset="0"/>
              </a:rPr>
              <a:t> </a:t>
            </a:r>
            <a:r>
              <a:rPr lang="en-US" sz="2800" b="1" dirty="0" err="1" smtClean="0">
                <a:latin typeface="Arcitectura" pitchFamily="34" charset="0"/>
              </a:rPr>
              <a:t>Struktur</a:t>
            </a:r>
            <a:r>
              <a:rPr lang="en-US" sz="2800" b="1" dirty="0" smtClean="0">
                <a:latin typeface="Arcitectura" pitchFamily="34" charset="0"/>
              </a:rPr>
              <a:t> </a:t>
            </a:r>
            <a:r>
              <a:rPr lang="en-US" sz="2800" b="1" dirty="0" err="1" smtClean="0">
                <a:latin typeface="Arcitectura" pitchFamily="34" charset="0"/>
              </a:rPr>
              <a:t>tabel</a:t>
            </a:r>
            <a:r>
              <a:rPr lang="en-US" sz="2800" b="1" dirty="0" smtClean="0">
                <a:latin typeface="Arcitectura" pitchFamily="34" charset="0"/>
              </a:rPr>
              <a:t> </a:t>
            </a:r>
            <a:r>
              <a:rPr lang="en-US" sz="2800" b="1" dirty="0" err="1" smtClean="0">
                <a:latin typeface="Arcitectura" pitchFamily="34" charset="0"/>
              </a:rPr>
              <a:t>sebagai</a:t>
            </a:r>
            <a:r>
              <a:rPr lang="en-US" sz="2800" b="1" dirty="0" smtClean="0">
                <a:latin typeface="Arcitectura" pitchFamily="34" charset="0"/>
              </a:rPr>
              <a:t> </a:t>
            </a:r>
            <a:r>
              <a:rPr lang="en-US" sz="2800" b="1" dirty="0" err="1" smtClean="0">
                <a:latin typeface="Arcitectura" pitchFamily="34" charset="0"/>
              </a:rPr>
              <a:t>berikut</a:t>
            </a:r>
            <a:r>
              <a:rPr lang="en-US" sz="2800" b="1" dirty="0" smtClean="0">
                <a:latin typeface="Arcitectura" pitchFamily="34" charset="0"/>
              </a:rPr>
              <a:t> :</a:t>
            </a:r>
            <a:endParaRPr lang="en-US" sz="2800" b="1" dirty="0">
              <a:latin typeface="Arcitectura" pitchFamily="34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28269" y="2876554"/>
            <a:ext cx="7215238" cy="36792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910" y="76200"/>
            <a:ext cx="7815290" cy="1066784"/>
          </a:xfrm>
        </p:spPr>
        <p:txBody>
          <a:bodyPr/>
          <a:lstStyle/>
          <a:p>
            <a:r>
              <a:rPr lang="en-US" sz="3200" i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Fungsi</a:t>
            </a:r>
            <a:r>
              <a:rPr lang="en-US" sz="32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Field Properties</a:t>
            </a:r>
            <a:br>
              <a:rPr lang="en-US" sz="32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en-US" sz="3200" i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Secara</a:t>
            </a:r>
            <a:r>
              <a:rPr lang="en-US" sz="32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General</a:t>
            </a:r>
            <a:endParaRPr lang="en-US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037339" y="1285860"/>
          <a:ext cx="7678065" cy="4786366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2177339"/>
                <a:gridCol w="5500726"/>
              </a:tblGrid>
              <a:tr h="2693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/>
                        <a:t>Perintah</a:t>
                      </a:r>
                      <a:r>
                        <a:rPr lang="en-US" sz="1600" dirty="0"/>
                        <a:t> </a:t>
                      </a:r>
                      <a:endParaRPr lang="en-US" sz="18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/>
                        <a:t>Fungsi</a:t>
                      </a:r>
                      <a:r>
                        <a:rPr lang="en-US" sz="1600" dirty="0"/>
                        <a:t> </a:t>
                      </a:r>
                      <a:endParaRPr lang="en-US" sz="18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5152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/>
                        <a:t>Field Size </a:t>
                      </a:r>
                      <a:endParaRPr lang="en-US" sz="12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err="1"/>
                        <a:t>Untuk</a:t>
                      </a:r>
                      <a:r>
                        <a:rPr lang="en-US" sz="1100" dirty="0"/>
                        <a:t> </a:t>
                      </a:r>
                      <a:r>
                        <a:rPr lang="en-US" sz="1100" dirty="0" err="1"/>
                        <a:t>menentukan</a:t>
                      </a:r>
                      <a:r>
                        <a:rPr lang="en-US" sz="1100" dirty="0"/>
                        <a:t> </a:t>
                      </a:r>
                      <a:r>
                        <a:rPr lang="en-US" sz="1100" dirty="0" err="1"/>
                        <a:t>jumlah</a:t>
                      </a:r>
                      <a:r>
                        <a:rPr lang="en-US" sz="1100" dirty="0"/>
                        <a:t> </a:t>
                      </a:r>
                      <a:r>
                        <a:rPr lang="en-US" sz="1100" dirty="0" err="1"/>
                        <a:t>maksimum</a:t>
                      </a:r>
                      <a:r>
                        <a:rPr lang="en-US" sz="1100" dirty="0"/>
                        <a:t> </a:t>
                      </a:r>
                      <a:r>
                        <a:rPr lang="en-US" sz="1100" dirty="0" err="1"/>
                        <a:t>karakter</a:t>
                      </a:r>
                      <a:r>
                        <a:rPr lang="en-US" sz="1100" dirty="0"/>
                        <a:t> yang </a:t>
                      </a:r>
                      <a:r>
                        <a:rPr lang="en-US" sz="1100" dirty="0" err="1"/>
                        <a:t>diisikan</a:t>
                      </a:r>
                      <a:r>
                        <a:rPr lang="en-US" sz="1100" dirty="0"/>
                        <a:t> </a:t>
                      </a:r>
                      <a:r>
                        <a:rPr lang="en-US" sz="1100" dirty="0" err="1"/>
                        <a:t>pada</a:t>
                      </a:r>
                      <a:r>
                        <a:rPr lang="en-US" sz="1100" dirty="0"/>
                        <a:t> field </a:t>
                      </a:r>
                      <a:r>
                        <a:rPr lang="en-US" sz="1100" dirty="0" err="1"/>
                        <a:t>tersebut</a:t>
                      </a:r>
                      <a:r>
                        <a:rPr lang="en-US" sz="1100" dirty="0"/>
                        <a:t> </a:t>
                      </a:r>
                      <a:endParaRPr lang="en-US" sz="12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</a:tr>
              <a:tr h="2576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/>
                        <a:t>Format </a:t>
                      </a:r>
                      <a:endParaRPr lang="en-US" sz="12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err="1"/>
                        <a:t>Untuk</a:t>
                      </a:r>
                      <a:r>
                        <a:rPr lang="en-US" sz="1100" dirty="0"/>
                        <a:t> </a:t>
                      </a:r>
                      <a:r>
                        <a:rPr lang="en-US" sz="1100" dirty="0" err="1"/>
                        <a:t>menentukan</a:t>
                      </a:r>
                      <a:r>
                        <a:rPr lang="en-US" sz="1100" dirty="0"/>
                        <a:t> format </a:t>
                      </a:r>
                      <a:r>
                        <a:rPr lang="en-US" sz="1100" dirty="0" err="1"/>
                        <a:t>tampilan</a:t>
                      </a:r>
                      <a:r>
                        <a:rPr lang="en-US" sz="1100" dirty="0"/>
                        <a:t> data </a:t>
                      </a:r>
                      <a:endParaRPr lang="en-US" sz="12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</a:tr>
              <a:tr h="2953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/>
                        <a:t>Input Mask </a:t>
                      </a:r>
                      <a:endParaRPr lang="en-US" sz="120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err="1"/>
                        <a:t>Untuk</a:t>
                      </a:r>
                      <a:r>
                        <a:rPr lang="en-US" sz="1100" dirty="0"/>
                        <a:t> </a:t>
                      </a:r>
                      <a:r>
                        <a:rPr lang="en-US" sz="1100" dirty="0" err="1"/>
                        <a:t>menentukan</a:t>
                      </a:r>
                      <a:r>
                        <a:rPr lang="en-US" sz="1100" dirty="0"/>
                        <a:t> </a:t>
                      </a:r>
                      <a:r>
                        <a:rPr lang="en-US" sz="1100" dirty="0" err="1"/>
                        <a:t>standarisasi</a:t>
                      </a:r>
                      <a:r>
                        <a:rPr lang="en-US" sz="1100" dirty="0"/>
                        <a:t> </a:t>
                      </a:r>
                      <a:r>
                        <a:rPr lang="en-US" sz="1100" dirty="0" err="1"/>
                        <a:t>tampilan</a:t>
                      </a:r>
                      <a:r>
                        <a:rPr lang="en-US" sz="1100" dirty="0"/>
                        <a:t> </a:t>
                      </a:r>
                      <a:r>
                        <a:rPr lang="en-US" sz="1100" dirty="0" err="1"/>
                        <a:t>pada</a:t>
                      </a:r>
                      <a:r>
                        <a:rPr lang="en-US" sz="1100" dirty="0"/>
                        <a:t> </a:t>
                      </a:r>
                      <a:r>
                        <a:rPr lang="en-US" sz="1100" dirty="0" err="1"/>
                        <a:t>saat</a:t>
                      </a:r>
                      <a:r>
                        <a:rPr lang="en-US" sz="1100" dirty="0"/>
                        <a:t> </a:t>
                      </a:r>
                      <a:r>
                        <a:rPr lang="en-US" sz="1100" dirty="0" err="1"/>
                        <a:t>memasukkan</a:t>
                      </a:r>
                      <a:r>
                        <a:rPr lang="en-US" sz="1100" dirty="0"/>
                        <a:t> data </a:t>
                      </a:r>
                      <a:r>
                        <a:rPr lang="en-US" sz="1100" dirty="0" err="1"/>
                        <a:t>di</a:t>
                      </a:r>
                      <a:r>
                        <a:rPr lang="en-US" sz="1100" dirty="0"/>
                        <a:t> </a:t>
                      </a:r>
                      <a:r>
                        <a:rPr lang="en-US" sz="1100" dirty="0" err="1"/>
                        <a:t>layar</a:t>
                      </a:r>
                      <a:r>
                        <a:rPr lang="en-US" sz="1100" dirty="0"/>
                        <a:t> </a:t>
                      </a:r>
                      <a:endParaRPr lang="en-US" sz="12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</a:tr>
              <a:tr h="2576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/>
                        <a:t>Decimal Place </a:t>
                      </a:r>
                      <a:endParaRPr lang="en-US" sz="120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err="1"/>
                        <a:t>Untuk</a:t>
                      </a:r>
                      <a:r>
                        <a:rPr lang="en-US" sz="1100" dirty="0"/>
                        <a:t> </a:t>
                      </a:r>
                      <a:r>
                        <a:rPr lang="en-US" sz="1100" dirty="0" err="1"/>
                        <a:t>menentukan</a:t>
                      </a:r>
                      <a:r>
                        <a:rPr lang="en-US" sz="1100" dirty="0"/>
                        <a:t> </a:t>
                      </a:r>
                      <a:r>
                        <a:rPr lang="en-US" sz="1100" dirty="0" err="1"/>
                        <a:t>jumlah</a:t>
                      </a:r>
                      <a:r>
                        <a:rPr lang="en-US" sz="1100" dirty="0"/>
                        <a:t> </a:t>
                      </a:r>
                      <a:r>
                        <a:rPr lang="en-US" sz="1100" dirty="0" err="1"/>
                        <a:t>angka</a:t>
                      </a:r>
                      <a:r>
                        <a:rPr lang="en-US" sz="1100" dirty="0"/>
                        <a:t> </a:t>
                      </a:r>
                      <a:r>
                        <a:rPr lang="en-US" sz="1100" dirty="0" err="1"/>
                        <a:t>desimal</a:t>
                      </a:r>
                      <a:r>
                        <a:rPr lang="en-US" sz="1100" dirty="0"/>
                        <a:t> yang </a:t>
                      </a:r>
                      <a:r>
                        <a:rPr lang="en-US" sz="1100" dirty="0" err="1"/>
                        <a:t>diinginkan</a:t>
                      </a:r>
                      <a:r>
                        <a:rPr lang="en-US" sz="1100" dirty="0"/>
                        <a:t> </a:t>
                      </a:r>
                      <a:endParaRPr lang="en-US" sz="12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</a:tr>
              <a:tr h="2576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/>
                        <a:t>Caption </a:t>
                      </a:r>
                      <a:endParaRPr lang="en-US" sz="120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err="1"/>
                        <a:t>Untuk</a:t>
                      </a:r>
                      <a:r>
                        <a:rPr lang="en-US" sz="1100" dirty="0"/>
                        <a:t> </a:t>
                      </a:r>
                      <a:r>
                        <a:rPr lang="en-US" sz="1100" dirty="0" err="1"/>
                        <a:t>menempatkan</a:t>
                      </a:r>
                      <a:r>
                        <a:rPr lang="en-US" sz="1100" dirty="0"/>
                        <a:t> </a:t>
                      </a:r>
                      <a:r>
                        <a:rPr lang="en-US" sz="1100" dirty="0" err="1"/>
                        <a:t>keterangan</a:t>
                      </a:r>
                      <a:r>
                        <a:rPr lang="en-US" sz="1100" dirty="0"/>
                        <a:t> </a:t>
                      </a:r>
                      <a:r>
                        <a:rPr lang="en-US" sz="1100" dirty="0" err="1"/>
                        <a:t>sebagai</a:t>
                      </a:r>
                      <a:r>
                        <a:rPr lang="en-US" sz="1100" dirty="0"/>
                        <a:t> </a:t>
                      </a:r>
                      <a:r>
                        <a:rPr lang="en-US" sz="1100" dirty="0" err="1"/>
                        <a:t>judul</a:t>
                      </a:r>
                      <a:r>
                        <a:rPr lang="en-US" sz="1100" dirty="0"/>
                        <a:t> </a:t>
                      </a:r>
                      <a:r>
                        <a:rPr lang="en-US" sz="1100" dirty="0" err="1"/>
                        <a:t>kolom</a:t>
                      </a:r>
                      <a:r>
                        <a:rPr lang="en-US" sz="1100" dirty="0"/>
                        <a:t>, form, </a:t>
                      </a:r>
                      <a:r>
                        <a:rPr lang="en-US" sz="1100" dirty="0" err="1"/>
                        <a:t>atau</a:t>
                      </a:r>
                      <a:r>
                        <a:rPr lang="en-US" sz="1100" dirty="0"/>
                        <a:t> </a:t>
                      </a:r>
                      <a:r>
                        <a:rPr lang="en-US" sz="1100" dirty="0" err="1"/>
                        <a:t>laporan</a:t>
                      </a:r>
                      <a:r>
                        <a:rPr lang="en-US" sz="1100" dirty="0"/>
                        <a:t> </a:t>
                      </a:r>
                      <a:endParaRPr lang="en-US" sz="12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</a:tr>
              <a:tr h="5152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/>
                        <a:t>Default Value </a:t>
                      </a:r>
                      <a:endParaRPr lang="en-US" sz="12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err="1"/>
                        <a:t>Untuk</a:t>
                      </a:r>
                      <a:r>
                        <a:rPr lang="en-US" sz="1100" dirty="0"/>
                        <a:t> </a:t>
                      </a:r>
                      <a:r>
                        <a:rPr lang="en-US" sz="1100" dirty="0" err="1"/>
                        <a:t>menempatkan</a:t>
                      </a:r>
                      <a:r>
                        <a:rPr lang="en-US" sz="1100" dirty="0"/>
                        <a:t> data yang </a:t>
                      </a:r>
                      <a:r>
                        <a:rPr lang="en-US" sz="1100" dirty="0" err="1"/>
                        <a:t>sering</a:t>
                      </a:r>
                      <a:r>
                        <a:rPr lang="en-US" sz="1100" dirty="0"/>
                        <a:t> </a:t>
                      </a:r>
                      <a:r>
                        <a:rPr lang="en-US" sz="1100" dirty="0" err="1"/>
                        <a:t>digunakan</a:t>
                      </a:r>
                      <a:r>
                        <a:rPr lang="en-US" sz="1100" dirty="0"/>
                        <a:t> </a:t>
                      </a:r>
                      <a:r>
                        <a:rPr lang="en-US" sz="1100" dirty="0" err="1"/>
                        <a:t>atau</a:t>
                      </a:r>
                      <a:r>
                        <a:rPr lang="en-US" sz="1100" dirty="0"/>
                        <a:t> data yang </a:t>
                      </a:r>
                      <a:r>
                        <a:rPr lang="en-US" sz="1100" dirty="0" err="1"/>
                        <a:t>sama</a:t>
                      </a:r>
                      <a:r>
                        <a:rPr lang="en-US" sz="1100" dirty="0"/>
                        <a:t> </a:t>
                      </a:r>
                      <a:r>
                        <a:rPr lang="en-US" sz="1100" dirty="0" err="1"/>
                        <a:t>pada</a:t>
                      </a:r>
                      <a:r>
                        <a:rPr lang="en-US" sz="1100" dirty="0"/>
                        <a:t> field </a:t>
                      </a:r>
                      <a:r>
                        <a:rPr lang="en-US" sz="1100" dirty="0" err="1"/>
                        <a:t>tertentu</a:t>
                      </a:r>
                      <a:r>
                        <a:rPr lang="en-US" sz="1100" dirty="0"/>
                        <a:t> agar </a:t>
                      </a:r>
                      <a:r>
                        <a:rPr lang="en-US" sz="1100" dirty="0" err="1"/>
                        <a:t>selalu</a:t>
                      </a:r>
                      <a:r>
                        <a:rPr lang="en-US" sz="1100" dirty="0"/>
                        <a:t> </a:t>
                      </a:r>
                      <a:r>
                        <a:rPr lang="en-US" sz="1100" dirty="0" err="1"/>
                        <a:t>ditampilkan</a:t>
                      </a:r>
                      <a:r>
                        <a:rPr lang="en-US" sz="1100" dirty="0"/>
                        <a:t> </a:t>
                      </a:r>
                      <a:r>
                        <a:rPr lang="en-US" sz="1100" dirty="0" err="1"/>
                        <a:t>kembali</a:t>
                      </a:r>
                      <a:r>
                        <a:rPr lang="en-US" sz="1100" dirty="0"/>
                        <a:t> </a:t>
                      </a:r>
                      <a:endParaRPr lang="en-US" sz="12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</a:tr>
              <a:tr h="5152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/>
                        <a:t>Validation Rule </a:t>
                      </a:r>
                      <a:endParaRPr lang="en-US" sz="120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err="1"/>
                        <a:t>Untuk</a:t>
                      </a:r>
                      <a:r>
                        <a:rPr lang="en-US" sz="1100" dirty="0"/>
                        <a:t> </a:t>
                      </a:r>
                      <a:r>
                        <a:rPr lang="en-US" sz="1100" dirty="0" err="1"/>
                        <a:t>mengontrol</a:t>
                      </a:r>
                      <a:r>
                        <a:rPr lang="en-US" sz="1100" dirty="0"/>
                        <a:t> </a:t>
                      </a:r>
                      <a:r>
                        <a:rPr lang="en-US" sz="1100" dirty="0" err="1"/>
                        <a:t>atau</a:t>
                      </a:r>
                      <a:r>
                        <a:rPr lang="en-US" sz="1100" dirty="0"/>
                        <a:t> </a:t>
                      </a:r>
                      <a:r>
                        <a:rPr lang="en-US" sz="1100" dirty="0" err="1"/>
                        <a:t>membatasi</a:t>
                      </a:r>
                      <a:r>
                        <a:rPr lang="en-US" sz="1100" dirty="0"/>
                        <a:t> </a:t>
                      </a:r>
                      <a:r>
                        <a:rPr lang="en-US" sz="1100" dirty="0" err="1"/>
                        <a:t>sampai</a:t>
                      </a:r>
                      <a:r>
                        <a:rPr lang="en-US" sz="1100" dirty="0"/>
                        <a:t> </a:t>
                      </a:r>
                      <a:r>
                        <a:rPr lang="en-US" sz="1100" dirty="0" err="1"/>
                        <a:t>sejauh</a:t>
                      </a:r>
                      <a:r>
                        <a:rPr lang="en-US" sz="1100" dirty="0"/>
                        <a:t> </a:t>
                      </a:r>
                      <a:r>
                        <a:rPr lang="en-US" sz="1100" dirty="0" err="1"/>
                        <a:t>mana</a:t>
                      </a:r>
                      <a:r>
                        <a:rPr lang="en-US" sz="1100" dirty="0"/>
                        <a:t> data yang </a:t>
                      </a:r>
                      <a:r>
                        <a:rPr lang="en-US" sz="1100" dirty="0" err="1"/>
                        <a:t>anda</a:t>
                      </a:r>
                      <a:r>
                        <a:rPr lang="en-US" sz="1100" dirty="0"/>
                        <a:t> </a:t>
                      </a:r>
                      <a:r>
                        <a:rPr lang="en-US" sz="1100" dirty="0" err="1"/>
                        <a:t>masukkan</a:t>
                      </a:r>
                      <a:r>
                        <a:rPr lang="en-US" sz="1100" dirty="0"/>
                        <a:t> </a:t>
                      </a:r>
                      <a:r>
                        <a:rPr lang="en-US" sz="1100" dirty="0" err="1"/>
                        <a:t>dalam</a:t>
                      </a:r>
                      <a:r>
                        <a:rPr lang="en-US" sz="1100" dirty="0"/>
                        <a:t> </a:t>
                      </a:r>
                      <a:r>
                        <a:rPr lang="en-US" sz="1100" dirty="0" err="1"/>
                        <a:t>sebuah</a:t>
                      </a:r>
                      <a:r>
                        <a:rPr lang="en-US" sz="1100" dirty="0"/>
                        <a:t> database </a:t>
                      </a:r>
                      <a:endParaRPr lang="en-US" sz="12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</a:tr>
              <a:tr h="5152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/>
                        <a:t>Validation Text </a:t>
                      </a:r>
                      <a:endParaRPr lang="en-US" sz="120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err="1"/>
                        <a:t>Untuk</a:t>
                      </a:r>
                      <a:r>
                        <a:rPr lang="en-US" sz="1100" dirty="0"/>
                        <a:t> </a:t>
                      </a:r>
                      <a:r>
                        <a:rPr lang="en-US" sz="1100" dirty="0" err="1"/>
                        <a:t>menampilkan</a:t>
                      </a:r>
                      <a:r>
                        <a:rPr lang="en-US" sz="1100" dirty="0"/>
                        <a:t> </a:t>
                      </a:r>
                      <a:r>
                        <a:rPr lang="en-US" sz="1100" dirty="0" err="1"/>
                        <a:t>keterangan</a:t>
                      </a:r>
                      <a:r>
                        <a:rPr lang="en-US" sz="1100" dirty="0"/>
                        <a:t> </a:t>
                      </a:r>
                      <a:r>
                        <a:rPr lang="en-US" sz="1100" dirty="0" err="1"/>
                        <a:t>atau</a:t>
                      </a:r>
                      <a:r>
                        <a:rPr lang="en-US" sz="1100" dirty="0"/>
                        <a:t> </a:t>
                      </a:r>
                      <a:r>
                        <a:rPr lang="en-US" sz="1100" dirty="0" err="1"/>
                        <a:t>pesan</a:t>
                      </a:r>
                      <a:r>
                        <a:rPr lang="en-US" sz="1100" dirty="0"/>
                        <a:t> </a:t>
                      </a:r>
                      <a:r>
                        <a:rPr lang="en-US" sz="1100" dirty="0" err="1"/>
                        <a:t>apabila</a:t>
                      </a:r>
                      <a:r>
                        <a:rPr lang="en-US" sz="1100" dirty="0"/>
                        <a:t> data yang </a:t>
                      </a:r>
                      <a:r>
                        <a:rPr lang="en-US" sz="1100" dirty="0" err="1"/>
                        <a:t>dimasukkan</a:t>
                      </a:r>
                      <a:r>
                        <a:rPr lang="en-US" sz="1100" dirty="0"/>
                        <a:t> </a:t>
                      </a:r>
                      <a:r>
                        <a:rPr lang="en-US" sz="1100" dirty="0" err="1"/>
                        <a:t>tidak</a:t>
                      </a:r>
                      <a:r>
                        <a:rPr lang="en-US" sz="1100" dirty="0"/>
                        <a:t> </a:t>
                      </a:r>
                      <a:r>
                        <a:rPr lang="en-US" sz="1100" dirty="0" err="1"/>
                        <a:t>sesuai</a:t>
                      </a:r>
                      <a:r>
                        <a:rPr lang="en-US" sz="1100" dirty="0"/>
                        <a:t> </a:t>
                      </a:r>
                      <a:r>
                        <a:rPr lang="en-US" sz="1100" dirty="0" err="1"/>
                        <a:t>dengan</a:t>
                      </a:r>
                      <a:r>
                        <a:rPr lang="en-US" sz="1100" dirty="0"/>
                        <a:t> </a:t>
                      </a:r>
                      <a:r>
                        <a:rPr lang="en-US" sz="1100" dirty="0" err="1"/>
                        <a:t>batasan</a:t>
                      </a:r>
                      <a:r>
                        <a:rPr lang="en-US" sz="1100" dirty="0"/>
                        <a:t> yang </a:t>
                      </a:r>
                      <a:r>
                        <a:rPr lang="en-US" sz="1100" dirty="0" err="1"/>
                        <a:t>ada</a:t>
                      </a:r>
                      <a:r>
                        <a:rPr lang="en-US" sz="1100" dirty="0"/>
                        <a:t> </a:t>
                      </a:r>
                      <a:r>
                        <a:rPr lang="en-US" sz="1100" dirty="0" err="1"/>
                        <a:t>di</a:t>
                      </a:r>
                      <a:r>
                        <a:rPr lang="en-US" sz="1100" dirty="0"/>
                        <a:t> validation rule </a:t>
                      </a:r>
                      <a:endParaRPr lang="en-US" sz="12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</a:tr>
              <a:tr h="5152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/>
                        <a:t>Required </a:t>
                      </a:r>
                      <a:endParaRPr lang="en-US" sz="120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err="1"/>
                        <a:t>Untuk</a:t>
                      </a:r>
                      <a:r>
                        <a:rPr lang="en-US" sz="1100" dirty="0"/>
                        <a:t> </a:t>
                      </a:r>
                      <a:r>
                        <a:rPr lang="en-US" sz="1100" dirty="0" err="1"/>
                        <a:t>mengatur</a:t>
                      </a:r>
                      <a:r>
                        <a:rPr lang="en-US" sz="1100" dirty="0"/>
                        <a:t> </a:t>
                      </a:r>
                      <a:r>
                        <a:rPr lang="en-US" sz="1100" dirty="0" err="1"/>
                        <a:t>apakah</a:t>
                      </a:r>
                      <a:r>
                        <a:rPr lang="en-US" sz="1100" dirty="0"/>
                        <a:t> field </a:t>
                      </a:r>
                      <a:r>
                        <a:rPr lang="en-US" sz="1100" dirty="0" err="1"/>
                        <a:t>ini</a:t>
                      </a:r>
                      <a:r>
                        <a:rPr lang="en-US" sz="1100" dirty="0"/>
                        <a:t> </a:t>
                      </a:r>
                      <a:r>
                        <a:rPr lang="en-US" sz="1100" dirty="0" err="1"/>
                        <a:t>boleh</a:t>
                      </a:r>
                      <a:r>
                        <a:rPr lang="en-US" sz="1100" dirty="0"/>
                        <a:t> </a:t>
                      </a:r>
                      <a:r>
                        <a:rPr lang="en-US" sz="1100" dirty="0" err="1"/>
                        <a:t>dikosongkan</a:t>
                      </a:r>
                      <a:r>
                        <a:rPr lang="en-US" sz="1100" dirty="0"/>
                        <a:t> </a:t>
                      </a:r>
                      <a:r>
                        <a:rPr lang="en-US" sz="1100" dirty="0" err="1"/>
                        <a:t>atau</a:t>
                      </a:r>
                      <a:r>
                        <a:rPr lang="en-US" sz="1100" dirty="0"/>
                        <a:t> </a:t>
                      </a:r>
                      <a:r>
                        <a:rPr lang="en-US" sz="1100" dirty="0" err="1"/>
                        <a:t>tidak</a:t>
                      </a:r>
                      <a:r>
                        <a:rPr lang="en-US" sz="1100" dirty="0"/>
                        <a:t> </a:t>
                      </a:r>
                      <a:r>
                        <a:rPr lang="en-US" sz="1100" dirty="0" err="1"/>
                        <a:t>pada</a:t>
                      </a:r>
                      <a:r>
                        <a:rPr lang="en-US" sz="1100" dirty="0"/>
                        <a:t> </a:t>
                      </a:r>
                      <a:r>
                        <a:rPr lang="en-US" sz="1100" dirty="0" err="1"/>
                        <a:t>saat</a:t>
                      </a:r>
                      <a:r>
                        <a:rPr lang="en-US" sz="1100" dirty="0"/>
                        <a:t> </a:t>
                      </a:r>
                      <a:r>
                        <a:rPr lang="en-US" sz="1100" dirty="0" err="1"/>
                        <a:t>pengisian</a:t>
                      </a:r>
                      <a:r>
                        <a:rPr lang="en-US" sz="1100" dirty="0"/>
                        <a:t> record </a:t>
                      </a:r>
                      <a:endParaRPr lang="en-US" sz="12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</a:tr>
              <a:tr h="285995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/>
                        <a:t>Allow Zero Length </a:t>
                      </a:r>
                      <a:endParaRPr lang="en-US" sz="12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err="1"/>
                        <a:t>Untuk</a:t>
                      </a:r>
                      <a:r>
                        <a:rPr lang="en-US" sz="1100" dirty="0"/>
                        <a:t> </a:t>
                      </a:r>
                      <a:r>
                        <a:rPr lang="en-US" sz="1100" dirty="0" err="1"/>
                        <a:t>mendefinisikan</a:t>
                      </a:r>
                      <a:r>
                        <a:rPr lang="en-US" sz="1100" dirty="0"/>
                        <a:t> </a:t>
                      </a:r>
                      <a:r>
                        <a:rPr lang="en-US" sz="1100" dirty="0" err="1"/>
                        <a:t>nilai</a:t>
                      </a:r>
                      <a:r>
                        <a:rPr lang="en-US" sz="1100" dirty="0"/>
                        <a:t> blank (“”) yang </a:t>
                      </a:r>
                      <a:r>
                        <a:rPr lang="en-US" sz="1100" dirty="0" err="1"/>
                        <a:t>membedakannya</a:t>
                      </a:r>
                      <a:r>
                        <a:rPr lang="en-US" sz="1100" dirty="0"/>
                        <a:t> </a:t>
                      </a:r>
                      <a:r>
                        <a:rPr lang="en-US" sz="1100" dirty="0" err="1"/>
                        <a:t>dengan</a:t>
                      </a:r>
                      <a:r>
                        <a:rPr lang="en-US" sz="1100" dirty="0"/>
                        <a:t> </a:t>
                      </a:r>
                      <a:r>
                        <a:rPr lang="en-US" sz="1100" dirty="0" err="1"/>
                        <a:t>nilai</a:t>
                      </a:r>
                      <a:r>
                        <a:rPr lang="en-US" sz="1100" dirty="0"/>
                        <a:t> null </a:t>
                      </a:r>
                      <a:endParaRPr lang="en-US" sz="12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</a:tr>
              <a:tr h="257633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/>
                        <a:t>Indexed </a:t>
                      </a:r>
                      <a:endParaRPr lang="en-US" sz="12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err="1"/>
                        <a:t>Untuk</a:t>
                      </a:r>
                      <a:r>
                        <a:rPr lang="en-US" sz="1100" dirty="0"/>
                        <a:t> </a:t>
                      </a:r>
                      <a:r>
                        <a:rPr lang="en-US" sz="1100" dirty="0" err="1"/>
                        <a:t>membuat</a:t>
                      </a:r>
                      <a:r>
                        <a:rPr lang="en-US" sz="1100" dirty="0"/>
                        <a:t> index </a:t>
                      </a:r>
                      <a:r>
                        <a:rPr lang="en-US" sz="1100" dirty="0" err="1"/>
                        <a:t>pada</a:t>
                      </a:r>
                      <a:r>
                        <a:rPr lang="en-US" sz="1100" dirty="0"/>
                        <a:t> field yang </a:t>
                      </a:r>
                      <a:r>
                        <a:rPr lang="en-US" sz="1100" dirty="0" err="1"/>
                        <a:t>disorot</a:t>
                      </a:r>
                      <a:r>
                        <a:rPr lang="en-US" sz="1100" dirty="0"/>
                        <a:t> </a:t>
                      </a:r>
                      <a:endParaRPr lang="en-US" sz="12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8662" y="76200"/>
            <a:ext cx="7529538" cy="1143000"/>
          </a:xfrm>
        </p:spPr>
        <p:txBody>
          <a:bodyPr/>
          <a:lstStyle/>
          <a:p>
            <a:r>
              <a:rPr lang="en-US" sz="4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omic Sans MS" pitchFamily="66" charset="0"/>
              </a:rPr>
              <a:t>Field Properties</a:t>
            </a:r>
            <a:endParaRPr lang="en-US" sz="44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3438" y="1399240"/>
            <a:ext cx="3929090" cy="5030156"/>
          </a:xfrm>
        </p:spPr>
        <p:txBody>
          <a:bodyPr/>
          <a:lstStyle/>
          <a:p>
            <a:pPr algn="just">
              <a:buFont typeface="Wingdings" pitchFamily="2" charset="2"/>
              <a:buChar char="§"/>
            </a:pPr>
            <a:r>
              <a:rPr lang="en-US" sz="2000" dirty="0" err="1">
                <a:solidFill>
                  <a:schemeClr val="tx1"/>
                </a:solidFill>
                <a:latin typeface="Arial Narrow" pitchFamily="34" charset="0"/>
              </a:rPr>
              <a:t>Pada</a:t>
            </a:r>
            <a:r>
              <a:rPr lang="en-US" sz="20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000" i="1" dirty="0">
                <a:solidFill>
                  <a:schemeClr val="tx1"/>
                </a:solidFill>
                <a:latin typeface="Arial Narrow" pitchFamily="34" charset="0"/>
              </a:rPr>
              <a:t>Field</a:t>
            </a:r>
            <a:r>
              <a:rPr lang="en-US" sz="20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Arial Narrow" pitchFamily="34" charset="0"/>
              </a:rPr>
              <a:t>Kode</a:t>
            </a:r>
            <a:r>
              <a:rPr lang="en-US" sz="2000" b="1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rial Narrow" pitchFamily="34" charset="0"/>
              </a:rPr>
              <a:t>dijadikan</a:t>
            </a:r>
            <a:r>
              <a:rPr lang="en-US" sz="20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rial Narrow" pitchFamily="34" charset="0"/>
              </a:rPr>
              <a:t>sebagai</a:t>
            </a:r>
            <a:r>
              <a:rPr lang="en-US" sz="20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000" i="1" dirty="0">
                <a:solidFill>
                  <a:schemeClr val="tx1"/>
                </a:solidFill>
                <a:latin typeface="Arial Narrow" pitchFamily="34" charset="0"/>
              </a:rPr>
              <a:t>Primary Key</a:t>
            </a:r>
            <a:r>
              <a:rPr lang="en-US" sz="20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Arial Narrow" pitchFamily="34" charset="0"/>
              </a:rPr>
              <a:t>,</a:t>
            </a:r>
          </a:p>
          <a:p>
            <a:pPr algn="just">
              <a:buFont typeface="Wingdings" pitchFamily="2" charset="2"/>
              <a:buChar char="§"/>
            </a:pPr>
            <a:r>
              <a:rPr lang="en-US" sz="2000" dirty="0" err="1" smtClean="0">
                <a:solidFill>
                  <a:schemeClr val="tx1"/>
                </a:solidFill>
                <a:latin typeface="Arial Narrow" pitchFamily="34" charset="0"/>
              </a:rPr>
              <a:t>kemudian</a:t>
            </a:r>
            <a:r>
              <a:rPr lang="en-US" sz="20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rial Narrow" pitchFamily="34" charset="0"/>
              </a:rPr>
              <a:t>pada</a:t>
            </a:r>
            <a:r>
              <a:rPr lang="en-US" sz="20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rial Narrow" pitchFamily="34" charset="0"/>
              </a:rPr>
              <a:t>bagian</a:t>
            </a:r>
            <a:r>
              <a:rPr lang="en-US" sz="20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000" i="1" dirty="0">
                <a:solidFill>
                  <a:schemeClr val="tx1"/>
                </a:solidFill>
                <a:latin typeface="Arial Narrow" pitchFamily="34" charset="0"/>
              </a:rPr>
              <a:t>Field properties </a:t>
            </a:r>
            <a:r>
              <a:rPr lang="en-US" sz="2000" dirty="0" err="1">
                <a:solidFill>
                  <a:schemeClr val="tx1"/>
                </a:solidFill>
                <a:latin typeface="Arial Narrow" pitchFamily="34" charset="0"/>
              </a:rPr>
              <a:t>atur</a:t>
            </a:r>
            <a:r>
              <a:rPr lang="en-US" sz="20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rial Narrow" pitchFamily="34" charset="0"/>
              </a:rPr>
              <a:t>sebagai</a:t>
            </a:r>
            <a:r>
              <a:rPr lang="en-US" sz="20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 Narrow" pitchFamily="34" charset="0"/>
              </a:rPr>
              <a:t>berikut</a:t>
            </a:r>
            <a:r>
              <a:rPr lang="en-US" sz="2000" dirty="0" smtClean="0">
                <a:latin typeface="Arial Narrow" pitchFamily="34" charset="0"/>
              </a:rPr>
              <a:t>:</a:t>
            </a:r>
          </a:p>
          <a:p>
            <a:pPr>
              <a:buNone/>
            </a:pPr>
            <a:endParaRPr lang="en-US" sz="16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176213" lvl="0" indent="-176213" algn="just"/>
            <a:r>
              <a:rPr lang="en-US" sz="2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Field Size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: 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lang="en-U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176213" indent="-176213" algn="just"/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Propertis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Filed Size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berfungsi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membatasi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jumlah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maksimal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karakter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ketika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penginputan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contoh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ini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maka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Field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Kode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hanya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bisa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diisi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maksimal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karakter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ketika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penginputan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sz="16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1428736"/>
            <a:ext cx="3643339" cy="4786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Oval 4"/>
          <p:cNvSpPr/>
          <p:nvPr/>
        </p:nvSpPr>
        <p:spPr bwMode="auto">
          <a:xfrm>
            <a:off x="928662" y="4071942"/>
            <a:ext cx="2571768" cy="357190"/>
          </a:xfrm>
          <a:prstGeom prst="ellipse">
            <a:avLst/>
          </a:prstGeom>
          <a:solidFill>
            <a:schemeClr val="accent1">
              <a:alpha val="0"/>
            </a:schemeClr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8662" y="76200"/>
            <a:ext cx="7529538" cy="1143000"/>
          </a:xfrm>
        </p:spPr>
        <p:txBody>
          <a:bodyPr/>
          <a:lstStyle/>
          <a:p>
            <a:r>
              <a:rPr lang="en-US" sz="4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omic Sans MS" pitchFamily="66" charset="0"/>
              </a:rPr>
              <a:t>Field Properties (2)</a:t>
            </a:r>
            <a:endParaRPr lang="en-US" sz="44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3438" y="1399240"/>
            <a:ext cx="3929090" cy="4958718"/>
          </a:xfrm>
        </p:spPr>
        <p:txBody>
          <a:bodyPr/>
          <a:lstStyle/>
          <a:p>
            <a:pPr lvl="0" algn="just"/>
            <a:r>
              <a:rPr lang="en-US" sz="2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Input Mask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: </a:t>
            </a:r>
            <a:r>
              <a:rPr lang="en-US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LL-000</a:t>
            </a:r>
          </a:p>
          <a:p>
            <a:pPr algn="just"/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Propertis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Input Mask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berfungsi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menentukan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/ </a:t>
            </a:r>
            <a:r>
              <a:rPr lang="en-US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setting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jenis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inputan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diinginkan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contoh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ini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LL-000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maksudnya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algn="just"/>
            <a:r>
              <a:rPr lang="en-US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LL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	: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Dua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digit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pertama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harus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diisi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menggunakan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huruf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 algn="just"/>
            <a:r>
              <a:rPr lang="en-US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000 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Tiga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digit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terakhir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harus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diisi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menggunakan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angka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1546720"/>
            <a:ext cx="3643339" cy="4786346"/>
          </a:xfrm>
          <a:prstGeom prst="rect">
            <a:avLst/>
          </a:prstGeom>
          <a:ln w="38100" cap="sq">
            <a:solidFill>
              <a:schemeClr val="accent1">
                <a:lumMod val="50000"/>
              </a:schemeClr>
            </a:solidFill>
            <a:prstDash val="sysDot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Oval 4"/>
          <p:cNvSpPr/>
          <p:nvPr/>
        </p:nvSpPr>
        <p:spPr bwMode="auto">
          <a:xfrm>
            <a:off x="928662" y="4603806"/>
            <a:ext cx="2571768" cy="285752"/>
          </a:xfrm>
          <a:prstGeom prst="ellipse">
            <a:avLst/>
          </a:prstGeom>
          <a:solidFill>
            <a:schemeClr val="accent1">
              <a:alpha val="0"/>
            </a:schemeClr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8662" y="76200"/>
            <a:ext cx="7529538" cy="1143000"/>
          </a:xfrm>
        </p:spPr>
        <p:txBody>
          <a:bodyPr/>
          <a:lstStyle/>
          <a:p>
            <a:r>
              <a:rPr lang="en-US" sz="4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omic Sans MS" pitchFamily="66" charset="0"/>
              </a:rPr>
              <a:t>Field Properties (3)</a:t>
            </a:r>
            <a:endParaRPr lang="en-US" sz="44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000628" y="2214554"/>
            <a:ext cx="3643338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9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Propertis</a:t>
            </a:r>
            <a:r>
              <a:rPr lang="en-US" sz="19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900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Validation Rule</a:t>
            </a:r>
            <a:r>
              <a:rPr lang="en-US" sz="19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19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berfungsi</a:t>
            </a:r>
            <a:r>
              <a:rPr lang="en-US" sz="19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9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untuk</a:t>
            </a:r>
            <a:r>
              <a:rPr lang="en-US" sz="19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9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menentukan</a:t>
            </a:r>
            <a:r>
              <a:rPr lang="en-US" sz="19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9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karakter</a:t>
            </a:r>
            <a:r>
              <a:rPr lang="en-US" sz="19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 </a:t>
            </a:r>
            <a:r>
              <a:rPr lang="en-US" sz="19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karakter</a:t>
            </a:r>
            <a:r>
              <a:rPr lang="en-US" sz="19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9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huruf</a:t>
            </a:r>
            <a:r>
              <a:rPr lang="en-US" sz="19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9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apa</a:t>
            </a:r>
            <a:r>
              <a:rPr lang="en-US" sz="19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9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saja</a:t>
            </a:r>
            <a:r>
              <a:rPr lang="en-US" sz="19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yang </a:t>
            </a:r>
            <a:r>
              <a:rPr lang="en-US" sz="19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bisa</a:t>
            </a:r>
            <a:r>
              <a:rPr lang="en-US" sz="19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9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diisikan</a:t>
            </a:r>
            <a:r>
              <a:rPr lang="en-US" sz="19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9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pada</a:t>
            </a:r>
            <a:r>
              <a:rPr lang="en-US" sz="19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9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dua</a:t>
            </a:r>
            <a:r>
              <a:rPr lang="en-US" sz="19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digit </a:t>
            </a:r>
            <a:r>
              <a:rPr lang="en-US" sz="19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karakter</a:t>
            </a:r>
            <a:r>
              <a:rPr lang="en-US" sz="19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9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pertama</a:t>
            </a:r>
            <a:r>
              <a:rPr lang="en-US" sz="19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9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pada</a:t>
            </a:r>
            <a:r>
              <a:rPr lang="en-US" sz="19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field </a:t>
            </a:r>
            <a:r>
              <a:rPr lang="en-US" sz="19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Kode</a:t>
            </a:r>
            <a:r>
              <a:rPr lang="en-US" sz="19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en-US" sz="19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Pada</a:t>
            </a:r>
            <a:r>
              <a:rPr lang="en-US" sz="19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9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contoh</a:t>
            </a:r>
            <a:r>
              <a:rPr lang="en-US" sz="19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9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ini</a:t>
            </a:r>
            <a:r>
              <a:rPr lang="en-US" sz="19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9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karakter</a:t>
            </a:r>
            <a:r>
              <a:rPr lang="en-US" sz="19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9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huruf</a:t>
            </a:r>
            <a:r>
              <a:rPr lang="en-US" sz="19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yang </a:t>
            </a:r>
            <a:r>
              <a:rPr lang="en-US" sz="19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bisa</a:t>
            </a:r>
            <a:r>
              <a:rPr lang="en-US" sz="19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9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diinputan</a:t>
            </a:r>
            <a:r>
              <a:rPr lang="en-US" sz="19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9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pada</a:t>
            </a:r>
            <a:r>
              <a:rPr lang="en-US" sz="19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9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dua</a:t>
            </a:r>
            <a:r>
              <a:rPr lang="en-US" sz="19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digit </a:t>
            </a:r>
            <a:r>
              <a:rPr lang="en-US" sz="19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pertama</a:t>
            </a:r>
            <a:r>
              <a:rPr lang="en-US" sz="19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9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adalah</a:t>
            </a:r>
            <a:r>
              <a:rPr lang="en-US" sz="19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KJ </a:t>
            </a:r>
            <a:r>
              <a:rPr lang="en-US" sz="19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atau</a:t>
            </a:r>
            <a:r>
              <a:rPr lang="en-US" sz="19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TF </a:t>
            </a:r>
            <a:r>
              <a:rPr lang="en-US" sz="19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atau</a:t>
            </a:r>
            <a:r>
              <a:rPr lang="en-US" sz="19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PH </a:t>
            </a:r>
            <a:r>
              <a:rPr lang="en-US" sz="19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atau</a:t>
            </a:r>
            <a:r>
              <a:rPr lang="en-US" sz="19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VA </a:t>
            </a:r>
            <a:r>
              <a:rPr lang="en-US" sz="19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atau</a:t>
            </a:r>
            <a:r>
              <a:rPr lang="en-US" sz="19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FV. </a:t>
            </a:r>
            <a:r>
              <a:rPr lang="en-US" sz="19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Selain</a:t>
            </a:r>
            <a:r>
              <a:rPr lang="en-US" sz="19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9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dari</a:t>
            </a:r>
            <a:r>
              <a:rPr lang="en-US" sz="19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lima </a:t>
            </a:r>
            <a:r>
              <a:rPr lang="en-US" sz="19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ketentuan</a:t>
            </a:r>
            <a:r>
              <a:rPr lang="en-US" sz="19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9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tersebut</a:t>
            </a:r>
            <a:r>
              <a:rPr lang="en-US" sz="19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19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maka</a:t>
            </a:r>
            <a:r>
              <a:rPr lang="en-US" sz="19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9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tidak</a:t>
            </a:r>
            <a:r>
              <a:rPr lang="en-US" sz="19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9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dapat</a:t>
            </a:r>
            <a:r>
              <a:rPr lang="en-US" sz="19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9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diinputan</a:t>
            </a:r>
            <a:r>
              <a:rPr lang="en-US" sz="19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19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dan</a:t>
            </a:r>
            <a:r>
              <a:rPr lang="en-US" sz="19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9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nantinya</a:t>
            </a:r>
            <a:r>
              <a:rPr lang="en-US" sz="19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9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akan</a:t>
            </a:r>
            <a:r>
              <a:rPr lang="en-US" sz="19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9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muncul</a:t>
            </a:r>
            <a:r>
              <a:rPr lang="en-US" sz="19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9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pesan</a:t>
            </a:r>
            <a:r>
              <a:rPr lang="en-US" sz="19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9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kesalahan</a:t>
            </a:r>
            <a:r>
              <a:rPr lang="en-US" sz="19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9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sesuai</a:t>
            </a:r>
            <a:r>
              <a:rPr lang="en-US" sz="19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yang </a:t>
            </a:r>
            <a:r>
              <a:rPr lang="en-US" sz="19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kita</a:t>
            </a:r>
            <a:r>
              <a:rPr lang="en-US" sz="19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9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tulis</a:t>
            </a:r>
            <a:r>
              <a:rPr lang="en-US" sz="19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9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pada</a:t>
            </a:r>
            <a:r>
              <a:rPr lang="en-US" sz="19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9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bagian</a:t>
            </a:r>
            <a:r>
              <a:rPr lang="en-US" sz="19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900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field properties</a:t>
            </a:r>
            <a:r>
              <a:rPr lang="en-US" sz="19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9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Validation text</a:t>
            </a:r>
            <a:endParaRPr lang="en-US" sz="19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2143116"/>
            <a:ext cx="3643339" cy="4357718"/>
          </a:xfrm>
          <a:prstGeom prst="rect">
            <a:avLst/>
          </a:prstGeom>
          <a:ln w="38100" cap="sq">
            <a:solidFill>
              <a:schemeClr val="accent1">
                <a:lumMod val="50000"/>
              </a:schemeClr>
            </a:solidFill>
            <a:prstDash val="sysDot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Oval 4"/>
          <p:cNvSpPr/>
          <p:nvPr/>
        </p:nvSpPr>
        <p:spPr bwMode="auto">
          <a:xfrm>
            <a:off x="1071538" y="5357826"/>
            <a:ext cx="2571768" cy="267336"/>
          </a:xfrm>
          <a:prstGeom prst="ellipse">
            <a:avLst/>
          </a:prstGeom>
          <a:solidFill>
            <a:schemeClr val="accent1">
              <a:alpha val="0"/>
            </a:schemeClr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9596" y="1074784"/>
            <a:ext cx="7715304" cy="906104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marL="0" lvl="0" indent="0">
              <a:buNone/>
            </a:pPr>
            <a:r>
              <a:rPr lang="en-US" sz="2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Validation Rule</a:t>
            </a:r>
            <a:r>
              <a:rPr lang="en-US" sz="2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 Left([</a:t>
            </a:r>
            <a:r>
              <a:rPr lang="en-US" sz="20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Kode</a:t>
            </a:r>
            <a:r>
              <a:rPr lang="en-US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];2</a:t>
            </a:r>
            <a:r>
              <a:rPr lang="en-US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)="KJ" </a:t>
            </a:r>
            <a:r>
              <a:rPr lang="en-US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Or Left</a:t>
            </a:r>
            <a:r>
              <a:rPr lang="en-US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([</a:t>
            </a:r>
            <a:r>
              <a:rPr lang="en-US" sz="20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Kode</a:t>
            </a:r>
            <a:r>
              <a:rPr lang="en-US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];2</a:t>
            </a:r>
            <a:r>
              <a:rPr lang="en-US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)="TF" </a:t>
            </a:r>
            <a:r>
              <a:rPr lang="en-US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Or Left</a:t>
            </a:r>
            <a:r>
              <a:rPr lang="en-US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([</a:t>
            </a:r>
            <a:r>
              <a:rPr lang="en-US" sz="20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Kode</a:t>
            </a:r>
            <a:r>
              <a:rPr lang="en-US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];2</a:t>
            </a:r>
            <a:r>
              <a:rPr lang="en-US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)="PH" Or  </a:t>
            </a:r>
            <a:r>
              <a:rPr lang="en-US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Left</a:t>
            </a:r>
            <a:r>
              <a:rPr lang="en-US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([</a:t>
            </a:r>
            <a:r>
              <a:rPr lang="en-US" sz="20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Kode</a:t>
            </a:r>
            <a:r>
              <a:rPr lang="en-US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];2</a:t>
            </a:r>
            <a:r>
              <a:rPr lang="en-US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)="VA" Or Left([</a:t>
            </a:r>
            <a:r>
              <a:rPr lang="en-US" sz="20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Kode</a:t>
            </a:r>
            <a:r>
              <a:rPr lang="en-US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];2</a:t>
            </a:r>
            <a:r>
              <a:rPr lang="en-US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)="FV"</a:t>
            </a:r>
          </a:p>
          <a:p>
            <a:pPr algn="just"/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1036859" y="1052736"/>
            <a:ext cx="7711605" cy="1656184"/>
          </a:xfrm>
          <a:prstGeom prst="rect">
            <a:avLst/>
          </a:prstGeom>
          <a:ln w="25400" cap="flat" cmpd="sng" algn="ctr">
            <a:solidFill>
              <a:schemeClr val="accent4"/>
            </a:solidFill>
            <a:prstDash val="solid"/>
            <a:miter lim="800000"/>
            <a:headEnd/>
            <a:tailEnd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Tx/>
              <a:buNone/>
            </a:pPr>
            <a:r>
              <a:rPr lang="en-US" sz="2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Validation Rule</a:t>
            </a:r>
            <a:r>
              <a:rPr lang="en-US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 Left([</a:t>
            </a:r>
            <a:r>
              <a:rPr lang="en-US" sz="28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Kode</a:t>
            </a:r>
            <a:r>
              <a:rPr lang="en-US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];2)="KJ" Or Left([</a:t>
            </a:r>
            <a:r>
              <a:rPr lang="en-US" sz="28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Kode</a:t>
            </a:r>
            <a:r>
              <a:rPr lang="en-US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];2)="TF" Or Left([</a:t>
            </a:r>
            <a:r>
              <a:rPr lang="en-US" sz="28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Kode</a:t>
            </a:r>
            <a:r>
              <a:rPr lang="en-US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];2)="PH" Or  Left([</a:t>
            </a:r>
            <a:r>
              <a:rPr lang="en-US" sz="28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Kode</a:t>
            </a:r>
            <a:r>
              <a:rPr lang="en-US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];2)="VA" Or Left([</a:t>
            </a:r>
            <a:r>
              <a:rPr lang="en-US" sz="28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Kode</a:t>
            </a:r>
            <a:r>
              <a:rPr lang="en-US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];2)="FV"</a:t>
            </a:r>
          </a:p>
          <a:p>
            <a:pPr algn="just"/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8662" y="76200"/>
            <a:ext cx="7529538" cy="1143000"/>
          </a:xfrm>
        </p:spPr>
        <p:txBody>
          <a:bodyPr/>
          <a:lstStyle/>
          <a:p>
            <a:r>
              <a:rPr lang="en-US" sz="4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omic Sans MS" pitchFamily="66" charset="0"/>
              </a:rPr>
              <a:t>Field Properties (4)</a:t>
            </a:r>
            <a:endParaRPr lang="en-US" sz="44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3438" y="1399240"/>
            <a:ext cx="3929090" cy="4958718"/>
          </a:xfrm>
        </p:spPr>
        <p:txBody>
          <a:bodyPr/>
          <a:lstStyle/>
          <a:p>
            <a:pPr lvl="0" algn="just"/>
            <a:r>
              <a:rPr lang="en-US" sz="26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Validation text</a:t>
            </a:r>
            <a:r>
              <a:rPr lang="en-US"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: 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MAAF, INPUT SALAH 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!!!</a:t>
            </a:r>
          </a:p>
          <a:p>
            <a:pPr lvl="0" algn="just">
              <a:buNone/>
            </a:pPr>
            <a:endParaRPr lang="en-U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Propertis</a:t>
            </a:r>
            <a:r>
              <a:rPr lang="en-US" sz="26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validation text </a:t>
            </a:r>
            <a:r>
              <a:rPr lang="en-US" sz="2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berfungsi</a:t>
            </a:r>
            <a:r>
              <a:rPr lang="en-US"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memunculkan</a:t>
            </a:r>
            <a:r>
              <a:rPr lang="en-US"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pesan</a:t>
            </a:r>
            <a:r>
              <a:rPr lang="en-US"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kesalahan</a:t>
            </a:r>
            <a:r>
              <a:rPr lang="en-US"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jika</a:t>
            </a:r>
            <a:r>
              <a:rPr lang="en-US"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ketika</a:t>
            </a:r>
            <a:r>
              <a:rPr lang="en-US"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penginputan</a:t>
            </a:r>
            <a:r>
              <a:rPr lang="en-US"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data </a:t>
            </a:r>
            <a:r>
              <a:rPr lang="en-US" sz="2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tidak</a:t>
            </a:r>
            <a:r>
              <a:rPr lang="en-US"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sesuai</a:t>
            </a:r>
            <a:r>
              <a:rPr lang="en-US"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ketentuan</a:t>
            </a:r>
            <a:r>
              <a:rPr lang="en-US"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sudah</a:t>
            </a:r>
            <a:r>
              <a:rPr lang="en-US"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en-US"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ketik</a:t>
            </a:r>
            <a:r>
              <a:rPr lang="en-US"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bagian</a:t>
            </a:r>
            <a:r>
              <a:rPr lang="en-US"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field properties</a:t>
            </a:r>
            <a:r>
              <a:rPr lang="en-US"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Validation Rule.</a:t>
            </a:r>
            <a:endParaRPr lang="en-US" sz="2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1546720"/>
            <a:ext cx="3643339" cy="4786346"/>
          </a:xfrm>
          <a:prstGeom prst="rect">
            <a:avLst/>
          </a:prstGeom>
          <a:ln w="38100" cap="sq">
            <a:solidFill>
              <a:schemeClr val="accent1">
                <a:lumMod val="50000"/>
              </a:schemeClr>
            </a:solidFill>
            <a:prstDash val="sysDot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Oval 4"/>
          <p:cNvSpPr/>
          <p:nvPr/>
        </p:nvSpPr>
        <p:spPr bwMode="auto">
          <a:xfrm>
            <a:off x="881180" y="5267466"/>
            <a:ext cx="2571768" cy="285752"/>
          </a:xfrm>
          <a:prstGeom prst="ellipse">
            <a:avLst/>
          </a:prstGeom>
          <a:solidFill>
            <a:schemeClr val="accent1">
              <a:alpha val="0"/>
            </a:schemeClr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8662" y="76200"/>
            <a:ext cx="7529538" cy="1143000"/>
          </a:xfrm>
        </p:spPr>
        <p:txBody>
          <a:bodyPr/>
          <a:lstStyle/>
          <a:p>
            <a:r>
              <a:rPr lang="en-US" sz="4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omic Sans MS" pitchFamily="66" charset="0"/>
              </a:rPr>
              <a:t>Field Properties (5)</a:t>
            </a:r>
            <a:endParaRPr lang="en-US" sz="44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4414" y="4071942"/>
            <a:ext cx="7358114" cy="2286016"/>
          </a:xfrm>
        </p:spPr>
        <p:txBody>
          <a:bodyPr/>
          <a:lstStyle/>
          <a:p>
            <a:pPr algn="just"/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field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Buatan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aturlah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bagian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field properties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ada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tab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Lookup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yaitu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lvl="0" algn="just">
              <a:buFont typeface="Wingdings" pitchFamily="2" charset="2"/>
              <a:buChar char="v"/>
            </a:pPr>
            <a:r>
              <a:rPr lang="en-US" sz="1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Display </a:t>
            </a:r>
            <a:r>
              <a:rPr lang="en-US" sz="1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Control </a:t>
            </a:r>
            <a:r>
              <a:rPr lang="en-US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1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: </a:t>
            </a:r>
            <a:r>
              <a:rPr lang="en-US" sz="16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Combobox</a:t>
            </a:r>
            <a:endParaRPr lang="en-US" sz="1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Font typeface="Wingdings" pitchFamily="2" charset="2"/>
              <a:buChar char="v"/>
            </a:pPr>
            <a:r>
              <a:rPr lang="en-US" sz="1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Row Source </a:t>
            </a:r>
            <a:r>
              <a:rPr lang="en-US" sz="1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Type  </a:t>
            </a:r>
            <a:r>
              <a:rPr lang="en-US" sz="1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Value List</a:t>
            </a:r>
          </a:p>
          <a:p>
            <a:pPr lvl="0" algn="just">
              <a:buFont typeface="Wingdings" pitchFamily="2" charset="2"/>
              <a:buChar char="v"/>
            </a:pPr>
            <a:r>
              <a:rPr lang="en-US" sz="1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Row </a:t>
            </a:r>
            <a:r>
              <a:rPr lang="en-US" sz="1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Source</a:t>
            </a:r>
            <a:r>
              <a:rPr lang="en-US" sz="1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	   </a:t>
            </a:r>
            <a:r>
              <a:rPr lang="en-US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15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“SUZUKI</a:t>
            </a:r>
            <a:r>
              <a:rPr lang="en-US" sz="15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”;”TOYOTA</a:t>
            </a:r>
            <a:r>
              <a:rPr lang="en-US" sz="15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”;”ISUZU”;”MAZDA”;”DAIHATSU”</a:t>
            </a:r>
            <a:endParaRPr lang="en-US" sz="15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None/>
            </a:pP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endParaRPr lang="en-US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85918" y="1428736"/>
            <a:ext cx="4643470" cy="242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1538" y="76200"/>
            <a:ext cx="7386662" cy="1143000"/>
          </a:xfrm>
        </p:spPr>
        <p:txBody>
          <a:bodyPr/>
          <a:lstStyle/>
          <a:p>
            <a:r>
              <a:rPr lang="en-US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omic Sans MS" pitchFamily="66" charset="0"/>
              </a:rPr>
              <a:t>Isikan</a:t>
            </a:r>
            <a:r>
              <a:rPr lang="en-US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omic Sans MS" pitchFamily="66" charset="0"/>
              </a:rPr>
              <a:t> data </a:t>
            </a:r>
            <a:r>
              <a:rPr lang="en-US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omic Sans MS" pitchFamily="66" charset="0"/>
              </a:rPr>
              <a:t>pada</a:t>
            </a:r>
            <a:r>
              <a:rPr lang="en-US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en-US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omic Sans MS" pitchFamily="66" charset="0"/>
              </a:rPr>
              <a:t>Tbl_Mobil</a:t>
            </a:r>
            <a:r>
              <a:rPr lang="en-US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en-US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omic Sans MS" pitchFamily="66" charset="0"/>
              </a:rPr>
              <a:t>sbb</a:t>
            </a:r>
            <a:r>
              <a:rPr lang="en-US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omic Sans MS" pitchFamily="66" charset="0"/>
              </a:rPr>
              <a:t>:</a:t>
            </a:r>
            <a:endParaRPr lang="en-US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28" y="1571612"/>
            <a:ext cx="7143800" cy="3786214"/>
          </a:xfrm>
          <a:prstGeom prst="rect">
            <a:avLst/>
          </a:prstGeom>
          <a:ln w="38100" cap="sq">
            <a:solidFill>
              <a:srgbClr val="000000"/>
            </a:solidFill>
            <a:prstDash val="sysDot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ots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 Black"/>
        <a:ea typeface=""/>
        <a:cs typeface=""/>
      </a:majorFont>
      <a:minorFont>
        <a:latin typeface="Arial Blac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Dots</Template>
  <TotalTime>646</TotalTime>
  <Words>732</Words>
  <Application>Microsoft Office PowerPoint</Application>
  <PresentationFormat>On-screen Show (4:3)</PresentationFormat>
  <Paragraphs>76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Dots</vt:lpstr>
      <vt:lpstr>FIELD PROPERTIES &amp; DATABASE RELATIONSHIP</vt:lpstr>
      <vt:lpstr>Buat Database baru dengan nama  “ Penjualan ”</vt:lpstr>
      <vt:lpstr>Fungsi Field Properties Secara General</vt:lpstr>
      <vt:lpstr>Field Properties</vt:lpstr>
      <vt:lpstr>Field Properties (2)</vt:lpstr>
      <vt:lpstr>Field Properties (3)</vt:lpstr>
      <vt:lpstr>Field Properties (4)</vt:lpstr>
      <vt:lpstr>Field Properties (5)</vt:lpstr>
      <vt:lpstr>Isikan data pada Tbl_Mobil sbb:</vt:lpstr>
      <vt:lpstr>Buat Tabel Baru dengan nama “Tbl_Jual”,  Kemudian buat Struktur Tabel sbb:</vt:lpstr>
      <vt:lpstr>Isikan data pada Tbl_Jual sbb:</vt:lpstr>
      <vt:lpstr>Database Relationship</vt:lpstr>
      <vt:lpstr>Langkah – langkah membuat Database Relationship</vt:lpstr>
      <vt:lpstr>Langkah – langkah membuat Database Relationship (2)</vt:lpstr>
      <vt:lpstr>Langkah – langkah membuat Database Relationship (3)</vt:lpstr>
      <vt:lpstr>Langkah – langkah membuat Database Relationship (4)</vt:lpstr>
    </vt:vector>
  </TitlesOfParts>
  <Company>Personal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AdiXP</dc:creator>
  <cp:lastModifiedBy>User</cp:lastModifiedBy>
  <cp:revision>48</cp:revision>
  <dcterms:created xsi:type="dcterms:W3CDTF">2010-10-12T05:40:48Z</dcterms:created>
  <dcterms:modified xsi:type="dcterms:W3CDTF">2012-03-12T01:35:56Z</dcterms:modified>
</cp:coreProperties>
</file>