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57" r:id="rId4"/>
    <p:sldId id="274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76" r:id="rId13"/>
    <p:sldId id="265" r:id="rId14"/>
    <p:sldId id="267" r:id="rId15"/>
    <p:sldId id="268" r:id="rId16"/>
    <p:sldId id="269" r:id="rId17"/>
    <p:sldId id="266" r:id="rId18"/>
    <p:sldId id="270" r:id="rId19"/>
    <p:sldId id="271" r:id="rId20"/>
    <p:sldId id="272" r:id="rId21"/>
    <p:sldId id="277" r:id="rId22"/>
    <p:sldId id="278" r:id="rId23"/>
  </p:sldIdLst>
  <p:sldSz cx="9144000" cy="6858000" type="screen4x3"/>
  <p:notesSz cx="6858000" cy="9947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00"/>
    <a:srgbClr val="7DD330"/>
    <a:srgbClr val="F1DAAD"/>
    <a:srgbClr val="F6CD7A"/>
    <a:srgbClr val="0C7CD2"/>
    <a:srgbClr val="1F7EE7"/>
    <a:srgbClr val="AE1517"/>
    <a:srgbClr val="486DA2"/>
    <a:srgbClr val="3725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D8441-7554-4300-AD03-7EC3A969D610}" type="datetimeFigureOut">
              <a:rPr lang="id-ID" smtClean="0"/>
              <a:pPr/>
              <a:t>13/03/2012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5BC69-9FDA-4C98-BF3D-2B34BAA5FCA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DE127-DFA4-4943-972D-9EE697CE1011}" type="datetimeFigureOut">
              <a:rPr lang="id-ID" smtClean="0"/>
              <a:pPr/>
              <a:t>13/03/2012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0065B-D0F3-486C-90FA-FC286993B29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 htrd hrt aef erh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72517"/>
                </a:solidFill>
              </a:rPr>
              <a:t>Page </a:t>
            </a:r>
            <a:fld id="{A2901486-91C8-47CA-9868-F89039A292FA}" type="slidenum">
              <a:rPr lang="fr-FR" b="1">
                <a:solidFill>
                  <a:srgbClr val="372517"/>
                </a:solidFill>
              </a:rPr>
              <a:pPr/>
              <a:t>‹#›</a:t>
            </a:fld>
            <a:endParaRPr lang="fr-FR" b="1">
              <a:solidFill>
                <a:srgbClr val="37251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Free Powerpoint Templates</a:t>
            </a:r>
            <a:endParaRPr lang="fr-FR"/>
          </a:p>
        </p:txBody>
      </p:sp>
      <p:pic>
        <p:nvPicPr>
          <p:cNvPr id="2083" name="Picture 35" descr="h gfz etzhtfjuyr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59832" y="1556792"/>
            <a:ext cx="5795962" cy="104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372517"/>
                </a:solidFill>
                <a:latin typeface="Verdana" pitchFamily="34" charset="0"/>
              </a:rPr>
              <a:t>Metode Simpleks</a:t>
            </a:r>
            <a:endParaRPr lang="fr-FR" sz="2800" i="1" dirty="0">
              <a:solidFill>
                <a:srgbClr val="3725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Contoh Perusahaan yang memproduksi boneka dan kereta api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04456" cy="4525963"/>
          </a:xfrm>
          <a:gradFill flip="none" rotWithShape="1">
            <a:gsLst>
              <a:gs pos="0">
                <a:schemeClr val="accent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	</a:t>
            </a:r>
          </a:p>
          <a:p>
            <a:pPr>
              <a:buNone/>
            </a:pPr>
            <a:r>
              <a:rPr lang="id-ID" dirty="0" smtClean="0"/>
              <a:t>		z = 3x</a:t>
            </a:r>
            <a:r>
              <a:rPr lang="id-ID" sz="1800" dirty="0" smtClean="0"/>
              <a:t>1</a:t>
            </a:r>
            <a:r>
              <a:rPr lang="id-ID" dirty="0" smtClean="0"/>
              <a:t> + 2x</a:t>
            </a:r>
            <a:r>
              <a:rPr lang="id-ID" sz="1800" dirty="0" smtClean="0"/>
              <a:t>2</a:t>
            </a:r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      2x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 ≤ 100</a:t>
            </a:r>
          </a:p>
          <a:p>
            <a:pPr>
              <a:buNone/>
            </a:pPr>
            <a:r>
              <a:rPr lang="id-ID" dirty="0" smtClean="0"/>
              <a:t>		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≤ 80		x</a:t>
            </a:r>
            <a:r>
              <a:rPr lang="id-ID" sz="1800" dirty="0" smtClean="0"/>
              <a:t>1</a:t>
            </a:r>
            <a:r>
              <a:rPr lang="id-ID" dirty="0" smtClean="0"/>
              <a:t>         ≤ 40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 </a:t>
            </a:r>
            <a:r>
              <a:rPr lang="id-ID" dirty="0" smtClean="0"/>
              <a:t> ≥ 0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	</a:t>
            </a:r>
          </a:p>
          <a:p>
            <a:pPr>
              <a:buNone/>
            </a:pPr>
            <a:r>
              <a:rPr lang="id-ID" dirty="0" smtClean="0"/>
              <a:t>	     z - 3x</a:t>
            </a:r>
            <a:r>
              <a:rPr lang="id-ID" sz="1800" dirty="0" smtClean="0"/>
              <a:t>1</a:t>
            </a:r>
            <a:r>
              <a:rPr lang="id-ID" dirty="0" smtClean="0"/>
              <a:t> - 2x</a:t>
            </a:r>
            <a:r>
              <a:rPr lang="id-ID" sz="1800" dirty="0" smtClean="0"/>
              <a:t>2</a:t>
            </a:r>
            <a:r>
              <a:rPr lang="id-ID" dirty="0" smtClean="0"/>
              <a:t> =0</a:t>
            </a:r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2x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+S</a:t>
            </a:r>
            <a:r>
              <a:rPr lang="id-ID" sz="1800" dirty="0" smtClean="0"/>
              <a:t>1</a:t>
            </a:r>
            <a:r>
              <a:rPr lang="id-ID" dirty="0" smtClean="0"/>
              <a:t> 	   </a:t>
            </a:r>
            <a:r>
              <a:rPr lang="id-ID" dirty="0" smtClean="0"/>
              <a:t>=100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	+S</a:t>
            </a:r>
            <a:r>
              <a:rPr lang="id-ID" sz="1800" dirty="0" smtClean="0"/>
              <a:t>2</a:t>
            </a:r>
            <a:r>
              <a:rPr lang="id-ID" dirty="0" smtClean="0"/>
              <a:t>	   </a:t>
            </a:r>
            <a:r>
              <a:rPr lang="id-ID" dirty="0" smtClean="0"/>
              <a:t>= </a:t>
            </a:r>
            <a:r>
              <a:rPr lang="id-ID" dirty="0" smtClean="0"/>
              <a:t>80</a:t>
            </a:r>
          </a:p>
          <a:p>
            <a:pPr>
              <a:buNone/>
            </a:pP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                  +</a:t>
            </a:r>
            <a:r>
              <a:rPr lang="id-ID" dirty="0" smtClean="0"/>
              <a:t>S</a:t>
            </a:r>
            <a:r>
              <a:rPr lang="id-ID" sz="1800" dirty="0" smtClean="0"/>
              <a:t>3</a:t>
            </a:r>
            <a:r>
              <a:rPr lang="id-ID" dirty="0" smtClean="0"/>
              <a:t>=</a:t>
            </a:r>
            <a:r>
              <a:rPr lang="id-ID" dirty="0" smtClean="0"/>
              <a:t> </a:t>
            </a:r>
            <a:r>
              <a:rPr lang="id-ID" dirty="0" smtClean="0"/>
              <a:t>40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</a:t>
            </a:r>
            <a:r>
              <a:rPr lang="id-ID" dirty="0" smtClean="0"/>
              <a:t>  ≥ 0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pPr algn="l"/>
            <a:r>
              <a:rPr lang="id-ID" sz="2000" dirty="0" smtClean="0"/>
              <a:t>Maksimumkan 		 z - 3x1 - 2x2 =0</a:t>
            </a:r>
            <a:br>
              <a:rPr lang="id-ID" sz="2000" dirty="0" smtClean="0"/>
            </a:br>
            <a:r>
              <a:rPr lang="id-ID" sz="2000" dirty="0" smtClean="0"/>
              <a:t>Dengan kendala	      2x1 + x2 +S1 	</a:t>
            </a:r>
            <a:r>
              <a:rPr lang="id-ID" sz="2000" smtClean="0"/>
              <a:t>   </a:t>
            </a:r>
            <a:r>
              <a:rPr lang="id-ID" sz="2000" smtClean="0"/>
              <a:t>=100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>			        x1 + x2 	 +S2	</a:t>
            </a:r>
            <a:r>
              <a:rPr lang="id-ID" sz="2000" smtClean="0"/>
              <a:t>   </a:t>
            </a:r>
            <a:r>
              <a:rPr lang="id-ID" sz="2000" smtClean="0"/>
              <a:t>= </a:t>
            </a:r>
            <a:r>
              <a:rPr lang="id-ID" sz="2000" dirty="0" smtClean="0"/>
              <a:t>80</a:t>
            </a:r>
            <a:br>
              <a:rPr lang="id-ID" sz="2000" dirty="0" smtClean="0"/>
            </a:br>
            <a:r>
              <a:rPr lang="id-ID" sz="2000" dirty="0" smtClean="0"/>
              <a:t>   			        x1                      +</a:t>
            </a:r>
            <a:r>
              <a:rPr lang="id-ID" sz="2000" smtClean="0"/>
              <a:t>S3  </a:t>
            </a:r>
            <a:r>
              <a:rPr lang="id-ID" sz="2000" smtClean="0"/>
              <a:t>= </a:t>
            </a:r>
            <a:r>
              <a:rPr lang="id-ID" sz="2000" dirty="0" smtClean="0"/>
              <a:t>40</a:t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endParaRPr lang="id-ID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187624" y="3302992"/>
          <a:ext cx="7643192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4572000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80112" y="2708920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56176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3968" y="1772816"/>
            <a:ext cx="266429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Slack berfungsi sebagai variabel basis di awal iterasi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7092280" y="2060848"/>
            <a:ext cx="10801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Ruas Kanan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524328" y="2708920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07704" y="1916832"/>
            <a:ext cx="21602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non basis (diawal iterasi)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71800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63888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779912" y="5373216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Solusi awal (x1,x2)=(0,0) maka S1= 100,S2=80 dan S3=40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100392" y="4509120"/>
            <a:ext cx="5760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2483768" y="4221088"/>
            <a:ext cx="432048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2483768" y="4581128"/>
            <a:ext cx="4320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Menentukan Entering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340769"/>
            <a:ext cx="6419056" cy="2808312"/>
          </a:xfrm>
        </p:spPr>
        <p:txBody>
          <a:bodyPr/>
          <a:lstStyle/>
          <a:p>
            <a:r>
              <a:rPr lang="id-ID" sz="2400" dirty="0" smtClean="0"/>
              <a:t>Untuk fungsi tujuan maksimisasi pilih variabel non-basis yang mempunyai nilai negatif terbesar</a:t>
            </a:r>
          </a:p>
          <a:p>
            <a:r>
              <a:rPr lang="id-ID" sz="2400" dirty="0" smtClean="0"/>
              <a:t>Untuk fungsi tujuan minimisasi pilih variabel non-basis yang mempunyai nilai positif terbesar </a:t>
            </a:r>
            <a:endParaRPr lang="id-ID" sz="2400" dirty="0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249288" y="3789040"/>
          <a:ext cx="7643192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100/2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80/1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40/1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2852936"/>
            <a:ext cx="10801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Entering Variabel</a:t>
            </a:r>
            <a:endParaRPr lang="id-ID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63688" y="3212976"/>
            <a:ext cx="792088" cy="6129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1720" y="6093296"/>
            <a:ext cx="151216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Kolom pivot</a:t>
            </a:r>
            <a:endParaRPr lang="id-ID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99792" y="5589240"/>
            <a:ext cx="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5" grpId="0" animBg="1"/>
      <p:bldP spid="3" grpId="0" build="p"/>
      <p:bldP spid="6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195736" y="1844824"/>
            <a:ext cx="50405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 noGrp="1"/>
          </p:cNvGraphicFramePr>
          <p:nvPr>
            <p:ph idx="1"/>
          </p:nvPr>
        </p:nvGraphicFramePr>
        <p:xfrm>
          <a:off x="1979712" y="3326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90872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Leaving variable</a:t>
            </a:r>
            <a:endParaRPr lang="id-ID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1619672" y="1231886"/>
            <a:ext cx="648072" cy="68494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1628800"/>
            <a:ext cx="108012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Kolom pivot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547664" y="2060848"/>
            <a:ext cx="1224136" cy="3513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1979712" y="2204864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59832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4088" y="41397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8264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192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347864" y="4005064"/>
            <a:ext cx="0" cy="21602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067944" y="3933056"/>
            <a:ext cx="0" cy="3231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788024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580112" y="3933056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236296" y="3969930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611560" y="486916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590872" y="522920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0" name="Straight Arrow Connector 59"/>
          <p:cNvCxnSpPr>
            <a:stCxn id="62" idx="3"/>
          </p:cNvCxnSpPr>
          <p:nvPr/>
        </p:nvCxnSpPr>
        <p:spPr>
          <a:xfrm>
            <a:off x="1619672" y="511806"/>
            <a:ext cx="1440160" cy="151390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7544" y="18864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Elemen poros</a:t>
            </a:r>
            <a:endParaRPr lang="id-ID" dirty="0"/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251520" y="2307937"/>
            <a:ext cx="1619672" cy="19851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bIns="0" anchor="ctr">
            <a:spAutoFit/>
          </a:bodyPr>
          <a:lstStyle/>
          <a:p>
            <a:pPr>
              <a:defRPr/>
            </a:pP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Persamaan elemen poros baru = persamaan elemen poros lama/elemen poros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1763688" y="3933056"/>
            <a:ext cx="1224136" cy="10714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1" grpId="0" animBg="1"/>
      <p:bldP spid="26" grpId="0"/>
      <p:bldP spid="27" grpId="0"/>
      <p:bldP spid="28" grpId="0"/>
      <p:bldP spid="29" grpId="0"/>
      <p:bldP spid="30" grpId="0"/>
      <p:bldP spid="31" grpId="0"/>
      <p:bldP spid="48" grpId="0" animBg="1"/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68737" y="2347571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611560" y="285293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94735" y="4365104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539552" y="4797152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Content Placeholder 10"/>
          <p:cNvGraphicFramePr>
            <a:graphicFrameLocks noGrp="1"/>
          </p:cNvGraphicFramePr>
          <p:nvPr>
            <p:ph idx="1"/>
          </p:nvPr>
        </p:nvGraphicFramePr>
        <p:xfrm>
          <a:off x="1547664" y="3326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31840" y="5013176"/>
            <a:ext cx="43924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8028384" y="4941168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3779912" y="458112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2051720" y="422108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-1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~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23528" y="188640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467544" y="69269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23528" y="2132856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467544" y="2636912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8" grpId="0" animBg="1"/>
      <p:bldP spid="48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259632" y="1052736"/>
            <a:ext cx="57606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051720" y="62068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323528" y="26064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~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6876256" y="836712"/>
            <a:ext cx="504056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52320" y="476672"/>
            <a:ext cx="100811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Baris pivot</a:t>
            </a:r>
            <a:endParaRPr lang="id-ID" dirty="0"/>
          </a:p>
        </p:txBody>
      </p:sp>
      <p:graphicFrame>
        <p:nvGraphicFramePr>
          <p:cNvPr id="16" name="Content Placeholder 10"/>
          <p:cNvGraphicFramePr>
            <a:graphicFrameLocks/>
          </p:cNvGraphicFramePr>
          <p:nvPr/>
        </p:nvGraphicFramePr>
        <p:xfrm>
          <a:off x="1475656" y="242088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11760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327585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399593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4788024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5508104" y="4365104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-2/1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6444208" y="436510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cxnSp>
        <p:nvCxnSpPr>
          <p:cNvPr id="27" name="Straight Arrow Connector 26"/>
          <p:cNvCxnSpPr>
            <a:stCxn id="17" idx="0"/>
          </p:cNvCxnSpPr>
          <p:nvPr/>
        </p:nvCxnSpPr>
        <p:spPr>
          <a:xfrm flipV="1">
            <a:off x="269979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21196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796136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6023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004048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9188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47"/>
          <p:cNvSpPr>
            <a:spLocks noChangeArrowheads="1"/>
          </p:cNvSpPr>
          <p:nvPr/>
        </p:nvSpPr>
        <p:spPr bwMode="auto">
          <a:xfrm>
            <a:off x="323528" y="4725144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7" name="Group 512"/>
          <p:cNvGraphicFramePr>
            <a:graphicFrameLocks/>
          </p:cNvGraphicFramePr>
          <p:nvPr/>
        </p:nvGraphicFramePr>
        <p:xfrm>
          <a:off x="590872" y="522920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  <p:bldP spid="17" grpId="0"/>
      <p:bldP spid="19" grpId="0"/>
      <p:bldP spid="20" grpId="0"/>
      <p:bldP spid="21" grpId="0"/>
      <p:bldP spid="22" grpId="0"/>
      <p:bldP spid="23" grpId="0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835696" y="5445224"/>
            <a:ext cx="6696744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796136" y="4725144"/>
            <a:ext cx="57606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763688" y="4365104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30803" y="332656"/>
            <a:ext cx="18011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7" name="Group 512"/>
          <p:cNvGraphicFramePr>
            <a:graphicFrameLocks/>
          </p:cNvGraphicFramePr>
          <p:nvPr/>
        </p:nvGraphicFramePr>
        <p:xfrm>
          <a:off x="467544" y="764704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47"/>
          <p:cNvSpPr>
            <a:spLocks noChangeArrowheads="1"/>
          </p:cNvSpPr>
          <p:nvPr/>
        </p:nvSpPr>
        <p:spPr bwMode="auto">
          <a:xfrm>
            <a:off x="343311" y="2276872"/>
            <a:ext cx="204966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Group 512"/>
          <p:cNvGraphicFramePr>
            <a:graphicFrameLocks/>
          </p:cNvGraphicFramePr>
          <p:nvPr/>
        </p:nvGraphicFramePr>
        <p:xfrm>
          <a:off x="539552" y="2780928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4644008" y="1340768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539552" y="188640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S2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10"/>
          <p:cNvGraphicFramePr>
            <a:graphicFrameLocks/>
          </p:cNvGraphicFramePr>
          <p:nvPr/>
        </p:nvGraphicFramePr>
        <p:xfrm>
          <a:off x="1619672" y="21328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5577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327585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01/1</a:t>
            </a:r>
            <a:endParaRPr lang="id-ID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20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40677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399593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-1/1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7180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56388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355976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0404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868144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73224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827584" y="450912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611560" y="501317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180]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979712" y="429309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323528" y="188640"/>
            <a:ext cx="185730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395536" y="69269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[0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60]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147"/>
          <p:cNvSpPr>
            <a:spLocks noChangeArrowheads="1"/>
          </p:cNvSpPr>
          <p:nvPr/>
        </p:nvSpPr>
        <p:spPr bwMode="auto">
          <a:xfrm>
            <a:off x="323528" y="2132856"/>
            <a:ext cx="21217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24" name="Group 512"/>
          <p:cNvGraphicFramePr>
            <a:graphicFrameLocks/>
          </p:cNvGraphicFramePr>
          <p:nvPr/>
        </p:nvGraphicFramePr>
        <p:xfrm>
          <a:off x="395536" y="270892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[1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7581528" cy="4525963"/>
          </a:xfrm>
        </p:spPr>
        <p:txBody>
          <a:bodyPr/>
          <a:lstStyle/>
          <a:p>
            <a:r>
              <a:rPr lang="id-ID" dirty="0" smtClean="0"/>
              <a:t>Prosedur matematis berulang (iterasi) untuk menentukan penyelesaian optimal dari masalah program linear</a:t>
            </a:r>
          </a:p>
          <a:p>
            <a:r>
              <a:rPr lang="id-ID" dirty="0" smtClean="0"/>
              <a:t>Digunakan untuk variabel &gt;2</a:t>
            </a:r>
          </a:p>
          <a:p>
            <a:r>
              <a:rPr lang="id-ID" dirty="0" smtClean="0"/>
              <a:t>Model PL harus diubah menjadi bentuk standar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92896"/>
            <a:ext cx="8229600" cy="634082"/>
          </a:xfrm>
        </p:spPr>
        <p:txBody>
          <a:bodyPr/>
          <a:lstStyle/>
          <a:p>
            <a:r>
              <a:rPr lang="id-ID" sz="1800" dirty="0" smtClean="0"/>
              <a:t>Sudah Optimal karena di baris z sudah tidak ada nilai yang negatif</a:t>
            </a:r>
            <a:r>
              <a:rPr lang="id-ID" sz="2800" dirty="0" smtClean="0"/>
              <a:t> </a:t>
            </a:r>
            <a:endParaRPr lang="id-ID" sz="2800" dirty="0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259632" y="476672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180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60</a:t>
                      </a:r>
                      <a:endParaRPr lang="id-ID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306896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Nilai x1= 20 dan x2=60 dengan z = 180 sedangkan S3 =20 adalah kelebihan kendala 3 yang tidak terpakai sedangkan S1 dan S2 habis terpakai.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077072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semua persamaan fungsi kendala bertanda ≤ maka dapat diselesaikan dengan metode simpleks biasa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satu atau lebih fungsi kendala yang bertanda ≥ atau = digunakan metode Big M atau Dua Fase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340768"/>
            <a:ext cx="707747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sz="2800" dirty="0" smtClean="0"/>
              <a:t>Degenerasi timbul jika variabel basisnya bernilai nol atau ruas kanan mempunyai nilai nol. Kemungkinan yang terjadi</a:t>
            </a:r>
          </a:p>
          <a:p>
            <a:pPr marL="514350" indent="-514350">
              <a:buNone/>
            </a:pPr>
            <a:r>
              <a:rPr lang="id-ID" sz="2800" dirty="0" smtClean="0"/>
              <a:t>	- Terjadi perulangan (looping) nilai fungsi dan variabel keputusan</a:t>
            </a:r>
          </a:p>
          <a:p>
            <a:pPr marL="514350" indent="-514350">
              <a:buNone/>
            </a:pPr>
            <a:r>
              <a:rPr lang="id-ID" sz="2800" dirty="0" smtClean="0"/>
              <a:t>	- Degenerasi temporer ruas kanan mengandung nol tapi pada iterasi berikutnya ruas kanan tidak nol</a:t>
            </a:r>
          </a:p>
          <a:p>
            <a:pPr marL="514350" indent="-514350">
              <a:buNone/>
            </a:pPr>
            <a:r>
              <a:rPr lang="id-ID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340768"/>
            <a:ext cx="7077472" cy="504056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sz="2800" dirty="0" smtClean="0"/>
              <a:t>Solusi optimum banyak</a:t>
            </a:r>
          </a:p>
          <a:p>
            <a:pPr marL="514350" indent="-514350">
              <a:buNone/>
            </a:pPr>
            <a:r>
              <a:rPr lang="id-ID" sz="2800" dirty="0" smtClean="0"/>
              <a:t>	Tidak ada permasalahan dalam memilih EV dan LV karena nilai optimalnya akan selalu sama dengan nilai variabel keputusan yang berbeda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Solusi tak terbatas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Tidak ada solusi optimal</a:t>
            </a:r>
          </a:p>
          <a:p>
            <a:pPr marL="514350" indent="-514350">
              <a:buNone/>
            </a:pPr>
            <a:r>
              <a:rPr lang="id-ID" sz="2800" dirty="0" smtClean="0"/>
              <a:t>	-Jika ada bernilai semu</a:t>
            </a:r>
          </a:p>
          <a:p>
            <a:pPr marL="514350" indent="-514350">
              <a:buNone/>
            </a:pPr>
            <a:r>
              <a:rPr lang="id-ID" sz="2800" dirty="0" smtClean="0"/>
              <a:t>	-Ditunjukkan pula nilai fungsi tujuan mengandung M (nilai pinalti)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Standar Model Program Linear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79712" y="1700808"/>
            <a:ext cx="6984776" cy="453650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kendala harus berbentuk persamaan (bertanda =) dengan ruas kanan yang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variabel harus variabel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Fungsi tujuannya dapat berupa maksimum atau minimum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Beberapa istilah dalam Metode Simpleks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9632" y="1844824"/>
            <a:ext cx="7704856" cy="4536504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id-ID" sz="2800" b="1" dirty="0" smtClean="0"/>
              <a:t>Variabel Slack</a:t>
            </a:r>
            <a:r>
              <a:rPr lang="id-ID" sz="2800" dirty="0" smtClean="0"/>
              <a:t>: variabel yang ditambahkan untuk mengkonversi  pertidaksamaan (≤) menjadi persamaan (=). Pada solusi awal, variabel slack akan berfungsi sebagai variabel basis.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800" b="1" dirty="0" smtClean="0"/>
              <a:t>Variabel surplus </a:t>
            </a:r>
            <a:r>
              <a:rPr lang="id-ID" sz="2800" dirty="0" smtClean="0"/>
              <a:t>adalah variabel yang dikurangkan untuk mengkonversikan  pertidaksamaan ≥ menjadi persamaan (=). Pada solusi awal, variabel surplus </a:t>
            </a:r>
            <a:r>
              <a:rPr lang="id-ID" sz="2800" b="1" dirty="0" smtClean="0"/>
              <a:t>tidak </a:t>
            </a:r>
            <a:r>
              <a:rPr lang="id-ID" sz="2800" dirty="0" smtClean="0"/>
              <a:t>dapat berfungsi sebagai variabel basis.</a:t>
            </a:r>
          </a:p>
          <a:p>
            <a:pPr marL="514350" lvl="0" indent="-514350">
              <a:buFont typeface="+mj-lt"/>
              <a:buAutoNum type="arabicParenR"/>
            </a:pPr>
            <a:endParaRPr lang="id-ID" sz="2800" dirty="0" smtClean="0"/>
          </a:p>
          <a:p>
            <a:pPr marL="514350" indent="-514350">
              <a:buFont typeface="+mj-lt"/>
              <a:buAutoNum type="arabicParenR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Beberapa istilah dalam Metode Simpleks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9632" y="1844824"/>
            <a:ext cx="7704856" cy="4536504"/>
          </a:xfrm>
        </p:spPr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Artifisial</a:t>
            </a:r>
            <a:r>
              <a:rPr lang="id-ID" sz="2800" dirty="0" smtClean="0"/>
              <a:t>: variabel yang ditambahkan ke kendala bebentuk ≥ atau = berfungsikan sebagai variabel basis awal. Variabel ini harus bernilai 0 pada solusi optimal, karena kenyataannya variabel ini tidak ada. 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basis </a:t>
            </a:r>
            <a:r>
              <a:rPr lang="id-ID" sz="2800" dirty="0" smtClean="0"/>
              <a:t>adalah variabel yang bernilai 1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non basis </a:t>
            </a:r>
            <a:r>
              <a:rPr lang="id-ID" sz="2800" dirty="0" smtClean="0"/>
              <a:t>adalah variabel yang bernilai 0</a:t>
            </a:r>
          </a:p>
          <a:p>
            <a:pPr marL="514350" lvl="0" indent="-514350">
              <a:buFont typeface="+mj-lt"/>
              <a:buAutoNum type="arabicParenR" startAt="3"/>
            </a:pPr>
            <a:endParaRPr lang="id-ID" sz="2800" dirty="0" smtClean="0"/>
          </a:p>
          <a:p>
            <a:pPr marL="514350" indent="-514350">
              <a:buFont typeface="+mj-lt"/>
              <a:buAutoNum type="arabicParenR" startAt="3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 / Constrain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63688" y="1196752"/>
            <a:ext cx="6923112" cy="5400600"/>
          </a:xfrm>
        </p:spPr>
        <p:txBody>
          <a:bodyPr/>
          <a:lstStyle/>
          <a:p>
            <a:r>
              <a:rPr lang="id-ID" dirty="0" smtClean="0"/>
              <a:t>Kendala dengan tanda ‘≤’ atau ‘≥’ dapat diubah menjadi ‘=‘ </a:t>
            </a:r>
          </a:p>
          <a:p>
            <a:pPr>
              <a:buNone/>
            </a:pPr>
            <a:r>
              <a:rPr lang="id-ID" dirty="0" smtClean="0"/>
              <a:t>1.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12 menjadi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+S</a:t>
            </a:r>
            <a:r>
              <a:rPr lang="id-ID" sz="1800" dirty="0" smtClean="0"/>
              <a:t>1</a:t>
            </a:r>
            <a:r>
              <a:rPr lang="id-ID" dirty="0" smtClean="0"/>
              <a:t>=12, S</a:t>
            </a:r>
            <a:r>
              <a:rPr lang="id-ID" sz="1800" dirty="0" smtClean="0"/>
              <a:t>1 </a:t>
            </a:r>
            <a:r>
              <a:rPr lang="id-ID" dirty="0" smtClean="0"/>
              <a:t>variabel slack</a:t>
            </a:r>
          </a:p>
          <a:p>
            <a:pPr>
              <a:buNone/>
            </a:pPr>
            <a:r>
              <a:rPr lang="id-ID" dirty="0" smtClean="0"/>
              <a:t>2.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≥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- S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 =12, S</a:t>
            </a:r>
            <a:r>
              <a:rPr lang="id-ID" sz="1800" dirty="0" smtClean="0"/>
              <a:t>2 </a:t>
            </a:r>
            <a:r>
              <a:rPr lang="id-ID" dirty="0" smtClean="0"/>
              <a:t>variabel surplus dan R</a:t>
            </a:r>
            <a:r>
              <a:rPr lang="id-ID" sz="1800" dirty="0" smtClean="0"/>
              <a:t>1 </a:t>
            </a:r>
            <a:r>
              <a:rPr lang="id-ID" dirty="0" smtClean="0"/>
              <a:t>variabel artifisial</a:t>
            </a:r>
          </a:p>
          <a:p>
            <a:pPr>
              <a:buNone/>
            </a:pPr>
            <a:r>
              <a:rPr lang="id-ID" dirty="0" smtClean="0"/>
              <a:t>3.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=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2</a:t>
            </a:r>
            <a:r>
              <a:rPr lang="id-ID" dirty="0" smtClean="0"/>
              <a:t> =12, R</a:t>
            </a:r>
            <a:r>
              <a:rPr lang="id-ID" sz="1800" dirty="0" smtClean="0"/>
              <a:t>2 </a:t>
            </a:r>
            <a:r>
              <a:rPr lang="id-ID" dirty="0" smtClean="0"/>
              <a:t>variabel artifisial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560840" cy="5040560"/>
          </a:xfrm>
        </p:spPr>
        <p:txBody>
          <a:bodyPr/>
          <a:lstStyle/>
          <a:p>
            <a:r>
              <a:rPr lang="id-ID" dirty="0" smtClean="0"/>
              <a:t>Ruas kanan dapat dijadikan positif dengan cara mengalikan kedua ruas dengan -1 dan tanda ketidaksamaan dari ruas tersebut akan berubah</a:t>
            </a:r>
          </a:p>
          <a:p>
            <a:pPr>
              <a:buNone/>
            </a:pPr>
            <a:r>
              <a:rPr lang="id-ID" dirty="0" smtClean="0"/>
              <a:t>Contoh :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≤ -12 dikali (-1) menjadi</a:t>
            </a:r>
          </a:p>
          <a:p>
            <a:pPr>
              <a:buNone/>
            </a:pPr>
            <a:r>
              <a:rPr lang="id-ID" dirty="0" smtClean="0"/>
              <a:t>		       -x</a:t>
            </a:r>
            <a:r>
              <a:rPr lang="id-ID" sz="1800" dirty="0" smtClean="0"/>
              <a:t>1</a:t>
            </a:r>
            <a:r>
              <a:rPr lang="id-ID" dirty="0"/>
              <a:t>+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  <a:r>
              <a:rPr lang="id-ID" dirty="0" smtClean="0"/>
              <a:t> – S</a:t>
            </a:r>
            <a:r>
              <a:rPr lang="id-ID" sz="1800" dirty="0" smtClean="0"/>
              <a:t>1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 ≥ 12 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≥ -12 dikali (-1) menjadi</a:t>
            </a:r>
          </a:p>
          <a:p>
            <a:pPr>
              <a:buNone/>
            </a:pPr>
            <a:r>
              <a:rPr lang="id-ID" dirty="0" smtClean="0"/>
              <a:t> 		</a:t>
            </a:r>
            <a:r>
              <a:rPr lang="id-ID" dirty="0"/>
              <a:t> </a:t>
            </a:r>
            <a:r>
              <a:rPr lang="id-ID" dirty="0" smtClean="0"/>
              <a:t>      -x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+ S</a:t>
            </a:r>
            <a:r>
              <a:rPr lang="id-ID" sz="1800" dirty="0"/>
              <a:t>2</a:t>
            </a:r>
            <a:r>
              <a:rPr lang="id-ID" dirty="0" smtClean="0"/>
              <a:t> </a:t>
            </a:r>
            <a:r>
              <a:rPr lang="id-ID" smtClean="0"/>
              <a:t>≤ 12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632848" cy="5112568"/>
          </a:xfrm>
        </p:spPr>
        <p:txBody>
          <a:bodyPr/>
          <a:lstStyle/>
          <a:p>
            <a:r>
              <a:rPr lang="id-ID" dirty="0" smtClean="0"/>
              <a:t>Kendala dengan ketidaksamaan dimana ruas kirinya berada dalam tanda mutlak dapat diubah menjadi dua ketaksamaan</a:t>
            </a:r>
          </a:p>
          <a:p>
            <a:pPr>
              <a:buNone/>
            </a:pPr>
            <a:r>
              <a:rPr lang="id-ID" dirty="0" smtClean="0"/>
              <a:t>Contoh : │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/>
              <a:t>2</a:t>
            </a:r>
            <a:r>
              <a:rPr lang="id-ID" sz="1800" dirty="0" smtClean="0"/>
              <a:t> </a:t>
            </a:r>
            <a:r>
              <a:rPr lang="id-ID" dirty="0" smtClean="0"/>
              <a:t>│≤ 6 maka dituliskan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6 dan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≤ -6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7067128" cy="478539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Model standar program linear adalah untuk masalah maksimisasi sehingga untuk untuk fungsi minimisasi maka sama dengan maksimisasi dari negatif fungsi yang sama</a:t>
            </a:r>
          </a:p>
          <a:p>
            <a:pPr>
              <a:buNone/>
            </a:pPr>
            <a:r>
              <a:rPr lang="id-ID" dirty="0" smtClean="0"/>
              <a:t>Contoh: minimumkan z = 2x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 	   	           </a:t>
            </a:r>
            <a:r>
              <a:rPr lang="id-ID" dirty="0" smtClean="0"/>
              <a:t>akan setara dengan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maksimumkan  -z = -2x</a:t>
            </a:r>
            <a:r>
              <a:rPr lang="id-ID" sz="1600" dirty="0" smtClean="0"/>
              <a:t>1</a:t>
            </a:r>
            <a:r>
              <a:rPr lang="id-ID" dirty="0" smtClean="0"/>
              <a:t>-5x</a:t>
            </a:r>
            <a:r>
              <a:rPr lang="id-ID" sz="1600" dirty="0" smtClean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1439</Words>
  <Application>Microsoft Office PowerPoint</Application>
  <PresentationFormat>On-screen Show (4:3)</PresentationFormat>
  <Paragraphs>821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Modèle par défaut</vt:lpstr>
      <vt:lpstr>Slide 1</vt:lpstr>
      <vt:lpstr>Metode Simpleks</vt:lpstr>
      <vt:lpstr>Bentuk Standar Model Program Linear</vt:lpstr>
      <vt:lpstr>Beberapa istilah dalam Metode Simpleks</vt:lpstr>
      <vt:lpstr>Beberapa istilah dalam Metode Simpleks</vt:lpstr>
      <vt:lpstr>Kendala / Constrain</vt:lpstr>
      <vt:lpstr>Kendala/Constrain</vt:lpstr>
      <vt:lpstr>Kendala/Constrain</vt:lpstr>
      <vt:lpstr>Fungsi Tujuan</vt:lpstr>
      <vt:lpstr>Contoh Perusahaan yang memproduksi boneka dan kereta api</vt:lpstr>
      <vt:lpstr>Maksimumkan    z - 3x1 - 2x2 =0 Dengan kendala       2x1 + x2 +S1     =100            x1 + x2   +S2    = 80               x1                      +S3  = 40  </vt:lpstr>
      <vt:lpstr>Menentukan Entering Variabel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Sudah Optimal karena di baris z sudah tidak ada nilai yang negatif </vt:lpstr>
      <vt:lpstr>Kasus Khusus dalam Simpleks</vt:lpstr>
      <vt:lpstr>Kasus Khusus dalam Simpleks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Floral Background</dc:title>
  <dc:creator>www.powerpointstyles.com</dc:creator>
  <cp:lastModifiedBy>Edna</cp:lastModifiedBy>
  <cp:revision>72</cp:revision>
  <dcterms:created xsi:type="dcterms:W3CDTF">2009-03-23T15:23:24Z</dcterms:created>
  <dcterms:modified xsi:type="dcterms:W3CDTF">2012-03-13T10:51:25Z</dcterms:modified>
</cp:coreProperties>
</file>