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C0C0C0"/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3689" autoAdjust="0"/>
    <p:restoredTop sz="94677" autoAdjust="0"/>
  </p:normalViewPr>
  <p:slideViewPr>
    <p:cSldViewPr>
      <p:cViewPr varScale="1">
        <p:scale>
          <a:sx n="74" d="100"/>
          <a:sy n="74" d="100"/>
        </p:scale>
        <p:origin x="-774" y="-102"/>
      </p:cViewPr>
      <p:guideLst>
        <p:guide orient="horz" pos="2160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698" y="-42"/>
      </p:cViewPr>
      <p:guideLst>
        <p:guide orient="horz" pos="2934"/>
        <p:guide pos="216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8725"/>
            <a:ext cx="2971800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Sri Nurhayati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48725"/>
            <a:ext cx="2971800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506B79C-EFFB-4EC4-B969-1F431B25E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01725" y="698500"/>
            <a:ext cx="4654550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24363"/>
            <a:ext cx="5029200" cy="4191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8725"/>
            <a:ext cx="2971800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Sri Nurhayati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48725"/>
            <a:ext cx="2971800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F734563-069E-46D6-A0A6-32A1D871D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Sri Nurhayati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BB4AA9-F301-44F0-A6A3-4C9C8037AB7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Sri Nurhayati</a:t>
            </a:r>
          </a:p>
        </p:txBody>
      </p:sp>
      <p:sp>
        <p:nvSpPr>
          <p:cNvPr id="286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09B0D8-D2EE-4E78-8DFE-AC44F4C7385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Sri Nurhayati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1DA787-DE17-4C08-83F9-5DEE0645AC4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Sri Nurhayati</a:t>
            </a:r>
          </a:p>
        </p:txBody>
      </p:sp>
      <p:sp>
        <p:nvSpPr>
          <p:cNvPr id="307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22C6A1-B3B0-4650-9571-148A9F4C0AF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Sri Nurhayati</a:t>
            </a:r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0D4964-1320-4B3B-9C72-9E21816422C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Sri Nurhayati</a:t>
            </a:r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39372B-1F66-4CB3-AC82-B302320F2F03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Sri Nurhayati</a:t>
            </a:r>
          </a:p>
        </p:txBody>
      </p:sp>
      <p:sp>
        <p:nvSpPr>
          <p:cNvPr id="337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8ADA33-4C8A-45D4-9772-4ECC76F9B8B4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Sri Nurhayati</a:t>
            </a:r>
          </a:p>
        </p:txBody>
      </p:sp>
      <p:sp>
        <p:nvSpPr>
          <p:cNvPr id="348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2BCE93-2973-4557-A092-A2701C94E8D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Sri Nurhayati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68D6EC-2043-4780-BF4F-84BE543859B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Sri Nurhayati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D1A782-BBA3-48B1-8967-5D6CB7F4729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Sri Nurhayati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27FC08-C38E-47A9-9CC8-2E5B01437A9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Sri Nurhayati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9F143C-C40D-4CDD-98E7-8A037ACFC67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Sri Nurhayati</a:t>
            </a:r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B0B7E1-259E-4D26-913D-589D8494E87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Sri Nurhayati</a:t>
            </a:r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1F2961-617D-40CE-839F-9E143E75281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Sri Nurhayati</a:t>
            </a: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A06DEC-0B76-407C-91DA-0B73DD60B16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Sri Nurhayati</a:t>
            </a:r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10BD96-C277-4A84-BCCD-7DE344FC1C9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38EC7C0A-43E0-4E96-AD61-8E477678D301}" type="datetime1">
              <a:rPr lang="en-US" smtClean="0"/>
              <a:pPr>
                <a:defRPr/>
              </a:pPr>
              <a:t>3/9/2011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r>
              <a:rPr lang="en-US" smtClean="0"/>
              <a:t>Kuliah 2 Himpunan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63CFE42B-5C02-43BA-B8C0-BA4D536921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767003-235E-484C-A6FD-65C033E6A367}" type="datetime1">
              <a:rPr lang="en-US" smtClean="0"/>
              <a:pPr>
                <a:defRPr/>
              </a:pPr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Kuliah 2 Himpunan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2E0A4B-0CBD-403D-9192-9F15CFA146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226073-A4C4-406A-9546-020B5F997DEE}" type="datetime1">
              <a:rPr lang="en-US" smtClean="0"/>
              <a:pPr>
                <a:defRPr/>
              </a:pPr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Kuliah 2 Himpunan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BD457D-5FB1-41A1-8B9D-FBCA5D4E58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9405C992-67D1-46D3-A9C9-708FB679E556}" type="datetime1">
              <a:rPr lang="en-US" smtClean="0"/>
              <a:pPr>
                <a:defRPr/>
              </a:pPr>
              <a:t>3/9/2011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4AF2D37B-B598-4D66-A966-D412C73755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Kuliah 2 Himpunan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21869413-4BBB-445A-92F2-D064A38F0B44}" type="datetime1">
              <a:rPr lang="en-US" smtClean="0"/>
              <a:pPr>
                <a:defRPr/>
              </a:pPr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r>
              <a:rPr lang="en-US" smtClean="0"/>
              <a:t>Kuliah 2 Himpunan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F2CAC8A2-554E-4B36-A354-36581BFAB2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95661F-7D52-43A1-81E0-50E6ADEED051}" type="datetime1">
              <a:rPr lang="en-US" smtClean="0"/>
              <a:pPr>
                <a:defRPr/>
              </a:pPr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Kuliah 2 Himpunan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6C83D-17DF-44FA-9BAA-9146266CC2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66077A-AE27-4577-B0A9-91CF8063A39C}" type="datetime1">
              <a:rPr lang="en-US" smtClean="0"/>
              <a:pPr>
                <a:defRPr/>
              </a:pPr>
              <a:t>3/9/2011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Kuliah 2 Himpunan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F047EA-38F4-492C-8088-D12C5C06BF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6467711C-C78C-48A4-8155-4357433506FE}" type="datetime1">
              <a:rPr lang="en-US" smtClean="0"/>
              <a:pPr>
                <a:defRPr/>
              </a:pPr>
              <a:t>3/9/2011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A42A1483-59EC-4A62-A207-3911A1F6BC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Kuliah 2 Himpunan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B82B83-4669-4090-846B-992298434181}" type="datetime1">
              <a:rPr lang="en-US" smtClean="0"/>
              <a:pPr>
                <a:defRPr/>
              </a:pPr>
              <a:t>3/9/2011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Kuliah 2 Himpunan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768E40-EC8A-4BA9-B74C-C2B3E28C8C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76DB7882-00F5-4499-8726-A0091F1BBFDE}" type="datetime1">
              <a:rPr lang="en-US" smtClean="0"/>
              <a:pPr>
                <a:defRPr/>
              </a:pPr>
              <a:t>3/9/2011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DB04CD28-699E-423C-BF91-1DFDB9986F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Kuliah 2 Himpunan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C196C797-0072-406A-ACBC-F1385E52C5A9}" type="datetime1">
              <a:rPr lang="en-US" smtClean="0"/>
              <a:pPr>
                <a:defRPr/>
              </a:pPr>
              <a:t>3/9/2011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135A02AA-A5FE-4C94-9EF7-AEB17F91B7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Kuliah 2 Himpunan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13E5646-798D-4226-96ED-10368344B846}" type="datetime1">
              <a:rPr lang="en-US" smtClean="0"/>
              <a:pPr>
                <a:defRPr/>
              </a:pPr>
              <a:t>3/9/2011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Kuliah 2 Himpunan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32E3260-8DF9-412E-A6CC-44694C3C6B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Matematika Diskrit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smtClean="0"/>
              <a:t>Himpunan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Operasi Himpunan (1)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468313" y="1600200"/>
            <a:ext cx="8218487" cy="2333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Irisan </a:t>
            </a:r>
            <a:r>
              <a:rPr lang="en-US" i="1" smtClean="0"/>
              <a:t>(intersection)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Irisan dari himpunan A dan B adalah sebuah himpunan yang setiap elemennya dari himpunan A dan B.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Notasi : A </a:t>
            </a:r>
            <a:r>
              <a:rPr lang="en-US" smtClean="0">
                <a:sym typeface="Symbol" pitchFamily="18" charset="2"/>
              </a:rPr>
              <a:t> B = {x|x </a:t>
            </a:r>
            <a:r>
              <a:rPr lang="ru-RU" smtClean="0">
                <a:cs typeface="Tahoma" pitchFamily="34" charset="0"/>
                <a:sym typeface="Symbol" pitchFamily="18" charset="2"/>
              </a:rPr>
              <a:t>є</a:t>
            </a:r>
            <a:r>
              <a:rPr lang="en-US" smtClean="0">
                <a:cs typeface="Tahoma" pitchFamily="34" charset="0"/>
                <a:sym typeface="Symbol" pitchFamily="18" charset="2"/>
              </a:rPr>
              <a:t> A dan </a:t>
            </a:r>
            <a:r>
              <a:rPr lang="en-US" smtClean="0">
                <a:sym typeface="Symbol" pitchFamily="18" charset="2"/>
              </a:rPr>
              <a:t>x </a:t>
            </a:r>
            <a:r>
              <a:rPr lang="ru-RU" smtClean="0">
                <a:cs typeface="Tahoma" pitchFamily="34" charset="0"/>
                <a:sym typeface="Symbol" pitchFamily="18" charset="2"/>
              </a:rPr>
              <a:t>є</a:t>
            </a:r>
            <a:r>
              <a:rPr lang="en-US" smtClean="0">
                <a:cs typeface="Tahoma" pitchFamily="34" charset="0"/>
                <a:sym typeface="Symbol" pitchFamily="18" charset="2"/>
              </a:rPr>
              <a:t> B}</a:t>
            </a:r>
            <a:endParaRPr lang="ru-RU" smtClean="0">
              <a:cs typeface="Tahoma" pitchFamily="34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en-US" smtClean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CE6F738F-92F1-492C-91D0-1CAA823F368A}" type="slidenum">
              <a:rPr lang="en-US"/>
              <a:pPr>
                <a:defRPr/>
              </a:pPr>
              <a:t>10</a:t>
            </a:fld>
            <a:endParaRPr lang="en-US"/>
          </a:p>
        </p:txBody>
      </p:sp>
      <p:pic>
        <p:nvPicPr>
          <p:cNvPr id="13324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4257675"/>
            <a:ext cx="2784475" cy="207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4392613" y="4257675"/>
            <a:ext cx="3708400" cy="21002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/>
              <a:t>Contoh :</a:t>
            </a:r>
          </a:p>
          <a:p>
            <a:r>
              <a:rPr lang="en-US" sz="2400"/>
              <a:t>Jika </a:t>
            </a:r>
            <a:r>
              <a:rPr lang="en-US" sz="2400" i="1"/>
              <a:t>A</a:t>
            </a:r>
            <a:r>
              <a:rPr lang="en-US" sz="2400"/>
              <a:t> = {2, 4, 6, 8, 10} dan </a:t>
            </a:r>
            <a:r>
              <a:rPr lang="en-US" sz="2400" i="1"/>
              <a:t>B</a:t>
            </a:r>
            <a:r>
              <a:rPr lang="en-US" sz="2400"/>
              <a:t> = {4, 10, 14, 18}, </a:t>
            </a:r>
          </a:p>
          <a:p>
            <a:r>
              <a:rPr lang="en-US" sz="2400"/>
              <a:t>  maka </a:t>
            </a:r>
            <a:r>
              <a:rPr lang="en-US" sz="2400" i="1"/>
              <a:t>A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</a:t>
            </a:r>
            <a:r>
              <a:rPr lang="en-US" sz="2400"/>
              <a:t> </a:t>
            </a:r>
            <a:r>
              <a:rPr lang="en-US" sz="2400" i="1"/>
              <a:t>B</a:t>
            </a:r>
            <a:r>
              <a:rPr lang="en-US" sz="2400"/>
              <a:t> = {4, 10}</a:t>
            </a:r>
          </a:p>
          <a:p>
            <a:pPr>
              <a:spcBef>
                <a:spcPct val="50000"/>
              </a:spcBef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8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  <p:bldP spid="13319" grpId="0" build="p"/>
      <p:bldP spid="133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Operasi Himpunan (2)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25130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Gabungan </a:t>
            </a:r>
            <a:r>
              <a:rPr lang="en-US" i="1" smtClean="0"/>
              <a:t>(union)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Gabungan dari himpunan A dan B adalah himpunan yang setiap anggotanya merupakan anggota himpunan A dan B.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Notasi : </a:t>
            </a:r>
            <a:r>
              <a:rPr lang="en-US" i="1" smtClean="0"/>
              <a:t>A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</a:t>
            </a:r>
            <a:r>
              <a:rPr lang="en-US" smtClean="0"/>
              <a:t> </a:t>
            </a:r>
            <a:r>
              <a:rPr lang="en-US" i="1" smtClean="0"/>
              <a:t>B</a:t>
            </a:r>
            <a:r>
              <a:rPr lang="en-US" smtClean="0"/>
              <a:t> = { </a:t>
            </a:r>
            <a:r>
              <a:rPr lang="en-US" i="1" smtClean="0"/>
              <a:t>x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</a:t>
            </a:r>
            <a:r>
              <a:rPr lang="en-US" smtClean="0"/>
              <a:t> </a:t>
            </a:r>
            <a:r>
              <a:rPr lang="en-US" i="1" smtClean="0"/>
              <a:t>x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</a:t>
            </a:r>
            <a:r>
              <a:rPr lang="en-US" smtClean="0"/>
              <a:t> </a:t>
            </a:r>
            <a:r>
              <a:rPr lang="en-US" i="1" smtClean="0"/>
              <a:t>A</a:t>
            </a:r>
            <a:r>
              <a:rPr lang="en-US" smtClean="0"/>
              <a:t> atau </a:t>
            </a:r>
            <a:r>
              <a:rPr lang="en-US" i="1" smtClean="0"/>
              <a:t>x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</a:t>
            </a:r>
            <a:r>
              <a:rPr lang="en-US" smtClean="0"/>
              <a:t> </a:t>
            </a:r>
            <a:r>
              <a:rPr lang="en-US" i="1" smtClean="0"/>
              <a:t>B</a:t>
            </a:r>
            <a:r>
              <a:rPr lang="en-US" smtClean="0"/>
              <a:t> }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F9F5454-C31C-498B-BE03-730D061D2054}" type="slidenum">
              <a:rPr lang="en-US"/>
              <a:pPr>
                <a:defRPr/>
              </a:pPr>
              <a:t>11</a:t>
            </a:fld>
            <a:endParaRPr lang="en-US"/>
          </a:p>
        </p:txBody>
      </p:sp>
      <p:pic>
        <p:nvPicPr>
          <p:cNvPr id="14345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8063" y="4400550"/>
            <a:ext cx="2339975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4211638" y="4184650"/>
            <a:ext cx="3708400" cy="15525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/>
              <a:t>Contoh :</a:t>
            </a:r>
          </a:p>
          <a:p>
            <a:r>
              <a:rPr lang="en-US" sz="2400"/>
              <a:t>Jika </a:t>
            </a:r>
            <a:r>
              <a:rPr lang="en-US" sz="2400" i="1"/>
              <a:t>A</a:t>
            </a:r>
            <a:r>
              <a:rPr lang="en-US" sz="2400"/>
              <a:t> = { 2, 5, 8 } dan </a:t>
            </a:r>
            <a:r>
              <a:rPr lang="en-US" sz="2400" i="1"/>
              <a:t>B</a:t>
            </a:r>
            <a:r>
              <a:rPr lang="en-US" sz="2400"/>
              <a:t> = { 7, 5, 22 }, maka </a:t>
            </a:r>
            <a:r>
              <a:rPr lang="en-US" sz="2400" i="1"/>
              <a:t>A</a:t>
            </a:r>
            <a:r>
              <a:rPr lang="en-US" sz="2400"/>
              <a:t> </a:t>
            </a:r>
            <a:r>
              <a:rPr lang="en-US" sz="2400" i="1"/>
              <a:t>B</a:t>
            </a:r>
            <a:r>
              <a:rPr lang="en-US" sz="2400"/>
              <a:t> = { 2, 5, 7, 8, 22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8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14343" grpId="0" build="p"/>
      <p:bldP spid="143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Operasi Himpunan (3)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2441575"/>
          </a:xfrm>
        </p:spPr>
        <p:txBody>
          <a:bodyPr/>
          <a:lstStyle/>
          <a:p>
            <a:r>
              <a:rPr lang="en-US" sz="2800" smtClean="0">
                <a:sym typeface="Symbol" pitchFamily="18" charset="2"/>
              </a:rPr>
              <a:t>Komplemen </a:t>
            </a:r>
            <a:r>
              <a:rPr lang="en-US" sz="2800" i="1" smtClean="0">
                <a:sym typeface="Symbol" pitchFamily="18" charset="2"/>
              </a:rPr>
              <a:t>(complement)</a:t>
            </a:r>
          </a:p>
          <a:p>
            <a:pPr lvl="1"/>
            <a:r>
              <a:rPr lang="en-US" sz="2400" smtClean="0">
                <a:sym typeface="Symbol" pitchFamily="18" charset="2"/>
              </a:rPr>
              <a:t>Komplemen dari himpunan A adalah himpunan yang mengandung semua elemen dalam semesta pembicaraan yang tidak ada didalam A.</a:t>
            </a:r>
          </a:p>
          <a:p>
            <a:pPr lvl="1"/>
            <a:r>
              <a:rPr lang="en-US" sz="2400" smtClean="0">
                <a:sym typeface="Symbol" pitchFamily="18" charset="2"/>
              </a:rPr>
              <a:t>Notasi :  A= { </a:t>
            </a:r>
            <a:r>
              <a:rPr lang="en-US" sz="2400" i="1" smtClean="0">
                <a:sym typeface="Symbol" pitchFamily="18" charset="2"/>
              </a:rPr>
              <a:t>x</a:t>
            </a:r>
            <a:r>
              <a:rPr lang="en-US" sz="2400" smtClean="0">
                <a:sym typeface="Symbol" pitchFamily="18" charset="2"/>
              </a:rPr>
              <a:t>  </a:t>
            </a:r>
            <a:r>
              <a:rPr lang="en-US" sz="2400" i="1" smtClean="0">
                <a:sym typeface="Symbol" pitchFamily="18" charset="2"/>
              </a:rPr>
              <a:t>x</a:t>
            </a:r>
            <a:r>
              <a:rPr lang="en-US" sz="2400" smtClean="0">
                <a:sym typeface="Symbol" pitchFamily="18" charset="2"/>
              </a:rPr>
              <a:t>  U, </a:t>
            </a:r>
            <a:r>
              <a:rPr lang="en-US" sz="2400" i="1" smtClean="0">
                <a:sym typeface="Symbol" pitchFamily="18" charset="2"/>
              </a:rPr>
              <a:t>x</a:t>
            </a:r>
            <a:r>
              <a:rPr lang="en-US" sz="2400" smtClean="0">
                <a:sym typeface="Symbol" pitchFamily="18" charset="2"/>
              </a:rPr>
              <a:t>  </a:t>
            </a:r>
            <a:r>
              <a:rPr lang="en-US" sz="2400" i="1" smtClean="0">
                <a:sym typeface="Symbol" pitchFamily="18" charset="2"/>
              </a:rPr>
              <a:t>A</a:t>
            </a:r>
            <a:r>
              <a:rPr lang="en-US" sz="2400" smtClean="0">
                <a:sym typeface="Symbol" pitchFamily="18" charset="2"/>
              </a:rPr>
              <a:t> } </a:t>
            </a:r>
            <a:endParaRPr lang="en-US" sz="2400" smtClean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3051A44-015C-448C-B3F4-1FB7F597B514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2447925" y="3357563"/>
            <a:ext cx="3238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pic>
        <p:nvPicPr>
          <p:cNvPr id="35850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8063" y="4329113"/>
            <a:ext cx="2555875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4032250" y="4184650"/>
            <a:ext cx="4319588" cy="15525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95300" indent="-495300"/>
            <a:r>
              <a:rPr lang="en-US" sz="2400"/>
              <a:t>Contoh :</a:t>
            </a:r>
          </a:p>
          <a:p>
            <a:pPr marL="495300" indent="-495300"/>
            <a:r>
              <a:rPr lang="en-US" sz="2400"/>
              <a:t>Misalkan U = { 1, 2, 3, ..., 9 },</a:t>
            </a:r>
          </a:p>
          <a:p>
            <a:pPr marL="495300" indent="-495300"/>
            <a:r>
              <a:rPr lang="en-US" sz="2400"/>
              <a:t>jika </a:t>
            </a:r>
            <a:r>
              <a:rPr lang="en-US" sz="2400" i="1"/>
              <a:t>A</a:t>
            </a:r>
            <a:r>
              <a:rPr lang="en-US" sz="2400"/>
              <a:t> = {1, 3, 7, 9}, maka  = {2, 4, 6, 8}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8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  <p:bldP spid="358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Operasi Himpunan (4)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147050" cy="3268663"/>
          </a:xfrm>
        </p:spPr>
        <p:txBody>
          <a:bodyPr/>
          <a:lstStyle/>
          <a:p>
            <a:r>
              <a:rPr lang="en-US" sz="2400" smtClean="0"/>
              <a:t>Selisih (difference)</a:t>
            </a:r>
          </a:p>
          <a:p>
            <a:pPr lvl="1"/>
            <a:r>
              <a:rPr lang="en-US" sz="2400" smtClean="0"/>
              <a:t>Selisih dari dua himpunan A dan B adalah suatu himpunan yang elemennya merupakan elemen dari A tetapi bukan elemen dari B. Selisih dari A dan B dapat juga dikatakan sebagai komplemen himpunan B relatif terhadap himpunan A.</a:t>
            </a:r>
          </a:p>
          <a:p>
            <a:pPr lvl="1"/>
            <a:r>
              <a:rPr lang="en-US" sz="2400" smtClean="0"/>
              <a:t>Notasi : </a:t>
            </a:r>
          </a:p>
          <a:p>
            <a:pPr>
              <a:buFont typeface="Wingdings" pitchFamily="2" charset="2"/>
              <a:buNone/>
            </a:pPr>
            <a:r>
              <a:rPr lang="en-US" sz="2400" i="1" smtClean="0"/>
              <a:t>	A</a:t>
            </a:r>
            <a:r>
              <a:rPr lang="en-US" sz="2400" smtClean="0"/>
              <a:t> – </a:t>
            </a:r>
            <a:r>
              <a:rPr lang="en-US" sz="2400" i="1" smtClean="0"/>
              <a:t>B</a:t>
            </a:r>
            <a:r>
              <a:rPr lang="en-US" sz="2400" smtClean="0"/>
              <a:t> = { </a:t>
            </a:r>
            <a:r>
              <a:rPr lang="en-US" sz="2400" i="1" smtClean="0"/>
              <a:t>x</a:t>
            </a:r>
            <a:r>
              <a:rPr lang="en-US" sz="2400" smtClean="0"/>
              <a:t> </a:t>
            </a:r>
            <a:r>
              <a:rPr lang="en-US" sz="2400" smtClean="0">
                <a:sym typeface="Symbol" pitchFamily="18" charset="2"/>
              </a:rPr>
              <a:t></a:t>
            </a:r>
            <a:r>
              <a:rPr lang="en-US" sz="2400" smtClean="0"/>
              <a:t> </a:t>
            </a:r>
            <a:r>
              <a:rPr lang="en-US" sz="2400" i="1" smtClean="0"/>
              <a:t>x</a:t>
            </a:r>
            <a:r>
              <a:rPr lang="en-US" sz="2400" smtClean="0"/>
              <a:t> </a:t>
            </a:r>
            <a:r>
              <a:rPr lang="en-US" sz="2400" smtClean="0">
                <a:sym typeface="Symbol" pitchFamily="18" charset="2"/>
              </a:rPr>
              <a:t></a:t>
            </a:r>
            <a:r>
              <a:rPr lang="en-US" sz="2400" smtClean="0"/>
              <a:t> </a:t>
            </a:r>
            <a:r>
              <a:rPr lang="en-US" sz="2400" i="1" smtClean="0"/>
              <a:t>A</a:t>
            </a:r>
            <a:r>
              <a:rPr lang="en-US" sz="2400" smtClean="0"/>
              <a:t> dan </a:t>
            </a:r>
            <a:r>
              <a:rPr lang="en-US" sz="2400" i="1" smtClean="0"/>
              <a:t>x</a:t>
            </a:r>
            <a:r>
              <a:rPr lang="en-US" sz="2400" smtClean="0"/>
              <a:t> </a:t>
            </a:r>
            <a:r>
              <a:rPr lang="en-US" sz="2400" smtClean="0">
                <a:sym typeface="Symbol" pitchFamily="18" charset="2"/>
              </a:rPr>
              <a:t></a:t>
            </a:r>
            <a:r>
              <a:rPr lang="en-US" sz="2400" smtClean="0"/>
              <a:t> </a:t>
            </a:r>
            <a:r>
              <a:rPr lang="en-US" sz="2400" i="1" smtClean="0"/>
              <a:t>B</a:t>
            </a:r>
            <a:r>
              <a:rPr lang="en-US" sz="2400" smtClean="0"/>
              <a:t> } =  A </a:t>
            </a:r>
            <a:r>
              <a:rPr lang="en-US" sz="2400" smtClean="0">
                <a:sym typeface="Symbol" pitchFamily="18" charset="2"/>
              </a:rPr>
              <a:t> B</a:t>
            </a:r>
            <a:r>
              <a:rPr lang="en-US" sz="2400" smtClean="0"/>
              <a:t> 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90BFA3D-9826-4C7A-B4C6-AEE959B8A0FB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4343" name="Line 4"/>
          <p:cNvSpPr>
            <a:spLocks noChangeShapeType="1"/>
          </p:cNvSpPr>
          <p:nvPr/>
        </p:nvSpPr>
        <p:spPr bwMode="auto">
          <a:xfrm>
            <a:off x="6119813" y="4437063"/>
            <a:ext cx="287337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8575" y="4938713"/>
            <a:ext cx="1833563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3600450" y="4937125"/>
            <a:ext cx="4319588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95300" indent="-495300"/>
            <a:r>
              <a:rPr lang="en-US" sz="2400"/>
              <a:t>Contoh :</a:t>
            </a:r>
          </a:p>
          <a:p>
            <a:pPr marL="495300" indent="-495300"/>
            <a:r>
              <a:rPr lang="en-US"/>
              <a:t>{1, 3, 5} – {1, 2, 3} = {5}, tetapi {1, 2, 3} – {1, 3, 5} = {2}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3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/>
      <p:bldP spid="3789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Operasi Himpunan (5)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84313"/>
            <a:ext cx="8229600" cy="3341687"/>
          </a:xfrm>
        </p:spPr>
        <p:txBody>
          <a:bodyPr/>
          <a:lstStyle/>
          <a:p>
            <a:r>
              <a:rPr lang="en-US" smtClean="0"/>
              <a:t>Beda Setangkup </a:t>
            </a:r>
            <a:r>
              <a:rPr lang="en-US" i="1" smtClean="0"/>
              <a:t>(Symmetric Difference)</a:t>
            </a:r>
          </a:p>
          <a:p>
            <a:pPr lvl="1"/>
            <a:r>
              <a:rPr lang="en-US" smtClean="0"/>
              <a:t>Beda stangkup dari himpunan A dan B adalah suatu himpunan yang elemennya ada pada himpunan A atau B, tetapi tidak pada keduanya.</a:t>
            </a:r>
          </a:p>
          <a:p>
            <a:pPr lvl="1"/>
            <a:r>
              <a:rPr lang="en-US" smtClean="0"/>
              <a:t>Notasi : </a:t>
            </a:r>
            <a:r>
              <a:rPr lang="en-US" i="1" smtClean="0"/>
              <a:t>A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</a:t>
            </a:r>
            <a:r>
              <a:rPr lang="en-US" smtClean="0"/>
              <a:t> </a:t>
            </a:r>
            <a:r>
              <a:rPr lang="en-US" i="1" smtClean="0"/>
              <a:t>B</a:t>
            </a:r>
            <a:r>
              <a:rPr lang="en-US" smtClean="0"/>
              <a:t> = (</a:t>
            </a:r>
            <a:r>
              <a:rPr lang="en-US" i="1" smtClean="0"/>
              <a:t>A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</a:t>
            </a:r>
            <a:r>
              <a:rPr lang="en-US" smtClean="0"/>
              <a:t> </a:t>
            </a:r>
            <a:r>
              <a:rPr lang="en-US" i="1" smtClean="0"/>
              <a:t>B</a:t>
            </a:r>
            <a:r>
              <a:rPr lang="en-US" smtClean="0"/>
              <a:t>) – (</a:t>
            </a:r>
            <a:r>
              <a:rPr lang="en-US" i="1" smtClean="0"/>
              <a:t>A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</a:t>
            </a:r>
            <a:r>
              <a:rPr lang="en-US" smtClean="0"/>
              <a:t> </a:t>
            </a:r>
            <a:r>
              <a:rPr lang="en-US" i="1" smtClean="0"/>
              <a:t>B</a:t>
            </a:r>
            <a:r>
              <a:rPr lang="en-US" smtClean="0"/>
              <a:t>) = (</a:t>
            </a:r>
            <a:r>
              <a:rPr lang="en-US" i="1" smtClean="0"/>
              <a:t>A</a:t>
            </a:r>
            <a:r>
              <a:rPr lang="en-US" smtClean="0"/>
              <a:t> – </a:t>
            </a:r>
            <a:r>
              <a:rPr lang="en-US" i="1" smtClean="0"/>
              <a:t>B</a:t>
            </a:r>
            <a:r>
              <a:rPr lang="en-US" smtClean="0"/>
              <a:t>) </a:t>
            </a:r>
            <a:r>
              <a:rPr lang="en-US" smtClean="0">
                <a:sym typeface="Symbol" pitchFamily="18" charset="2"/>
              </a:rPr>
              <a:t></a:t>
            </a:r>
            <a:r>
              <a:rPr lang="en-US" smtClean="0"/>
              <a:t> (</a:t>
            </a:r>
            <a:r>
              <a:rPr lang="en-US" i="1" smtClean="0"/>
              <a:t>B</a:t>
            </a:r>
            <a:r>
              <a:rPr lang="en-US" smtClean="0"/>
              <a:t> – </a:t>
            </a:r>
            <a:r>
              <a:rPr lang="en-US" i="1" smtClean="0"/>
              <a:t>A</a:t>
            </a:r>
            <a:r>
              <a:rPr lang="en-US" smtClean="0"/>
              <a:t>)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FF642CC-BCB7-4DE1-A519-D2CE5DA95A88}" type="slidenum">
              <a:rPr lang="en-US"/>
              <a:pPr>
                <a:defRPr/>
              </a:pPr>
              <a:t>14</a:t>
            </a:fld>
            <a:endParaRPr lang="en-US"/>
          </a:p>
        </p:txBody>
      </p:sp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11300" y="4830763"/>
            <a:ext cx="2124075" cy="162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4140200" y="4937125"/>
            <a:ext cx="4319588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95300" indent="-495300"/>
            <a:r>
              <a:rPr lang="en-US" sz="2400"/>
              <a:t>Contoh :</a:t>
            </a:r>
          </a:p>
          <a:p>
            <a:pPr marL="495300" indent="-495300"/>
            <a:r>
              <a:rPr lang="en-US"/>
              <a:t>Jika </a:t>
            </a:r>
            <a:r>
              <a:rPr lang="en-US" i="1"/>
              <a:t>A</a:t>
            </a:r>
            <a:r>
              <a:rPr lang="en-US"/>
              <a:t> = { 2, 4, 6 } dan </a:t>
            </a:r>
            <a:r>
              <a:rPr lang="en-US" i="1"/>
              <a:t>B</a:t>
            </a:r>
            <a:r>
              <a:rPr lang="en-US"/>
              <a:t> = { 2, 3, 5 }, maka </a:t>
            </a:r>
            <a:r>
              <a:rPr lang="en-US" i="1"/>
              <a:t>A</a:t>
            </a:r>
            <a:r>
              <a:rPr lang="en-US"/>
              <a:t> </a:t>
            </a:r>
            <a:r>
              <a:rPr lang="en-US" i="1"/>
              <a:t>B</a:t>
            </a:r>
            <a:r>
              <a:rPr lang="en-US"/>
              <a:t> = { 3, 4, 5, 6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8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/>
      <p:bldP spid="389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Operasi Himpunan (6)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12875"/>
            <a:ext cx="8229600" cy="4537075"/>
          </a:xfrm>
        </p:spPr>
        <p:txBody>
          <a:bodyPr/>
          <a:lstStyle/>
          <a:p>
            <a:r>
              <a:rPr lang="en-US" sz="2800" smtClean="0"/>
              <a:t>Perkalian Kartesian </a:t>
            </a:r>
            <a:r>
              <a:rPr lang="en-US" sz="2800" i="1" smtClean="0"/>
              <a:t>(cartesian product)</a:t>
            </a:r>
          </a:p>
          <a:p>
            <a:pPr lvl="1"/>
            <a:r>
              <a:rPr lang="en-US" sz="2400" smtClean="0"/>
              <a:t>Perkalian kartesian dari himpunan A dan B adalah himpunan yang elemennya semua pasangan berurutan yang dibentuk dari himpunan A dan komponen kedua dari himpunan B.</a:t>
            </a:r>
          </a:p>
          <a:p>
            <a:pPr lvl="1"/>
            <a:r>
              <a:rPr lang="en-US" sz="2400" smtClean="0"/>
              <a:t>Notasi : </a:t>
            </a:r>
            <a:r>
              <a:rPr lang="en-US" sz="2400" i="1" smtClean="0"/>
              <a:t>A</a:t>
            </a:r>
            <a:r>
              <a:rPr lang="en-US" sz="2400" smtClean="0"/>
              <a:t> </a:t>
            </a:r>
            <a:r>
              <a:rPr lang="en-US" sz="2400" smtClean="0">
                <a:sym typeface="Symbol" pitchFamily="18" charset="2"/>
              </a:rPr>
              <a:t></a:t>
            </a:r>
            <a:r>
              <a:rPr lang="en-US" sz="2400" smtClean="0"/>
              <a:t> </a:t>
            </a:r>
            <a:r>
              <a:rPr lang="en-US" sz="2400" i="1" smtClean="0"/>
              <a:t>B</a:t>
            </a:r>
            <a:r>
              <a:rPr lang="en-US" sz="2400" smtClean="0"/>
              <a:t> = {(</a:t>
            </a:r>
            <a:r>
              <a:rPr lang="en-US" sz="2400" i="1" smtClean="0"/>
              <a:t>a</a:t>
            </a:r>
            <a:r>
              <a:rPr lang="en-US" sz="2400" smtClean="0"/>
              <a:t>, </a:t>
            </a:r>
            <a:r>
              <a:rPr lang="en-US" sz="2400" i="1" smtClean="0"/>
              <a:t>b</a:t>
            </a:r>
            <a:r>
              <a:rPr lang="en-US" sz="2400" smtClean="0"/>
              <a:t>) </a:t>
            </a:r>
            <a:r>
              <a:rPr lang="en-US" sz="2400" smtClean="0">
                <a:sym typeface="Symbol" pitchFamily="18" charset="2"/>
              </a:rPr>
              <a:t></a:t>
            </a:r>
            <a:r>
              <a:rPr lang="en-US" sz="2400" smtClean="0"/>
              <a:t> </a:t>
            </a:r>
            <a:r>
              <a:rPr lang="en-US" sz="2400" i="1" smtClean="0"/>
              <a:t>a</a:t>
            </a:r>
            <a:r>
              <a:rPr lang="en-US" sz="2400" smtClean="0"/>
              <a:t> </a:t>
            </a:r>
            <a:r>
              <a:rPr lang="en-US" sz="2400" smtClean="0">
                <a:sym typeface="Symbol" pitchFamily="18" charset="2"/>
              </a:rPr>
              <a:t></a:t>
            </a:r>
            <a:r>
              <a:rPr lang="en-US" sz="2400" smtClean="0"/>
              <a:t> </a:t>
            </a:r>
            <a:r>
              <a:rPr lang="en-US" sz="2400" i="1" smtClean="0"/>
              <a:t>A</a:t>
            </a:r>
            <a:r>
              <a:rPr lang="en-US" sz="2400" smtClean="0"/>
              <a:t> dan </a:t>
            </a:r>
            <a:r>
              <a:rPr lang="en-US" sz="2400" i="1" smtClean="0"/>
              <a:t>b</a:t>
            </a:r>
            <a:r>
              <a:rPr lang="en-US" sz="2400" smtClean="0"/>
              <a:t> </a:t>
            </a:r>
            <a:r>
              <a:rPr lang="en-US" sz="2400" smtClean="0">
                <a:sym typeface="Symbol" pitchFamily="18" charset="2"/>
              </a:rPr>
              <a:t></a:t>
            </a:r>
            <a:r>
              <a:rPr lang="en-US" sz="2400" smtClean="0"/>
              <a:t> </a:t>
            </a:r>
            <a:r>
              <a:rPr lang="en-US" sz="2400" i="1" smtClean="0"/>
              <a:t>B</a:t>
            </a:r>
            <a:r>
              <a:rPr lang="en-US" sz="2400" smtClean="0"/>
              <a:t> }</a:t>
            </a:r>
          </a:p>
          <a:p>
            <a:pPr lvl="1"/>
            <a:r>
              <a:rPr lang="en-US" sz="2400" smtClean="0"/>
              <a:t>Contoh :</a:t>
            </a:r>
          </a:p>
          <a:p>
            <a:pPr lvl="1">
              <a:buFontTx/>
              <a:buNone/>
            </a:pPr>
            <a:r>
              <a:rPr lang="en-US" sz="2400" smtClean="0"/>
              <a:t>	Misalkan </a:t>
            </a:r>
            <a:r>
              <a:rPr lang="en-US" sz="2400" i="1" smtClean="0"/>
              <a:t>C</a:t>
            </a:r>
            <a:r>
              <a:rPr lang="en-US" sz="2400" smtClean="0"/>
              <a:t> = { 1, 2, 3 },  dan </a:t>
            </a:r>
            <a:r>
              <a:rPr lang="en-US" sz="2400" i="1" smtClean="0"/>
              <a:t>D</a:t>
            </a:r>
            <a:r>
              <a:rPr lang="en-US" sz="2400" smtClean="0"/>
              <a:t> = { </a:t>
            </a:r>
            <a:r>
              <a:rPr lang="en-US" sz="2400" i="1" smtClean="0"/>
              <a:t>a</a:t>
            </a:r>
            <a:r>
              <a:rPr lang="en-US" sz="2400" smtClean="0"/>
              <a:t>, </a:t>
            </a:r>
            <a:r>
              <a:rPr lang="en-US" sz="2400" i="1" smtClean="0"/>
              <a:t>b</a:t>
            </a:r>
            <a:r>
              <a:rPr lang="en-US" sz="2400" smtClean="0"/>
              <a:t> }, maka </a:t>
            </a:r>
            <a:br>
              <a:rPr lang="en-US" sz="2400" smtClean="0"/>
            </a:br>
            <a:r>
              <a:rPr lang="en-US" sz="2400" i="1" smtClean="0"/>
              <a:t>C</a:t>
            </a:r>
            <a:r>
              <a:rPr lang="en-US" sz="2400" smtClean="0"/>
              <a:t> </a:t>
            </a:r>
            <a:r>
              <a:rPr lang="en-US" sz="2400" smtClean="0">
                <a:sym typeface="Symbol" pitchFamily="18" charset="2"/>
              </a:rPr>
              <a:t></a:t>
            </a:r>
            <a:r>
              <a:rPr lang="en-US" sz="2400" smtClean="0"/>
              <a:t> </a:t>
            </a:r>
            <a:r>
              <a:rPr lang="en-US" sz="2400" i="1" smtClean="0"/>
              <a:t>D</a:t>
            </a:r>
            <a:r>
              <a:rPr lang="en-US" sz="2400" smtClean="0"/>
              <a:t> = { (1, </a:t>
            </a:r>
            <a:r>
              <a:rPr lang="en-US" sz="2400" i="1" smtClean="0"/>
              <a:t>a</a:t>
            </a:r>
            <a:r>
              <a:rPr lang="en-US" sz="2400" smtClean="0"/>
              <a:t>), (1, </a:t>
            </a:r>
            <a:r>
              <a:rPr lang="en-US" sz="2400" i="1" smtClean="0"/>
              <a:t>b</a:t>
            </a:r>
            <a:r>
              <a:rPr lang="en-US" sz="2400" smtClean="0"/>
              <a:t>), (2, a), (2, </a:t>
            </a:r>
            <a:r>
              <a:rPr lang="en-US" sz="2400" i="1" smtClean="0"/>
              <a:t>b</a:t>
            </a:r>
            <a:r>
              <a:rPr lang="en-US" sz="2400" smtClean="0"/>
              <a:t>), (3, </a:t>
            </a:r>
            <a:r>
              <a:rPr lang="en-US" sz="2400" i="1" smtClean="0"/>
              <a:t>a</a:t>
            </a:r>
            <a:r>
              <a:rPr lang="en-US" sz="2400" smtClean="0"/>
              <a:t>), (3, </a:t>
            </a:r>
            <a:r>
              <a:rPr lang="en-US" sz="2400" i="1" smtClean="0"/>
              <a:t>b</a:t>
            </a:r>
            <a:r>
              <a:rPr lang="en-US" sz="2400" smtClean="0"/>
              <a:t>) 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ECC9EDD-6FBD-4763-A5EC-2F893052FD37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Prinsip Inklusi-Eksklusi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04925"/>
            <a:ext cx="8229600" cy="5003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smtClean="0"/>
              <a:t>Untuk dua himpunan A dan </a:t>
            </a:r>
            <a:r>
              <a:rPr lang="en-US" sz="2000" i="1" smtClean="0"/>
              <a:t>B</a:t>
            </a:r>
            <a:r>
              <a:rPr lang="en-US" sz="2000" smtClean="0"/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	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i="1" smtClean="0"/>
              <a:t>A</a:t>
            </a:r>
            <a:r>
              <a:rPr lang="en-US" sz="2000" smtClean="0"/>
              <a:t> </a:t>
            </a:r>
            <a:r>
              <a:rPr lang="en-US" sz="2000" smtClean="0">
                <a:sym typeface="Symbol" pitchFamily="18" charset="2"/>
              </a:rPr>
              <a:t></a:t>
            </a:r>
            <a:r>
              <a:rPr lang="en-US" sz="2000" smtClean="0"/>
              <a:t> </a:t>
            </a:r>
            <a:r>
              <a:rPr lang="en-US" sz="2000" i="1" smtClean="0"/>
              <a:t>B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smtClean="0"/>
              <a:t> = 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i="1" smtClean="0"/>
              <a:t>A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smtClean="0"/>
              <a:t> + 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i="1" smtClean="0"/>
              <a:t>B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smtClean="0"/>
              <a:t> – 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i="1" smtClean="0"/>
              <a:t>A</a:t>
            </a:r>
            <a:r>
              <a:rPr lang="en-US" sz="2000" smtClean="0"/>
              <a:t> </a:t>
            </a:r>
            <a:r>
              <a:rPr lang="en-US" sz="2000" smtClean="0">
                <a:sym typeface="Symbol" pitchFamily="18" charset="2"/>
              </a:rPr>
              <a:t></a:t>
            </a:r>
            <a:r>
              <a:rPr lang="en-US" sz="2000" smtClean="0"/>
              <a:t> </a:t>
            </a:r>
            <a:r>
              <a:rPr lang="en-US" sz="2000" i="1" smtClean="0"/>
              <a:t>B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smtClean="0"/>
              <a:t> 				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	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i="1" smtClean="0"/>
              <a:t>A</a:t>
            </a:r>
            <a:r>
              <a:rPr lang="en-US" sz="2000" smtClean="0"/>
              <a:t> </a:t>
            </a:r>
            <a:r>
              <a:rPr lang="en-US" sz="2000" smtClean="0">
                <a:sym typeface="Symbol" pitchFamily="18" charset="2"/>
              </a:rPr>
              <a:t></a:t>
            </a:r>
            <a:r>
              <a:rPr lang="en-US" sz="2000" smtClean="0"/>
              <a:t> </a:t>
            </a:r>
            <a:r>
              <a:rPr lang="en-US" sz="2000" i="1" smtClean="0"/>
              <a:t>B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smtClean="0"/>
              <a:t> = 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i="1" smtClean="0"/>
              <a:t>A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smtClean="0"/>
              <a:t> +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i="1" smtClean="0"/>
              <a:t>B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smtClean="0"/>
              <a:t> – 2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i="1" smtClean="0"/>
              <a:t>A</a:t>
            </a:r>
            <a:r>
              <a:rPr lang="en-US" sz="2000" smtClean="0"/>
              <a:t> </a:t>
            </a:r>
            <a:r>
              <a:rPr lang="en-US" sz="2000" smtClean="0">
                <a:sym typeface="Symbol" pitchFamily="18" charset="2"/>
              </a:rPr>
              <a:t></a:t>
            </a:r>
            <a:r>
              <a:rPr lang="en-US" sz="2000" smtClean="0"/>
              <a:t> </a:t>
            </a:r>
            <a:r>
              <a:rPr lang="en-US" sz="2000" i="1" smtClean="0"/>
              <a:t>B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smtClean="0"/>
              <a:t>				</a:t>
            </a:r>
            <a:endParaRPr lang="en-US" sz="2000" b="1" smtClean="0"/>
          </a:p>
          <a:p>
            <a:pPr>
              <a:lnSpc>
                <a:spcPct val="80000"/>
              </a:lnSpc>
            </a:pPr>
            <a:r>
              <a:rPr lang="en-US" sz="2000" b="1" smtClean="0"/>
              <a:t>Contoh 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i="1" smtClean="0"/>
              <a:t>	A</a:t>
            </a:r>
            <a:r>
              <a:rPr lang="en-US" sz="2000" smtClean="0"/>
              <a:t> = himpunan bilangan bulat yang habis dibagi 3,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i="1" smtClean="0"/>
              <a:t>	B</a:t>
            </a:r>
            <a:r>
              <a:rPr lang="en-US" sz="2000" smtClean="0"/>
              <a:t> = himpunan bilangan bulat yang habis dibagi 5,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    </a:t>
            </a:r>
            <a:r>
              <a:rPr lang="en-US" sz="2000" i="1" smtClean="0"/>
              <a:t>A</a:t>
            </a:r>
            <a:r>
              <a:rPr lang="en-US" sz="2000" smtClean="0"/>
              <a:t> </a:t>
            </a:r>
            <a:r>
              <a:rPr lang="en-US" sz="2000" smtClean="0">
                <a:sym typeface="Symbol" pitchFamily="18" charset="2"/>
              </a:rPr>
              <a:t></a:t>
            </a:r>
            <a:r>
              <a:rPr lang="en-US" sz="2000" smtClean="0"/>
              <a:t> </a:t>
            </a:r>
            <a:r>
              <a:rPr lang="en-US" sz="2000" i="1" smtClean="0"/>
              <a:t>B</a:t>
            </a:r>
            <a:r>
              <a:rPr lang="en-US" sz="2000" smtClean="0"/>
              <a:t> =  himpunan bilangan bulat yang habis dibagi 3 dan 5 (yaitu himpunan bilangan bulat yang habis dibagi oleh KPK – Kelipatan Persekutuan Terkecil – dari 3 dan 5, yaitu 15),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yang ditanyakan adalah 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i="1" smtClean="0"/>
              <a:t>A</a:t>
            </a:r>
            <a:r>
              <a:rPr lang="en-US" sz="2000" smtClean="0"/>
              <a:t> </a:t>
            </a:r>
            <a:r>
              <a:rPr lang="en-US" sz="2000" smtClean="0">
                <a:sym typeface="Symbol" pitchFamily="18" charset="2"/>
              </a:rPr>
              <a:t></a:t>
            </a:r>
            <a:r>
              <a:rPr lang="en-US" sz="2000" smtClean="0"/>
              <a:t> </a:t>
            </a:r>
            <a:r>
              <a:rPr lang="en-US" sz="2000" i="1" smtClean="0"/>
              <a:t>B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smtClean="0"/>
              <a:t>. </a:t>
            </a:r>
            <a:endParaRPr lang="en-US" sz="2000" smtClean="0">
              <a:sym typeface="Symbol" pitchFamily="18" charset="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ym typeface="Symbol" pitchFamily="18" charset="2"/>
              </a:rPr>
              <a:t>	</a:t>
            </a:r>
            <a:r>
              <a:rPr lang="en-US" sz="2000" i="1" smtClean="0"/>
              <a:t>A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smtClean="0"/>
              <a:t> = </a:t>
            </a:r>
            <a:r>
              <a:rPr lang="en-US" sz="2000" smtClean="0">
                <a:sym typeface="Symbol" pitchFamily="18" charset="2"/>
              </a:rPr>
              <a:t></a:t>
            </a:r>
            <a:r>
              <a:rPr lang="en-US" sz="2000" smtClean="0"/>
              <a:t>100/3</a:t>
            </a:r>
            <a:r>
              <a:rPr lang="en-US" sz="2000" smtClean="0">
                <a:sym typeface="Symbol" pitchFamily="18" charset="2"/>
              </a:rPr>
              <a:t></a:t>
            </a:r>
            <a:r>
              <a:rPr lang="en-US" sz="2000" smtClean="0"/>
              <a:t>  = 33, 	</a:t>
            </a:r>
            <a:endParaRPr lang="en-US" sz="2000" smtClean="0">
              <a:sym typeface="Symbol" pitchFamily="18" charset="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ym typeface="Symbol" pitchFamily="18" charset="2"/>
              </a:rPr>
              <a:t>	</a:t>
            </a:r>
            <a:r>
              <a:rPr lang="en-US" sz="2000" i="1" smtClean="0"/>
              <a:t>B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smtClean="0"/>
              <a:t> = </a:t>
            </a:r>
            <a:r>
              <a:rPr lang="en-US" sz="2000" smtClean="0">
                <a:sym typeface="Symbol" pitchFamily="18" charset="2"/>
              </a:rPr>
              <a:t></a:t>
            </a:r>
            <a:r>
              <a:rPr lang="en-US" sz="2000" smtClean="0"/>
              <a:t>100/5</a:t>
            </a:r>
            <a:r>
              <a:rPr lang="en-US" sz="2000" smtClean="0">
                <a:sym typeface="Symbol" pitchFamily="18" charset="2"/>
              </a:rPr>
              <a:t></a:t>
            </a:r>
            <a:r>
              <a:rPr lang="en-US" sz="2000" smtClean="0"/>
              <a:t>  = 20, 	</a:t>
            </a:r>
            <a:endParaRPr lang="en-US" sz="2000" smtClean="0">
              <a:sym typeface="Symbol" pitchFamily="18" charset="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ym typeface="Symbol" pitchFamily="18" charset="2"/>
              </a:rPr>
              <a:t>	</a:t>
            </a:r>
            <a:r>
              <a:rPr lang="en-US" sz="2000" i="1" smtClean="0"/>
              <a:t>A</a:t>
            </a:r>
            <a:r>
              <a:rPr lang="en-US" sz="2000" smtClean="0"/>
              <a:t> </a:t>
            </a:r>
            <a:r>
              <a:rPr lang="en-US" sz="2000" smtClean="0">
                <a:sym typeface="Symbol" pitchFamily="18" charset="2"/>
              </a:rPr>
              <a:t></a:t>
            </a:r>
            <a:r>
              <a:rPr lang="en-US" sz="2000" smtClean="0"/>
              <a:t> </a:t>
            </a:r>
            <a:r>
              <a:rPr lang="en-US" sz="2000" i="1" smtClean="0"/>
              <a:t>B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smtClean="0"/>
              <a:t> = </a:t>
            </a:r>
            <a:r>
              <a:rPr lang="en-US" sz="2000" smtClean="0">
                <a:sym typeface="Symbol" pitchFamily="18" charset="2"/>
              </a:rPr>
              <a:t></a:t>
            </a:r>
            <a:r>
              <a:rPr lang="en-US" sz="2000" smtClean="0"/>
              <a:t>100/15</a:t>
            </a:r>
            <a:r>
              <a:rPr lang="en-US" sz="2000" smtClean="0">
                <a:sym typeface="Symbol" pitchFamily="18" charset="2"/>
              </a:rPr>
              <a:t></a:t>
            </a:r>
            <a:r>
              <a:rPr lang="en-US" sz="2000" smtClean="0"/>
              <a:t>  = 6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ym typeface="Symbol" pitchFamily="18" charset="2"/>
              </a:rPr>
              <a:t>	</a:t>
            </a:r>
            <a:r>
              <a:rPr lang="en-US" sz="2000" i="1" smtClean="0"/>
              <a:t>A</a:t>
            </a:r>
            <a:r>
              <a:rPr lang="en-US" sz="2000" smtClean="0"/>
              <a:t> </a:t>
            </a:r>
            <a:r>
              <a:rPr lang="en-US" sz="2000" smtClean="0">
                <a:sym typeface="Symbol" pitchFamily="18" charset="2"/>
              </a:rPr>
              <a:t></a:t>
            </a:r>
            <a:r>
              <a:rPr lang="en-US" sz="2000" smtClean="0"/>
              <a:t> </a:t>
            </a:r>
            <a:r>
              <a:rPr lang="en-US" sz="2000" i="1" smtClean="0"/>
              <a:t>B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smtClean="0"/>
              <a:t> = 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i="1" smtClean="0"/>
              <a:t>A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smtClean="0"/>
              <a:t> + 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i="1" smtClean="0"/>
              <a:t>B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smtClean="0"/>
              <a:t> –  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i="1" smtClean="0"/>
              <a:t>A</a:t>
            </a:r>
            <a:r>
              <a:rPr lang="en-US" sz="2000" smtClean="0"/>
              <a:t> </a:t>
            </a:r>
            <a:r>
              <a:rPr lang="en-US" sz="2000" smtClean="0">
                <a:sym typeface="Symbol" pitchFamily="18" charset="2"/>
              </a:rPr>
              <a:t></a:t>
            </a:r>
            <a:r>
              <a:rPr lang="en-US" sz="2000" smtClean="0"/>
              <a:t> </a:t>
            </a:r>
            <a:r>
              <a:rPr lang="en-US" sz="2000" i="1" smtClean="0"/>
              <a:t>B</a:t>
            </a:r>
            <a:r>
              <a:rPr lang="en-US" sz="2000" smtClean="0">
                <a:sym typeface="Symbol" pitchFamily="18" charset="2"/>
              </a:rPr>
              <a:t></a:t>
            </a:r>
            <a:r>
              <a:rPr lang="en-US" sz="2000" smtClean="0"/>
              <a:t> = 33 + 20 – 6 = 47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Jadi, ada 47 buah bilangan yang habis dibagi 3 atau 5.			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825FA0A5-1FCA-43E5-B6E6-3ED0A16DB99D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1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1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Himpunan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400" smtClean="0"/>
              <a:t> Himpunan </a:t>
            </a:r>
            <a:r>
              <a:rPr lang="en-US" sz="2400" smtClean="0">
                <a:sym typeface="Wingdings" pitchFamily="2" charset="2"/>
              </a:rPr>
              <a:t> kumpulan objek – objek yang berbeda.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ym typeface="Wingdings" pitchFamily="2" charset="2"/>
              </a:rPr>
              <a:t> Objek didalam himpunan disebut elemen, unsur, atau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ym typeface="Wingdings" pitchFamily="2" charset="2"/>
              </a:rPr>
              <a:t>	 anggota.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ym typeface="Wingdings" pitchFamily="2" charset="2"/>
              </a:rPr>
              <a:t> Penyajian himpunan :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sym typeface="Wingdings" pitchFamily="2" charset="2"/>
              </a:rPr>
              <a:t> Enumerasi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sym typeface="Wingdings" pitchFamily="2" charset="2"/>
              </a:rPr>
              <a:t>   contoh : A = {1,2,3,4}; B = {2,4,6,8}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sym typeface="Wingdings" pitchFamily="2" charset="2"/>
              </a:rPr>
              <a:t> Simbol – simbol baku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sym typeface="Wingdings" pitchFamily="2" charset="2"/>
              </a:rPr>
              <a:t>   contoh : </a:t>
            </a:r>
            <a:r>
              <a:rPr lang="en-US" sz="2400" b="1" smtClean="0">
                <a:sym typeface="Wingdings" pitchFamily="2" charset="2"/>
              </a:rPr>
              <a:t>N</a:t>
            </a:r>
            <a:r>
              <a:rPr lang="en-US" sz="2400" smtClean="0">
                <a:sym typeface="Wingdings" pitchFamily="2" charset="2"/>
              </a:rPr>
              <a:t> = himpunan bilangan asli = {1,2,…}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sym typeface="Wingdings" pitchFamily="2" charset="2"/>
              </a:rPr>
              <a:t> Notasi pembentuk himpunan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   contoh : A = {x | x </a:t>
            </a:r>
            <a:r>
              <a:rPr lang="ru-RU" sz="2400" smtClean="0">
                <a:cs typeface="Tahoma" pitchFamily="34" charset="0"/>
              </a:rPr>
              <a:t>є</a:t>
            </a:r>
            <a:r>
              <a:rPr lang="en-US" sz="2400" smtClean="0">
                <a:cs typeface="Tahoma" pitchFamily="34" charset="0"/>
              </a:rPr>
              <a:t> N, x &lt; 5}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cs typeface="Tahoma" pitchFamily="34" charset="0"/>
              </a:rPr>
              <a:t> Diagram Venn</a:t>
            </a: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7044864-70D2-4217-91D2-1EA97EFF6141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1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1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9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Kardinalitas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Misalkan</a:t>
            </a:r>
            <a:r>
              <a:rPr lang="en-US" sz="2800" dirty="0" smtClean="0">
                <a:cs typeface="Tahoma" pitchFamily="34" charset="0"/>
              </a:rPr>
              <a:t> A </a:t>
            </a:r>
            <a:r>
              <a:rPr lang="en-US" sz="2800" dirty="0" err="1" smtClean="0">
                <a:cs typeface="Tahoma" pitchFamily="34" charset="0"/>
              </a:rPr>
              <a:t>merupakan</a:t>
            </a: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himpunan</a:t>
            </a: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berhingga</a:t>
            </a:r>
            <a:r>
              <a:rPr lang="en-US" sz="2800" dirty="0" smtClean="0">
                <a:cs typeface="Tahoma" pitchFamily="34" charset="0"/>
              </a:rPr>
              <a:t>,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cs typeface="Tahoma" pitchFamily="34" charset="0"/>
              </a:rPr>
              <a:t>	 </a:t>
            </a:r>
            <a:r>
              <a:rPr lang="en-US" sz="2800" dirty="0" err="1" smtClean="0">
                <a:cs typeface="Tahoma" pitchFamily="34" charset="0"/>
              </a:rPr>
              <a:t>maka</a:t>
            </a: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jumlah</a:t>
            </a: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elemen</a:t>
            </a: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berbeda</a:t>
            </a: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di</a:t>
            </a: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dalam</a:t>
            </a:r>
            <a:r>
              <a:rPr lang="en-US" sz="2800" dirty="0" smtClean="0">
                <a:cs typeface="Tahoma" pitchFamily="34" charset="0"/>
              </a:rPr>
              <a:t> A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cs typeface="Tahoma" pitchFamily="34" charset="0"/>
              </a:rPr>
              <a:t>     </a:t>
            </a:r>
            <a:r>
              <a:rPr lang="en-US" sz="2800" dirty="0" err="1" smtClean="0">
                <a:cs typeface="Tahoma" pitchFamily="34" charset="0"/>
              </a:rPr>
              <a:t>disebut</a:t>
            </a: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kardinal</a:t>
            </a: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dari</a:t>
            </a: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himpunan</a:t>
            </a:r>
            <a:r>
              <a:rPr lang="en-US" sz="2800" dirty="0" smtClean="0">
                <a:cs typeface="Tahoma" pitchFamily="34" charset="0"/>
              </a:rPr>
              <a:t> A.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cs typeface="Tahoma" pitchFamily="34" charset="0"/>
              </a:rPr>
              <a:t>     </a:t>
            </a:r>
            <a:r>
              <a:rPr lang="en-US" sz="2800" dirty="0" err="1" smtClean="0">
                <a:cs typeface="Tahoma" pitchFamily="34" charset="0"/>
              </a:rPr>
              <a:t>notasi</a:t>
            </a:r>
            <a:r>
              <a:rPr lang="en-US" sz="2800" dirty="0" smtClean="0">
                <a:cs typeface="Tahoma" pitchFamily="34" charset="0"/>
              </a:rPr>
              <a:t> : n(A) </a:t>
            </a:r>
            <a:r>
              <a:rPr lang="en-US" sz="2800" dirty="0" err="1" smtClean="0">
                <a:cs typeface="Tahoma" pitchFamily="34" charset="0"/>
              </a:rPr>
              <a:t>atau</a:t>
            </a:r>
            <a:r>
              <a:rPr lang="en-US" sz="2800" dirty="0" smtClean="0">
                <a:cs typeface="Tahoma" pitchFamily="34" charset="0"/>
              </a:rPr>
              <a:t> |A|</a:t>
            </a:r>
          </a:p>
          <a:p>
            <a:pPr algn="just">
              <a:lnSpc>
                <a:spcPct val="90000"/>
              </a:lnSpc>
            </a:pP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Contoh</a:t>
            </a:r>
            <a:r>
              <a:rPr lang="en-US" sz="2800" dirty="0" smtClean="0">
                <a:cs typeface="Tahoma" pitchFamily="34" charset="0"/>
              </a:rPr>
              <a:t> :</a:t>
            </a:r>
          </a:p>
          <a:p>
            <a:pPr lvl="1" algn="just">
              <a:lnSpc>
                <a:spcPct val="90000"/>
              </a:lnSpc>
              <a:buFontTx/>
              <a:buAutoNum type="alphaLcPeriod"/>
            </a:pPr>
            <a:r>
              <a:rPr lang="en-US" sz="2400" dirty="0" smtClean="0">
                <a:cs typeface="Tahoma" pitchFamily="34" charset="0"/>
              </a:rPr>
              <a:t>  A = {x | x </a:t>
            </a:r>
            <a:r>
              <a:rPr lang="en-US" sz="2400" dirty="0" err="1" smtClean="0">
                <a:cs typeface="Tahoma" pitchFamily="34" charset="0"/>
              </a:rPr>
              <a:t>merupakan</a:t>
            </a:r>
            <a:r>
              <a:rPr lang="en-US" sz="2400" dirty="0" smtClean="0">
                <a:cs typeface="Tahoma" pitchFamily="34" charset="0"/>
              </a:rPr>
              <a:t> </a:t>
            </a:r>
            <a:r>
              <a:rPr lang="en-US" sz="2400" dirty="0" err="1" smtClean="0">
                <a:cs typeface="Tahoma" pitchFamily="34" charset="0"/>
              </a:rPr>
              <a:t>bilangan</a:t>
            </a:r>
            <a:r>
              <a:rPr lang="en-US" sz="2400" dirty="0" smtClean="0">
                <a:cs typeface="Tahoma" pitchFamily="34" charset="0"/>
              </a:rPr>
              <a:t> prima yang </a:t>
            </a:r>
            <a:r>
              <a:rPr lang="en-US" sz="2400" dirty="0" err="1" smtClean="0">
                <a:cs typeface="Tahoma" pitchFamily="34" charset="0"/>
              </a:rPr>
              <a:t>lebih</a:t>
            </a:r>
            <a:endParaRPr lang="en-US" sz="2400" dirty="0" smtClean="0">
              <a:cs typeface="Tahoma" pitchFamily="34" charset="0"/>
            </a:endParaRP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400" dirty="0" smtClean="0">
                <a:cs typeface="Tahoma" pitchFamily="34" charset="0"/>
              </a:rPr>
              <a:t>     </a:t>
            </a:r>
            <a:r>
              <a:rPr lang="en-US" sz="2400" dirty="0" err="1" smtClean="0">
                <a:cs typeface="Tahoma" pitchFamily="34" charset="0"/>
              </a:rPr>
              <a:t>kecil</a:t>
            </a:r>
            <a:r>
              <a:rPr lang="en-US" sz="2400" dirty="0" smtClean="0">
                <a:cs typeface="Tahoma" pitchFamily="34" charset="0"/>
              </a:rPr>
              <a:t> </a:t>
            </a:r>
            <a:r>
              <a:rPr lang="en-US" sz="2400" dirty="0" err="1" smtClean="0">
                <a:cs typeface="Tahoma" pitchFamily="34" charset="0"/>
              </a:rPr>
              <a:t>dari</a:t>
            </a:r>
            <a:r>
              <a:rPr lang="en-US" sz="2400" dirty="0" smtClean="0">
                <a:cs typeface="Tahoma" pitchFamily="34" charset="0"/>
              </a:rPr>
              <a:t> 20}, </a:t>
            </a:r>
            <a:r>
              <a:rPr lang="en-US" sz="2400" dirty="0" err="1" smtClean="0">
                <a:cs typeface="Tahoma" pitchFamily="34" charset="0"/>
              </a:rPr>
              <a:t>maka</a:t>
            </a:r>
            <a:r>
              <a:rPr lang="en-US" sz="2400" dirty="0" smtClean="0">
                <a:cs typeface="Tahoma" pitchFamily="34" charset="0"/>
              </a:rPr>
              <a:t> |A| = 8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400" dirty="0" smtClean="0">
                <a:cs typeface="Tahoma" pitchFamily="34" charset="0"/>
              </a:rPr>
              <a:t>b.  B = {a, {a}, {{a}}, { }}, </a:t>
            </a:r>
            <a:r>
              <a:rPr lang="en-US" sz="2400" dirty="0" err="1" smtClean="0">
                <a:cs typeface="Tahoma" pitchFamily="34" charset="0"/>
              </a:rPr>
              <a:t>maka</a:t>
            </a:r>
            <a:r>
              <a:rPr lang="en-US" sz="2400" dirty="0" smtClean="0">
                <a:cs typeface="Tahoma" pitchFamily="34" charset="0"/>
              </a:rPr>
              <a:t> </a:t>
            </a:r>
            <a:r>
              <a:rPr lang="en-US" sz="2400" dirty="0" smtClean="0">
                <a:cs typeface="Tahoma" pitchFamily="34" charset="0"/>
              </a:rPr>
              <a:t>|B| </a:t>
            </a:r>
            <a:r>
              <a:rPr lang="en-US" sz="2400" dirty="0" smtClean="0">
                <a:cs typeface="Tahoma" pitchFamily="34" charset="0"/>
              </a:rPr>
              <a:t>= 4</a:t>
            </a:r>
          </a:p>
          <a:p>
            <a:pPr lvl="1" algn="just">
              <a:lnSpc>
                <a:spcPct val="90000"/>
              </a:lnSpc>
              <a:buFontTx/>
              <a:buNone/>
            </a:pPr>
            <a:endParaRPr lang="en-US" sz="2400" dirty="0" smtClean="0">
              <a:cs typeface="Tahoma" pitchFamily="34" charset="0"/>
            </a:endParaRPr>
          </a:p>
          <a:p>
            <a:pPr algn="just">
              <a:lnSpc>
                <a:spcPct val="90000"/>
              </a:lnSpc>
            </a:pPr>
            <a:endParaRPr lang="ru-RU" sz="2800" dirty="0" smtClean="0">
              <a:cs typeface="Tahoma" pitchFamily="34" charset="0"/>
            </a:endParaRP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E272E24-7712-4220-B04A-EAC03660C39D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1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1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1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9" grpId="0"/>
      <p:bldP spid="616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Himpunan Kosong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800" dirty="0" err="1" smtClean="0">
                <a:cs typeface="Tahoma" pitchFamily="34" charset="0"/>
              </a:rPr>
              <a:t>Himpunan</a:t>
            </a:r>
            <a:r>
              <a:rPr lang="en-US" sz="2800" dirty="0" smtClean="0">
                <a:cs typeface="Tahoma" pitchFamily="34" charset="0"/>
              </a:rPr>
              <a:t> yang </a:t>
            </a:r>
            <a:r>
              <a:rPr lang="en-US" sz="2800" dirty="0" err="1" smtClean="0">
                <a:cs typeface="Tahoma" pitchFamily="34" charset="0"/>
              </a:rPr>
              <a:t>tidak</a:t>
            </a: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memiliki</a:t>
            </a: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satupun</a:t>
            </a: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elemen</a:t>
            </a: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atau</a:t>
            </a: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himpunan</a:t>
            </a: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dengan</a:t>
            </a:r>
            <a:r>
              <a:rPr lang="en-US" sz="2800" dirty="0" smtClean="0">
                <a:cs typeface="Tahoma" pitchFamily="34" charset="0"/>
              </a:rPr>
              <a:t> </a:t>
            </a:r>
            <a:r>
              <a:rPr lang="en-US" sz="2800" dirty="0" err="1" smtClean="0">
                <a:cs typeface="Tahoma" pitchFamily="34" charset="0"/>
              </a:rPr>
              <a:t>kardinal</a:t>
            </a:r>
            <a:r>
              <a:rPr lang="en-US" sz="2800" dirty="0" smtClean="0">
                <a:cs typeface="Tahoma" pitchFamily="34" charset="0"/>
              </a:rPr>
              <a:t> = 0. </a:t>
            </a:r>
          </a:p>
          <a:p>
            <a:pPr algn="just">
              <a:lnSpc>
                <a:spcPct val="90000"/>
              </a:lnSpc>
            </a:pPr>
            <a:r>
              <a:rPr lang="en-US" sz="2800" dirty="0" err="1" smtClean="0">
                <a:cs typeface="Tahoma" pitchFamily="34" charset="0"/>
              </a:rPr>
              <a:t>Notasi</a:t>
            </a:r>
            <a:endParaRPr lang="en-US" sz="2800" dirty="0" smtClean="0">
              <a:cs typeface="Tahoma" pitchFamily="34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ym typeface="Symbol" pitchFamily="18" charset="2"/>
              </a:rPr>
              <a:t>	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atau</a:t>
            </a:r>
            <a:r>
              <a:rPr lang="en-US" dirty="0" smtClean="0">
                <a:sym typeface="Symbol" pitchFamily="18" charset="2"/>
              </a:rPr>
              <a:t> { }</a:t>
            </a:r>
            <a:endParaRPr lang="en-US" sz="2800" dirty="0" smtClean="0">
              <a:cs typeface="Tahoma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n-US" sz="2800" dirty="0" err="1" smtClean="0">
                <a:cs typeface="Tahoma" pitchFamily="34" charset="0"/>
              </a:rPr>
              <a:t>Contoh</a:t>
            </a:r>
            <a:r>
              <a:rPr lang="en-US" sz="2800" dirty="0" smtClean="0">
                <a:cs typeface="Tahoma" pitchFamily="34" charset="0"/>
              </a:rPr>
              <a:t> :</a:t>
            </a:r>
          </a:p>
          <a:p>
            <a:pPr lvl="1" algn="just">
              <a:lnSpc>
                <a:spcPct val="90000"/>
              </a:lnSpc>
              <a:buFontTx/>
              <a:buAutoNum type="alphaLcPeriod"/>
            </a:pPr>
            <a:r>
              <a:rPr lang="en-US" sz="2400" dirty="0" smtClean="0">
                <a:cs typeface="Tahoma" pitchFamily="34" charset="0"/>
              </a:rPr>
              <a:t> A = {x | x &gt; x}, </a:t>
            </a:r>
            <a:r>
              <a:rPr lang="en-US" sz="2400" dirty="0" err="1" smtClean="0">
                <a:cs typeface="Tahoma" pitchFamily="34" charset="0"/>
              </a:rPr>
              <a:t>maka</a:t>
            </a:r>
            <a:r>
              <a:rPr lang="en-US" sz="2400" dirty="0" smtClean="0">
                <a:cs typeface="Tahoma" pitchFamily="34" charset="0"/>
              </a:rPr>
              <a:t> |A| = 0</a:t>
            </a:r>
          </a:p>
          <a:p>
            <a:pPr lvl="1" algn="just">
              <a:lnSpc>
                <a:spcPct val="90000"/>
              </a:lnSpc>
              <a:buFontTx/>
              <a:buAutoNum type="alphaLcPeriod"/>
            </a:pPr>
            <a:r>
              <a:rPr lang="en-US" sz="2400" dirty="0" smtClean="0">
                <a:cs typeface="Tahoma" pitchFamily="34" charset="0"/>
              </a:rPr>
              <a:t> B = {x | x </a:t>
            </a:r>
            <a:r>
              <a:rPr lang="en-US" sz="2400" dirty="0" err="1" smtClean="0">
                <a:cs typeface="Tahoma" pitchFamily="34" charset="0"/>
              </a:rPr>
              <a:t>adalah</a:t>
            </a:r>
            <a:r>
              <a:rPr lang="en-US" sz="2400" dirty="0" smtClean="0">
                <a:cs typeface="Tahoma" pitchFamily="34" charset="0"/>
              </a:rPr>
              <a:t> </a:t>
            </a:r>
            <a:r>
              <a:rPr lang="en-US" sz="2400" dirty="0" err="1" smtClean="0">
                <a:cs typeface="Tahoma" pitchFamily="34" charset="0"/>
              </a:rPr>
              <a:t>akar</a:t>
            </a:r>
            <a:r>
              <a:rPr lang="en-US" sz="2400" dirty="0" smtClean="0">
                <a:cs typeface="Tahoma" pitchFamily="34" charset="0"/>
              </a:rPr>
              <a:t> </a:t>
            </a:r>
            <a:r>
              <a:rPr lang="en-US" sz="2400" dirty="0" err="1" smtClean="0">
                <a:cs typeface="Tahoma" pitchFamily="34" charset="0"/>
              </a:rPr>
              <a:t>persamaan</a:t>
            </a:r>
            <a:r>
              <a:rPr lang="en-US" sz="2400" dirty="0" smtClean="0">
                <a:cs typeface="Tahoma" pitchFamily="34" charset="0"/>
              </a:rPr>
              <a:t> </a:t>
            </a:r>
            <a:r>
              <a:rPr lang="en-US" sz="2400" dirty="0" err="1" smtClean="0">
                <a:cs typeface="Tahoma" pitchFamily="34" charset="0"/>
              </a:rPr>
              <a:t>dari</a:t>
            </a:r>
            <a:r>
              <a:rPr lang="en-US" sz="2400" dirty="0" smtClean="0">
                <a:cs typeface="Tahoma" pitchFamily="34" charset="0"/>
              </a:rPr>
              <a:t> x</a:t>
            </a:r>
            <a:r>
              <a:rPr lang="en-US" sz="2400" baseline="30000" dirty="0" smtClean="0">
                <a:cs typeface="Tahoma" pitchFamily="34" charset="0"/>
              </a:rPr>
              <a:t>2</a:t>
            </a:r>
            <a:r>
              <a:rPr lang="en-US" sz="2400" dirty="0" smtClean="0">
                <a:cs typeface="Tahoma" pitchFamily="34" charset="0"/>
              </a:rPr>
              <a:t> + 5x + </a:t>
            </a:r>
            <a:r>
              <a:rPr lang="en-US" sz="2400" dirty="0" smtClean="0">
                <a:cs typeface="Tahoma" pitchFamily="34" charset="0"/>
              </a:rPr>
              <a:t>10 </a:t>
            </a:r>
            <a:r>
              <a:rPr lang="en-US" sz="2400" dirty="0" smtClean="0">
                <a:cs typeface="Tahoma" pitchFamily="34" charset="0"/>
              </a:rPr>
              <a:t>= 0}, </a:t>
            </a:r>
            <a:r>
              <a:rPr lang="en-US" sz="2400" dirty="0" err="1" smtClean="0">
                <a:cs typeface="Tahoma" pitchFamily="34" charset="0"/>
              </a:rPr>
              <a:t>maka</a:t>
            </a:r>
            <a:r>
              <a:rPr lang="en-US" sz="2400" dirty="0" smtClean="0">
                <a:cs typeface="Tahoma" pitchFamily="34" charset="0"/>
              </a:rPr>
              <a:t> |B| = 0</a:t>
            </a:r>
          </a:p>
          <a:p>
            <a:pPr lvl="1" algn="just">
              <a:lnSpc>
                <a:spcPct val="90000"/>
              </a:lnSpc>
              <a:buFontTx/>
              <a:buAutoNum type="alphaLcPeriod"/>
            </a:pPr>
            <a:endParaRPr lang="en-US" sz="2400" dirty="0" smtClean="0">
              <a:cs typeface="Tahoma" pitchFamily="34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ru-RU" sz="2800" dirty="0" smtClean="0">
              <a:cs typeface="Tahom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E907313-72CD-4F5B-B307-4FFC5138A2D1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smtClean="0"/>
              <a:t>Himpunan Bagian (Subset)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800" smtClean="0">
                <a:cs typeface="Tahoma" pitchFamily="34" charset="0"/>
              </a:rPr>
              <a:t> Himpunan A dikatakan himpunan bagian (subset) dari himpunan B jika dan hanya jika setiap elemen A merupakan elemen dari B. B dikatakan superset dari A.</a:t>
            </a:r>
          </a:p>
          <a:p>
            <a:pPr algn="just">
              <a:lnSpc>
                <a:spcPct val="90000"/>
              </a:lnSpc>
            </a:pPr>
            <a:r>
              <a:rPr lang="en-US" sz="2800" smtClean="0">
                <a:cs typeface="Tahoma" pitchFamily="34" charset="0"/>
              </a:rPr>
              <a:t> Notasi : </a:t>
            </a:r>
            <a:r>
              <a:rPr lang="en-US" sz="2800" smtClean="0">
                <a:sym typeface="Symbol" pitchFamily="18" charset="2"/>
              </a:rPr>
              <a:t>A </a:t>
            </a:r>
            <a:r>
              <a:rPr lang="en-US" sz="2800" b="1" smtClean="0">
                <a:sym typeface="Symbol" pitchFamily="18" charset="2"/>
              </a:rPr>
              <a:t></a:t>
            </a:r>
            <a:r>
              <a:rPr lang="en-US" sz="2800" smtClean="0">
                <a:sym typeface="Symbol" pitchFamily="18" charset="2"/>
              </a:rPr>
              <a:t> B</a:t>
            </a:r>
            <a:endParaRPr lang="en-US" sz="2800" smtClean="0">
              <a:cs typeface="Tahoma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n-US" sz="2800" smtClean="0">
                <a:cs typeface="Tahoma" pitchFamily="34" charset="0"/>
              </a:rPr>
              <a:t> Contoh :</a:t>
            </a:r>
          </a:p>
          <a:p>
            <a:pPr lvl="1" algn="just">
              <a:lnSpc>
                <a:spcPct val="90000"/>
              </a:lnSpc>
              <a:buFontTx/>
              <a:buAutoNum type="alphaLcPeriod"/>
            </a:pPr>
            <a:r>
              <a:rPr lang="en-US" smtClean="0">
                <a:cs typeface="Tahoma" pitchFamily="34" charset="0"/>
              </a:rPr>
              <a:t> {1, 2, 3}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 b="1" smtClean="0">
                <a:sym typeface="Symbol" pitchFamily="18" charset="2"/>
              </a:rPr>
              <a:t></a:t>
            </a:r>
            <a:r>
              <a:rPr lang="en-US" smtClean="0">
                <a:sym typeface="Symbol" pitchFamily="18" charset="2"/>
              </a:rPr>
              <a:t> {1,2,3,4,5,6,7,8,9,10}</a:t>
            </a:r>
            <a:r>
              <a:rPr lang="en-US" smtClean="0">
                <a:cs typeface="Tahoma" pitchFamily="34" charset="0"/>
              </a:rPr>
              <a:t> </a:t>
            </a:r>
          </a:p>
          <a:p>
            <a:pPr lvl="1" algn="just">
              <a:lnSpc>
                <a:spcPct val="90000"/>
              </a:lnSpc>
              <a:buFontTx/>
              <a:buAutoNum type="alphaLcPeriod"/>
            </a:pPr>
            <a:r>
              <a:rPr lang="en-US" smtClean="0">
                <a:cs typeface="Tahoma" pitchFamily="34" charset="0"/>
              </a:rPr>
              <a:t> {1, 2, 3}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 b="1" smtClean="0">
                <a:sym typeface="Symbol" pitchFamily="18" charset="2"/>
              </a:rPr>
              <a:t></a:t>
            </a:r>
            <a:r>
              <a:rPr lang="en-US" smtClean="0">
                <a:sym typeface="Symbol" pitchFamily="18" charset="2"/>
              </a:rPr>
              <a:t> {1,2,3}</a:t>
            </a:r>
            <a:endParaRPr lang="en-US" smtClean="0">
              <a:cs typeface="Tahoma" pitchFamily="34" charset="0"/>
            </a:endParaRPr>
          </a:p>
          <a:p>
            <a:pPr lvl="1" algn="just">
              <a:lnSpc>
                <a:spcPct val="90000"/>
              </a:lnSpc>
              <a:buFontTx/>
              <a:buAutoNum type="alphaLcPeriod"/>
            </a:pPr>
            <a:r>
              <a:rPr lang="en-US" smtClean="0">
                <a:cs typeface="Tahoma" pitchFamily="34" charset="0"/>
              </a:rPr>
              <a:t> A = {(x,y) | x+y &lt; 4, x≥0, y≥0} dan B = {(x,y) | 2x+y &lt; 4, x≥0, y≥0} maka B </a:t>
            </a:r>
            <a:r>
              <a:rPr lang="en-US" b="1" smtClean="0">
                <a:sym typeface="Symbol" pitchFamily="18" charset="2"/>
              </a:rPr>
              <a:t></a:t>
            </a:r>
            <a:r>
              <a:rPr lang="en-US" smtClean="0">
                <a:cs typeface="Tahoma" pitchFamily="34" charset="0"/>
              </a:rPr>
              <a:t> A</a:t>
            </a:r>
          </a:p>
          <a:p>
            <a:pPr algn="just">
              <a:lnSpc>
                <a:spcPct val="90000"/>
              </a:lnSpc>
            </a:pPr>
            <a:endParaRPr lang="ru-RU" sz="2800" smtClean="0">
              <a:cs typeface="Tahom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C81E60C-9A4F-4152-A0C8-C11A4DE90C7E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81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Himpunan yang Sama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Himpunan</a:t>
            </a:r>
            <a:r>
              <a:rPr lang="en-US" dirty="0" smtClean="0"/>
              <a:t> A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himpunan</a:t>
            </a:r>
            <a:r>
              <a:rPr lang="en-US" dirty="0" smtClean="0"/>
              <a:t> B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Notasi</a:t>
            </a:r>
            <a:r>
              <a:rPr lang="en-US" dirty="0" smtClean="0"/>
              <a:t> : </a:t>
            </a:r>
            <a:r>
              <a:rPr lang="en-US" sz="2800" dirty="0" smtClean="0">
                <a:sym typeface="Symbol" pitchFamily="18" charset="2"/>
              </a:rPr>
              <a:t>A = B </a:t>
            </a:r>
            <a:r>
              <a:rPr lang="en-US" sz="2800" b="1" dirty="0" smtClean="0">
                <a:sym typeface="Symbol" pitchFamily="18" charset="2"/>
              </a:rPr>
              <a:t></a:t>
            </a:r>
            <a:r>
              <a:rPr lang="en-US" sz="2800" dirty="0" smtClean="0">
                <a:sym typeface="Symbol" pitchFamily="18" charset="2"/>
              </a:rPr>
              <a:t> A </a:t>
            </a:r>
            <a:r>
              <a:rPr lang="en-US" sz="2800" b="1" dirty="0" smtClean="0">
                <a:sym typeface="Symbol" pitchFamily="18" charset="2"/>
              </a:rPr>
              <a:t></a:t>
            </a:r>
            <a:r>
              <a:rPr lang="en-US" sz="2800" dirty="0" smtClean="0">
                <a:sym typeface="Symbol" pitchFamily="18" charset="2"/>
              </a:rPr>
              <a:t> B </a:t>
            </a:r>
            <a:r>
              <a:rPr lang="en-US" sz="2800" dirty="0" err="1" smtClean="0">
                <a:sym typeface="Symbol" pitchFamily="18" charset="2"/>
              </a:rPr>
              <a:t>dan</a:t>
            </a:r>
            <a:r>
              <a:rPr lang="en-US" sz="2800" dirty="0" smtClean="0">
                <a:sym typeface="Symbol" pitchFamily="18" charset="2"/>
              </a:rPr>
              <a:t> B </a:t>
            </a:r>
            <a:r>
              <a:rPr lang="en-US" sz="2800" b="1" dirty="0" smtClean="0">
                <a:sym typeface="Symbol" pitchFamily="18" charset="2"/>
              </a:rPr>
              <a:t></a:t>
            </a:r>
            <a:r>
              <a:rPr lang="en-US" sz="2800" dirty="0" smtClean="0">
                <a:sym typeface="Symbol" pitchFamily="18" charset="2"/>
              </a:rPr>
              <a:t> A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A = {0, 1} </a:t>
            </a:r>
            <a:r>
              <a:rPr lang="en-US" dirty="0" err="1" smtClean="0"/>
              <a:t>dan</a:t>
            </a:r>
            <a:r>
              <a:rPr lang="en-US" dirty="0" smtClean="0"/>
              <a:t> B = {</a:t>
            </a:r>
            <a:r>
              <a:rPr lang="en-US" dirty="0" err="1" smtClean="0"/>
              <a:t>x|x</a:t>
            </a:r>
            <a:r>
              <a:rPr lang="en-US" dirty="0" smtClean="0"/>
              <a:t>(x-1) = 0}, </a:t>
            </a:r>
            <a:r>
              <a:rPr lang="en-US" dirty="0" err="1" smtClean="0"/>
              <a:t>maka</a:t>
            </a:r>
            <a:r>
              <a:rPr lang="en-US" dirty="0" smtClean="0"/>
              <a:t> A </a:t>
            </a:r>
            <a:r>
              <a:rPr lang="en-US" dirty="0" smtClean="0"/>
              <a:t>=</a:t>
            </a:r>
            <a:r>
              <a:rPr lang="en-US" dirty="0" smtClean="0">
                <a:cs typeface="Tahoma" pitchFamily="34" charset="0"/>
              </a:rPr>
              <a:t> </a:t>
            </a:r>
            <a:r>
              <a:rPr lang="en-US" dirty="0" smtClean="0"/>
              <a:t>B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A = {2,3,5,8} </a:t>
            </a:r>
            <a:r>
              <a:rPr lang="en-US" dirty="0" err="1" smtClean="0"/>
              <a:t>dan</a:t>
            </a:r>
            <a:r>
              <a:rPr lang="en-US" dirty="0" smtClean="0"/>
              <a:t> B = {3,5}, </a:t>
            </a:r>
            <a:r>
              <a:rPr lang="en-US" dirty="0" err="1" smtClean="0"/>
              <a:t>maka</a:t>
            </a:r>
            <a:r>
              <a:rPr lang="en-US" dirty="0" smtClean="0"/>
              <a:t> A</a:t>
            </a:r>
            <a:r>
              <a:rPr lang="en-US" dirty="0" smtClean="0">
                <a:cs typeface="Tahoma" pitchFamily="34" charset="0"/>
              </a:rPr>
              <a:t>≠B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3EC3CEB6-F73C-46F0-B8EC-55300B34BB36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Himpunan yang Ekivalen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Himpunan A dikatakan ekivalen dengan himpunan B, jika dan hanya jika kardinal dari kedua himpunan tersebut sama.</a:t>
            </a:r>
          </a:p>
          <a:p>
            <a:pPr>
              <a:lnSpc>
                <a:spcPct val="90000"/>
              </a:lnSpc>
            </a:pPr>
            <a:r>
              <a:rPr lang="en-US" smtClean="0"/>
              <a:t>Notasi : A ~ B </a:t>
            </a:r>
            <a:r>
              <a:rPr lang="en-US" sz="2800" b="1" smtClean="0">
                <a:sym typeface="Symbol" pitchFamily="18" charset="2"/>
              </a:rPr>
              <a:t> </a:t>
            </a:r>
            <a:r>
              <a:rPr lang="en-US" sz="2800" smtClean="0">
                <a:sym typeface="Symbol" pitchFamily="18" charset="2"/>
              </a:rPr>
              <a:t>|A| = |B|.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sym typeface="Symbol" pitchFamily="18" charset="2"/>
              </a:rPr>
              <a:t>Contoh 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smtClean="0">
                <a:sym typeface="Symbol" pitchFamily="18" charset="2"/>
              </a:rPr>
              <a:t>JIka A = {1,3,5,7} dan B = {a,b,c,d}, maka A~B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701F720-807A-4C13-A83B-B6BAA4FA92BC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  <p:bldP spid="102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Himpunan Saling Lepas</a:t>
            </a:r>
          </a:p>
        </p:txBody>
      </p:sp>
      <p:sp>
        <p:nvSpPr>
          <p:cNvPr id="11273" name="Rectangle 9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Dua himpunan dikatakan saling lepas, jika dan hanya jika keduanya tidak memiliki elemen yang sama.</a:t>
            </a:r>
          </a:p>
          <a:p>
            <a:r>
              <a:rPr lang="en-US" smtClean="0"/>
              <a:t>Notasi : A // B</a:t>
            </a:r>
          </a:p>
          <a:p>
            <a:r>
              <a:rPr lang="en-US" smtClean="0"/>
              <a:t>Contoh :</a:t>
            </a:r>
          </a:p>
          <a:p>
            <a:pPr>
              <a:buFont typeface="Wingdings" pitchFamily="2" charset="2"/>
              <a:buNone/>
            </a:pPr>
            <a:r>
              <a:rPr lang="en-US" sz="2800" smtClean="0">
                <a:sym typeface="Symbol" pitchFamily="18" charset="2"/>
              </a:rPr>
              <a:t>	JIka A = {1,3,5,7} dan B = {a,b,c,d}, maka A//B</a:t>
            </a:r>
            <a:endParaRPr lang="en-US" smtClean="0"/>
          </a:p>
          <a:p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757F94E-D5E8-4182-8472-4346D671EBA3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1127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0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Himpunan Kuasa</a:t>
            </a:r>
          </a:p>
        </p:txBody>
      </p:sp>
      <p:sp>
        <p:nvSpPr>
          <p:cNvPr id="12301" name="Rectangle 1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Himpunan kuasa (power set) dari himpunan A adalah suatu himpunan yang elemennya merupakan semua himpunan bagian dari A, termasuk himpunan kosong dan himpunan A sendiri.</a:t>
            </a:r>
          </a:p>
          <a:p>
            <a:pPr>
              <a:lnSpc>
                <a:spcPct val="90000"/>
              </a:lnSpc>
            </a:pPr>
            <a:r>
              <a:rPr lang="en-US" smtClean="0"/>
              <a:t>Notasi : P(A) atau 2</a:t>
            </a:r>
            <a:r>
              <a:rPr lang="en-US" baseline="30000" smtClean="0"/>
              <a:t>A</a:t>
            </a:r>
          </a:p>
          <a:p>
            <a:pPr>
              <a:lnSpc>
                <a:spcPct val="90000"/>
              </a:lnSpc>
            </a:pPr>
            <a:r>
              <a:rPr lang="en-US" smtClean="0"/>
              <a:t>Contoh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Jika A = {1,2}, maka P(A) = {</a:t>
            </a:r>
            <a:r>
              <a:rPr lang="en-US" b="1" smtClean="0">
                <a:sym typeface="Symbol" pitchFamily="18" charset="2"/>
              </a:rPr>
              <a:t></a:t>
            </a:r>
            <a:r>
              <a:rPr lang="en-US" smtClean="0">
                <a:sym typeface="Symbol" pitchFamily="18" charset="2"/>
              </a:rPr>
              <a:t>, {1}, {2}, {1,2}}</a:t>
            </a: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E7D38F6-FBFF-4BAB-8045-0B98FAB11514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0" grpId="0"/>
      <p:bldP spid="12301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518</TotalTime>
  <Words>913</Words>
  <Application>Microsoft PowerPoint 7.0</Application>
  <PresentationFormat>On-screen Show (4:3)</PresentationFormat>
  <Paragraphs>159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Oriel</vt:lpstr>
      <vt:lpstr>Matematika Diskrit</vt:lpstr>
      <vt:lpstr>Himpunan</vt:lpstr>
      <vt:lpstr>Kardinalitas</vt:lpstr>
      <vt:lpstr>Himpunan Kosong</vt:lpstr>
      <vt:lpstr>Himpunan Bagian (Subset)</vt:lpstr>
      <vt:lpstr>Himpunan yang Sama</vt:lpstr>
      <vt:lpstr>Himpunan yang Ekivalen</vt:lpstr>
      <vt:lpstr>Himpunan Saling Lepas</vt:lpstr>
      <vt:lpstr>Himpunan Kuasa</vt:lpstr>
      <vt:lpstr>Operasi Himpunan (1)</vt:lpstr>
      <vt:lpstr>Operasi Himpunan (2)</vt:lpstr>
      <vt:lpstr>Operasi Himpunan (3)</vt:lpstr>
      <vt:lpstr>Operasi Himpunan (4)</vt:lpstr>
      <vt:lpstr>Operasi Himpunan (5)</vt:lpstr>
      <vt:lpstr>Operasi Himpunan (6)</vt:lpstr>
      <vt:lpstr>Prinsip Inklusi-Eksklusi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Slamet</cp:lastModifiedBy>
  <cp:revision>19</cp:revision>
  <cp:lastPrinted>1601-01-01T00:00:00Z</cp:lastPrinted>
  <dcterms:created xsi:type="dcterms:W3CDTF">1601-01-01T00:00:00Z</dcterms:created>
  <dcterms:modified xsi:type="dcterms:W3CDTF">2011-03-09T06:22:05Z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